
<file path=[Content_Types].xml><?xml version="1.0" encoding="utf-8"?>
<Types xmlns="http://schemas.openxmlformats.org/package/2006/content-types">
  <Default Extension="jpeg" ContentType="image/jpeg"/>
  <Default Extension="JPG" ContentType="image/.jp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ommentAuthors.xml" ContentType="application/vnd.openxmlformats-officedocument.presentationml.commentAuthors+xml"/>
  <Override PartName="/ppt/fonts/font1.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bookmarkIdSeed="3"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7" r:id="rId8"/>
    <p:sldId id="260" r:id="rId9"/>
    <p:sldId id="261" r:id="rId10"/>
    <p:sldId id="269" r:id="rId11"/>
    <p:sldId id="271" r:id="rId12"/>
    <p:sldId id="272" r:id="rId13"/>
    <p:sldId id="268" r:id="rId14"/>
    <p:sldId id="262" r:id="rId15"/>
    <p:sldId id="270" r:id="rId16"/>
    <p:sldId id="263" r:id="rId17"/>
    <p:sldId id="264" r:id="rId18"/>
    <p:sldId id="265" r:id="rId19"/>
    <p:sldId id="266" r:id="rId20"/>
  </p:sldIdLst>
  <p:sldSz cx="9144000" cy="6858000" type="screen4x3"/>
  <p:notesSz cx="6858000" cy="9144000"/>
  <p:embeddedFontLst>
    <p:embeddedFont>
      <p:font typeface="Calibri" panose="020F0502020204030204"/>
      <p:regular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1143.rajnik Radadiya" initials="authorId_189491116"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howGuides="1">
      <p:cViewPr varScale="1">
        <p:scale>
          <a:sx n="82" d="100"/>
          <a:sy n="82" d="100"/>
        </p:scale>
        <p:origin x="14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5" Type="http://schemas.openxmlformats.org/officeDocument/2006/relationships/font" Target="fonts/font1.fntdata"/><Relationship Id="rId24" Type="http://schemas.openxmlformats.org/officeDocument/2006/relationships/commentAuthors" Target="commentAuthors.xml"/><Relationship Id="rId23" Type="http://schemas.openxmlformats.org/officeDocument/2006/relationships/tableStyles" Target="tableStyles.xml"/><Relationship Id="rId22" Type="http://schemas.openxmlformats.org/officeDocument/2006/relationships/viewProps" Target="viewProps.xml"/><Relationship Id="rId21" Type="http://schemas.openxmlformats.org/officeDocument/2006/relationships/presProps" Target="presProps.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2" name="Google Shape;82;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8" name="Google Shape;8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94" name="Google Shape;94;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0" name="Google Shape;10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0" name="Google Shape;100;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04"/>
        <p:cNvGrpSpPr/>
        <p:nvPr/>
      </p:nvGrpSpPr>
      <p:grpSpPr>
        <a:xfrm>
          <a:off x="0" y="0"/>
          <a:ext cx="0" cy="0"/>
          <a:chOff x="0" y="0"/>
          <a:chExt cx="0" cy="0"/>
        </a:xfrm>
      </p:grpSpPr>
      <p:sp>
        <p:nvSpPr>
          <p:cNvPr id="105" name="Google Shape;105;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6" name="Google Shape;106;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dirty="0"/>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0"/>
        <p:cNvGrpSpPr/>
        <p:nvPr/>
      </p:nvGrpSpPr>
      <p:grpSpPr>
        <a:xfrm>
          <a:off x="0" y="0"/>
          <a:ext cx="0" cy="0"/>
          <a:chOff x="0" y="0"/>
          <a:chExt cx="0" cy="0"/>
        </a:xfrm>
      </p:grpSpPr>
      <p:sp>
        <p:nvSpPr>
          <p:cNvPr id="111" name="Google Shape;111;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lang="en-US"/>
          </a:p>
        </p:txBody>
      </p:sp>
      <p:sp>
        <p:nvSpPr>
          <p:cNvPr id="112" name="Google Shape;11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16"/>
        <p:cNvGrpSpPr/>
        <p:nvPr/>
      </p:nvGrpSpPr>
      <p:grpSpPr>
        <a:xfrm>
          <a:off x="0" y="0"/>
          <a:ext cx="0" cy="0"/>
          <a:chOff x="0" y="0"/>
          <a:chExt cx="0" cy="0"/>
        </a:xfrm>
      </p:grpSpPr>
      <p:sp>
        <p:nvSpPr>
          <p:cNvPr id="117" name="Google Shape;117;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18" name="Google Shape;118;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2"/>
        <p:cNvGrpSpPr/>
        <p:nvPr/>
      </p:nvGrpSpPr>
      <p:grpSpPr>
        <a:xfrm>
          <a:off x="0" y="0"/>
          <a:ext cx="0" cy="0"/>
          <a:chOff x="0" y="0"/>
          <a:chExt cx="0" cy="0"/>
        </a:xfrm>
      </p:grpSpPr>
      <p:sp>
        <p:nvSpPr>
          <p:cNvPr id="123" name="Google Shape;123;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a:t>Gantt chart</a:t>
            </a:r>
            <a:endParaRPr lang="en-US"/>
          </a:p>
        </p:txBody>
      </p:sp>
      <p:sp>
        <p:nvSpPr>
          <p:cNvPr id="124" name="Google Shape;124;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28"/>
        <p:cNvGrpSpPr/>
        <p:nvPr/>
      </p:nvGrpSpPr>
      <p:grpSpPr>
        <a:xfrm>
          <a:off x="0" y="0"/>
          <a:ext cx="0" cy="0"/>
          <a:chOff x="0" y="0"/>
          <a:chExt cx="0" cy="0"/>
        </a:xfrm>
      </p:grpSpPr>
      <p:sp>
        <p:nvSpPr>
          <p:cNvPr id="129" name="Google Shape;129;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0" name="Google Shape;130;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35"/>
        <p:cNvGrpSpPr/>
        <p:nvPr/>
      </p:nvGrpSpPr>
      <p:grpSpPr>
        <a:xfrm>
          <a:off x="0" y="0"/>
          <a:ext cx="0" cy="0"/>
          <a:chOff x="0" y="0"/>
          <a:chExt cx="0" cy="0"/>
        </a:xfrm>
      </p:grpSpPr>
      <p:sp>
        <p:nvSpPr>
          <p:cNvPr id="136" name="Google Shape;13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7" name="Google Shape;137;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41"/>
        <p:cNvGrpSpPr/>
        <p:nvPr/>
      </p:nvGrpSpPr>
      <p:grpSpPr>
        <a:xfrm>
          <a:off x="0" y="0"/>
          <a:ext cx="0" cy="0"/>
          <a:chOff x="0" y="0"/>
          <a:chExt cx="0" cy="0"/>
        </a:xfrm>
      </p:grpSpPr>
      <p:sp>
        <p:nvSpPr>
          <p:cNvPr id="142" name="Google Shape;142;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3" name="Google Shape;143;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11"/>
        <p:cNvGrpSpPr/>
        <p:nvPr/>
      </p:nvGrpSpPr>
      <p:grpSpPr>
        <a:xfrm>
          <a:off x="0" y="0"/>
          <a:ext cx="0" cy="0"/>
          <a:chOff x="0" y="0"/>
          <a:chExt cx="0" cy="0"/>
        </a:xfrm>
      </p:grpSpPr>
      <p:sp>
        <p:nvSpPr>
          <p:cNvPr id="12" name="Google Shape;12;p2"/>
          <p:cNvSpPr txBox="1">
            <a:spLocks noGrp="1"/>
          </p:cNvSpPr>
          <p:nvPr>
            <p:ph type="ctrTitle"/>
          </p:nvPr>
        </p:nvSpPr>
        <p:spPr>
          <a:xfrm>
            <a:off x="685800" y="2130425"/>
            <a:ext cx="7772400" cy="147002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 name="Google Shape;13;p2"/>
          <p:cNvSpPr txBox="1">
            <a:spLocks noGrp="1"/>
          </p:cNvSpPr>
          <p:nvPr>
            <p:ph type="subTitle" idx="1"/>
          </p:nvPr>
        </p:nvSpPr>
        <p:spPr>
          <a:xfrm>
            <a:off x="1371600" y="3886200"/>
            <a:ext cx="6400800" cy="1752600"/>
          </a:xfrm>
          <a:prstGeom prst="rect">
            <a:avLst/>
          </a:prstGeom>
          <a:noFill/>
          <a:ln>
            <a:noFill/>
          </a:ln>
        </p:spPr>
        <p:txBody>
          <a:bodyPr spcFirstLastPara="1" wrap="square" lIns="91425" tIns="45700" rIns="91425" bIns="45700" anchor="t" anchorCtr="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4" name="Google Shape;14;p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5" name="Google Shape;15;p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6" name="Google Shape;16;p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1" name="Shape 17"/>
        <p:cNvGrpSpPr/>
        <p:nvPr/>
      </p:nvGrpSpPr>
      <p:grpSpPr>
        <a:xfrm>
          <a:off x="0" y="0"/>
          <a:ext cx="0" cy="0"/>
          <a:chOff x="0" y="0"/>
          <a:chExt cx="0" cy="0"/>
        </a:xfrm>
      </p:grpSpPr>
      <p:sp>
        <p:nvSpPr>
          <p:cNvPr id="18" name="Google Shape;18;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9" name="Google Shape;19;p3"/>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20" name="Google Shape;20;p3"/>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3"/>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3"/>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4"/>
          <p:cNvSpPr txBox="1">
            <a:spLocks noGrp="1"/>
          </p:cNvSpPr>
          <p:nvPr>
            <p:ph type="body" idx="1"/>
          </p:nvPr>
        </p:nvSpPr>
        <p:spPr>
          <a:xfrm>
            <a:off x="457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26" name="Google Shape;26;p4"/>
          <p:cNvSpPr txBox="1">
            <a:spLocks noGrp="1"/>
          </p:cNvSpPr>
          <p:nvPr>
            <p:ph type="body" idx="2"/>
          </p:nvPr>
        </p:nvSpPr>
        <p:spPr>
          <a:xfrm>
            <a:off x="4648200" y="1600200"/>
            <a:ext cx="4038600" cy="4525963"/>
          </a:xfrm>
          <a:prstGeom prst="rect">
            <a:avLst/>
          </a:prstGeom>
          <a:noFill/>
          <a:ln>
            <a:noFill/>
          </a:ln>
        </p:spPr>
        <p:txBody>
          <a:bodyPr spcFirstLastPara="1" wrap="square" lIns="91425" tIns="45700" rIns="91425" bIns="45700" anchor="t" anchorCtr="0">
            <a:norm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p:txBody>
      </p:sp>
      <p:sp>
        <p:nvSpPr>
          <p:cNvPr id="27" name="Google Shape;27;p4"/>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4"/>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4"/>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722313" y="4406900"/>
            <a:ext cx="7772400" cy="1362075"/>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chemeClr val="dk1"/>
              </a:buClr>
              <a:buSzPts val="4000"/>
              <a:buFont typeface="Calibri" panose="020F0502020204030204"/>
              <a:buNone/>
              <a:defRPr sz="40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5"/>
          <p:cNvSpPr txBox="1">
            <a:spLocks noGrp="1"/>
          </p:cNvSpPr>
          <p:nvPr>
            <p:ph type="body" idx="1"/>
          </p:nvPr>
        </p:nvSpPr>
        <p:spPr>
          <a:xfrm>
            <a:off x="722313" y="2906713"/>
            <a:ext cx="7772400" cy="1500187"/>
          </a:xfrm>
          <a:prstGeom prst="rect">
            <a:avLst/>
          </a:prstGeom>
          <a:noFill/>
          <a:ln>
            <a:noFill/>
          </a:ln>
        </p:spPr>
        <p:txBody>
          <a:bodyPr spcFirstLastPara="1" wrap="square" lIns="91425" tIns="45700" rIns="91425" bIns="45700" anchor="b" anchorCtr="0">
            <a:norm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p:txBody>
      </p:sp>
      <p:sp>
        <p:nvSpPr>
          <p:cNvPr id="33" name="Google Shape;33;p5"/>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5"/>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5"/>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1" name="Shape 36"/>
        <p:cNvGrpSpPr/>
        <p:nvPr/>
      </p:nvGrpSpPr>
      <p:grpSpPr>
        <a:xfrm>
          <a:off x="0" y="0"/>
          <a:ext cx="0" cy="0"/>
          <a:chOff x="0" y="0"/>
          <a:chExt cx="0" cy="0"/>
        </a:xfrm>
      </p:grpSpPr>
      <p:sp>
        <p:nvSpPr>
          <p:cNvPr id="37" name="Google Shape;3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4400"/>
              <a:buFont typeface="Calibri" panose="020F0502020204030204"/>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8" name="Google Shape;38;p6"/>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39" name="Google Shape;39;p6"/>
          <p:cNvSpPr txBox="1">
            <a:spLocks noGrp="1"/>
          </p:cNvSpPr>
          <p:nvPr>
            <p:ph type="body" idx="2"/>
          </p:nvPr>
        </p:nvSpPr>
        <p:spPr>
          <a:xfrm>
            <a:off x="457200" y="2174875"/>
            <a:ext cx="4040188"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0" name="Google Shape;40;p6"/>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p:txBody>
      </p:sp>
      <p:sp>
        <p:nvSpPr>
          <p:cNvPr id="41" name="Google Shape;41;p6"/>
          <p:cNvSpPr txBox="1">
            <a:spLocks noGrp="1"/>
          </p:cNvSpPr>
          <p:nvPr>
            <p:ph type="body" idx="4"/>
          </p:nvPr>
        </p:nvSpPr>
        <p:spPr>
          <a:xfrm>
            <a:off x="4645025" y="2174875"/>
            <a:ext cx="4041775" cy="3951288"/>
          </a:xfrm>
          <a:prstGeom prst="rect">
            <a:avLst/>
          </a:prstGeom>
          <a:noFill/>
          <a:ln>
            <a:noFill/>
          </a:ln>
        </p:spPr>
        <p:txBody>
          <a:bodyPr spcFirstLastPara="1" wrap="square" lIns="91425" tIns="45700" rIns="91425" bIns="45700" anchor="t" anchorCtr="0">
            <a:norm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p:txBody>
      </p:sp>
      <p:sp>
        <p:nvSpPr>
          <p:cNvPr id="42" name="Google Shape;42;p6"/>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6"/>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6"/>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1" name="Shape 45"/>
        <p:cNvGrpSpPr/>
        <p:nvPr/>
      </p:nvGrpSpPr>
      <p:grpSpPr>
        <a:xfrm>
          <a:off x="0" y="0"/>
          <a:ext cx="0" cy="0"/>
          <a:chOff x="0" y="0"/>
          <a:chExt cx="0" cy="0"/>
        </a:xfrm>
      </p:grpSpPr>
      <p:sp>
        <p:nvSpPr>
          <p:cNvPr id="46" name="Google Shape;46;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7"/>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7"/>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7"/>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1" name="Shape 50"/>
        <p:cNvGrpSpPr/>
        <p:nvPr/>
      </p:nvGrpSpPr>
      <p:grpSpPr>
        <a:xfrm>
          <a:off x="0" y="0"/>
          <a:ext cx="0" cy="0"/>
          <a:chOff x="0" y="0"/>
          <a:chExt cx="0" cy="0"/>
        </a:xfrm>
      </p:grpSpPr>
      <p:sp>
        <p:nvSpPr>
          <p:cNvPr id="51" name="Google Shape;51;p8"/>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8"/>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8"/>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1" name="Shape 54"/>
        <p:cNvGrpSpPr/>
        <p:nvPr/>
      </p:nvGrpSpPr>
      <p:grpSpPr>
        <a:xfrm>
          <a:off x="0" y="0"/>
          <a:ext cx="0" cy="0"/>
          <a:chOff x="0" y="0"/>
          <a:chExt cx="0" cy="0"/>
        </a:xfrm>
      </p:grpSpPr>
      <p:sp>
        <p:nvSpPr>
          <p:cNvPr id="55" name="Google Shape;55;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panose="020F0502020204030204"/>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9"/>
          <p:cNvSpPr txBox="1">
            <a:spLocks noGrp="1"/>
          </p:cNvSpPr>
          <p:nvPr>
            <p:ph type="body" idx="1"/>
          </p:nvPr>
        </p:nvSpPr>
        <p:spPr>
          <a:xfrm>
            <a:off x="3575050" y="273050"/>
            <a:ext cx="5111750" cy="5853113"/>
          </a:xfrm>
          <a:prstGeom prst="rect">
            <a:avLst/>
          </a:prstGeom>
          <a:noFill/>
          <a:ln>
            <a:noFill/>
          </a:ln>
        </p:spPr>
        <p:txBody>
          <a:bodyPr spcFirstLastPara="1" wrap="square" lIns="91425" tIns="45700" rIns="91425" bIns="45700" anchor="t" anchorCtr="0">
            <a:norm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p:txBody>
      </p:sp>
      <p:sp>
        <p:nvSpPr>
          <p:cNvPr id="57" name="Google Shape;57;p9"/>
          <p:cNvSpPr txBox="1">
            <a:spLocks noGrp="1"/>
          </p:cNvSpPr>
          <p:nvPr>
            <p:ph type="body" idx="2"/>
          </p:nvPr>
        </p:nvSpPr>
        <p:spPr>
          <a:xfrm>
            <a:off x="457200" y="1435100"/>
            <a:ext cx="3008313" cy="4691063"/>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58" name="Google Shape;58;p9"/>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9"/>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9"/>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1" name="Shape 61"/>
        <p:cNvGrpSpPr/>
        <p:nvPr/>
      </p:nvGrpSpPr>
      <p:grpSpPr>
        <a:xfrm>
          <a:off x="0" y="0"/>
          <a:ext cx="0" cy="0"/>
          <a:chOff x="0" y="0"/>
          <a:chExt cx="0" cy="0"/>
        </a:xfrm>
      </p:grpSpPr>
      <p:sp>
        <p:nvSpPr>
          <p:cNvPr id="62" name="Google Shape;62;p10"/>
          <p:cNvSpPr txBox="1">
            <a:spLocks noGrp="1"/>
          </p:cNvSpPr>
          <p:nvPr>
            <p:ph type="title"/>
          </p:nvPr>
        </p:nvSpPr>
        <p:spPr>
          <a:xfrm>
            <a:off x="1792288" y="4800600"/>
            <a:ext cx="5486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chemeClr val="dk1"/>
              </a:buClr>
              <a:buSzPts val="2000"/>
              <a:buFont typeface="Calibri" panose="020F0502020204030204"/>
              <a:buNone/>
              <a:defRPr sz="2000"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10"/>
          <p:cNvSpPr>
            <a:spLocks noGrp="1"/>
          </p:cNvSpPr>
          <p:nvPr>
            <p:ph type="pic" idx="2"/>
          </p:nvPr>
        </p:nvSpPr>
        <p:spPr>
          <a:xfrm>
            <a:off x="1792288" y="612775"/>
            <a:ext cx="5486400" cy="4114800"/>
          </a:xfrm>
          <a:prstGeom prst="rect">
            <a:avLst/>
          </a:prstGeom>
          <a:noFill/>
          <a:ln>
            <a:noFill/>
          </a:ln>
        </p:spPr>
      </p:sp>
      <p:sp>
        <p:nvSpPr>
          <p:cNvPr id="64" name="Google Shape;64;p10"/>
          <p:cNvSpPr txBox="1">
            <a:spLocks noGrp="1"/>
          </p:cNvSpPr>
          <p:nvPr>
            <p:ph type="body" idx="1"/>
          </p:nvPr>
        </p:nvSpPr>
        <p:spPr>
          <a:xfrm>
            <a:off x="1792288" y="5367338"/>
            <a:ext cx="5486400" cy="804862"/>
          </a:xfrm>
          <a:prstGeom prst="rect">
            <a:avLst/>
          </a:prstGeom>
          <a:noFill/>
          <a:ln>
            <a:noFill/>
          </a:ln>
        </p:spPr>
        <p:txBody>
          <a:bodyPr spcFirstLastPara="1" wrap="square" lIns="91425" tIns="45700" rIns="91425" bIns="45700" anchor="t" anchorCtr="0">
            <a:norm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p:txBody>
      </p:sp>
      <p:sp>
        <p:nvSpPr>
          <p:cNvPr id="65" name="Google Shape;65;p10"/>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10"/>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10"/>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1" name="Shape 68"/>
        <p:cNvGrpSpPr/>
        <p:nvPr/>
      </p:nvGrpSpPr>
      <p:grpSpPr>
        <a:xfrm>
          <a:off x="0" y="0"/>
          <a:ext cx="0" cy="0"/>
          <a:chOff x="0" y="0"/>
          <a:chExt cx="0" cy="0"/>
        </a:xfrm>
      </p:grpSpPr>
      <p:sp>
        <p:nvSpPr>
          <p:cNvPr id="69" name="Google Shape;69;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11"/>
          <p:cNvSpPr txBox="1">
            <a:spLocks noGrp="1"/>
          </p:cNvSpPr>
          <p:nvPr>
            <p:ph type="body" idx="1"/>
          </p:nvPr>
        </p:nvSpPr>
        <p:spPr>
          <a:xfrm rot="5400000">
            <a:off x="2309019" y="-251618"/>
            <a:ext cx="4525963" cy="82296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1" name="Google Shape;71;p1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1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rot="5400000">
            <a:off x="4732338" y="2171701"/>
            <a:ext cx="5851525" cy="2057400"/>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12"/>
          <p:cNvSpPr txBox="1">
            <a:spLocks noGrp="1"/>
          </p:cNvSpPr>
          <p:nvPr>
            <p:ph type="body" idx="1"/>
          </p:nvPr>
        </p:nvSpPr>
        <p:spPr>
          <a:xfrm rot="5400000">
            <a:off x="541338" y="190500"/>
            <a:ext cx="5851525" cy="6019800"/>
          </a:xfrm>
          <a:prstGeom prst="rect">
            <a:avLst/>
          </a:prstGeom>
          <a:noFill/>
          <a:ln>
            <a:noFill/>
          </a:ln>
        </p:spPr>
        <p:txBody>
          <a:bodyPr spcFirstLastPara="1" wrap="square" lIns="91425" tIns="45700" rIns="91425" bIns="45700" anchor="t" anchorCtr="0">
            <a:norm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p:txBody>
      </p:sp>
      <p:sp>
        <p:nvSpPr>
          <p:cNvPr id="77" name="Google Shape;77;p12"/>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2"/>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12"/>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522000" y="1153054"/>
            <a:ext cx="8100000" cy="594000"/>
          </a:xfrm>
        </p:spPr>
        <p:txBody>
          <a:bodyPr lIns="0" tIns="0" rIns="0" bIns="0"/>
          <a:lstStyle>
            <a:lvl1pPr algn="ctr" fontAlgn="base">
              <a:defRPr sz="2400">
                <a:solidFill>
                  <a:schemeClr val="tx1">
                    <a:lumMod val="85000"/>
                    <a:lumOff val="15000"/>
                  </a:schemeClr>
                </a:solidFill>
                <a:latin typeface="+mj-lt"/>
              </a:defRPr>
            </a:lvl1pPr>
          </a:lstStyle>
          <a:p>
            <a:r>
              <a:rPr lang="en-US" dirty="0"/>
              <a:t>Click to add title</a:t>
            </a:r>
            <a:endParaRPr lang="en-US" dirty="0"/>
          </a:p>
        </p:txBody>
      </p:sp>
      <p:sp>
        <p:nvSpPr>
          <p:cNvPr id="3" name="日期占位符 2"/>
          <p:cNvSpPr>
            <a:spLocks noGrp="1"/>
          </p:cNvSpPr>
          <p:nvPr>
            <p:ph type="dt" sz="half" idx="10"/>
            <p:custDataLst>
              <p:tags r:id="rId3"/>
            </p:custDataLst>
          </p:nvPr>
        </p:nvSpPr>
        <p:spPr/>
        <p:txBody>
          <a:bodyPr/>
          <a:lstStyle>
            <a:lvl1pPr>
              <a:defRPr>
                <a:latin typeface="Arial" panose="020B0604020202020204" pitchFamily="34" charset="0"/>
                <a:sym typeface="Arial" panose="020B0604020202020204" pitchFamily="34" charset="0"/>
              </a:defRPr>
            </a:lvl1pPr>
          </a:lstStyle>
          <a:p>
            <a:r>
              <a:rPr lang="en-US"/>
              <a:t>Date Area</a:t>
            </a:r>
            <a:endParaRPr lang="en-US"/>
          </a:p>
        </p:txBody>
      </p:sp>
      <p:sp>
        <p:nvSpPr>
          <p:cNvPr id="4" name="页脚占位符 3"/>
          <p:cNvSpPr>
            <a:spLocks noGrp="1"/>
          </p:cNvSpPr>
          <p:nvPr>
            <p:ph type="ftr" sz="quarter" idx="11"/>
            <p:custDataLst>
              <p:tags r:id="rId4"/>
            </p:custDataLst>
          </p:nvPr>
        </p:nvSpPr>
        <p:spPr/>
        <p:txBody>
          <a:bodyPr/>
          <a:lstStyle>
            <a:lvl1pPr>
              <a:defRPr>
                <a:latin typeface="Arial" panose="020B0604020202020204" pitchFamily="34" charset="0"/>
                <a:sym typeface="Arial" panose="020B0604020202020204" pitchFamily="34" charset="0"/>
              </a:defRPr>
            </a:lvl1pPr>
          </a:lstStyle>
          <a:p>
            <a:endParaRPr lang="en-US" dirty="0"/>
          </a:p>
        </p:txBody>
      </p:sp>
      <p:sp>
        <p:nvSpPr>
          <p:cNvPr id="5" name="灯片编号占位符 4"/>
          <p:cNvSpPr>
            <a:spLocks noGrp="1"/>
          </p:cNvSpPr>
          <p:nvPr>
            <p:ph type="sldNum" sz="quarter" idx="12"/>
            <p:custDataLst>
              <p:tags r:id="rId5"/>
            </p:custDataLst>
          </p:nvPr>
        </p:nvSpPr>
        <p:spPr/>
        <p:txBody>
          <a:bodyPr/>
          <a:lstStyle>
            <a:lvl1pPr>
              <a:defRPr>
                <a:latin typeface="Arial" panose="020B0604020202020204" pitchFamily="34" charset="0"/>
                <a:sym typeface="Arial" panose="020B0604020202020204" pitchFamily="34" charset="0"/>
              </a:defRPr>
            </a:lvl1pPr>
          </a:lstStyle>
          <a:p>
            <a:fld id="{49AE70B2-8BF9-45C0-BB95-33D1B9D3A854}"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chemeClr val="dk1"/>
              </a:buClr>
              <a:buSzPts val="4400"/>
              <a:buFont typeface="Calibri" panose="020F0502020204030204"/>
              <a:buNone/>
              <a:defRPr sz="4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a:bodyPr>
          <a:lstStyle>
            <a:lvl1pPr marL="457200" marR="0" lvl="0" indent="-431800" algn="l" rtl="0">
              <a:spcBef>
                <a:spcPts val="640"/>
              </a:spcBef>
              <a:spcAft>
                <a:spcPts val="0"/>
              </a:spcAft>
              <a:buClr>
                <a:schemeClr val="dk1"/>
              </a:buClr>
              <a:buSzPts val="3200"/>
              <a:buFont typeface="Arial" panose="020B0604020202020204"/>
              <a:buChar char="•"/>
              <a:defRPr sz="3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406400" algn="l" rtl="0">
              <a:spcBef>
                <a:spcPts val="560"/>
              </a:spcBef>
              <a:spcAft>
                <a:spcPts val="0"/>
              </a:spcAft>
              <a:buClr>
                <a:schemeClr val="dk1"/>
              </a:buClr>
              <a:buSzPts val="2800"/>
              <a:buFont typeface="Arial" panose="020B0604020202020204"/>
              <a:buChar char="–"/>
              <a:defRPr sz="2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381000" algn="l" rtl="0">
              <a:spcBef>
                <a:spcPts val="480"/>
              </a:spcBef>
              <a:spcAft>
                <a:spcPts val="0"/>
              </a:spcAft>
              <a:buClr>
                <a:schemeClr val="dk1"/>
              </a:buClr>
              <a:buSzPts val="2400"/>
              <a:buFont typeface="Arial" panose="020B0604020202020204"/>
              <a:buChar char="•"/>
              <a:defRPr sz="24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355600" algn="l" rtl="0">
              <a:spcBef>
                <a:spcPts val="400"/>
              </a:spcBef>
              <a:spcAft>
                <a:spcPts val="0"/>
              </a:spcAft>
              <a:buClr>
                <a:schemeClr val="dk1"/>
              </a:buClr>
              <a:buSzPts val="2000"/>
              <a:buFont typeface="Arial" panose="020B0604020202020204"/>
              <a:buChar char="•"/>
              <a:defRPr sz="20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8" name="Google Shape;8;p1"/>
          <p:cNvSpPr txBox="1">
            <a:spLocks noGrp="1"/>
          </p:cNvSpPr>
          <p:nvPr>
            <p:ph type="dt" idx="10"/>
          </p:nvPr>
        </p:nvSpPr>
        <p:spPr>
          <a:xfrm>
            <a:off x="457200" y="6356350"/>
            <a:ext cx="21336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9" name="Google Shape;9;p1"/>
          <p:cNvSpPr txBox="1">
            <a:spLocks noGrp="1"/>
          </p:cNvSpPr>
          <p:nvPr>
            <p:ph type="ftr" idx="11"/>
          </p:nvPr>
        </p:nvSpPr>
        <p:spPr>
          <a:xfrm>
            <a:off x="3124200" y="6356350"/>
            <a:ext cx="28956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p:txBody>
      </p:sp>
      <p:sp>
        <p:nvSpPr>
          <p:cNvPr id="10" name="Google Shape;10;p1"/>
          <p:cNvSpPr txBox="1">
            <a:spLocks noGrp="1"/>
          </p:cNvSpPr>
          <p:nvPr>
            <p:ph type="sldNum" idx="12"/>
          </p:nvPr>
        </p:nvSpPr>
        <p:spPr>
          <a:xfrm>
            <a:off x="6553200" y="6356350"/>
            <a:ext cx="21336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1pPr>
            <a:lvl2pPr marL="0" marR="0" lvl="1"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2pPr>
            <a:lvl3pPr marL="0" marR="0" lvl="2"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3pPr>
            <a:lvl4pPr marL="0" marR="0" lvl="3"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4pPr>
            <a:lvl5pPr marL="0" marR="0" lvl="4"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5pPr>
            <a:lvl6pPr marL="0" marR="0" lvl="5"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6pPr>
            <a:lvl7pPr marL="0" marR="0" lvl="6"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7pPr>
            <a:lvl8pPr marL="0" marR="0" lvl="7"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8pPr>
            <a:lvl9pPr marL="0" marR="0" lvl="8" indent="0" algn="r" rtl="0">
              <a:spcBef>
                <a:spcPts val="0"/>
              </a:spcBef>
              <a:buNone/>
              <a:defRPr sz="1200" b="0" i="0" u="none" strike="noStrike" cap="none">
                <a:solidFill>
                  <a:srgbClr val="888888"/>
                </a:solidFill>
                <a:latin typeface="Calibri" panose="020F0502020204030204"/>
                <a:ea typeface="Calibri" panose="020F0502020204030204"/>
                <a:cs typeface="Calibri" panose="020F0502020204030204"/>
                <a:sym typeface="Calibri" panose="020F0502020204030204"/>
              </a:defRPr>
            </a:lvl9pPr>
          </a:lstStyle>
          <a:p>
            <a:pPr marL="0" lvl="0" indent="0" algn="r" rtl="0">
              <a:spcBef>
                <a:spcPts val="0"/>
              </a:spcBef>
              <a:spcAft>
                <a:spcPts val="0"/>
              </a:spcAft>
              <a:buNone/>
            </a:pPr>
            <a:fld id="{00000000-1234-1234-1234-123412341234}" type="slidenum">
              <a:rPr lang="en-US"/>
            </a:fld>
            <a:endParaRPr lang="en-US"/>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2.xml"/><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image" Target="../media/image4.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7" Type="http://schemas.openxmlformats.org/officeDocument/2006/relationships/notesSlide" Target="../notesSlides/notesSlide16.xml"/><Relationship Id="rId6" Type="http://schemas.openxmlformats.org/officeDocument/2006/relationships/slideLayout" Target="../slideLayouts/slideLayout2.xml"/><Relationship Id="rId5" Type="http://schemas.openxmlformats.org/officeDocument/2006/relationships/hyperlink" Target="https://commons.erau.edu/cgi/viewcontent.cgi?article=1419&amp;context=jdfsl" TargetMode="External"/><Relationship Id="rId4" Type="http://schemas.openxmlformats.org/officeDocument/2006/relationships/hyperlink" Target="https://doi.org/10.6028/NIST.SP.800-101r1" TargetMode="External"/><Relationship Id="rId3" Type="http://schemas.openxmlformats.org/officeDocument/2006/relationships/hyperlink" Target="https://doi.org/10.1016/j.cose.2014.10.016" TargetMode="External"/><Relationship Id="rId2" Type="http://schemas.openxmlformats.org/officeDocument/2006/relationships/hyperlink" Target="https://doi.org/10.1016/j.fsidi.2023.301163" TargetMode="External"/><Relationship Id="rId1" Type="http://schemas.openxmlformats.org/officeDocument/2006/relationships/hyperlink" Target="https://athenaforensics.co.uk/acpo-guidelines-for-computer-forens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5" name="Google Shape;85;p13"/>
          <p:cNvSpPr txBox="1">
            <a:spLocks noGrp="1"/>
          </p:cNvSpPr>
          <p:nvPr>
            <p:ph type="subTitle" idx="1"/>
          </p:nvPr>
        </p:nvSpPr>
        <p:spPr>
          <a:xfrm>
            <a:off x="201295" y="624840"/>
            <a:ext cx="8023860" cy="575500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0"/>
              </a:spcBef>
              <a:spcAft>
                <a:spcPts val="0"/>
              </a:spcAft>
              <a:buClr>
                <a:srgbClr val="888888"/>
              </a:buClr>
              <a:buSzPct val="100000"/>
              <a:buNone/>
            </a:pPr>
            <a:r>
              <a:rPr lang="en-US" dirty="0"/>
              <a:t>Name:-Rajnik Radadiya </a:t>
            </a:r>
            <a:endParaRPr lang="en-US" dirty="0"/>
          </a:p>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0"/>
              </a:spcBef>
              <a:spcAft>
                <a:spcPts val="0"/>
              </a:spcAft>
              <a:buClr>
                <a:srgbClr val="888888"/>
              </a:buClr>
              <a:buSzPct val="100000"/>
              <a:buNone/>
            </a:pPr>
            <a:r>
              <a:rPr lang="en-US" dirty="0"/>
              <a:t>Student Id:-2433479</a:t>
            </a:r>
            <a:endParaRPr lang="en-US" dirty="0"/>
          </a:p>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0"/>
              </a:spcBef>
              <a:spcAft>
                <a:spcPts val="0"/>
              </a:spcAft>
              <a:buClr>
                <a:srgbClr val="888888"/>
              </a:buClr>
              <a:buSzPct val="100000"/>
              <a:buNone/>
            </a:pPr>
            <a:r>
              <a:rPr lang="en-US" dirty="0"/>
              <a:t>Module Code:-ACCA7031_LON </a:t>
            </a:r>
            <a:endParaRPr lang="en-US" dirty="0"/>
          </a:p>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0"/>
              </a:spcBef>
              <a:spcAft>
                <a:spcPts val="0"/>
              </a:spcAft>
              <a:buClr>
                <a:srgbClr val="888888"/>
              </a:buClr>
              <a:buSzPct val="100000"/>
              <a:buNone/>
            </a:pPr>
            <a:r>
              <a:rPr lang="en-US" dirty="0"/>
              <a:t>Module: Digital Forensics</a:t>
            </a:r>
            <a:endParaRPr lang="en-US" dirty="0"/>
          </a:p>
          <a:p>
            <a:pPr marL="0" lvl="0" indent="0" algn="l" rtl="0">
              <a:lnSpc>
                <a:spcPct val="90000"/>
              </a:lnSpc>
              <a:spcBef>
                <a:spcPts val="0"/>
              </a:spcBef>
              <a:spcAft>
                <a:spcPts val="0"/>
              </a:spcAft>
              <a:buClr>
                <a:srgbClr val="888888"/>
              </a:buClr>
              <a:buSzPct val="100000"/>
              <a:buNone/>
            </a:pPr>
            <a:endParaRPr lang="en-US" dirty="0"/>
          </a:p>
          <a:p>
            <a:pPr marL="0" lvl="0" indent="0" algn="l" rtl="0">
              <a:lnSpc>
                <a:spcPct val="90000"/>
              </a:lnSpc>
              <a:spcBef>
                <a:spcPts val="400"/>
              </a:spcBef>
              <a:spcAft>
                <a:spcPts val="0"/>
              </a:spcAft>
              <a:buClr>
                <a:srgbClr val="888888"/>
              </a:buClr>
              <a:buSzPct val="100000"/>
              <a:buNone/>
            </a:pPr>
            <a:r>
              <a:rPr lang="en-US" dirty="0"/>
              <a:t>Presentation Date:10-12-2025</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panose="020F0502020204030204"/>
              <a:buNone/>
            </a:pPr>
            <a:r>
              <a:rPr lang="en-US" sz="2500" b="1" i="1" u="sng" dirty="0">
                <a:solidFill>
                  <a:schemeClr val="dk1"/>
                </a:solidFill>
                <a:latin typeface="Calibri" panose="020F0502020204030204"/>
                <a:ea typeface="Calibri" panose="020F0502020204030204"/>
                <a:cs typeface="Calibri" panose="020F0502020204030204"/>
                <a:sym typeface="Calibri" panose="020F0502020204030204"/>
              </a:rPr>
              <a:t>Presentation Overview</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91" name="Google Shape;91;p14"/>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rmAutofit fontScale="70000" lnSpcReduction="20000"/>
          </a:bodyPr>
          <a:lstStyle/>
          <a:p>
            <a:pPr marL="514350" indent="-514350">
              <a:spcBef>
                <a:spcPts val="0"/>
              </a:spcBef>
              <a:buSzPts val="3200"/>
              <a:buFont typeface="+mj-lt"/>
              <a:buAutoNum type="arabicPeriod"/>
            </a:pPr>
            <a:r>
              <a:rPr lang="en-IN" dirty="0"/>
              <a:t>Introduction &amp; Background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IN" dirty="0"/>
              <a:t>Devices Seized &amp; Evidence Overview</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Forensic Tools &amp; Methodology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Emma’s Involvement – Primary Perpetrator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Joe’s Role – Intermediary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Norman’s Role – The Buyer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Evidence Chain of Custody &amp; Integrity </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a:p>
            <a:pPr marL="514350" indent="-514350">
              <a:spcBef>
                <a:spcPts val="640"/>
              </a:spcBef>
              <a:buSzPts val="3200"/>
              <a:buFont typeface="+mj-lt"/>
              <a:buAutoNum type="arabicPeriod"/>
            </a:pPr>
            <a:r>
              <a:rPr lang="en-US" sz="3200" dirty="0">
                <a:solidFill>
                  <a:schemeClr val="dk1"/>
                </a:solidFill>
                <a:latin typeface="Calibri" panose="020F0502020204030204"/>
                <a:ea typeface="Calibri" panose="020F0502020204030204"/>
                <a:cs typeface="Calibri" panose="020F0502020204030204"/>
                <a:sym typeface="Calibri" panose="020F0502020204030204"/>
              </a:rPr>
              <a:t> </a:t>
            </a:r>
            <a:r>
              <a:rPr lang="en-IN" dirty="0"/>
              <a:t>File System &amp; Data Exfiltration Evidence</a:t>
            </a:r>
            <a:endParaRPr lang="en-IN" dirty="0"/>
          </a:p>
          <a:p>
            <a:pPr marL="514350" indent="-514350">
              <a:spcBef>
                <a:spcPts val="640"/>
              </a:spcBef>
              <a:buSzPts val="3200"/>
              <a:buFont typeface="+mj-lt"/>
              <a:buAutoNum type="arabicPeriod"/>
            </a:pPr>
            <a:r>
              <a:rPr lang="en-IN" dirty="0"/>
              <a:t>Analysis of Call Logs &amp; Communication Coordination</a:t>
            </a:r>
            <a:endParaRPr lang="en-IN" dirty="0"/>
          </a:p>
          <a:p>
            <a:pPr marL="514350" indent="-514350">
              <a:spcBef>
                <a:spcPts val="640"/>
              </a:spcBef>
              <a:buSzPts val="3200"/>
              <a:buFont typeface="+mj-lt"/>
              <a:buAutoNum type="arabicPeriod"/>
            </a:pPr>
            <a:r>
              <a:rPr lang="en-IN" dirty="0"/>
              <a:t>Conclusions   </a:t>
            </a:r>
            <a:endParaRPr lang="en-IN" dirty="0"/>
          </a:p>
          <a:p>
            <a:pPr marL="514350" indent="-514350">
              <a:spcBef>
                <a:spcPts val="640"/>
              </a:spcBef>
              <a:buSzPts val="3200"/>
              <a:buFont typeface="+mj-lt"/>
              <a:buAutoNum type="arabicPeriod"/>
            </a:pPr>
            <a:r>
              <a:rPr lang="en-IN" dirty="0"/>
              <a:t>Recommendations &amp; Legal Actions </a:t>
            </a:r>
            <a:endParaRPr lang="en-IN" dirty="0"/>
          </a:p>
          <a:p>
            <a:pPr marL="514350" indent="-514350">
              <a:spcBef>
                <a:spcPts val="640"/>
              </a:spcBef>
              <a:buSzPts val="3200"/>
              <a:buFont typeface="+mj-lt"/>
              <a:buAutoNum type="arabicPeriod"/>
            </a:pPr>
            <a:r>
              <a:rPr lang="en-IN" dirty="0"/>
              <a:t>Summary </a:t>
            </a:r>
            <a:endParaRPr lang="en-IN" dirty="0"/>
          </a:p>
          <a:p>
            <a:pPr marL="514350" indent="-514350">
              <a:spcBef>
                <a:spcPts val="640"/>
              </a:spcBef>
              <a:buSzPts val="3200"/>
              <a:buFont typeface="+mj-lt"/>
              <a:buAutoNum type="arabicPeriod"/>
            </a:pPr>
            <a:r>
              <a:rPr lang="en-IN" sz="3200" dirty="0">
                <a:solidFill>
                  <a:schemeClr val="dk1"/>
                </a:solidFill>
                <a:latin typeface="Calibri" panose="020F0502020204030204"/>
                <a:ea typeface="Calibri" panose="020F0502020204030204"/>
                <a:cs typeface="Calibri" panose="020F0502020204030204"/>
                <a:sym typeface="Calibri" panose="020F0502020204030204"/>
              </a:rPr>
              <a:t>References</a:t>
            </a:r>
            <a:endParaRPr lang="en-US" sz="3200" dirty="0">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5"/>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panose="020F0502020204030204"/>
              <a:buNone/>
            </a:pPr>
            <a:r>
              <a:rPr lang="en-US" sz="2500" b="1" i="1" u="sng" dirty="0"/>
              <a:t>Introduction</a:t>
            </a:r>
            <a:endParaRPr lang="en-US" sz="2500" b="1" i="1" u="sng" dirty="0"/>
          </a:p>
        </p:txBody>
      </p:sp>
      <p:sp>
        <p:nvSpPr>
          <p:cNvPr id="97" name="Google Shape;97;p15"/>
          <p:cNvSpPr txBox="1">
            <a:spLocks noGrp="1"/>
          </p:cNvSpPr>
          <p:nvPr>
            <p:ph type="body" idx="1"/>
          </p:nvPr>
        </p:nvSpPr>
        <p:spPr>
          <a:xfrm>
            <a:off x="137677" y="1417638"/>
            <a:ext cx="8868645" cy="4525963"/>
          </a:xfrm>
          <a:prstGeom prst="rect">
            <a:avLst/>
          </a:prstGeom>
          <a:noFill/>
          <a:ln>
            <a:noFill/>
          </a:ln>
        </p:spPr>
        <p:txBody>
          <a:bodyPr spcFirstLastPara="1" wrap="square" lIns="91425" tIns="45700" rIns="91425" bIns="45700" anchor="t" anchorCtr="0">
            <a:noAutofit/>
          </a:bodyPr>
          <a:lstStyle/>
          <a:p>
            <a:pPr algn="just"/>
            <a:r>
              <a:rPr lang="en-IN" sz="2000" b="1" dirty="0"/>
              <a:t>Case Overview</a:t>
            </a:r>
            <a:r>
              <a:rPr lang="en-IN" sz="2000" dirty="0"/>
              <a:t>:</a:t>
            </a:r>
            <a:endParaRPr lang="en-IN" sz="2000" dirty="0"/>
          </a:p>
          <a:p>
            <a:pPr marL="508000" lvl="1" indent="0" algn="just">
              <a:buNone/>
            </a:pPr>
            <a:r>
              <a:rPr lang="en-IN" sz="2000" dirty="0"/>
              <a:t>Quantum Tech's own AI chip patent for design (QT-AI-2025) was taken by Emma who was a senior engineer. Emma tried to transfer the patent to NexGen Circuits, facilitated by Joe as who was an intermediary. Norman, R&amp;D Director at NexGen Circuits, is suspected of being the purchaser.</a:t>
            </a:r>
            <a:endParaRPr lang="en-IN" sz="2000" dirty="0"/>
          </a:p>
          <a:p>
            <a:pPr algn="just"/>
            <a:r>
              <a:rPr lang="en-IN" sz="2000" b="1" dirty="0"/>
              <a:t>Objective of the Investigation</a:t>
            </a:r>
            <a:r>
              <a:rPr lang="en-IN" sz="2000" dirty="0"/>
              <a:t>:</a:t>
            </a:r>
            <a:endParaRPr lang="en-IN" sz="2000" dirty="0"/>
          </a:p>
          <a:p>
            <a:pPr marL="508000" lvl="1" indent="0" algn="just">
              <a:buNone/>
            </a:pPr>
            <a:r>
              <a:rPr lang="en-IN" sz="2000" dirty="0"/>
              <a:t>The probe focuses on tracking the disappearance of the patent, deciphering the motives of each suspect and collecting evidence using digital devices in support of legal actions.</a:t>
            </a:r>
            <a:endParaRPr lang="en-IN" sz="2000" dirty="0"/>
          </a:p>
          <a:p>
            <a:pPr algn="just"/>
            <a:br>
              <a:rPr lang="en-IN" sz="2000" dirty="0"/>
            </a:br>
            <a:endParaRPr lang="en-IN" sz="2000" dirty="0"/>
          </a:p>
          <a:p>
            <a:pPr marL="0" lvl="0" indent="0" algn="just" rtl="0">
              <a:spcBef>
                <a:spcPts val="0"/>
              </a:spcBef>
              <a:spcAft>
                <a:spcPts val="0"/>
              </a:spcAft>
              <a:buClr>
                <a:schemeClr val="dk1"/>
              </a:buClr>
              <a:buSzPts val="3200"/>
              <a:buNone/>
            </a:pPr>
            <a:endParaRPr lang="en-US" sz="2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Devices Seized &amp; Evidence Overview</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6"/>
          <p:cNvSpPr txBox="1">
            <a:spLocks noGrp="1"/>
          </p:cNvSpPr>
          <p:nvPr>
            <p:ph type="body" idx="1"/>
          </p:nvPr>
        </p:nvSpPr>
        <p:spPr>
          <a:xfrm>
            <a:off x="130629" y="1254967"/>
            <a:ext cx="8820331" cy="4454953"/>
          </a:xfrm>
          <a:prstGeom prst="rect">
            <a:avLst/>
          </a:prstGeom>
          <a:noFill/>
          <a:ln>
            <a:noFill/>
          </a:ln>
        </p:spPr>
        <p:txBody>
          <a:bodyPr spcFirstLastPara="1" wrap="square" lIns="91425" tIns="45700" rIns="91425" bIns="45700" anchor="t" anchorCtr="0">
            <a:noAutofit/>
          </a:bodyPr>
          <a:lstStyle/>
          <a:p>
            <a:pPr algn="just"/>
            <a:r>
              <a:rPr lang="en-IN" sz="1800" b="1" dirty="0"/>
              <a:t>Devices Collected:</a:t>
            </a:r>
            <a:endParaRPr lang="en-IN" sz="1800" b="1" dirty="0"/>
          </a:p>
          <a:p>
            <a:pPr lvl="1" algn="just">
              <a:buFont typeface="Arial" panose="020B0604020202020204" pitchFamily="34" charset="0"/>
              <a:buChar char="•"/>
            </a:pPr>
            <a:r>
              <a:rPr lang="en-IN" sz="1800" dirty="0"/>
              <a:t>Emma's Android smartphone (Samsung SM-A137F galaxy) The data was gathered using Cellebrite includes WhatsApp, Instagram DMs, as well as call logs [1].</a:t>
            </a:r>
            <a:endParaRPr lang="en-IN" sz="1800" dirty="0"/>
          </a:p>
          <a:p>
            <a:pPr lvl="1" algn="just">
              <a:buFont typeface="Arial" panose="020B0604020202020204" pitchFamily="34" charset="0"/>
              <a:buChar char="•"/>
            </a:pPr>
            <a:r>
              <a:rPr lang="en-IN" sz="1800" dirty="0"/>
              <a:t>Joe's phone: Information taken through Cellebrite and reveals Joe's communications function in coordination with the transfer of patents [2].</a:t>
            </a:r>
            <a:endParaRPr lang="en-IN" sz="1800" dirty="0"/>
          </a:p>
          <a:p>
            <a:pPr lvl="1" algn="just">
              <a:buFont typeface="Arial" panose="020B0604020202020204" pitchFamily="34" charset="0"/>
              <a:buChar char="•"/>
            </a:pPr>
            <a:r>
              <a:rPr lang="en-IN" sz="1800" dirty="0"/>
              <a:t>Norman's Nokia C2 2nd Edition: Call logs and emails revealing Norman's participation in buying the patent stolen [5].</a:t>
            </a:r>
            <a:endParaRPr lang="en-IN" sz="1800" dirty="0"/>
          </a:p>
          <a:p>
            <a:pPr marL="50800" indent="0" algn="just">
              <a:buNone/>
            </a:pPr>
            <a:r>
              <a:rPr lang="en-IN" sz="1800" dirty="0"/>
              <a:t> </a:t>
            </a:r>
            <a:endParaRPr lang="en-IN" sz="1800" dirty="0"/>
          </a:p>
          <a:p>
            <a:pPr algn="just"/>
            <a:r>
              <a:rPr lang="en-IN" sz="1800" b="1" dirty="0"/>
              <a:t>Evidence from devices:</a:t>
            </a:r>
            <a:endParaRPr lang="en-IN" sz="1800" b="1" dirty="0"/>
          </a:p>
          <a:p>
            <a:pPr marL="793750" lvl="1" indent="-285750" algn="just">
              <a:buFont typeface="Arial" panose="020B0604020202020204" pitchFamily="34" charset="0"/>
              <a:buChar char="•"/>
            </a:pPr>
            <a:r>
              <a:rPr lang="en-IN" sz="1800" dirty="0"/>
              <a:t>Communication with Emma, Joe, and Norman confirm their involvement in the theft. Likewise, the analysis of metadata in files suggests the tampering of access and alterations that correspond to crucial timestamps of communication [6].</a:t>
            </a:r>
            <a:endParaRPr lang="en-IN" sz="1800" dirty="0"/>
          </a:p>
          <a:p>
            <a:pPr marL="0" lvl="0" indent="0" algn="just" rtl="0">
              <a:spcBef>
                <a:spcPts val="305"/>
              </a:spcBef>
              <a:spcAft>
                <a:spcPts val="0"/>
              </a:spcAft>
              <a:buClr>
                <a:schemeClr val="dk1"/>
              </a:buClr>
              <a:buSzPts val="3200"/>
              <a:buNone/>
            </a:pPr>
            <a:endParaRPr sz="1800" dirty="0">
              <a:latin typeface="Calibri" panose="020F0502020204030204" pitchFamily="34" charset="0"/>
              <a:ea typeface="Calibri" panose="020F0502020204030204" pitchFamily="34" charset="0"/>
              <a:cs typeface="Calibri" panose="020F0502020204030204" pitchFamily="34" charset="0"/>
              <a:sym typeface="Poppins" panose="0000050000000000000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Forensic Tools &amp; Methodology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3" name="Google Shape;103;p16"/>
          <p:cNvSpPr txBox="1">
            <a:spLocks noGrp="1"/>
          </p:cNvSpPr>
          <p:nvPr>
            <p:ph type="body" idx="1"/>
          </p:nvPr>
        </p:nvSpPr>
        <p:spPr>
          <a:xfrm>
            <a:off x="181947" y="1166018"/>
            <a:ext cx="8780106" cy="4525963"/>
          </a:xfrm>
          <a:prstGeom prst="rect">
            <a:avLst/>
          </a:prstGeom>
          <a:noFill/>
          <a:ln>
            <a:noFill/>
          </a:ln>
        </p:spPr>
        <p:txBody>
          <a:bodyPr spcFirstLastPara="1" wrap="square" lIns="91425" tIns="45700" rIns="91425" bIns="45700" anchor="t" anchorCtr="0">
            <a:noAutofit/>
          </a:bodyPr>
          <a:lstStyle/>
          <a:p>
            <a:pPr algn="just"/>
            <a:r>
              <a:rPr lang="en-IN" sz="1800" b="1" dirty="0"/>
              <a:t>Forensic Tools Used:</a:t>
            </a:r>
            <a:endParaRPr lang="en-IN" sz="1800" dirty="0"/>
          </a:p>
          <a:p>
            <a:pPr lvl="1" algn="just">
              <a:buFont typeface="Arial" panose="020B0604020202020204" pitchFamily="34" charset="0"/>
              <a:buChar char="•"/>
            </a:pPr>
            <a:r>
              <a:rPr lang="en-IN" sz="1800" dirty="0"/>
              <a:t>Cellebrite It is used for mobile extraction of data from smartphones, which includes communications logs, documents and metadata [2</a:t>
            </a:r>
            <a:r>
              <a:rPr lang="en-IN" sz="1800" dirty="0" smtClean="0"/>
              <a:t>].</a:t>
            </a:r>
            <a:endParaRPr lang="en-IN" sz="1800" dirty="0"/>
          </a:p>
          <a:p>
            <a:pPr marL="793750" lvl="1" indent="-285750" algn="just">
              <a:buFont typeface="Arial" panose="020B0604020202020204" pitchFamily="34" charset="0"/>
              <a:buChar char="•"/>
            </a:pPr>
            <a:endParaRPr lang="en-IN" sz="1400" dirty="0"/>
          </a:p>
          <a:p>
            <a:pPr algn="just"/>
            <a:r>
              <a:rPr lang="en-IN" sz="1800" b="1" dirty="0"/>
              <a:t>Methodology:</a:t>
            </a:r>
            <a:endParaRPr lang="en-IN" sz="1800" dirty="0"/>
          </a:p>
          <a:p>
            <a:pPr lvl="1" algn="just">
              <a:buFont typeface="Arial" panose="020B0604020202020204" pitchFamily="34" charset="0"/>
              <a:buChar char="•"/>
            </a:pPr>
            <a:r>
              <a:rPr lang="en-IN" sz="1800" dirty="0"/>
              <a:t>The devices were handled with care to ensure the integrity of evidence, using write-blockers during capture [4].</a:t>
            </a:r>
            <a:endParaRPr lang="en-IN" sz="1800" dirty="0"/>
          </a:p>
          <a:p>
            <a:pPr lvl="1" algn="just">
              <a:buFont typeface="Arial" panose="020B0604020202020204" pitchFamily="34" charset="0"/>
              <a:buChar char="•"/>
            </a:pPr>
            <a:r>
              <a:rPr lang="en-IN" sz="1800" dirty="0"/>
              <a:t>Images of criminals were taken from every device, and then verified by using MD5 as well as SHA-1 hashes in order to confirm that the information were not changed [1].</a:t>
            </a:r>
            <a:endParaRPr lang="en-IN" sz="1800" dirty="0"/>
          </a:p>
          <a:p>
            <a:pPr lvl="1" algn="just">
              <a:buFont typeface="Arial" panose="020B0604020202020204" pitchFamily="34" charset="0"/>
              <a:buChar char="•"/>
            </a:pPr>
            <a:r>
              <a:rPr lang="en-IN" sz="1800" dirty="0"/>
              <a:t>Metadata and communication logs were cross-referenced in order to establish time frames and verify the identity of each suspect [4].</a:t>
            </a:r>
            <a:endParaRPr lang="en-IN" sz="1800" dirty="0"/>
          </a:p>
          <a:p>
            <a:pPr marL="50800" indent="0" algn="just">
              <a:buNone/>
            </a:pPr>
            <a:br>
              <a:rPr lang="en-IN" sz="1800" dirty="0"/>
            </a:br>
            <a:endParaRPr lang="en-IN" sz="1800" dirty="0"/>
          </a:p>
          <a:p>
            <a:pPr marL="50800" lvl="0" indent="0" algn="just">
              <a:buNone/>
            </a:pPr>
            <a:endParaRPr lang="en-US" sz="18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smtClean="0"/>
              <a:t>Joe</a:t>
            </a:r>
            <a:r>
              <a:rPr lang="en-IN" sz="2500" b="1" i="1" u="sng" dirty="0" smtClean="0"/>
              <a:t>’s </a:t>
            </a:r>
            <a:r>
              <a:rPr lang="en-IN" sz="2500" b="1" i="1" u="sng" dirty="0"/>
              <a:t>Involvement – Primary Perpetrator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09" name="Google Shape;109;p17"/>
          <p:cNvSpPr txBox="1">
            <a:spLocks noGrp="1"/>
          </p:cNvSpPr>
          <p:nvPr>
            <p:ph type="body" idx="1"/>
          </p:nvPr>
        </p:nvSpPr>
        <p:spPr>
          <a:xfrm>
            <a:off x="0" y="1329613"/>
            <a:ext cx="5309118" cy="4525963"/>
          </a:xfrm>
          <a:prstGeom prst="rect">
            <a:avLst/>
          </a:prstGeom>
          <a:noFill/>
          <a:ln>
            <a:noFill/>
          </a:ln>
        </p:spPr>
        <p:txBody>
          <a:bodyPr spcFirstLastPara="1" wrap="square" lIns="91425" tIns="45700" rIns="91425" bIns="45700" anchor="t" anchorCtr="0">
            <a:noAutofit/>
          </a:bodyPr>
          <a:lstStyle/>
          <a:p>
            <a:pPr algn="just"/>
            <a:r>
              <a:rPr lang="en-IN" sz="1800" b="1" dirty="0"/>
              <a:t>Communication Evidence:</a:t>
            </a:r>
            <a:endParaRPr lang="en-IN" sz="1800" b="1" dirty="0"/>
          </a:p>
          <a:p>
            <a:pPr lvl="1" algn="just">
              <a:buFont typeface="Arial" panose="020B0604020202020204" pitchFamily="34" charset="0"/>
              <a:buChar char="•"/>
            </a:pPr>
            <a:r>
              <a:rPr lang="en-IN" sz="1800" dirty="0"/>
              <a:t>WhatsApp Journals Conversations among Emma and Joe about the conclusion of the sale of patents. For example: "Let's finalize this today, we have to ensure the files reach NexGen on time" (28/10/2025) [6].</a:t>
            </a:r>
            <a:endParaRPr lang="en-IN" sz="1800" dirty="0"/>
          </a:p>
          <a:p>
            <a:pPr lvl="1" algn="just">
              <a:buFont typeface="Arial" panose="020B0604020202020204" pitchFamily="34" charset="0"/>
              <a:buChar char="•"/>
            </a:pPr>
            <a:r>
              <a:rPr lang="en-IN" sz="1800" dirty="0"/>
              <a:t>Instagram DMs Additional coordination of the sale. This is a clear indication of Emma's participation [1].</a:t>
            </a:r>
            <a:endParaRPr lang="en-IN" sz="1800" dirty="0"/>
          </a:p>
          <a:p>
            <a:pPr marL="114300" indent="0" algn="just">
              <a:buNone/>
            </a:pPr>
            <a:endParaRPr lang="en-IN" sz="1800" dirty="0"/>
          </a:p>
          <a:p>
            <a:pPr algn="just"/>
            <a:r>
              <a:rPr lang="en-IN" sz="1800" b="1" dirty="0"/>
              <a:t>File Metadata:</a:t>
            </a:r>
            <a:endParaRPr lang="en-IN" sz="1800" b="1" dirty="0"/>
          </a:p>
          <a:p>
            <a:pPr lvl="1" algn="just">
              <a:buFont typeface="Arial" panose="020B0604020202020204" pitchFamily="34" charset="0"/>
              <a:buChar char="•"/>
            </a:pPr>
            <a:r>
              <a:rPr lang="en-IN" sz="1800" dirty="0"/>
              <a:t>The CAD documents related to the stolen patent were updated at the time of 28/10/2025. They were aligned the communication of her and also confirming her involvement directly in the preparation of the file to be transferred [4</a:t>
            </a:r>
            <a:r>
              <a:rPr lang="en-IN" sz="1800" dirty="0" smtClean="0"/>
              <a:t>].</a:t>
            </a:r>
            <a:endParaRPr lang="en-IN" sz="1800" dirty="0"/>
          </a:p>
        </p:txBody>
      </p:sp>
      <p:pic>
        <p:nvPicPr>
          <p:cNvPr id="4" name="image15.jpg"/>
          <p:cNvPicPr/>
          <p:nvPr/>
        </p:nvPicPr>
        <p:blipFill>
          <a:blip r:embed="rId1"/>
          <a:srcRect/>
          <a:stretch>
            <a:fillRect/>
          </a:stretch>
        </p:blipFill>
        <p:spPr>
          <a:xfrm>
            <a:off x="5878284" y="1873898"/>
            <a:ext cx="2645229" cy="238086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lvl="0">
              <a:buSzPts val="4400"/>
            </a:pPr>
            <a:r>
              <a:rPr lang="en-IN" sz="2500" b="1" i="1" u="sng" dirty="0" smtClean="0"/>
              <a:t>Emma’s </a:t>
            </a:r>
            <a:r>
              <a:rPr lang="en-IN" sz="2500" b="1" i="1" u="sng" dirty="0"/>
              <a:t>Role – Intermediary </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5" name="Google Shape;115;p18"/>
          <p:cNvSpPr txBox="1">
            <a:spLocks noGrp="1"/>
          </p:cNvSpPr>
          <p:nvPr>
            <p:ph type="body" idx="1"/>
          </p:nvPr>
        </p:nvSpPr>
        <p:spPr>
          <a:xfrm>
            <a:off x="-388675" y="1194320"/>
            <a:ext cx="6350937" cy="4922514"/>
          </a:xfrm>
          <a:prstGeom prst="rect">
            <a:avLst/>
          </a:prstGeom>
          <a:noFill/>
          <a:ln>
            <a:noFill/>
          </a:ln>
        </p:spPr>
        <p:txBody>
          <a:bodyPr spcFirstLastPara="1" wrap="square" lIns="91425" tIns="45700" rIns="91425" bIns="45700" anchor="t" anchorCtr="0">
            <a:noAutofit/>
          </a:bodyPr>
          <a:lstStyle/>
          <a:p>
            <a:pPr lvl="1" algn="just">
              <a:buFont typeface="Arial" panose="020B0604020202020204" pitchFamily="34" charset="0"/>
              <a:buChar char="•"/>
            </a:pPr>
            <a:r>
              <a:rPr lang="en-IN" sz="1800" b="1" dirty="0"/>
              <a:t>Joe's Communication Logs:</a:t>
            </a:r>
            <a:endParaRPr lang="en-IN" sz="1800" b="1" dirty="0"/>
          </a:p>
          <a:p>
            <a:pPr lvl="2" algn="just">
              <a:buFont typeface="Arial" panose="020B0604020202020204" pitchFamily="34" charset="0"/>
              <a:buChar char="•"/>
            </a:pPr>
            <a:r>
              <a:rPr lang="en-IN" sz="1800" dirty="0"/>
              <a:t>WhatsApp messages: </a:t>
            </a:r>
            <a:r>
              <a:rPr lang="en-IN" sz="1800" dirty="0" smtClean="0"/>
              <a:t>Emma</a:t>
            </a:r>
            <a:r>
              <a:rPr lang="en-IN" sz="1800" dirty="0" smtClean="0"/>
              <a:t>'s </a:t>
            </a:r>
            <a:r>
              <a:rPr lang="en-IN" sz="1800" dirty="0"/>
              <a:t>exchanges with </a:t>
            </a:r>
            <a:r>
              <a:rPr lang="en-IN" sz="1800" dirty="0" smtClean="0"/>
              <a:t>Joe</a:t>
            </a:r>
            <a:r>
              <a:rPr lang="en-IN" sz="1800" dirty="0" smtClean="0"/>
              <a:t> </a:t>
            </a:r>
            <a:r>
              <a:rPr lang="en-IN" sz="1800" dirty="0"/>
              <a:t>and Norman establish his role as an intermediary and ensuring the patent was stolen and got to Norman. A typical message reads: "I've got the files, waiting for your confirmation to pass them on" (28/10/2025).</a:t>
            </a:r>
            <a:endParaRPr lang="en-IN" sz="1800" dirty="0"/>
          </a:p>
          <a:p>
            <a:pPr lvl="2" algn="just">
              <a:buFont typeface="Arial" panose="020B0604020202020204" pitchFamily="34" charset="0"/>
              <a:buChar char="•"/>
            </a:pPr>
            <a:r>
              <a:rPr lang="en-IN" sz="1800" dirty="0"/>
              <a:t>Call Logs Multiple phone calls in between Joe, Emma, and Norman were recorded, which confirmed the coordinated transfer [6].</a:t>
            </a:r>
            <a:endParaRPr lang="en-IN" sz="1800" dirty="0"/>
          </a:p>
          <a:p>
            <a:pPr marL="1028700" lvl="2" indent="0" algn="just">
              <a:buNone/>
            </a:pPr>
            <a:endParaRPr lang="en-IN" sz="1800" dirty="0"/>
          </a:p>
          <a:p>
            <a:pPr lvl="1" algn="just">
              <a:buFont typeface="Arial" panose="020B0604020202020204" pitchFamily="34" charset="0"/>
              <a:buChar char="•"/>
            </a:pPr>
            <a:r>
              <a:rPr lang="en-IN" sz="1800" b="1" dirty="0"/>
              <a:t>Conclusion:</a:t>
            </a:r>
            <a:endParaRPr lang="en-IN" sz="1800" b="1" dirty="0"/>
          </a:p>
          <a:p>
            <a:pPr lvl="2" algn="just">
              <a:buFont typeface="Arial" panose="020B0604020202020204" pitchFamily="34" charset="0"/>
              <a:buChar char="•"/>
            </a:pPr>
            <a:r>
              <a:rPr lang="en-IN" sz="1800" dirty="0" smtClean="0"/>
              <a:t>Emma</a:t>
            </a:r>
            <a:r>
              <a:rPr lang="en-IN" sz="1800" dirty="0" smtClean="0"/>
              <a:t> </a:t>
            </a:r>
            <a:r>
              <a:rPr lang="en-IN" sz="1800" dirty="0"/>
              <a:t>was a key player in helping facilitate the transfer of the patent, but he did not have direct access to the files that were stolen. His communication and coordination with </a:t>
            </a:r>
            <a:r>
              <a:rPr lang="en-IN" sz="1800" dirty="0" smtClean="0"/>
              <a:t>Joe</a:t>
            </a:r>
            <a:r>
              <a:rPr lang="en-IN" sz="1800" dirty="0" smtClean="0"/>
              <a:t> </a:t>
            </a:r>
            <a:r>
              <a:rPr lang="en-IN" sz="1800" dirty="0"/>
              <a:t>and Norman confirm his role [2].</a:t>
            </a:r>
            <a:br>
              <a:rPr lang="en-IN" sz="1800" dirty="0"/>
            </a:br>
            <a:endParaRPr sz="1800" dirty="0">
              <a:latin typeface="Poppins" panose="00000500000000000000"/>
              <a:ea typeface="Poppins" panose="00000500000000000000"/>
              <a:cs typeface="Poppins" panose="00000500000000000000"/>
              <a:sym typeface="Poppins" panose="00000500000000000000"/>
            </a:endParaRPr>
          </a:p>
        </p:txBody>
      </p:sp>
      <p:pic>
        <p:nvPicPr>
          <p:cNvPr id="4" name="image28.jpg"/>
          <p:cNvPicPr/>
          <p:nvPr/>
        </p:nvPicPr>
        <p:blipFill>
          <a:blip r:embed="rId1"/>
          <a:srcRect/>
          <a:stretch>
            <a:fillRect/>
          </a:stretch>
        </p:blipFill>
        <p:spPr>
          <a:xfrm>
            <a:off x="5962262" y="1774372"/>
            <a:ext cx="2999790" cy="259235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Norman’s Role – The Buyer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5" name="Google Shape;115;p18"/>
          <p:cNvSpPr txBox="1">
            <a:spLocks noGrp="1"/>
          </p:cNvSpPr>
          <p:nvPr>
            <p:ph type="body" idx="1"/>
          </p:nvPr>
        </p:nvSpPr>
        <p:spPr>
          <a:xfrm>
            <a:off x="84075" y="1091683"/>
            <a:ext cx="5299688" cy="4922514"/>
          </a:xfrm>
          <a:prstGeom prst="rect">
            <a:avLst/>
          </a:prstGeom>
          <a:noFill/>
          <a:ln>
            <a:noFill/>
          </a:ln>
        </p:spPr>
        <p:txBody>
          <a:bodyPr spcFirstLastPara="1" wrap="square" lIns="91425" tIns="45700" rIns="91425" bIns="45700" anchor="t" anchorCtr="0">
            <a:noAutofit/>
          </a:bodyPr>
          <a:lstStyle/>
          <a:p>
            <a:pPr algn="just"/>
            <a:r>
              <a:rPr lang="en-IN" sz="1800" b="1" dirty="0"/>
              <a:t>Norman's Email Logs:</a:t>
            </a:r>
            <a:endParaRPr lang="en-IN" sz="1800" b="1" dirty="0"/>
          </a:p>
          <a:p>
            <a:pPr lvl="1" algn="just">
              <a:buFont typeface="Arial" panose="020B0604020202020204" pitchFamily="34" charset="0"/>
              <a:buChar char="•"/>
            </a:pPr>
            <a:r>
              <a:rPr lang="en-IN" sz="1800" dirty="0"/>
              <a:t>A confirmation email from Norman's computer confirms Norman's purchase of the patent stolen. For example: "Please confirm when the files will be released. I'll arrange for the payment according to the plan agreed upon" (28/10/2025).</a:t>
            </a:r>
            <a:endParaRPr lang="en-IN" sz="1800" dirty="0"/>
          </a:p>
          <a:p>
            <a:pPr algn="just"/>
            <a:endParaRPr lang="en-IN" sz="1800" dirty="0"/>
          </a:p>
          <a:p>
            <a:pPr algn="just"/>
            <a:r>
              <a:rPr lang="en-IN" sz="1800" b="1" dirty="0"/>
              <a:t>Call Logs:</a:t>
            </a:r>
            <a:endParaRPr lang="en-IN" sz="1800" b="1" dirty="0"/>
          </a:p>
          <a:p>
            <a:pPr lvl="1" algn="just">
              <a:buFont typeface="Arial" panose="020B0604020202020204" pitchFamily="34" charset="0"/>
              <a:buChar char="•"/>
            </a:pPr>
            <a:r>
              <a:rPr lang="en-IN" sz="1800" dirty="0"/>
              <a:t>Telephone calls among Norman and Emma are further proof of the intention to obtain the patent stolen [3].</a:t>
            </a:r>
            <a:endParaRPr lang="en-IN" sz="1800" dirty="0"/>
          </a:p>
          <a:p>
            <a:pPr marL="114300" indent="0" algn="just">
              <a:buNone/>
            </a:pPr>
            <a:endParaRPr lang="en-IN" sz="1800" dirty="0"/>
          </a:p>
          <a:p>
            <a:pPr algn="just"/>
            <a:r>
              <a:rPr lang="en-IN" sz="1800" b="1" dirty="0"/>
              <a:t>Conclusion:</a:t>
            </a:r>
            <a:endParaRPr lang="en-IN" sz="1800" b="1" dirty="0"/>
          </a:p>
          <a:p>
            <a:pPr lvl="1" algn="just">
              <a:buFont typeface="Arial" panose="020B0604020202020204" pitchFamily="34" charset="0"/>
              <a:buChar char="•"/>
            </a:pPr>
            <a:r>
              <a:rPr lang="en-IN" sz="1800" dirty="0"/>
              <a:t>Norman's participation as a buyer of intellectual property stolen can be seen in his emails as well as call logs which directly link him to the plot [4].</a:t>
            </a:r>
            <a:endParaRPr lang="en-IN" sz="1800" dirty="0"/>
          </a:p>
          <a:p>
            <a:pPr marL="114300" indent="0" algn="just">
              <a:buNone/>
            </a:pPr>
            <a:br>
              <a:rPr lang="en-IN" sz="1800" dirty="0"/>
            </a:br>
            <a:endParaRPr lang="en-IN" sz="1800" dirty="0"/>
          </a:p>
          <a:p>
            <a:pPr lvl="0" algn="just"/>
            <a:endParaRPr lang="en-IN" sz="1800" dirty="0"/>
          </a:p>
        </p:txBody>
      </p:sp>
      <p:pic>
        <p:nvPicPr>
          <p:cNvPr id="4" name="image11.jpg"/>
          <p:cNvPicPr/>
          <p:nvPr/>
        </p:nvPicPr>
        <p:blipFill>
          <a:blip r:embed="rId1"/>
          <a:srcRect/>
          <a:stretch>
            <a:fillRect/>
          </a:stretch>
        </p:blipFill>
        <p:spPr>
          <a:xfrm>
            <a:off x="5674179" y="2019041"/>
            <a:ext cx="3012621" cy="306779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smtClean="0"/>
              <a:t>Evidence  Interpretation</a:t>
            </a:r>
            <a:r>
              <a:rPr lang="en-IN" sz="2500" b="1" i="1" u="sng" dirty="0" smtClean="0"/>
              <a:t>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5" name="Google Shape;115;p18"/>
          <p:cNvSpPr txBox="1">
            <a:spLocks noGrp="1"/>
          </p:cNvSpPr>
          <p:nvPr>
            <p:ph type="body" idx="1"/>
          </p:nvPr>
        </p:nvSpPr>
        <p:spPr>
          <a:xfrm>
            <a:off x="550606" y="1147667"/>
            <a:ext cx="5560945" cy="4922514"/>
          </a:xfrm>
          <a:prstGeom prst="rect">
            <a:avLst/>
          </a:prstGeom>
          <a:noFill/>
          <a:ln>
            <a:noFill/>
          </a:ln>
        </p:spPr>
        <p:txBody>
          <a:bodyPr spcFirstLastPara="1" wrap="square" lIns="91425" tIns="45700" rIns="91425" bIns="45700" anchor="t" anchorCtr="0">
            <a:noAutofit/>
          </a:bodyPr>
          <a:lstStyle/>
          <a:p>
            <a:pPr marL="114300" indent="0" algn="just">
              <a:spcBef>
                <a:spcPts val="1100"/>
              </a:spcBef>
              <a:spcAft>
                <a:spcPts val="200"/>
              </a:spcAft>
              <a:buNone/>
            </a:pPr>
            <a:r>
              <a:rPr lang="en-US" sz="1200" b="1" dirty="0">
                <a:solidFill>
                  <a:srgbClr val="000000"/>
                </a:solidFill>
                <a:latin typeface="Arial" panose="020B0604020202020204" pitchFamily="34" charset="0"/>
              </a:rPr>
              <a:t>Image Gallery with Bank Card </a:t>
            </a:r>
            <a:endParaRPr lang="en-US" sz="1200" b="1" dirty="0" smtClean="0">
              <a:solidFill>
                <a:srgbClr val="000000"/>
              </a:solidFill>
              <a:latin typeface="Arial" panose="020B0604020202020204" pitchFamily="34" charset="0"/>
            </a:endParaRPr>
          </a:p>
          <a:p>
            <a:pPr algn="just">
              <a:spcBef>
                <a:spcPts val="1100"/>
              </a:spcBef>
              <a:spcAft>
                <a:spcPts val="200"/>
              </a:spcAft>
            </a:pPr>
            <a:r>
              <a:rPr lang="en-US" sz="1200" dirty="0" smtClean="0">
                <a:solidFill>
                  <a:srgbClr val="000000"/>
                </a:solidFill>
                <a:latin typeface="Times New Roman" panose="02020603050405020304" pitchFamily="18" charset="0"/>
              </a:rPr>
              <a:t>The </a:t>
            </a:r>
            <a:r>
              <a:rPr lang="en-US" sz="1200" dirty="0">
                <a:solidFill>
                  <a:srgbClr val="000000"/>
                </a:solidFill>
                <a:latin typeface="Times New Roman" panose="02020603050405020304" pitchFamily="18" charset="0"/>
              </a:rPr>
              <a:t>picture of a </a:t>
            </a:r>
            <a:r>
              <a:rPr lang="en-US" sz="1200" b="1" dirty="0">
                <a:solidFill>
                  <a:srgbClr val="000000"/>
                </a:solidFill>
                <a:latin typeface="Times New Roman" panose="02020603050405020304" pitchFamily="18" charset="0"/>
              </a:rPr>
              <a:t>credit card</a:t>
            </a:r>
            <a:r>
              <a:rPr lang="en-US" sz="1200" dirty="0">
                <a:solidFill>
                  <a:srgbClr val="000000"/>
                </a:solidFill>
                <a:latin typeface="Times New Roman" panose="02020603050405020304" pitchFamily="18" charset="0"/>
              </a:rPr>
              <a:t> that is displayed in the camera of the device is essential to identify potential </a:t>
            </a:r>
            <a:r>
              <a:rPr lang="en-US" sz="1200" b="1" dirty="0">
                <a:solidFill>
                  <a:srgbClr val="000000"/>
                </a:solidFill>
                <a:latin typeface="Times New Roman" panose="02020603050405020304" pitchFamily="18" charset="0"/>
              </a:rPr>
              <a:t>fraudulent transactions</a:t>
            </a:r>
            <a:r>
              <a:rPr lang="en-US" sz="1200" dirty="0">
                <a:solidFill>
                  <a:srgbClr val="000000"/>
                </a:solidFill>
                <a:latin typeface="Times New Roman" panose="02020603050405020304" pitchFamily="18" charset="0"/>
              </a:rPr>
              <a:t> or </a:t>
            </a:r>
            <a:r>
              <a:rPr lang="en-US" sz="1200" b="1" dirty="0">
                <a:solidFill>
                  <a:srgbClr val="000000"/>
                </a:solidFill>
                <a:latin typeface="Times New Roman" panose="02020603050405020304" pitchFamily="18" charset="0"/>
              </a:rPr>
              <a:t>payments associated</a:t>
            </a:r>
            <a:r>
              <a:rPr lang="en-US" sz="1200" dirty="0">
                <a:solidFill>
                  <a:srgbClr val="000000"/>
                </a:solidFill>
                <a:latin typeface="Times New Roman" panose="02020603050405020304" pitchFamily="18" charset="0"/>
              </a:rPr>
              <a:t> with the </a:t>
            </a:r>
            <a:r>
              <a:rPr lang="en-US" sz="1200" dirty="0" smtClean="0">
                <a:solidFill>
                  <a:srgbClr val="000000"/>
                </a:solidFill>
                <a:latin typeface="Times New Roman" panose="02020603050405020304" pitchFamily="18" charset="0"/>
              </a:rPr>
              <a:t>suspect.</a:t>
            </a:r>
            <a:endParaRPr lang="en-US" sz="1200" dirty="0" smtClean="0">
              <a:solidFill>
                <a:srgbClr val="000000"/>
              </a:solidFill>
              <a:latin typeface="Arial" panose="020B0604020202020204" pitchFamily="34" charset="0"/>
            </a:endParaRPr>
          </a:p>
          <a:p>
            <a:pPr algn="just">
              <a:spcBef>
                <a:spcPts val="1100"/>
              </a:spcBef>
              <a:spcAft>
                <a:spcPts val="200"/>
              </a:spcAft>
            </a:pPr>
            <a:r>
              <a:rPr lang="en-US" sz="1200" b="1" dirty="0" smtClean="0">
                <a:solidFill>
                  <a:srgbClr val="000000"/>
                </a:solidFill>
                <a:latin typeface="Times New Roman" panose="02020603050405020304" pitchFamily="18" charset="0"/>
              </a:rPr>
              <a:t>Interpretation</a:t>
            </a:r>
            <a:r>
              <a:rPr lang="en-US" sz="1200" b="1" dirty="0">
                <a:solidFill>
                  <a:srgbClr val="000000"/>
                </a:solidFill>
                <a:latin typeface="Times New Roman" panose="02020603050405020304" pitchFamily="18" charset="0"/>
              </a:rPr>
              <a:t>: </a:t>
            </a:r>
            <a:r>
              <a:rPr lang="en-US" sz="1200" dirty="0">
                <a:solidFill>
                  <a:srgbClr val="000000"/>
                </a:solidFill>
                <a:latin typeface="Times New Roman" panose="02020603050405020304" pitchFamily="18" charset="0"/>
              </a:rPr>
              <a:t>The photograph may have been linked to </a:t>
            </a:r>
            <a:r>
              <a:rPr lang="en-US" sz="1200" b="1" dirty="0">
                <a:solidFill>
                  <a:srgbClr val="000000"/>
                </a:solidFill>
                <a:latin typeface="Times New Roman" panose="02020603050405020304" pitchFamily="18" charset="0"/>
              </a:rPr>
              <a:t>illegal economic activities</a:t>
            </a:r>
            <a:r>
              <a:rPr lang="en-US" sz="1200" dirty="0">
                <a:solidFill>
                  <a:srgbClr val="000000"/>
                </a:solidFill>
                <a:latin typeface="Times New Roman" panose="02020603050405020304" pitchFamily="18" charset="0"/>
              </a:rPr>
              <a:t> that could involve either the sale or</a:t>
            </a:r>
            <a:r>
              <a:rPr lang="en-US" sz="1200" b="1" dirty="0">
                <a:solidFill>
                  <a:srgbClr val="000000"/>
                </a:solidFill>
                <a:latin typeface="Times New Roman" panose="02020603050405020304" pitchFamily="18" charset="0"/>
              </a:rPr>
              <a:t> purchase of stolen intellectual property</a:t>
            </a:r>
            <a:r>
              <a:rPr lang="en-US" sz="1200" dirty="0">
                <a:solidFill>
                  <a:srgbClr val="000000"/>
                </a:solidFill>
                <a:latin typeface="Times New Roman" panose="02020603050405020304" pitchFamily="18" charset="0"/>
              </a:rPr>
              <a:t>. The </a:t>
            </a:r>
            <a:r>
              <a:rPr lang="en-US" sz="1200" b="1" dirty="0">
                <a:solidFill>
                  <a:srgbClr val="000000"/>
                </a:solidFill>
                <a:latin typeface="Times New Roman" panose="02020603050405020304" pitchFamily="18" charset="0"/>
              </a:rPr>
              <a:t>hash and timestamp metadata aid </a:t>
            </a:r>
            <a:r>
              <a:rPr lang="en-US" sz="1200" dirty="0">
                <a:solidFill>
                  <a:srgbClr val="000000"/>
                </a:solidFill>
                <a:latin typeface="Times New Roman" panose="02020603050405020304" pitchFamily="18" charset="0"/>
              </a:rPr>
              <a:t>in establishing the authenticity of the proof.</a:t>
            </a:r>
            <a:endParaRPr lang="en-US" sz="1200" dirty="0">
              <a:solidFill>
                <a:srgbClr val="000000"/>
              </a:solidFill>
              <a:latin typeface="Arial" panose="020B0604020202020204" pitchFamily="34" charset="0"/>
            </a:endParaRPr>
          </a:p>
          <a:p>
            <a:pPr marL="114300" indent="0" algn="just">
              <a:spcBef>
                <a:spcPts val="1100"/>
              </a:spcBef>
              <a:spcAft>
                <a:spcPts val="200"/>
              </a:spcAft>
              <a:buNone/>
            </a:pPr>
            <a:r>
              <a:rPr lang="en-US" sz="1200" b="1" dirty="0">
                <a:solidFill>
                  <a:srgbClr val="000000"/>
                </a:solidFill>
                <a:latin typeface="Arial" panose="020B0604020202020204" pitchFamily="34" charset="0"/>
              </a:rPr>
              <a:t>Travel Information Board Image </a:t>
            </a:r>
            <a:endParaRPr lang="en-US" sz="1200" b="1" dirty="0"/>
          </a:p>
          <a:p>
            <a:pPr indent="-228600" algn="just">
              <a:spcBef>
                <a:spcPts val="1200"/>
              </a:spcBef>
            </a:pPr>
            <a:r>
              <a:rPr lang="en-US" sz="1200" dirty="0" smtClean="0">
                <a:solidFill>
                  <a:srgbClr val="000000"/>
                </a:solidFill>
                <a:latin typeface="Times New Roman" panose="02020603050405020304" pitchFamily="18" charset="0"/>
              </a:rPr>
              <a:t>The </a:t>
            </a:r>
            <a:r>
              <a:rPr lang="en-US" sz="1200" b="1" dirty="0">
                <a:solidFill>
                  <a:srgbClr val="000000"/>
                </a:solidFill>
                <a:latin typeface="Times New Roman" panose="02020603050405020304" pitchFamily="18" charset="0"/>
              </a:rPr>
              <a:t>travel photo</a:t>
            </a:r>
            <a:r>
              <a:rPr lang="en-US" sz="1200" dirty="0">
                <a:solidFill>
                  <a:srgbClr val="000000"/>
                </a:solidFill>
                <a:latin typeface="Times New Roman" panose="02020603050405020304" pitchFamily="18" charset="0"/>
              </a:rPr>
              <a:t> from </a:t>
            </a:r>
            <a:r>
              <a:rPr lang="en-US" sz="1200" b="1" dirty="0">
                <a:solidFill>
                  <a:srgbClr val="000000"/>
                </a:solidFill>
                <a:latin typeface="Times New Roman" panose="02020603050405020304" pitchFamily="18" charset="0"/>
              </a:rPr>
              <a:t>Nokia C2</a:t>
            </a:r>
            <a:r>
              <a:rPr lang="en-US" sz="1200" dirty="0">
                <a:solidFill>
                  <a:srgbClr val="000000"/>
                </a:solidFill>
                <a:latin typeface="Times New Roman" panose="02020603050405020304" pitchFamily="18" charset="0"/>
              </a:rPr>
              <a:t> shows a </a:t>
            </a:r>
            <a:r>
              <a:rPr lang="en-US" sz="1200" b="1" dirty="0">
                <a:solidFill>
                  <a:srgbClr val="000000"/>
                </a:solidFill>
                <a:latin typeface="Times New Roman" panose="02020603050405020304" pitchFamily="18" charset="0"/>
              </a:rPr>
              <a:t>public travel information display</a:t>
            </a:r>
            <a:r>
              <a:rPr lang="en-US" sz="1200" dirty="0">
                <a:solidFill>
                  <a:srgbClr val="000000"/>
                </a:solidFill>
                <a:latin typeface="Times New Roman" panose="02020603050405020304" pitchFamily="18" charset="0"/>
              </a:rPr>
              <a:t>, which provides information about the location of your device.</a:t>
            </a:r>
            <a:endParaRPr lang="en-US" sz="1200" dirty="0"/>
          </a:p>
          <a:p>
            <a:pPr indent="-228600" algn="just">
              <a:spcBef>
                <a:spcPts val="0"/>
              </a:spcBef>
              <a:spcAft>
                <a:spcPts val="1200"/>
              </a:spcAft>
            </a:pPr>
            <a:r>
              <a:rPr lang="en-US" sz="1200" dirty="0" smtClean="0">
                <a:solidFill>
                  <a:srgbClr val="000000"/>
                </a:solidFill>
                <a:latin typeface="Times New Roman" panose="02020603050405020304" pitchFamily="18" charset="0"/>
              </a:rPr>
              <a:t> </a:t>
            </a:r>
            <a:r>
              <a:rPr lang="en-US" sz="1200" b="1" dirty="0">
                <a:solidFill>
                  <a:srgbClr val="000000"/>
                </a:solidFill>
                <a:latin typeface="Times New Roman" panose="02020603050405020304" pitchFamily="18" charset="0"/>
              </a:rPr>
              <a:t>Interpretation:</a:t>
            </a:r>
            <a:r>
              <a:rPr lang="en-US" sz="1200" dirty="0">
                <a:solidFill>
                  <a:srgbClr val="000000"/>
                </a:solidFill>
                <a:latin typeface="Times New Roman" panose="02020603050405020304" pitchFamily="18" charset="0"/>
              </a:rPr>
              <a:t> This suggests that the suspect could have been </a:t>
            </a:r>
            <a:r>
              <a:rPr lang="en-US" sz="1200" b="1" dirty="0">
                <a:solidFill>
                  <a:srgbClr val="000000"/>
                </a:solidFill>
                <a:latin typeface="Times New Roman" panose="02020603050405020304" pitchFamily="18" charset="0"/>
              </a:rPr>
              <a:t>located </a:t>
            </a:r>
            <a:r>
              <a:rPr lang="en-US" sz="1200" dirty="0">
                <a:solidFill>
                  <a:srgbClr val="000000"/>
                </a:solidFill>
                <a:latin typeface="Times New Roman" panose="02020603050405020304" pitchFamily="18" charset="0"/>
              </a:rPr>
              <a:t>in the area at the time that the photograph was taken. This is in line with the </a:t>
            </a:r>
            <a:r>
              <a:rPr lang="en-US" sz="1200" b="1" dirty="0">
                <a:solidFill>
                  <a:srgbClr val="000000"/>
                </a:solidFill>
                <a:latin typeface="Times New Roman" panose="02020603050405020304" pitchFamily="18" charset="0"/>
              </a:rPr>
              <a:t>movements </a:t>
            </a:r>
            <a:r>
              <a:rPr lang="en-US" sz="1200" dirty="0">
                <a:solidFill>
                  <a:srgbClr val="000000"/>
                </a:solidFill>
                <a:latin typeface="Times New Roman" panose="02020603050405020304" pitchFamily="18" charset="0"/>
              </a:rPr>
              <a:t>throughout the investigation. Geotags or time stamps may link the suspect to </a:t>
            </a:r>
            <a:r>
              <a:rPr lang="en-US" sz="1200" b="1" dirty="0">
                <a:solidFill>
                  <a:srgbClr val="000000"/>
                </a:solidFill>
                <a:latin typeface="Times New Roman" panose="02020603050405020304" pitchFamily="18" charset="0"/>
              </a:rPr>
              <a:t>particular locations and specific events.</a:t>
            </a:r>
            <a:endParaRPr lang="en-US" sz="1200" dirty="0"/>
          </a:p>
          <a:p>
            <a:pPr marL="114300" indent="0" algn="just">
              <a:spcBef>
                <a:spcPts val="0"/>
              </a:spcBef>
              <a:spcAft>
                <a:spcPts val="1200"/>
              </a:spcAft>
              <a:buNone/>
            </a:pPr>
            <a:r>
              <a:rPr lang="en-US" sz="1200" b="1" dirty="0">
                <a:solidFill>
                  <a:srgbClr val="000000"/>
                </a:solidFill>
                <a:latin typeface="Arial" panose="020B0604020202020204" pitchFamily="34" charset="0"/>
              </a:rPr>
              <a:t>Train Ticket and Locations</a:t>
            </a:r>
            <a:endParaRPr lang="en-US" sz="1200" dirty="0"/>
          </a:p>
          <a:p>
            <a:pPr indent="-228600" algn="just">
              <a:spcBef>
                <a:spcPts val="1200"/>
              </a:spcBef>
            </a:pPr>
            <a:r>
              <a:rPr lang="en-US" sz="1200" dirty="0" smtClean="0">
                <a:solidFill>
                  <a:srgbClr val="000000"/>
                </a:solidFill>
                <a:latin typeface="Times New Roman" panose="02020603050405020304" pitchFamily="18" charset="0"/>
              </a:rPr>
              <a:t>The </a:t>
            </a:r>
            <a:r>
              <a:rPr lang="en-US" sz="1200" dirty="0">
                <a:solidFill>
                  <a:srgbClr val="000000"/>
                </a:solidFill>
                <a:latin typeface="Times New Roman" panose="02020603050405020304" pitchFamily="18" charset="0"/>
              </a:rPr>
              <a:t>photo of a </a:t>
            </a:r>
            <a:r>
              <a:rPr lang="en-US" sz="1200" b="1" dirty="0">
                <a:solidFill>
                  <a:srgbClr val="000000"/>
                </a:solidFill>
                <a:latin typeface="Times New Roman" panose="02020603050405020304" pitchFamily="18" charset="0"/>
              </a:rPr>
              <a:t>train ticket,</a:t>
            </a:r>
            <a:r>
              <a:rPr lang="en-US" sz="1200" dirty="0">
                <a:solidFill>
                  <a:srgbClr val="000000"/>
                </a:solidFill>
                <a:latin typeface="Times New Roman" panose="02020603050405020304" pitchFamily="18" charset="0"/>
              </a:rPr>
              <a:t> as well as</a:t>
            </a:r>
            <a:r>
              <a:rPr lang="en-US" sz="1200" b="1" dirty="0">
                <a:solidFill>
                  <a:srgbClr val="000000"/>
                </a:solidFill>
                <a:latin typeface="Times New Roman" panose="02020603050405020304" pitchFamily="18" charset="0"/>
              </a:rPr>
              <a:t> metadata</a:t>
            </a:r>
            <a:r>
              <a:rPr lang="en-US" sz="1200" dirty="0">
                <a:solidFill>
                  <a:srgbClr val="000000"/>
                </a:solidFill>
                <a:latin typeface="Times New Roman" panose="02020603050405020304" pitchFamily="18" charset="0"/>
              </a:rPr>
              <a:t> (timestamp as well as location of the file) connects the suspect's </a:t>
            </a:r>
            <a:r>
              <a:rPr lang="en-US" sz="1200" b="1" dirty="0">
                <a:solidFill>
                  <a:srgbClr val="000000"/>
                </a:solidFill>
                <a:latin typeface="Times New Roman" panose="02020603050405020304" pitchFamily="18" charset="0"/>
              </a:rPr>
              <a:t>movements</a:t>
            </a:r>
            <a:r>
              <a:rPr lang="en-US" sz="1200" dirty="0">
                <a:solidFill>
                  <a:srgbClr val="000000"/>
                </a:solidFill>
                <a:latin typeface="Times New Roman" panose="02020603050405020304" pitchFamily="18" charset="0"/>
              </a:rPr>
              <a:t> physically to the digital data.</a:t>
            </a:r>
            <a:endParaRPr lang="en-US" sz="1200" dirty="0"/>
          </a:p>
          <a:p>
            <a:pPr indent="-228600" algn="just">
              <a:spcBef>
                <a:spcPts val="0"/>
              </a:spcBef>
              <a:spcAft>
                <a:spcPts val="1200"/>
              </a:spcAft>
            </a:pPr>
            <a:r>
              <a:rPr lang="en-US" sz="1200" dirty="0" smtClean="0">
                <a:solidFill>
                  <a:srgbClr val="000000"/>
                </a:solidFill>
                <a:latin typeface="Times New Roman" panose="02020603050405020304" pitchFamily="18" charset="0"/>
              </a:rPr>
              <a:t>Interpretation</a:t>
            </a:r>
            <a:r>
              <a:rPr lang="en-US" sz="1200" dirty="0">
                <a:solidFill>
                  <a:srgbClr val="000000"/>
                </a:solidFill>
                <a:latin typeface="Times New Roman" panose="02020603050405020304" pitchFamily="18" charset="0"/>
              </a:rPr>
              <a:t>: The </a:t>
            </a:r>
            <a:r>
              <a:rPr lang="en-US" sz="1200" b="1" dirty="0">
                <a:solidFill>
                  <a:srgbClr val="000000"/>
                </a:solidFill>
                <a:latin typeface="Times New Roman" panose="02020603050405020304" pitchFamily="18" charset="0"/>
              </a:rPr>
              <a:t>ticket validates</a:t>
            </a:r>
            <a:r>
              <a:rPr lang="en-US" sz="1200" dirty="0">
                <a:solidFill>
                  <a:srgbClr val="000000"/>
                </a:solidFill>
                <a:latin typeface="Times New Roman" panose="02020603050405020304" pitchFamily="18" charset="0"/>
              </a:rPr>
              <a:t> the suspect's journey to </a:t>
            </a:r>
            <a:r>
              <a:rPr lang="en-US" sz="1200" b="1" dirty="0">
                <a:solidFill>
                  <a:srgbClr val="000000"/>
                </a:solidFill>
                <a:latin typeface="Times New Roman" panose="02020603050405020304" pitchFamily="18" charset="0"/>
              </a:rPr>
              <a:t>specific locations</a:t>
            </a:r>
            <a:r>
              <a:rPr lang="en-US" sz="1200" dirty="0">
                <a:solidFill>
                  <a:srgbClr val="000000"/>
                </a:solidFill>
                <a:latin typeface="Times New Roman" panose="02020603050405020304" pitchFamily="18" charset="0"/>
              </a:rPr>
              <a:t> and </a:t>
            </a:r>
            <a:r>
              <a:rPr lang="en-US" sz="1200" b="1" dirty="0">
                <a:solidFill>
                  <a:srgbClr val="000000"/>
                </a:solidFill>
                <a:latin typeface="Times New Roman" panose="02020603050405020304" pitchFamily="18" charset="0"/>
              </a:rPr>
              <a:t>dates </a:t>
            </a:r>
            <a:r>
              <a:rPr lang="en-US" sz="1200" dirty="0">
                <a:solidFill>
                  <a:srgbClr val="000000"/>
                </a:solidFill>
                <a:latin typeface="Times New Roman" panose="02020603050405020304" pitchFamily="18" charset="0"/>
              </a:rPr>
              <a:t>which proves that they traveled in </a:t>
            </a:r>
            <a:r>
              <a:rPr lang="en-US" sz="1200" b="1" dirty="0">
                <a:solidFill>
                  <a:srgbClr val="000000"/>
                </a:solidFill>
                <a:latin typeface="Times New Roman" panose="02020603050405020304" pitchFamily="18" charset="0"/>
              </a:rPr>
              <a:t>certain critical moments</a:t>
            </a:r>
            <a:r>
              <a:rPr lang="en-US" sz="1200" dirty="0">
                <a:solidFill>
                  <a:srgbClr val="000000"/>
                </a:solidFill>
                <a:latin typeface="Times New Roman" panose="02020603050405020304" pitchFamily="18" charset="0"/>
              </a:rPr>
              <a:t> during the</a:t>
            </a:r>
            <a:r>
              <a:rPr lang="en-US" sz="1200" b="1" dirty="0">
                <a:solidFill>
                  <a:srgbClr val="000000"/>
                </a:solidFill>
                <a:latin typeface="Times New Roman" panose="02020603050405020304" pitchFamily="18" charset="0"/>
              </a:rPr>
              <a:t> investigation</a:t>
            </a:r>
            <a:r>
              <a:rPr lang="en-US" sz="1200" b="1" dirty="0" smtClean="0">
                <a:solidFill>
                  <a:srgbClr val="000000"/>
                </a:solidFill>
                <a:latin typeface="Times New Roman" panose="02020603050405020304" pitchFamily="18" charset="0"/>
              </a:rPr>
              <a:t>.</a:t>
            </a:r>
            <a:br>
              <a:rPr lang="en-US" sz="1200" dirty="0"/>
            </a:br>
            <a:endParaRPr lang="en-US" sz="1200" dirty="0"/>
          </a:p>
        </p:txBody>
      </p:sp>
      <p:pic>
        <p:nvPicPr>
          <p:cNvPr id="40" name="image13.jpg"/>
          <p:cNvPicPr/>
          <p:nvPr/>
        </p:nvPicPr>
        <p:blipFill>
          <a:blip r:embed="rId1"/>
          <a:srcRect/>
          <a:stretch>
            <a:fillRect/>
          </a:stretch>
        </p:blipFill>
        <p:spPr>
          <a:xfrm>
            <a:off x="6319157" y="1581668"/>
            <a:ext cx="2160037" cy="1245507"/>
          </a:xfrm>
          <a:prstGeom prst="rect">
            <a:avLst/>
          </a:prstGeom>
        </p:spPr>
      </p:pic>
      <p:pic>
        <p:nvPicPr>
          <p:cNvPr id="41" name="image6.jpg"/>
          <p:cNvPicPr/>
          <p:nvPr/>
        </p:nvPicPr>
        <p:blipFill>
          <a:blip r:embed="rId2"/>
          <a:srcRect/>
          <a:stretch>
            <a:fillRect/>
          </a:stretch>
        </p:blipFill>
        <p:spPr>
          <a:xfrm>
            <a:off x="6319157" y="3498979"/>
            <a:ext cx="2449286" cy="1282830"/>
          </a:xfrm>
          <a:prstGeom prst="rect">
            <a:avLst/>
          </a:prstGeom>
        </p:spPr>
      </p:pic>
      <p:pic>
        <p:nvPicPr>
          <p:cNvPr id="42" name="image16.jpg"/>
          <p:cNvPicPr/>
          <p:nvPr/>
        </p:nvPicPr>
        <p:blipFill>
          <a:blip r:embed="rId3"/>
          <a:srcRect/>
          <a:stretch>
            <a:fillRect/>
          </a:stretch>
        </p:blipFill>
        <p:spPr>
          <a:xfrm>
            <a:off x="6466114" y="5234474"/>
            <a:ext cx="2453952" cy="126416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smtClean="0"/>
              <a:t>Evidence  Interpretation</a:t>
            </a:r>
            <a:r>
              <a:rPr lang="en-IN" sz="2500" b="1" i="1" u="sng" dirty="0" smtClean="0"/>
              <a:t>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graphicFrame>
        <p:nvGraphicFramePr>
          <p:cNvPr id="2" name="Table 1"/>
          <p:cNvGraphicFramePr>
            <a:graphicFrameLocks noGrp="1"/>
          </p:cNvGraphicFramePr>
          <p:nvPr/>
        </p:nvGraphicFramePr>
        <p:xfrm>
          <a:off x="256591" y="1091680"/>
          <a:ext cx="8630818" cy="5659007"/>
        </p:xfrm>
        <a:graphic>
          <a:graphicData uri="http://schemas.openxmlformats.org/drawingml/2006/table">
            <a:tbl>
              <a:tblPr>
                <a:tableStyleId>{5C22544A-7EE6-4342-B048-85BDC9FD1C3A}</a:tableStyleId>
              </a:tblPr>
              <a:tblGrid>
                <a:gridCol w="1233766"/>
                <a:gridCol w="1232842"/>
                <a:gridCol w="1232842"/>
                <a:gridCol w="1232842"/>
                <a:gridCol w="1232842"/>
                <a:gridCol w="1232842"/>
                <a:gridCol w="1232842"/>
              </a:tblGrid>
              <a:tr h="352618">
                <a:tc>
                  <a:txBody>
                    <a:bodyPr/>
                    <a:lstStyle/>
                    <a:p>
                      <a:pPr algn="just">
                        <a:lnSpc>
                          <a:spcPct val="150000"/>
                        </a:lnSpc>
                        <a:spcAft>
                          <a:spcPts val="0"/>
                        </a:spcAft>
                      </a:pPr>
                      <a:r>
                        <a:rPr lang="en-IN" sz="1000">
                          <a:effectLst/>
                        </a:rPr>
                        <a:t>Event</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Timestamp</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Phone Model Checked</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Proof Used</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Interpretation</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Role of Suspect</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Motivation</a:t>
                      </a:r>
                      <a:endParaRPr lang="en-IN" sz="1000">
                        <a:effectLst/>
                        <a:latin typeface="Arial" panose="020B0604020202020204" pitchFamily="34" charset="0"/>
                        <a:ea typeface="Arial" panose="020B0604020202020204" pitchFamily="34" charset="0"/>
                      </a:endParaRPr>
                    </a:p>
                  </a:txBody>
                  <a:tcPr marL="9461" marR="9461" marT="9461" marB="9461" anchor="b"/>
                </a:tc>
              </a:tr>
              <a:tr h="463324">
                <a:tc>
                  <a:txBody>
                    <a:bodyPr/>
                    <a:lstStyle/>
                    <a:p>
                      <a:pPr algn="just">
                        <a:lnSpc>
                          <a:spcPct val="150000"/>
                        </a:lnSpc>
                        <a:spcAft>
                          <a:spcPts val="0"/>
                        </a:spcAft>
                      </a:pPr>
                      <a:r>
                        <a:rPr lang="en-IN" sz="1000">
                          <a:effectLst/>
                        </a:rPr>
                        <a:t>Emma communicates with Joe (WhatsApp)</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10:00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Samsung SM-A137F Galaxy (Emma)</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WhatsApp logs from Emma's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Emma first contacts Joe about the patent deal.</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Perpetrator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Likely financial gain by selling stolen patent</a:t>
                      </a:r>
                      <a:endParaRPr lang="en-IN" sz="1000">
                        <a:effectLst/>
                        <a:latin typeface="Arial" panose="020B0604020202020204" pitchFamily="34" charset="0"/>
                        <a:ea typeface="Arial" panose="020B0604020202020204" pitchFamily="34" charset="0"/>
                      </a:endParaRPr>
                    </a:p>
                  </a:txBody>
                  <a:tcPr marL="0" marR="0" marT="9461" marB="9461" anchor="b"/>
                </a:tc>
              </a:tr>
              <a:tr h="684736">
                <a:tc>
                  <a:txBody>
                    <a:bodyPr/>
                    <a:lstStyle/>
                    <a:p>
                      <a:pPr algn="just">
                        <a:lnSpc>
                          <a:spcPct val="150000"/>
                        </a:lnSpc>
                        <a:spcAft>
                          <a:spcPts val="0"/>
                        </a:spcAft>
                      </a:pPr>
                      <a:r>
                        <a:rPr lang="en-IN" sz="1000">
                          <a:effectLst/>
                        </a:rPr>
                        <a:t>Joe confirms receipt of files from Emma</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11:00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Joe's Smartphone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WhatsApp logs from Joe's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Joe confirms receipt of the patent files and prepares for transfer.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Intermediary</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Facilitating transfer for personal or financial gain</a:t>
                      </a:r>
                      <a:endParaRPr lang="en-IN" sz="1000">
                        <a:effectLst/>
                        <a:latin typeface="Arial" panose="020B0604020202020204" pitchFamily="34" charset="0"/>
                        <a:ea typeface="Arial" panose="020B0604020202020204" pitchFamily="34" charset="0"/>
                      </a:endParaRPr>
                    </a:p>
                  </a:txBody>
                  <a:tcPr marL="0" marR="0" marT="9461" marB="9461" anchor="b"/>
                </a:tc>
              </a:tr>
              <a:tr h="1016852">
                <a:tc>
                  <a:txBody>
                    <a:bodyPr/>
                    <a:lstStyle/>
                    <a:p>
                      <a:pPr algn="just">
                        <a:lnSpc>
                          <a:spcPct val="150000"/>
                        </a:lnSpc>
                        <a:spcAft>
                          <a:spcPts val="0"/>
                        </a:spcAft>
                      </a:pPr>
                      <a:r>
                        <a:rPr lang="en-IN" sz="1000">
                          <a:effectLst/>
                        </a:rPr>
                        <a:t>Emma modifies patent files on her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12:00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dirty="0">
                          <a:effectLst/>
                        </a:rPr>
                        <a:t>Samsung SM-A137F Galaxy (Emma)</a:t>
                      </a:r>
                      <a:endParaRPr lang="en-IN" sz="1000" dirty="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File metadata (Emma's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dirty="0">
                          <a:effectLst/>
                        </a:rPr>
                        <a:t>Emma modifies patent files on her phone, preparing them for illegal transfer.</a:t>
                      </a:r>
                      <a:endParaRPr lang="en-IN" sz="1000" dirty="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Perpetrator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Preparing files for sale to NexGen Circuits</a:t>
                      </a:r>
                      <a:endParaRPr lang="en-IN" sz="1000">
                        <a:effectLst/>
                        <a:latin typeface="Arial" panose="020B0604020202020204" pitchFamily="34" charset="0"/>
                        <a:ea typeface="Arial" panose="020B0604020202020204" pitchFamily="34" charset="0"/>
                      </a:endParaRPr>
                    </a:p>
                  </a:txBody>
                  <a:tcPr marL="0" marR="0" marT="9461" marB="9461" anchor="b"/>
                </a:tc>
              </a:tr>
              <a:tr h="906146">
                <a:tc>
                  <a:txBody>
                    <a:bodyPr/>
                    <a:lstStyle/>
                    <a:p>
                      <a:pPr algn="just">
                        <a:lnSpc>
                          <a:spcPct val="150000"/>
                        </a:lnSpc>
                        <a:spcAft>
                          <a:spcPts val="0"/>
                        </a:spcAft>
                      </a:pPr>
                      <a:r>
                        <a:rPr lang="en-IN" sz="1000">
                          <a:effectLst/>
                        </a:rPr>
                        <a:t>Joe coordinates with Norman for transfer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13:00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Joe's Smartphone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WhatsApp logs from Joe's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Joe coordinates with Norman to confirm the final details for the transfer.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Intermediary</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Facilitating the final stage of transfer</a:t>
                      </a:r>
                      <a:endParaRPr lang="en-IN" sz="1000">
                        <a:effectLst/>
                        <a:latin typeface="Arial" panose="020B0604020202020204" pitchFamily="34" charset="0"/>
                        <a:ea typeface="Arial" panose="020B0604020202020204" pitchFamily="34" charset="0"/>
                      </a:endParaRPr>
                    </a:p>
                  </a:txBody>
                  <a:tcPr marL="0" marR="0" marT="9461" marB="9461" anchor="b"/>
                </a:tc>
              </a:tr>
              <a:tr h="795441">
                <a:tc>
                  <a:txBody>
                    <a:bodyPr/>
                    <a:lstStyle/>
                    <a:p>
                      <a:pPr algn="just">
                        <a:lnSpc>
                          <a:spcPct val="150000"/>
                        </a:lnSpc>
                        <a:spcAft>
                          <a:spcPts val="0"/>
                        </a:spcAft>
                      </a:pPr>
                      <a:r>
                        <a:rPr lang="en-IN" sz="1000">
                          <a:effectLst/>
                        </a:rPr>
                        <a:t>Norman confirms receipt of files from Joe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14:00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Nokia C2 2nd Edition (Norman)</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Email logs from Norman's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Norman receives the files and confirms acquisition of the stolen patent.</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Buyer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Acquiring stolen patent for use by NexGen Circuits</a:t>
                      </a:r>
                      <a:endParaRPr lang="en-IN" sz="1000">
                        <a:effectLst/>
                        <a:latin typeface="Arial" panose="020B0604020202020204" pitchFamily="34" charset="0"/>
                        <a:ea typeface="Arial" panose="020B0604020202020204" pitchFamily="34" charset="0"/>
                      </a:endParaRPr>
                    </a:p>
                  </a:txBody>
                  <a:tcPr marL="0" marR="0" marT="9461" marB="9461" anchor="b"/>
                </a:tc>
              </a:tr>
              <a:tr h="684736">
                <a:tc>
                  <a:txBody>
                    <a:bodyPr/>
                    <a:lstStyle/>
                    <a:p>
                      <a:pPr algn="just">
                        <a:lnSpc>
                          <a:spcPct val="150000"/>
                        </a:lnSpc>
                        <a:spcAft>
                          <a:spcPts val="0"/>
                        </a:spcAft>
                      </a:pPr>
                      <a:r>
                        <a:rPr lang="en-IN" sz="1000">
                          <a:effectLst/>
                        </a:rPr>
                        <a:t>Emma confirms patent transfer to Norman (Email)</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2025-10-28 15:00</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Samsung SM-A137F Galaxy (Emma)</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Email logs from Emma's phone</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Emma confirms the transfer is complete and payment will follow.</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a:effectLst/>
                        </a:rPr>
                        <a:t>Perpetrator</a:t>
                      </a:r>
                      <a:endParaRPr lang="en-IN" sz="1000">
                        <a:effectLst/>
                        <a:latin typeface="Arial" panose="020B0604020202020204" pitchFamily="34" charset="0"/>
                        <a:ea typeface="Arial" panose="020B0604020202020204" pitchFamily="34" charset="0"/>
                      </a:endParaRPr>
                    </a:p>
                  </a:txBody>
                  <a:tcPr marL="9461" marR="9461" marT="9461" marB="9461" anchor="b"/>
                </a:tc>
                <a:tc>
                  <a:txBody>
                    <a:bodyPr/>
                    <a:lstStyle/>
                    <a:p>
                      <a:pPr algn="just">
                        <a:lnSpc>
                          <a:spcPct val="150000"/>
                        </a:lnSpc>
                        <a:spcAft>
                          <a:spcPts val="0"/>
                        </a:spcAft>
                      </a:pPr>
                      <a:r>
                        <a:rPr lang="en-IN" sz="1000" dirty="0">
                          <a:effectLst/>
                        </a:rPr>
                        <a:t>Confirming completion of illegal transfer</a:t>
                      </a:r>
                      <a:endParaRPr lang="en-IN" sz="1000" dirty="0">
                        <a:effectLst/>
                        <a:latin typeface="Arial" panose="020B0604020202020204" pitchFamily="34" charset="0"/>
                        <a:ea typeface="Arial" panose="020B0604020202020204" pitchFamily="34" charset="0"/>
                      </a:endParaRPr>
                    </a:p>
                  </a:txBody>
                  <a:tcPr marL="0" marR="0" marT="9461" marB="9461" anchor="b"/>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Evidence Chain of Custody &amp; Integrity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5" name="Google Shape;115;p18"/>
          <p:cNvSpPr txBox="1">
            <a:spLocks noGrp="1"/>
          </p:cNvSpPr>
          <p:nvPr>
            <p:ph type="body" idx="1"/>
          </p:nvPr>
        </p:nvSpPr>
        <p:spPr>
          <a:xfrm>
            <a:off x="149290" y="1147667"/>
            <a:ext cx="8892073" cy="4922514"/>
          </a:xfrm>
          <a:prstGeom prst="rect">
            <a:avLst/>
          </a:prstGeom>
          <a:noFill/>
          <a:ln>
            <a:noFill/>
          </a:ln>
        </p:spPr>
        <p:txBody>
          <a:bodyPr spcFirstLastPara="1" wrap="square" lIns="91425" tIns="45700" rIns="91425" bIns="45700" anchor="t" anchorCtr="0">
            <a:noAutofit/>
          </a:bodyPr>
          <a:lstStyle/>
          <a:p>
            <a:pPr marL="114300" lvl="0" indent="0" algn="just">
              <a:buNone/>
            </a:pPr>
            <a:r>
              <a:rPr lang="en-IN" sz="1800" b="1" dirty="0"/>
              <a:t>Chain of Custody:</a:t>
            </a:r>
            <a:endParaRPr lang="en-IN" sz="1800" b="1" dirty="0"/>
          </a:p>
          <a:p>
            <a:pPr lvl="0" algn="just"/>
            <a:r>
              <a:rPr lang="en-IN" sz="1800" dirty="0"/>
              <a:t>Proper handling: Devices were seized and placed in bags with tamper-evident seals to avoid alteration. </a:t>
            </a:r>
            <a:endParaRPr lang="en-IN" sz="1800" dirty="0"/>
          </a:p>
          <a:p>
            <a:pPr lvl="0" algn="just"/>
            <a:r>
              <a:rPr lang="en-IN" sz="1800" dirty="0"/>
              <a:t>Write-Blockers Utilized as part of the extraction process, to make sure that the data changed. [5] </a:t>
            </a:r>
            <a:endParaRPr lang="en-IN" sz="1800" dirty="0"/>
          </a:p>
          <a:p>
            <a:pPr marL="114300" lvl="0" indent="0" algn="just">
              <a:buNone/>
            </a:pPr>
            <a:endParaRPr lang="en-IN" sz="1800" dirty="0"/>
          </a:p>
          <a:p>
            <a:pPr marL="114300" lvl="0" indent="0" algn="just">
              <a:buNone/>
            </a:pPr>
            <a:r>
              <a:rPr lang="en-IN" sz="1800" b="1" dirty="0"/>
              <a:t>Forensic Imaging &amp; Hash Verification:</a:t>
            </a:r>
            <a:endParaRPr lang="en-IN" sz="1800" b="1" dirty="0"/>
          </a:p>
          <a:p>
            <a:pPr lvl="0" algn="just"/>
            <a:r>
              <a:rPr lang="en-IN" sz="1800" dirty="0"/>
              <a:t>Hashing MD5 and Hashes of SHA-1 were calculated and checked to verify the authenticity of forensic images. </a:t>
            </a:r>
            <a:endParaRPr lang="en-IN" sz="1800" dirty="0"/>
          </a:p>
          <a:p>
            <a:pPr lvl="0" algn="just"/>
            <a:r>
              <a:rPr lang="en-IN" sz="1800" dirty="0"/>
              <a:t>Documentation Each step of the process was documented thoroughly in order to ensure the authenticity of the evidence to ensure legal admissibility.[6] </a:t>
            </a:r>
            <a:endParaRPr lang="en-IN" sz="1800" dirty="0"/>
          </a:p>
          <a:p>
            <a:pPr marL="114300" lvl="0" indent="0" algn="just">
              <a:buNone/>
            </a:pPr>
            <a:endParaRPr lang="en-IN"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1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File System &amp; Data Exfiltration Evidence </a:t>
            </a:r>
            <a:endParaRPr lang="en-US" sz="2500"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1" name="Google Shape;121;p19"/>
          <p:cNvSpPr txBox="1">
            <a:spLocks noGrp="1"/>
          </p:cNvSpPr>
          <p:nvPr>
            <p:ph type="body" idx="1"/>
          </p:nvPr>
        </p:nvSpPr>
        <p:spPr>
          <a:xfrm>
            <a:off x="467032" y="1278294"/>
            <a:ext cx="8229600" cy="4847869"/>
          </a:xfrm>
          <a:prstGeom prst="rect">
            <a:avLst/>
          </a:prstGeom>
          <a:noFill/>
          <a:ln>
            <a:noFill/>
          </a:ln>
        </p:spPr>
        <p:txBody>
          <a:bodyPr spcFirstLastPara="1" wrap="square" lIns="91425" tIns="45700" rIns="91425" bIns="45700" anchor="t" anchorCtr="0">
            <a:noAutofit/>
          </a:bodyPr>
          <a:lstStyle/>
          <a:p>
            <a:pPr marL="114300" indent="0" algn="just">
              <a:buNone/>
            </a:pPr>
            <a:r>
              <a:rPr lang="en-IN" sz="1800" b="1" dirty="0"/>
              <a:t>File System Analysis:</a:t>
            </a:r>
            <a:endParaRPr lang="en-IN" sz="1800" b="1" dirty="0"/>
          </a:p>
          <a:p>
            <a:pPr algn="just"/>
            <a:r>
              <a:rPr lang="en-IN" sz="1800" dirty="0"/>
              <a:t>The files associated with the patent stolen were discovered on Joe's and Emma's phones.</a:t>
            </a:r>
            <a:endParaRPr lang="en-IN" sz="1800" dirty="0"/>
          </a:p>
          <a:p>
            <a:pPr algn="just"/>
            <a:r>
              <a:rPr lang="en-IN" sz="1800" dirty="0"/>
              <a:t>Google Drive Sync Logs The logs revealed active uploads of private documents at the time of the attack.</a:t>
            </a:r>
            <a:endParaRPr lang="en-IN" sz="1800" dirty="0"/>
          </a:p>
          <a:p>
            <a:pPr algn="just"/>
            <a:r>
              <a:rPr lang="en-IN" sz="1800" dirty="0"/>
              <a:t>Bluetooth Transfer logs identified transfers of sensitive files on Emma's device to storage on external devices [3].</a:t>
            </a:r>
            <a:endParaRPr lang="en-IN" sz="1800" dirty="0"/>
          </a:p>
          <a:p>
            <a:pPr algn="just"/>
            <a:endParaRPr lang="en-IN" sz="1800" dirty="0"/>
          </a:p>
          <a:p>
            <a:pPr marL="114300" indent="0" algn="just">
              <a:buNone/>
            </a:pPr>
            <a:r>
              <a:rPr lang="en-IN" sz="1800" b="1" dirty="0"/>
              <a:t>Deleted Files &amp; Concealment:</a:t>
            </a:r>
            <a:endParaRPr lang="en-IN" sz="1800" b="1" dirty="0"/>
          </a:p>
          <a:p>
            <a:pPr algn="just"/>
            <a:r>
              <a:rPr lang="en-IN" sz="1800" dirty="0"/>
              <a:t>The deleted files as well as attempts to cover up the exfiltration have been discovered in non-allocated space which confirmed the deliberate hiding [2].</a:t>
            </a:r>
            <a:endParaRPr lang="en-IN" sz="1800" dirty="0"/>
          </a:p>
          <a:p>
            <a:pPr algn="just"/>
            <a:endParaRPr lang="en-IN"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2500" b="1" i="1" u="sng" dirty="0"/>
              <a:t>Analysis of Call Logs &amp; Communication Coordination </a:t>
            </a:r>
            <a:endParaRPr lang="en-US" sz="2500" i="1" u="sng" dirty="0"/>
          </a:p>
        </p:txBody>
      </p:sp>
      <p:sp>
        <p:nvSpPr>
          <p:cNvPr id="3" name="Text Placeholder 2"/>
          <p:cNvSpPr>
            <a:spLocks noGrp="1"/>
          </p:cNvSpPr>
          <p:nvPr>
            <p:ph type="body" idx="1"/>
          </p:nvPr>
        </p:nvSpPr>
        <p:spPr/>
        <p:txBody>
          <a:bodyPr>
            <a:noAutofit/>
          </a:bodyPr>
          <a:lstStyle/>
          <a:p>
            <a:pPr marL="114300" indent="0" algn="just">
              <a:buNone/>
            </a:pPr>
            <a:r>
              <a:rPr lang="en-IN" sz="1800" b="1" dirty="0"/>
              <a:t>Call Log Analysis:</a:t>
            </a:r>
            <a:endParaRPr lang="en-IN" sz="1800" b="1" dirty="0"/>
          </a:p>
          <a:p>
            <a:pPr algn="just"/>
            <a:r>
              <a:rPr lang="en-IN" sz="1800" dirty="0"/>
              <a:t>The conversations from Emma, Joe, and Norman during the time that the accident occurred (28/10/2025) confirmed the coordination of the transfer of patents.</a:t>
            </a:r>
            <a:endParaRPr lang="en-IN" sz="1800" dirty="0"/>
          </a:p>
          <a:p>
            <a:pPr algn="just"/>
            <a:r>
              <a:rPr lang="en-IN" sz="1800" dirty="0"/>
              <a:t>Unusual call patterns: Regular, short calls to burner numbers as well as calls outside of normal working hours suggested the covert involvement of the organization [5].</a:t>
            </a:r>
            <a:endParaRPr lang="en-IN" sz="1800" dirty="0"/>
          </a:p>
          <a:p>
            <a:pPr marL="114300" indent="0" algn="just">
              <a:buNone/>
            </a:pPr>
            <a:endParaRPr lang="en-IN" sz="1800" dirty="0"/>
          </a:p>
          <a:p>
            <a:pPr marL="114300" indent="0" algn="just">
              <a:buNone/>
            </a:pPr>
            <a:r>
              <a:rPr lang="en-IN" sz="1800" b="1" dirty="0"/>
              <a:t>Behavioural Indicators:</a:t>
            </a:r>
            <a:endParaRPr lang="en-IN" sz="1800" b="1" dirty="0"/>
          </a:p>
          <a:p>
            <a:pPr algn="just"/>
            <a:r>
              <a:rPr lang="en-IN" sz="1800" dirty="0"/>
              <a:t>Contacts were associated with the exchange of emails as well as uploads of data and data uploads, confirming the hypothesis of premeditated action [6</a:t>
            </a:r>
            <a:r>
              <a:rPr lang="en-IN" sz="1800" dirty="0" smtClean="0"/>
              <a:t>].</a:t>
            </a:r>
            <a:endParaRPr lang="en-IN" sz="1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Conclusions </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27" name="Google Shape;127;p20"/>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114300" indent="0" algn="just">
              <a:buNone/>
            </a:pPr>
            <a:r>
              <a:rPr lang="en-IN" sz="1800" b="1" dirty="0"/>
              <a:t>Summary of Findings:</a:t>
            </a:r>
            <a:endParaRPr lang="en-IN" sz="1800" b="1" dirty="0"/>
          </a:p>
          <a:p>
            <a:pPr algn="just"/>
            <a:r>
              <a:rPr lang="en-IN" sz="1800" dirty="0"/>
              <a:t>Emma, Joe, and Norman's role in the theft and the sale of Quantum Tech's exclusive patent was verified by digital forensics.</a:t>
            </a:r>
            <a:endParaRPr lang="en-IN" sz="1800" dirty="0"/>
          </a:p>
          <a:p>
            <a:pPr algn="just"/>
            <a:r>
              <a:rPr lang="en-IN" sz="1800" dirty="0"/>
              <a:t>The most important evidence was communication logs along with metadata files, as well as calls logs. All of them aligned with the timeframe of the robbery [2].</a:t>
            </a:r>
            <a:endParaRPr lang="en-IN" sz="1800" dirty="0"/>
          </a:p>
          <a:p>
            <a:pPr marL="114300" indent="0" algn="just">
              <a:buNone/>
            </a:pPr>
            <a:endParaRPr lang="en-IN" sz="1800" dirty="0"/>
          </a:p>
          <a:p>
            <a:pPr marL="114300" indent="0" algn="just">
              <a:buNone/>
            </a:pPr>
            <a:r>
              <a:rPr lang="en-IN" sz="1800" b="1" dirty="0"/>
              <a:t>Legal Actions:</a:t>
            </a:r>
            <a:endParaRPr lang="en-IN" sz="1800" b="1" dirty="0"/>
          </a:p>
          <a:p>
            <a:pPr algn="just"/>
            <a:r>
              <a:rPr lang="en-IN" sz="1800" dirty="0"/>
              <a:t>Emma, Joe, and Norman will be facing charges relating to corporate espionage and theft of intellectual property, as well as conspiracies [6].</a:t>
            </a:r>
            <a:endParaRPr lang="en-IN" sz="1800" dirty="0"/>
          </a:p>
          <a:p>
            <a:pPr lvl="0" algn="just"/>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Recommendations &amp; Legal Actions </a:t>
            </a:r>
            <a:endParaRPr lang="en-US" sz="2500" i="1" u="sng" dirty="0"/>
          </a:p>
        </p:txBody>
      </p:sp>
      <p:sp>
        <p:nvSpPr>
          <p:cNvPr id="133" name="Google Shape;133;p21"/>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50800" indent="0">
              <a:buNone/>
            </a:pPr>
            <a:r>
              <a:rPr lang="en-IN" sz="1800" b="1" dirty="0"/>
              <a:t>Recommendations for Quantum Tech:</a:t>
            </a:r>
            <a:endParaRPr lang="en-IN" sz="1800" b="1" dirty="0"/>
          </a:p>
          <a:p>
            <a:r>
              <a:rPr lang="en-IN" sz="1800" dirty="0"/>
              <a:t>Improve internal security procedures and track the access to files.</a:t>
            </a:r>
            <a:endParaRPr lang="en-IN" sz="1800" dirty="0"/>
          </a:p>
          <a:p>
            <a:r>
              <a:rPr lang="en-IN" sz="1800" dirty="0"/>
              <a:t>Regularly audit the communications involving intellectual property.</a:t>
            </a:r>
            <a:endParaRPr lang="en-IN" sz="1800" dirty="0"/>
          </a:p>
          <a:p>
            <a:r>
              <a:rPr lang="en-IN" sz="1800" dirty="0"/>
              <a:t>Instruct employees on the legal consequences of stealing data and the managing confidential information [5].</a:t>
            </a:r>
            <a:endParaRPr lang="en-IN" sz="1800" dirty="0"/>
          </a:p>
          <a:p>
            <a:pPr marL="50800" indent="0">
              <a:buNone/>
            </a:pPr>
            <a:endParaRPr lang="en-IN" sz="1800" dirty="0"/>
          </a:p>
          <a:p>
            <a:pPr marL="50800" indent="0">
              <a:buNone/>
            </a:pPr>
            <a:r>
              <a:rPr lang="en-IN" sz="1800" b="1" dirty="0"/>
              <a:t>Legal Actions:</a:t>
            </a:r>
            <a:endParaRPr lang="en-IN" sz="1800" b="1" dirty="0"/>
          </a:p>
          <a:p>
            <a:r>
              <a:rPr lang="en-IN" sz="1800" dirty="0"/>
              <a:t>Emma, Joe, and Norman are all liable for their involvement in corporate espionage as well as the taking intellectual property [2].</a:t>
            </a:r>
            <a:endParaRPr lang="en-IN" sz="1800" dirty="0"/>
          </a:p>
          <a:p>
            <a:pPr marL="50800" indent="0">
              <a:buNone/>
            </a:pPr>
            <a:endParaRPr lang="en-US" sz="1800" dirty="0">
              <a:ea typeface="+mn-lt"/>
              <a:cs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2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lvl="0">
              <a:buSzPts val="4400"/>
            </a:pPr>
            <a:r>
              <a:rPr lang="en-IN" sz="2500" b="1" i="1" u="sng" dirty="0"/>
              <a:t>Summary </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0" name="Google Shape;140;p22"/>
          <p:cNvSpPr txBox="1">
            <a:spLocks noGrp="1"/>
          </p:cNvSpPr>
          <p:nvPr>
            <p:ph type="body" idx="1"/>
          </p:nvPr>
        </p:nvSpPr>
        <p:spPr>
          <a:xfrm>
            <a:off x="457200" y="1600200"/>
            <a:ext cx="8229600" cy="4525963"/>
          </a:xfrm>
          <a:prstGeom prst="rect">
            <a:avLst/>
          </a:prstGeom>
          <a:noFill/>
          <a:ln>
            <a:noFill/>
          </a:ln>
        </p:spPr>
        <p:txBody>
          <a:bodyPr spcFirstLastPara="1" wrap="square" lIns="91425" tIns="45700" rIns="91425" bIns="45700" anchor="t" anchorCtr="0">
            <a:noAutofit/>
          </a:bodyPr>
          <a:lstStyle/>
          <a:p>
            <a:pPr marL="571500" lvl="1" indent="0" algn="just">
              <a:buNone/>
            </a:pPr>
            <a:r>
              <a:rPr lang="en-IN" sz="1800" b="1" dirty="0"/>
              <a:t>Summary of Investigation:</a:t>
            </a:r>
            <a:endParaRPr lang="en-IN" sz="1800" b="1" dirty="0"/>
          </a:p>
          <a:p>
            <a:pPr lvl="1" algn="just">
              <a:buFont typeface="Arial" panose="020B0604020202020204" pitchFamily="34" charset="0"/>
              <a:buChar char="•"/>
            </a:pPr>
            <a:r>
              <a:rPr lang="en-IN" sz="1800" dirty="0"/>
              <a:t>The in-depth investigation of the disappearance of Quantum Tech's patent provided a precise chronology of events, connecting Emma, Joe, and Norman to the alleged crime [1].</a:t>
            </a:r>
            <a:endParaRPr lang="en-IN" sz="1800" dirty="0"/>
          </a:p>
          <a:p>
            <a:pPr marL="571500" lvl="1" indent="0" algn="just">
              <a:buNone/>
            </a:pPr>
            <a:endParaRPr lang="en-IN" sz="1800" dirty="0"/>
          </a:p>
          <a:p>
            <a:pPr marL="571500" lvl="1" indent="0" algn="just">
              <a:buNone/>
            </a:pPr>
            <a:r>
              <a:rPr lang="en-IN" sz="1800" b="1" dirty="0"/>
              <a:t>Conclusion:</a:t>
            </a:r>
            <a:endParaRPr lang="en-IN" sz="1800" b="1" dirty="0"/>
          </a:p>
          <a:p>
            <a:pPr lvl="1" algn="just">
              <a:buFont typeface="Arial" panose="020B0604020202020204" pitchFamily="34" charset="0"/>
              <a:buChar char="•"/>
            </a:pPr>
            <a:r>
              <a:rPr lang="en-IN" sz="1800" dirty="0"/>
              <a:t>The evidence supports accusations of corporate espionage and suggestions for better security methods have been suggested to avoid future incidents.</a:t>
            </a:r>
            <a:br>
              <a:rPr lang="en-IN" sz="1800" dirty="0"/>
            </a:br>
            <a:endParaRPr sz="1800" dirty="0">
              <a:latin typeface="Calibri" panose="020F0502020204030204" pitchFamily="34" charset="0"/>
              <a:ea typeface="Calibri" panose="020F0502020204030204" pitchFamily="34" charset="0"/>
              <a:cs typeface="Calibri" panose="020F0502020204030204" pitchFamily="34" charset="0"/>
              <a:sym typeface="Poppins" panose="0000050000000000000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Calibri" panose="020F0502020204030204"/>
              <a:buNone/>
            </a:pPr>
            <a:r>
              <a:rPr lang="en-US" sz="2500" b="1" i="1" u="sng" dirty="0">
                <a:solidFill>
                  <a:schemeClr val="dk1"/>
                </a:solidFill>
                <a:latin typeface="Calibri" panose="020F0502020204030204"/>
                <a:ea typeface="Calibri" panose="020F0502020204030204"/>
                <a:cs typeface="Calibri" panose="020F0502020204030204"/>
                <a:sym typeface="Calibri" panose="020F0502020204030204"/>
              </a:rPr>
              <a:t>References</a:t>
            </a:r>
            <a:endParaRPr lang="en-US" sz="2500" b="1" i="1" u="sng"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 name="Text Placeholder 1"/>
          <p:cNvSpPr>
            <a:spLocks noGrp="1" noChangeArrowheads="1"/>
          </p:cNvSpPr>
          <p:nvPr>
            <p:ph type="body" idx="1"/>
          </p:nvPr>
        </p:nvSpPr>
        <p:spPr bwMode="auto">
          <a:xfrm>
            <a:off x="233265" y="2198927"/>
            <a:ext cx="8910735" cy="3406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114300" indent="0">
              <a:buNone/>
            </a:pPr>
            <a:r>
              <a:rPr lang="en-IN" sz="1200" dirty="0"/>
              <a:t>[1] </a:t>
            </a:r>
            <a:r>
              <a:rPr lang="en-IN" sz="1200" b="1" dirty="0"/>
              <a:t>Athena Forensics</a:t>
            </a:r>
            <a:r>
              <a:rPr lang="en-IN" sz="1200" dirty="0"/>
              <a:t>, </a:t>
            </a:r>
            <a:r>
              <a:rPr lang="en-IN" sz="1200" i="1" dirty="0"/>
              <a:t>ACPO Guidelines for Computer-Based Evidence</a:t>
            </a:r>
            <a:r>
              <a:rPr lang="en-IN" sz="1200" dirty="0"/>
              <a:t>. 2023. [Online]. Available: </a:t>
            </a:r>
            <a:r>
              <a:rPr lang="en-IN" sz="1200" dirty="0">
                <a:hlinkClick r:id="rId1"/>
              </a:rPr>
              <a:t>https://athenaforensics.co.uk/acpo-guidelines-for-computer-forensics/</a:t>
            </a:r>
            <a:r>
              <a:rPr lang="en-IN" sz="1200" dirty="0"/>
              <a:t>. [Accessed: Dec. 1, 2025].</a:t>
            </a:r>
            <a:endParaRPr lang="en-IN" sz="1200" dirty="0"/>
          </a:p>
          <a:p>
            <a:pPr marL="114300" indent="0">
              <a:buNone/>
            </a:pPr>
            <a:r>
              <a:rPr lang="en-IN" sz="1200" dirty="0"/>
              <a:t>[2] </a:t>
            </a:r>
            <a:r>
              <a:rPr lang="en-IN" sz="1200" b="1" dirty="0"/>
              <a:t>A. Malik, G. C. Kessler, and W. B. Glisson</a:t>
            </a:r>
            <a:r>
              <a:rPr lang="en-IN" sz="1200" dirty="0"/>
              <a:t>, “Blockchain-based digital chain of custody multimedia evidence preservation framework for IoT,” </a:t>
            </a:r>
            <a:r>
              <a:rPr lang="en-IN" sz="1200" i="1" dirty="0"/>
              <a:t>Forensic Science International: Digital Investigation</a:t>
            </a:r>
            <a:r>
              <a:rPr lang="en-IN" sz="1200" dirty="0"/>
              <a:t>, vol. 45, pp. 301–315, 2023. [Online]. Available: </a:t>
            </a:r>
            <a:r>
              <a:rPr lang="en-IN" sz="1200" dirty="0">
                <a:hlinkClick r:id="rId2"/>
              </a:rPr>
              <a:t>https://doi.org/10.1016/j.fsidi.2023.301163</a:t>
            </a:r>
            <a:r>
              <a:rPr lang="en-IN" sz="1200" dirty="0"/>
              <a:t>. [Accessed: Dec. 1, 2025].</a:t>
            </a:r>
            <a:endParaRPr lang="en-IN" sz="1200" dirty="0"/>
          </a:p>
          <a:p>
            <a:pPr marL="114300" indent="0">
              <a:buNone/>
            </a:pPr>
            <a:r>
              <a:rPr lang="en-IN" sz="1200" dirty="0"/>
              <a:t>[3] </a:t>
            </a:r>
            <a:r>
              <a:rPr lang="en-IN" sz="1200" b="1" dirty="0"/>
              <a:t>G. C. Kessler</a:t>
            </a:r>
            <a:r>
              <a:rPr lang="en-IN" sz="1200" dirty="0"/>
              <a:t>, “Exfiltrating data from Android devices,” </a:t>
            </a:r>
            <a:r>
              <a:rPr lang="en-IN" sz="1200" i="1" dirty="0"/>
              <a:t>Computers &amp; Security</a:t>
            </a:r>
            <a:r>
              <a:rPr lang="en-IN" sz="1200" dirty="0"/>
              <a:t>, vol. 44, pp. 1–15, 2014. [Online]. Available: </a:t>
            </a:r>
            <a:r>
              <a:rPr lang="en-IN" sz="1200" dirty="0">
                <a:hlinkClick r:id="rId3"/>
              </a:rPr>
              <a:t>https://doi.org/10.1016/j.cose.2014.10.016</a:t>
            </a:r>
            <a:r>
              <a:rPr lang="en-IN" sz="1200" dirty="0"/>
              <a:t>. [Accessed: Dec. 1, 2025].</a:t>
            </a:r>
            <a:endParaRPr lang="en-IN" sz="1200" dirty="0"/>
          </a:p>
          <a:p>
            <a:pPr marL="114300" indent="0">
              <a:buNone/>
            </a:pPr>
            <a:r>
              <a:rPr lang="en-IN" sz="1200" dirty="0"/>
              <a:t>[4] </a:t>
            </a:r>
            <a:r>
              <a:rPr lang="en-IN" sz="1200" b="1" dirty="0"/>
              <a:t>ISO/IEC</a:t>
            </a:r>
            <a:r>
              <a:rPr lang="en-IN" sz="1200" dirty="0"/>
              <a:t>, </a:t>
            </a:r>
            <a:r>
              <a:rPr lang="en-IN" sz="1200" i="1" dirty="0"/>
              <a:t>ISO/IEC 27037:2012 – Information Technology – Security Techniques – Guidelines for Identification, Collection, Acquisition and Preservation of Digital Evidence</a:t>
            </a:r>
            <a:r>
              <a:rPr lang="en-IN" sz="1200" dirty="0"/>
              <a:t>. Geneva: International Organization for Standardization, 2012.</a:t>
            </a:r>
            <a:endParaRPr lang="en-IN" sz="1200" dirty="0"/>
          </a:p>
          <a:p>
            <a:pPr marL="114300" indent="0">
              <a:buNone/>
            </a:pPr>
            <a:r>
              <a:rPr lang="en-IN" sz="1200" dirty="0"/>
              <a:t>[5] </a:t>
            </a:r>
            <a:r>
              <a:rPr lang="en-IN" sz="1200" b="1" dirty="0"/>
              <a:t>R. Ayers, S. Brothers, and W. Jansen</a:t>
            </a:r>
            <a:r>
              <a:rPr lang="en-IN" sz="1200" dirty="0"/>
              <a:t>, </a:t>
            </a:r>
            <a:r>
              <a:rPr lang="en-IN" sz="1200" i="1" dirty="0"/>
              <a:t>Guidelines on Mobile Device Forensics</a:t>
            </a:r>
            <a:r>
              <a:rPr lang="en-IN" sz="1200" dirty="0"/>
              <a:t>, NIST Special Publication 800-101 Rev. 1. Gaithersburg: National Institute of Standards and Technology, 2014. [Online]. Available: </a:t>
            </a:r>
            <a:r>
              <a:rPr lang="en-IN" sz="1200" dirty="0">
                <a:hlinkClick r:id="rId4"/>
              </a:rPr>
              <a:t>https://doi.org/10.6028/NIST.SP.800-101r1</a:t>
            </a:r>
            <a:r>
              <a:rPr lang="en-IN" sz="1200" dirty="0"/>
              <a:t>. [Accessed: Dec. 1, 2025].</a:t>
            </a:r>
            <a:endParaRPr lang="en-IN" sz="1200" dirty="0"/>
          </a:p>
          <a:p>
            <a:pPr marL="114300" indent="0">
              <a:buNone/>
            </a:pPr>
            <a:r>
              <a:rPr lang="en-IN" sz="1200" dirty="0"/>
              <a:t>[6] </a:t>
            </a:r>
            <a:r>
              <a:rPr lang="en-IN" sz="1200" b="1" dirty="0"/>
              <a:t>W. B. Glisson and T. Storer</a:t>
            </a:r>
            <a:r>
              <a:rPr lang="en-IN" sz="1200" dirty="0"/>
              <a:t>, “Investigating smartphone forensic evidence preservation and acquisition,” </a:t>
            </a:r>
            <a:r>
              <a:rPr lang="en-IN" sz="1200" i="1" dirty="0"/>
              <a:t>Journal of Digital Forensics, Security and Law</a:t>
            </a:r>
            <a:r>
              <a:rPr lang="en-IN" sz="1200" dirty="0"/>
              <a:t>, vol. 8, no. 3, pp. 35–50, 2013. [Online]. Available: </a:t>
            </a:r>
            <a:r>
              <a:rPr lang="en-IN" sz="1200" dirty="0">
                <a:hlinkClick r:id="rId5"/>
              </a:rPr>
              <a:t>https://commons.erau.edu/cgi/viewcontent.cgi?article=1419&amp;context=jdfsl</a:t>
            </a:r>
            <a:r>
              <a:rPr lang="en-IN" sz="1200" dirty="0"/>
              <a:t>. [Accessed: Dec. 1, 2025].</a:t>
            </a:r>
            <a:endParaRPr lang="en-IN" sz="1200" dirty="0"/>
          </a:p>
          <a:p>
            <a:endParaRPr lang="en-IN" sz="1200" dirty="0"/>
          </a:p>
        </p:txBody>
      </p:sp>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11463</Words>
  <Application>WPS Presentation</Application>
  <PresentationFormat>On-screen Show (4:3)</PresentationFormat>
  <Paragraphs>272</Paragraphs>
  <Slides>17</Slides>
  <Notes>16</Notes>
  <HiddenSlides>0</HiddenSlides>
  <MMClips>0</MMClips>
  <ScaleCrop>false</ScaleCrop>
  <HeadingPairs>
    <vt:vector size="6" baseType="variant">
      <vt:variant>
        <vt:lpstr>已用的字体</vt:lpstr>
      </vt:variant>
      <vt:variant>
        <vt:i4>10</vt:i4>
      </vt:variant>
      <vt:variant>
        <vt:lpstr>主题</vt:lpstr>
      </vt:variant>
      <vt:variant>
        <vt:i4>1</vt:i4>
      </vt:variant>
      <vt:variant>
        <vt:lpstr>幻灯片标题</vt:lpstr>
      </vt:variant>
      <vt:variant>
        <vt:i4>17</vt:i4>
      </vt:variant>
    </vt:vector>
  </HeadingPairs>
  <TitlesOfParts>
    <vt:vector size="28" baseType="lpstr">
      <vt:lpstr>Arial</vt:lpstr>
      <vt:lpstr>SimSun</vt:lpstr>
      <vt:lpstr>Wingdings</vt:lpstr>
      <vt:lpstr>Arial</vt:lpstr>
      <vt:lpstr>Calibri</vt:lpstr>
      <vt:lpstr>Calibri</vt:lpstr>
      <vt:lpstr>Poppins</vt:lpstr>
      <vt:lpstr>Times New Roman</vt:lpstr>
      <vt:lpstr>Microsoft YaHei</vt:lpstr>
      <vt:lpstr>Arial Unicode MS</vt:lpstr>
      <vt:lpstr>Office Theme</vt:lpstr>
      <vt:lpstr>PowerPoint 演示文稿</vt:lpstr>
      <vt:lpstr>Presentation Overview</vt:lpstr>
      <vt:lpstr>Introduction</vt:lpstr>
      <vt:lpstr>Devices Seized &amp; Evidence Overview</vt:lpstr>
      <vt:lpstr>Forensic Tools &amp; Methodology </vt:lpstr>
      <vt:lpstr>Joe’s Involvement – Primary Perpetrator </vt:lpstr>
      <vt:lpstr>Emma’s Role – Intermediary </vt:lpstr>
      <vt:lpstr>Norman’s Role – The Buyer </vt:lpstr>
      <vt:lpstr>Evidence  Interpretation </vt:lpstr>
      <vt:lpstr>Evidence  Interpretation </vt:lpstr>
      <vt:lpstr>Evidence Chain of Custody &amp; Integrity </vt:lpstr>
      <vt:lpstr>File System &amp; Data Exfiltration Evidence </vt:lpstr>
      <vt:lpstr>Analysis of Call Logs &amp; Communication Coordination </vt:lpstr>
      <vt:lpstr>Conclusions </vt:lpstr>
      <vt:lpstr>Recommendations &amp; Legal Actions </vt:lpstr>
      <vt:lpstr>Summary </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Cybersecurity &amp; Digital Forensics</dc:title>
  <dc:creator>hp</dc:creator>
  <cp:lastModifiedBy>1143.rajnik Radadiya</cp:lastModifiedBy>
  <cp:revision>20</cp:revision>
  <dcterms:created xsi:type="dcterms:W3CDTF">2025-12-03T11:22:00Z</dcterms:created>
  <dcterms:modified xsi:type="dcterms:W3CDTF">2025-12-18T07:04:30Z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C5D42EC253624C548DA24ECA8CDE8780_12</vt:lpwstr>
  </property>
  <property fmtid="{D5CDD505-2E9C-101B-9397-08002B2CF9AE}" pid="3" name="KSOProductBuildVer">
    <vt:lpwstr>1033-12.2.0.23155</vt:lpwstr>
  </property>
</Properties>
</file>