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75" r:id="rId1"/>
  </p:sldMasterIdLst>
  <p:sldIdLst>
    <p:sldId id="257" r:id="rId2"/>
    <p:sldId id="259" r:id="rId3"/>
    <p:sldId id="264" r:id="rId4"/>
    <p:sldId id="261" r:id="rId5"/>
    <p:sldId id="286" r:id="rId6"/>
    <p:sldId id="266" r:id="rId7"/>
    <p:sldId id="262" r:id="rId8"/>
    <p:sldId id="267" r:id="rId9"/>
    <p:sldId id="270" r:id="rId10"/>
    <p:sldId id="283" r:id="rId11"/>
    <p:sldId id="268" r:id="rId12"/>
    <p:sldId id="285" r:id="rId13"/>
    <p:sldId id="269" r:id="rId14"/>
    <p:sldId id="271" r:id="rId15"/>
    <p:sldId id="284" r:id="rId16"/>
    <p:sldId id="272" r:id="rId17"/>
    <p:sldId id="273" r:id="rId18"/>
    <p:sldId id="274" r:id="rId19"/>
    <p:sldId id="275" r:id="rId20"/>
    <p:sldId id="276" r:id="rId21"/>
    <p:sldId id="277" r:id="rId22"/>
    <p:sldId id="278" r:id="rId23"/>
    <p:sldId id="265" r:id="rId24"/>
    <p:sldId id="279" r:id="rId25"/>
    <p:sldId id="287" r:id="rId26"/>
    <p:sldId id="288" r:id="rId27"/>
    <p:sldId id="280" r:id="rId28"/>
    <p:sldId id="28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0F0C85-A333-47FE-995A-A49284D36DA1}" v="1" dt="2023-10-18T22:11:15.3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87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vita Jani" userId="ef54c6eae5158d88" providerId="LiveId" clId="{4D0F0C85-A333-47FE-995A-A49284D36DA1}"/>
    <pc:docChg chg="undo custSel addSld modSld sldOrd">
      <pc:chgData name="Kavita Jani" userId="ef54c6eae5158d88" providerId="LiveId" clId="{4D0F0C85-A333-47FE-995A-A49284D36DA1}" dt="2023-10-18T22:13:30.117" v="667" actId="20577"/>
      <pc:docMkLst>
        <pc:docMk/>
      </pc:docMkLst>
      <pc:sldChg chg="modSp mod">
        <pc:chgData name="Kavita Jani" userId="ef54c6eae5158d88" providerId="LiveId" clId="{4D0F0C85-A333-47FE-995A-A49284D36DA1}" dt="2023-10-18T22:13:30.117" v="667" actId="20577"/>
        <pc:sldMkLst>
          <pc:docMk/>
          <pc:sldMk cId="1387766796" sldId="257"/>
        </pc:sldMkLst>
        <pc:spChg chg="mod">
          <ac:chgData name="Kavita Jani" userId="ef54c6eae5158d88" providerId="LiveId" clId="{4D0F0C85-A333-47FE-995A-A49284D36DA1}" dt="2023-10-18T22:13:30.117" v="667" actId="20577"/>
          <ac:spMkLst>
            <pc:docMk/>
            <pc:sldMk cId="1387766796" sldId="257"/>
            <ac:spMk id="3" creationId="{8600A8F7-6751-8E3E-EF52-B0884878D4BD}"/>
          </ac:spMkLst>
        </pc:spChg>
      </pc:sldChg>
      <pc:sldChg chg="modSp mod">
        <pc:chgData name="Kavita Jani" userId="ef54c6eae5158d88" providerId="LiveId" clId="{4D0F0C85-A333-47FE-995A-A49284D36DA1}" dt="2023-10-17T12:56:39.390" v="2" actId="2710"/>
        <pc:sldMkLst>
          <pc:docMk/>
          <pc:sldMk cId="1011655076" sldId="259"/>
        </pc:sldMkLst>
        <pc:spChg chg="mod">
          <ac:chgData name="Kavita Jani" userId="ef54c6eae5158d88" providerId="LiveId" clId="{4D0F0C85-A333-47FE-995A-A49284D36DA1}" dt="2023-10-17T12:56:39.390" v="2" actId="2710"/>
          <ac:spMkLst>
            <pc:docMk/>
            <pc:sldMk cId="1011655076" sldId="259"/>
            <ac:spMk id="3" creationId="{EA8F4CAA-7E03-D306-980D-0D203389048D}"/>
          </ac:spMkLst>
        </pc:spChg>
      </pc:sldChg>
      <pc:sldChg chg="modSp mod">
        <pc:chgData name="Kavita Jani" userId="ef54c6eae5158d88" providerId="LiveId" clId="{4D0F0C85-A333-47FE-995A-A49284D36DA1}" dt="2023-10-18T22:10:12.445" v="591" actId="27636"/>
        <pc:sldMkLst>
          <pc:docMk/>
          <pc:sldMk cId="4084516962" sldId="265"/>
        </pc:sldMkLst>
        <pc:spChg chg="mod">
          <ac:chgData name="Kavita Jani" userId="ef54c6eae5158d88" providerId="LiveId" clId="{4D0F0C85-A333-47FE-995A-A49284D36DA1}" dt="2023-10-18T22:10:12.445" v="591" actId="27636"/>
          <ac:spMkLst>
            <pc:docMk/>
            <pc:sldMk cId="4084516962" sldId="265"/>
            <ac:spMk id="3" creationId="{C1E162DB-F555-3AA3-5496-760C23E76E09}"/>
          </ac:spMkLst>
        </pc:spChg>
      </pc:sldChg>
      <pc:sldChg chg="modSp mod">
        <pc:chgData name="Kavita Jani" userId="ef54c6eae5158d88" providerId="LiveId" clId="{4D0F0C85-A333-47FE-995A-A49284D36DA1}" dt="2023-10-18T21:40:21.105" v="459" actId="20577"/>
        <pc:sldMkLst>
          <pc:docMk/>
          <pc:sldMk cId="1731960328" sldId="266"/>
        </pc:sldMkLst>
        <pc:spChg chg="mod">
          <ac:chgData name="Kavita Jani" userId="ef54c6eae5158d88" providerId="LiveId" clId="{4D0F0C85-A333-47FE-995A-A49284D36DA1}" dt="2023-10-18T21:40:21.105" v="459" actId="20577"/>
          <ac:spMkLst>
            <pc:docMk/>
            <pc:sldMk cId="1731960328" sldId="266"/>
            <ac:spMk id="3" creationId="{2B23BEF4-D228-7AFE-4C71-4184DFD0B8BE}"/>
          </ac:spMkLst>
        </pc:spChg>
      </pc:sldChg>
      <pc:sldChg chg="modSp mod">
        <pc:chgData name="Kavita Jani" userId="ef54c6eae5158d88" providerId="LiveId" clId="{4D0F0C85-A333-47FE-995A-A49284D36DA1}" dt="2023-10-17T13:55:51.121" v="5" actId="20577"/>
        <pc:sldMkLst>
          <pc:docMk/>
          <pc:sldMk cId="2659761795" sldId="267"/>
        </pc:sldMkLst>
        <pc:spChg chg="mod">
          <ac:chgData name="Kavita Jani" userId="ef54c6eae5158d88" providerId="LiveId" clId="{4D0F0C85-A333-47FE-995A-A49284D36DA1}" dt="2023-10-17T13:55:51.121" v="5" actId="20577"/>
          <ac:spMkLst>
            <pc:docMk/>
            <pc:sldMk cId="2659761795" sldId="267"/>
            <ac:spMk id="3" creationId="{9D18CF9A-56DC-4858-74DE-D47D3571EEB8}"/>
          </ac:spMkLst>
        </pc:spChg>
      </pc:sldChg>
      <pc:sldChg chg="delSp modSp mod">
        <pc:chgData name="Kavita Jani" userId="ef54c6eae5158d88" providerId="LiveId" clId="{4D0F0C85-A333-47FE-995A-A49284D36DA1}" dt="2023-10-18T17:46:32.588" v="204" actId="255"/>
        <pc:sldMkLst>
          <pc:docMk/>
          <pc:sldMk cId="4131064662" sldId="268"/>
        </pc:sldMkLst>
        <pc:spChg chg="mod">
          <ac:chgData name="Kavita Jani" userId="ef54c6eae5158d88" providerId="LiveId" clId="{4D0F0C85-A333-47FE-995A-A49284D36DA1}" dt="2023-10-18T17:46:32.588" v="204" actId="255"/>
          <ac:spMkLst>
            <pc:docMk/>
            <pc:sldMk cId="4131064662" sldId="268"/>
            <ac:spMk id="3" creationId="{DCBB99A3-7C05-728E-8D65-77BDF54E58D6}"/>
          </ac:spMkLst>
        </pc:spChg>
        <pc:spChg chg="del mod">
          <ac:chgData name="Kavita Jani" userId="ef54c6eae5158d88" providerId="LiveId" clId="{4D0F0C85-A333-47FE-995A-A49284D36DA1}" dt="2023-10-18T16:26:57.289" v="171"/>
          <ac:spMkLst>
            <pc:docMk/>
            <pc:sldMk cId="4131064662" sldId="268"/>
            <ac:spMk id="4" creationId="{42B646E3-B4BF-A167-0372-994AEE64AE82}"/>
          </ac:spMkLst>
        </pc:spChg>
      </pc:sldChg>
      <pc:sldChg chg="delSp modSp mod">
        <pc:chgData name="Kavita Jani" userId="ef54c6eae5158d88" providerId="LiveId" clId="{4D0F0C85-A333-47FE-995A-A49284D36DA1}" dt="2023-10-18T13:49:27.710" v="83" actId="255"/>
        <pc:sldMkLst>
          <pc:docMk/>
          <pc:sldMk cId="1572929476" sldId="269"/>
        </pc:sldMkLst>
        <pc:spChg chg="mod">
          <ac:chgData name="Kavita Jani" userId="ef54c6eae5158d88" providerId="LiveId" clId="{4D0F0C85-A333-47FE-995A-A49284D36DA1}" dt="2023-10-18T13:49:27.710" v="83" actId="255"/>
          <ac:spMkLst>
            <pc:docMk/>
            <pc:sldMk cId="1572929476" sldId="269"/>
            <ac:spMk id="3" creationId="{5FB3698B-0490-9628-6915-3860B21BFA1F}"/>
          </ac:spMkLst>
        </pc:spChg>
        <pc:spChg chg="del mod">
          <ac:chgData name="Kavita Jani" userId="ef54c6eae5158d88" providerId="LiveId" clId="{4D0F0C85-A333-47FE-995A-A49284D36DA1}" dt="2023-10-18T13:49:02.589" v="79"/>
          <ac:spMkLst>
            <pc:docMk/>
            <pc:sldMk cId="1572929476" sldId="269"/>
            <ac:spMk id="4" creationId="{20870BC6-283F-C1F6-3BAF-C6A690DD3A1E}"/>
          </ac:spMkLst>
        </pc:spChg>
      </pc:sldChg>
      <pc:sldChg chg="modSp mod">
        <pc:chgData name="Kavita Jani" userId="ef54c6eae5158d88" providerId="LiveId" clId="{4D0F0C85-A333-47FE-995A-A49284D36DA1}" dt="2023-10-18T18:17:15.133" v="227" actId="113"/>
        <pc:sldMkLst>
          <pc:docMk/>
          <pc:sldMk cId="3831899976" sldId="270"/>
        </pc:sldMkLst>
        <pc:spChg chg="mod">
          <ac:chgData name="Kavita Jani" userId="ef54c6eae5158d88" providerId="LiveId" clId="{4D0F0C85-A333-47FE-995A-A49284D36DA1}" dt="2023-10-18T18:17:15.133" v="227" actId="113"/>
          <ac:spMkLst>
            <pc:docMk/>
            <pc:sldMk cId="3831899976" sldId="270"/>
            <ac:spMk id="3" creationId="{456C3123-521B-DA4C-6736-264FB466BE40}"/>
          </ac:spMkLst>
        </pc:spChg>
      </pc:sldChg>
      <pc:sldChg chg="modSp mod">
        <pc:chgData name="Kavita Jani" userId="ef54c6eae5158d88" providerId="LiveId" clId="{4D0F0C85-A333-47FE-995A-A49284D36DA1}" dt="2023-10-18T14:43:48.612" v="97" actId="20577"/>
        <pc:sldMkLst>
          <pc:docMk/>
          <pc:sldMk cId="661448707" sldId="271"/>
        </pc:sldMkLst>
        <pc:spChg chg="mod">
          <ac:chgData name="Kavita Jani" userId="ef54c6eae5158d88" providerId="LiveId" clId="{4D0F0C85-A333-47FE-995A-A49284D36DA1}" dt="2023-10-18T14:43:48.612" v="97" actId="20577"/>
          <ac:spMkLst>
            <pc:docMk/>
            <pc:sldMk cId="661448707" sldId="271"/>
            <ac:spMk id="3" creationId="{2D37AA10-52D0-0AF4-42D7-A30ADF88F647}"/>
          </ac:spMkLst>
        </pc:spChg>
      </pc:sldChg>
      <pc:sldChg chg="delSp modSp mod">
        <pc:chgData name="Kavita Jani" userId="ef54c6eae5158d88" providerId="LiveId" clId="{4D0F0C85-A333-47FE-995A-A49284D36DA1}" dt="2023-10-18T13:33:20.684" v="56" actId="20577"/>
        <pc:sldMkLst>
          <pc:docMk/>
          <pc:sldMk cId="2847985475" sldId="272"/>
        </pc:sldMkLst>
        <pc:spChg chg="mod">
          <ac:chgData name="Kavita Jani" userId="ef54c6eae5158d88" providerId="LiveId" clId="{4D0F0C85-A333-47FE-995A-A49284D36DA1}" dt="2023-10-18T13:33:20.684" v="56" actId="20577"/>
          <ac:spMkLst>
            <pc:docMk/>
            <pc:sldMk cId="2847985475" sldId="272"/>
            <ac:spMk id="3" creationId="{EB1A7C6F-9B1B-60D6-64FC-072EEBFAEDB7}"/>
          </ac:spMkLst>
        </pc:spChg>
        <pc:spChg chg="del mod">
          <ac:chgData name="Kavita Jani" userId="ef54c6eae5158d88" providerId="LiveId" clId="{4D0F0C85-A333-47FE-995A-A49284D36DA1}" dt="2023-10-18T13:32:42.047" v="51"/>
          <ac:spMkLst>
            <pc:docMk/>
            <pc:sldMk cId="2847985475" sldId="272"/>
            <ac:spMk id="4" creationId="{AA1710C7-D93A-DBB1-3415-F7D83908D60D}"/>
          </ac:spMkLst>
        </pc:spChg>
      </pc:sldChg>
      <pc:sldChg chg="modSp mod">
        <pc:chgData name="Kavita Jani" userId="ef54c6eae5158d88" providerId="LiveId" clId="{4D0F0C85-A333-47FE-995A-A49284D36DA1}" dt="2023-10-18T22:12:38.135" v="664" actId="20577"/>
        <pc:sldMkLst>
          <pc:docMk/>
          <pc:sldMk cId="2948849381" sldId="273"/>
        </pc:sldMkLst>
        <pc:spChg chg="mod">
          <ac:chgData name="Kavita Jani" userId="ef54c6eae5158d88" providerId="LiveId" clId="{4D0F0C85-A333-47FE-995A-A49284D36DA1}" dt="2023-10-18T22:12:38.135" v="664" actId="20577"/>
          <ac:spMkLst>
            <pc:docMk/>
            <pc:sldMk cId="2948849381" sldId="273"/>
            <ac:spMk id="3" creationId="{D5CED502-F964-2DA9-B76F-A00FE0BC1BF5}"/>
          </ac:spMkLst>
        </pc:spChg>
      </pc:sldChg>
      <pc:sldChg chg="delSp modSp mod">
        <pc:chgData name="Kavita Jani" userId="ef54c6eae5158d88" providerId="LiveId" clId="{4D0F0C85-A333-47FE-995A-A49284D36DA1}" dt="2023-10-17T21:49:53.239" v="34"/>
        <pc:sldMkLst>
          <pc:docMk/>
          <pc:sldMk cId="421468560" sldId="275"/>
        </pc:sldMkLst>
        <pc:spChg chg="mod">
          <ac:chgData name="Kavita Jani" userId="ef54c6eae5158d88" providerId="LiveId" clId="{4D0F0C85-A333-47FE-995A-A49284D36DA1}" dt="2023-10-17T21:49:53.239" v="34"/>
          <ac:spMkLst>
            <pc:docMk/>
            <pc:sldMk cId="421468560" sldId="275"/>
            <ac:spMk id="3" creationId="{D1AD3651-BA95-06B9-EA65-B68B60C81139}"/>
          </ac:spMkLst>
        </pc:spChg>
        <pc:spChg chg="del">
          <ac:chgData name="Kavita Jani" userId="ef54c6eae5158d88" providerId="LiveId" clId="{4D0F0C85-A333-47FE-995A-A49284D36DA1}" dt="2023-10-17T21:48:18.805" v="29" actId="478"/>
          <ac:spMkLst>
            <pc:docMk/>
            <pc:sldMk cId="421468560" sldId="275"/>
            <ac:spMk id="4" creationId="{C1D4CA61-6FD7-1423-3F68-15828EF85D51}"/>
          </ac:spMkLst>
        </pc:spChg>
      </pc:sldChg>
      <pc:sldChg chg="modSp mod">
        <pc:chgData name="Kavita Jani" userId="ef54c6eae5158d88" providerId="LiveId" clId="{4D0F0C85-A333-47FE-995A-A49284D36DA1}" dt="2023-10-17T21:53:42.238" v="36"/>
        <pc:sldMkLst>
          <pc:docMk/>
          <pc:sldMk cId="3875217587" sldId="276"/>
        </pc:sldMkLst>
        <pc:spChg chg="mod">
          <ac:chgData name="Kavita Jani" userId="ef54c6eae5158d88" providerId="LiveId" clId="{4D0F0C85-A333-47FE-995A-A49284D36DA1}" dt="2023-10-17T21:53:42.238" v="36"/>
          <ac:spMkLst>
            <pc:docMk/>
            <pc:sldMk cId="3875217587" sldId="276"/>
            <ac:spMk id="3" creationId="{C34BDC2D-91D5-8EEB-36D1-A9FFF204B4F9}"/>
          </ac:spMkLst>
        </pc:spChg>
      </pc:sldChg>
      <pc:sldChg chg="addSp modSp mod">
        <pc:chgData name="Kavita Jani" userId="ef54c6eae5158d88" providerId="LiveId" clId="{4D0F0C85-A333-47FE-995A-A49284D36DA1}" dt="2023-10-18T22:11:51.256" v="612" actId="1076"/>
        <pc:sldMkLst>
          <pc:docMk/>
          <pc:sldMk cId="3621225602" sldId="278"/>
        </pc:sldMkLst>
        <pc:spChg chg="add mod">
          <ac:chgData name="Kavita Jani" userId="ef54c6eae5158d88" providerId="LiveId" clId="{4D0F0C85-A333-47FE-995A-A49284D36DA1}" dt="2023-10-18T22:11:51.256" v="612" actId="1076"/>
          <ac:spMkLst>
            <pc:docMk/>
            <pc:sldMk cId="3621225602" sldId="278"/>
            <ac:spMk id="3" creationId="{C686F011-8A91-8397-C5C3-5CBE0B216599}"/>
          </ac:spMkLst>
        </pc:spChg>
      </pc:sldChg>
      <pc:sldChg chg="modSp mod">
        <pc:chgData name="Kavita Jani" userId="ef54c6eae5158d88" providerId="LiveId" clId="{4D0F0C85-A333-47FE-995A-A49284D36DA1}" dt="2023-10-18T22:09:37.471" v="587" actId="2710"/>
        <pc:sldMkLst>
          <pc:docMk/>
          <pc:sldMk cId="3080024476" sldId="279"/>
        </pc:sldMkLst>
        <pc:spChg chg="mod">
          <ac:chgData name="Kavita Jani" userId="ef54c6eae5158d88" providerId="LiveId" clId="{4D0F0C85-A333-47FE-995A-A49284D36DA1}" dt="2023-10-18T22:09:37.471" v="587" actId="2710"/>
          <ac:spMkLst>
            <pc:docMk/>
            <pc:sldMk cId="3080024476" sldId="279"/>
            <ac:spMk id="3" creationId="{19280283-95E0-0C70-9970-21B389FE84CF}"/>
          </ac:spMkLst>
        </pc:spChg>
      </pc:sldChg>
      <pc:sldChg chg="modSp mod">
        <pc:chgData name="Kavita Jani" userId="ef54c6eae5158d88" providerId="LiveId" clId="{4D0F0C85-A333-47FE-995A-A49284D36DA1}" dt="2023-10-18T22:03:28.453" v="557" actId="27636"/>
        <pc:sldMkLst>
          <pc:docMk/>
          <pc:sldMk cId="764217452" sldId="280"/>
        </pc:sldMkLst>
        <pc:spChg chg="mod">
          <ac:chgData name="Kavita Jani" userId="ef54c6eae5158d88" providerId="LiveId" clId="{4D0F0C85-A333-47FE-995A-A49284D36DA1}" dt="2023-10-18T22:03:28.453" v="557" actId="27636"/>
          <ac:spMkLst>
            <pc:docMk/>
            <pc:sldMk cId="764217452" sldId="280"/>
            <ac:spMk id="3" creationId="{F818914D-454B-F4FF-F4CF-50F2D7EB1FB9}"/>
          </ac:spMkLst>
        </pc:spChg>
      </pc:sldChg>
      <pc:sldChg chg="modSp mod">
        <pc:chgData name="Kavita Jani" userId="ef54c6eae5158d88" providerId="LiveId" clId="{4D0F0C85-A333-47FE-995A-A49284D36DA1}" dt="2023-10-18T22:04:23.753" v="565" actId="27636"/>
        <pc:sldMkLst>
          <pc:docMk/>
          <pc:sldMk cId="1940021238" sldId="281"/>
        </pc:sldMkLst>
        <pc:spChg chg="mod">
          <ac:chgData name="Kavita Jani" userId="ef54c6eae5158d88" providerId="LiveId" clId="{4D0F0C85-A333-47FE-995A-A49284D36DA1}" dt="2023-10-18T22:04:23.753" v="565" actId="27636"/>
          <ac:spMkLst>
            <pc:docMk/>
            <pc:sldMk cId="1940021238" sldId="281"/>
            <ac:spMk id="3" creationId="{1424469F-0EA2-D745-1723-585A8F831087}"/>
          </ac:spMkLst>
        </pc:spChg>
      </pc:sldChg>
      <pc:sldChg chg="modSp mod">
        <pc:chgData name="Kavita Jani" userId="ef54c6eae5158d88" providerId="LiveId" clId="{4D0F0C85-A333-47FE-995A-A49284D36DA1}" dt="2023-10-18T18:17:56.063" v="229" actId="113"/>
        <pc:sldMkLst>
          <pc:docMk/>
          <pc:sldMk cId="612890543" sldId="283"/>
        </pc:sldMkLst>
        <pc:spChg chg="mod">
          <ac:chgData name="Kavita Jani" userId="ef54c6eae5158d88" providerId="LiveId" clId="{4D0F0C85-A333-47FE-995A-A49284D36DA1}" dt="2023-10-18T18:17:56.063" v="229" actId="113"/>
          <ac:spMkLst>
            <pc:docMk/>
            <pc:sldMk cId="612890543" sldId="283"/>
            <ac:spMk id="3" creationId="{F6640487-EEF7-7D4B-68E5-5348D4248824}"/>
          </ac:spMkLst>
        </pc:spChg>
      </pc:sldChg>
      <pc:sldChg chg="modSp new mod">
        <pc:chgData name="Kavita Jani" userId="ef54c6eae5158d88" providerId="LiveId" clId="{4D0F0C85-A333-47FE-995A-A49284D36DA1}" dt="2023-10-18T14:54:18.028" v="147" actId="20577"/>
        <pc:sldMkLst>
          <pc:docMk/>
          <pc:sldMk cId="1021071545" sldId="284"/>
        </pc:sldMkLst>
        <pc:spChg chg="mod">
          <ac:chgData name="Kavita Jani" userId="ef54c6eae5158d88" providerId="LiveId" clId="{4D0F0C85-A333-47FE-995A-A49284D36DA1}" dt="2023-10-18T14:40:17.182" v="90" actId="255"/>
          <ac:spMkLst>
            <pc:docMk/>
            <pc:sldMk cId="1021071545" sldId="284"/>
            <ac:spMk id="2" creationId="{E68FBA28-83FA-1FEB-66D4-66F3F075C6D9}"/>
          </ac:spMkLst>
        </pc:spChg>
        <pc:spChg chg="mod">
          <ac:chgData name="Kavita Jani" userId="ef54c6eae5158d88" providerId="LiveId" clId="{4D0F0C85-A333-47FE-995A-A49284D36DA1}" dt="2023-10-18T14:54:18.028" v="147" actId="20577"/>
          <ac:spMkLst>
            <pc:docMk/>
            <pc:sldMk cId="1021071545" sldId="284"/>
            <ac:spMk id="3" creationId="{EC67DEE9-BD5E-0D61-80C3-11A3AA5E2A3A}"/>
          </ac:spMkLst>
        </pc:spChg>
      </pc:sldChg>
      <pc:sldChg chg="modSp new mod">
        <pc:chgData name="Kavita Jani" userId="ef54c6eae5158d88" providerId="LiveId" clId="{4D0F0C85-A333-47FE-995A-A49284D36DA1}" dt="2023-10-18T18:16:33.071" v="226"/>
        <pc:sldMkLst>
          <pc:docMk/>
          <pc:sldMk cId="983177990" sldId="285"/>
        </pc:sldMkLst>
        <pc:spChg chg="mod">
          <ac:chgData name="Kavita Jani" userId="ef54c6eae5158d88" providerId="LiveId" clId="{4D0F0C85-A333-47FE-995A-A49284D36DA1}" dt="2023-10-18T16:28:14.638" v="177" actId="1076"/>
          <ac:spMkLst>
            <pc:docMk/>
            <pc:sldMk cId="983177990" sldId="285"/>
            <ac:spMk id="2" creationId="{49B8B1BD-B195-94BA-6202-D07618F7B45D}"/>
          </ac:spMkLst>
        </pc:spChg>
        <pc:spChg chg="mod">
          <ac:chgData name="Kavita Jani" userId="ef54c6eae5158d88" providerId="LiveId" clId="{4D0F0C85-A333-47FE-995A-A49284D36DA1}" dt="2023-10-18T18:16:33.071" v="226"/>
          <ac:spMkLst>
            <pc:docMk/>
            <pc:sldMk cId="983177990" sldId="285"/>
            <ac:spMk id="3" creationId="{ACA9841C-6239-E240-980A-1D08270BAC83}"/>
          </ac:spMkLst>
        </pc:spChg>
      </pc:sldChg>
      <pc:sldChg chg="modSp new mod">
        <pc:chgData name="Kavita Jani" userId="ef54c6eae5158d88" providerId="LiveId" clId="{4D0F0C85-A333-47FE-995A-A49284D36DA1}" dt="2023-10-18T21:37:24.416" v="356" actId="20577"/>
        <pc:sldMkLst>
          <pc:docMk/>
          <pc:sldMk cId="204913030" sldId="286"/>
        </pc:sldMkLst>
        <pc:spChg chg="mod">
          <ac:chgData name="Kavita Jani" userId="ef54c6eae5158d88" providerId="LiveId" clId="{4D0F0C85-A333-47FE-995A-A49284D36DA1}" dt="2023-10-18T20:47:10.990" v="232" actId="255"/>
          <ac:spMkLst>
            <pc:docMk/>
            <pc:sldMk cId="204913030" sldId="286"/>
            <ac:spMk id="2" creationId="{F346F17E-300E-6217-5F6C-81FD20E6B823}"/>
          </ac:spMkLst>
        </pc:spChg>
        <pc:spChg chg="mod">
          <ac:chgData name="Kavita Jani" userId="ef54c6eae5158d88" providerId="LiveId" clId="{4D0F0C85-A333-47FE-995A-A49284D36DA1}" dt="2023-10-18T21:37:24.416" v="356" actId="20577"/>
          <ac:spMkLst>
            <pc:docMk/>
            <pc:sldMk cId="204913030" sldId="286"/>
            <ac:spMk id="3" creationId="{5EC6B07E-D87E-4E54-7725-D70E901E443F}"/>
          </ac:spMkLst>
        </pc:spChg>
      </pc:sldChg>
      <pc:sldChg chg="modSp new mod ord">
        <pc:chgData name="Kavita Jani" userId="ef54c6eae5158d88" providerId="LiveId" clId="{4D0F0C85-A333-47FE-995A-A49284D36DA1}" dt="2023-10-18T22:09:14.729" v="585" actId="1076"/>
        <pc:sldMkLst>
          <pc:docMk/>
          <pc:sldMk cId="2670315932" sldId="287"/>
        </pc:sldMkLst>
        <pc:spChg chg="mod">
          <ac:chgData name="Kavita Jani" userId="ef54c6eae5158d88" providerId="LiveId" clId="{4D0F0C85-A333-47FE-995A-A49284D36DA1}" dt="2023-10-18T21:42:40.556" v="464" actId="1076"/>
          <ac:spMkLst>
            <pc:docMk/>
            <pc:sldMk cId="2670315932" sldId="287"/>
            <ac:spMk id="2" creationId="{ABA3E7A4-9A2D-F38F-8912-46CC0D3B5989}"/>
          </ac:spMkLst>
        </pc:spChg>
        <pc:spChg chg="mod">
          <ac:chgData name="Kavita Jani" userId="ef54c6eae5158d88" providerId="LiveId" clId="{4D0F0C85-A333-47FE-995A-A49284D36DA1}" dt="2023-10-18T22:09:14.729" v="585" actId="1076"/>
          <ac:spMkLst>
            <pc:docMk/>
            <pc:sldMk cId="2670315932" sldId="287"/>
            <ac:spMk id="3" creationId="{8AA37881-507F-C33A-AA2E-7F1DC0FBE62A}"/>
          </ac:spMkLst>
        </pc:spChg>
      </pc:sldChg>
      <pc:sldChg chg="modSp new mod">
        <pc:chgData name="Kavita Jani" userId="ef54c6eae5158d88" providerId="LiveId" clId="{4D0F0C85-A333-47FE-995A-A49284D36DA1}" dt="2023-10-18T22:06:58.090" v="576" actId="2710"/>
        <pc:sldMkLst>
          <pc:docMk/>
          <pc:sldMk cId="2236621007" sldId="288"/>
        </pc:sldMkLst>
        <pc:spChg chg="mod">
          <ac:chgData name="Kavita Jani" userId="ef54c6eae5158d88" providerId="LiveId" clId="{4D0F0C85-A333-47FE-995A-A49284D36DA1}" dt="2023-10-18T21:55:44.714" v="512" actId="1076"/>
          <ac:spMkLst>
            <pc:docMk/>
            <pc:sldMk cId="2236621007" sldId="288"/>
            <ac:spMk id="2" creationId="{A2CD2D96-B58F-6540-2143-146688503688}"/>
          </ac:spMkLst>
        </pc:spChg>
        <pc:spChg chg="mod">
          <ac:chgData name="Kavita Jani" userId="ef54c6eae5158d88" providerId="LiveId" clId="{4D0F0C85-A333-47FE-995A-A49284D36DA1}" dt="2023-10-18T22:06:58.090" v="576" actId="2710"/>
          <ac:spMkLst>
            <pc:docMk/>
            <pc:sldMk cId="2236621007" sldId="288"/>
            <ac:spMk id="3" creationId="{955DA5C0-7191-9FB1-D80A-7CC6D3C8B058}"/>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12T19:21:07.617"/>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1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12T19:21:09.950"/>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1 1,'0'0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10-12T19:21:25.507"/>
    </inkml:context>
    <inkml:brush xml:id="br0">
      <inkml:brushProperty name="width" value="0.3" units="cm"/>
      <inkml:brushProperty name="height" value="0.6" units="cm"/>
      <inkml:brushProperty name="color" value="#0069AF"/>
      <inkml:brushProperty name="tip" value="rectangle"/>
      <inkml:brushProperty name="rasterOp" value="maskPen"/>
      <inkml:brushProperty name="ignorePressure" value="1"/>
    </inkml:brush>
  </inkml:definitions>
  <inkml:trace contextRef="#ctx0" brushRef="#br0">1 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5BEE3756-480A-4CB0-B67E-923D6B05A1EE}" type="datetimeFigureOut">
              <a:rPr lang="en-GB" smtClean="0"/>
              <a:t>17/10/2023</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0DCB0E9-2E35-4B92-9557-05A47F0C8418}"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3373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EE3756-480A-4CB0-B67E-923D6B05A1EE}"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645347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EE3756-480A-4CB0-B67E-923D6B05A1EE}"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DCB0E9-2E35-4B92-9557-05A47F0C8418}"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883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EE3756-480A-4CB0-B67E-923D6B05A1EE}"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825594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EE3756-480A-4CB0-B67E-923D6B05A1EE}" type="datetimeFigureOut">
              <a:rPr lang="en-GB" smtClean="0"/>
              <a:t>17/10/2023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2192111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EE3756-480A-4CB0-B67E-923D6B05A1EE}" type="datetimeFigureOut">
              <a:rPr lang="en-GB" smtClean="0"/>
              <a:t>17/10/2023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9492144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EE3756-480A-4CB0-B67E-923D6B05A1EE}" type="datetimeFigureOut">
              <a:rPr lang="en-GB" smtClean="0"/>
              <a:t>17/10/2023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3120982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EE3756-480A-4CB0-B67E-923D6B05A1EE}"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265671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EE3756-480A-4CB0-B67E-923D6B05A1EE}" type="datetimeFigureOut">
              <a:rPr lang="en-GB" smtClean="0"/>
              <a:t>17/10/2023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3135221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EE3756-480A-4CB0-B67E-923D6B05A1EE}"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3809490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EE3756-480A-4CB0-B67E-923D6B05A1EE}" type="datetimeFigureOut">
              <a:rPr lang="en-GB" smtClean="0"/>
              <a:t>17/10/2023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DCB0E9-2E35-4B92-9557-05A47F0C8418}" type="slidenum">
              <a:rPr lang="en-GB" smtClean="0"/>
              <a:t>‹#›</a:t>
            </a:fld>
            <a:endParaRPr lang="en-GB"/>
          </a:p>
        </p:txBody>
      </p:sp>
    </p:spTree>
    <p:extLst>
      <p:ext uri="{BB962C8B-B14F-4D97-AF65-F5344CB8AC3E}">
        <p14:creationId xmlns:p14="http://schemas.microsoft.com/office/powerpoint/2010/main" val="2348801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BEE3756-480A-4CB0-B67E-923D6B05A1EE}" type="datetimeFigureOut">
              <a:rPr lang="en-GB" smtClean="0"/>
              <a:t>17/10/2023</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0DCB0E9-2E35-4B92-9557-05A47F0C8418}" type="slidenum">
              <a:rPr lang="en-GB" smtClean="0"/>
              <a:t>‹#›</a:t>
            </a:fld>
            <a:endParaRPr lang="en-GB"/>
          </a:p>
        </p:txBody>
      </p:sp>
    </p:spTree>
    <p:extLst>
      <p:ext uri="{BB962C8B-B14F-4D97-AF65-F5344CB8AC3E}">
        <p14:creationId xmlns:p14="http://schemas.microsoft.com/office/powerpoint/2010/main" val="452894476"/>
      </p:ext>
    </p:extLst>
  </p:cSld>
  <p:clrMap bg1="lt1" tx1="dk1" bg2="lt2" tx2="dk2" accent1="accent1" accent2="accent2" accent3="accent3" accent4="accent4" accent5="accent5" accent6="accent6" hlink="hlink" folHlink="folHlink"/>
  <p:sldLayoutIdLst>
    <p:sldLayoutId id="2147484176" r:id="rId1"/>
    <p:sldLayoutId id="2147484177" r:id="rId2"/>
    <p:sldLayoutId id="2147484178" r:id="rId3"/>
    <p:sldLayoutId id="2147484179" r:id="rId4"/>
    <p:sldLayoutId id="2147484180" r:id="rId5"/>
    <p:sldLayoutId id="2147484181" r:id="rId6"/>
    <p:sldLayoutId id="2147484182" r:id="rId7"/>
    <p:sldLayoutId id="2147484183" r:id="rId8"/>
    <p:sldLayoutId id="2147484184" r:id="rId9"/>
    <p:sldLayoutId id="2147484185" r:id="rId10"/>
    <p:sldLayoutId id="2147484186"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customXml" Target="../ink/ink3.xml"/><Relationship Id="rId4" Type="http://schemas.openxmlformats.org/officeDocument/2006/relationships/customXml" Target="../ink/ink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EAEEA-0FE5-8585-A0B1-9B2212497CD5}"/>
              </a:ext>
            </a:extLst>
          </p:cNvPr>
          <p:cNvSpPr>
            <a:spLocks noGrp="1"/>
          </p:cNvSpPr>
          <p:nvPr>
            <p:ph type="ctrTitle"/>
          </p:nvPr>
        </p:nvSpPr>
        <p:spPr/>
        <p:txBody>
          <a:bodyPr>
            <a:normAutofit/>
          </a:bodyPr>
          <a:lstStyle/>
          <a:p>
            <a:r>
              <a:rPr lang="en-GB" sz="2800" dirty="0">
                <a:latin typeface="Arial" panose="020B0604020202020204" pitchFamily="34" charset="0"/>
                <a:cs typeface="Arial" panose="020B0604020202020204" pitchFamily="34" charset="0"/>
              </a:rPr>
              <a:t>Prevalence of physical activity among students in a public university </a:t>
            </a:r>
            <a:endParaRPr lang="en-GB" sz="2800" dirty="0"/>
          </a:p>
        </p:txBody>
      </p:sp>
      <p:sp>
        <p:nvSpPr>
          <p:cNvPr id="3" name="Subtitle 2">
            <a:extLst>
              <a:ext uri="{FF2B5EF4-FFF2-40B4-BE49-F238E27FC236}">
                <a16:creationId xmlns:a16="http://schemas.microsoft.com/office/drawing/2014/main" id="{8600A8F7-6751-8E3E-EF52-B0884878D4BD}"/>
              </a:ext>
            </a:extLst>
          </p:cNvPr>
          <p:cNvSpPr>
            <a:spLocks noGrp="1"/>
          </p:cNvSpPr>
          <p:nvPr>
            <p:ph type="subTitle" idx="1"/>
          </p:nvPr>
        </p:nvSpPr>
        <p:spPr>
          <a:xfrm>
            <a:off x="1324947" y="3996250"/>
            <a:ext cx="9343053" cy="2096640"/>
          </a:xfrm>
        </p:spPr>
        <p:txBody>
          <a:bodyPr>
            <a:normAutofit/>
          </a:bodyPr>
          <a:lstStyle/>
          <a:p>
            <a:pPr algn="l"/>
            <a:r>
              <a:rPr lang="en-GB" dirty="0">
                <a:latin typeface="Arial" panose="020B0604020202020204" pitchFamily="34" charset="0"/>
                <a:cs typeface="Arial" panose="020B0604020202020204" pitchFamily="34" charset="0"/>
              </a:rPr>
              <a:t>Name : </a:t>
            </a:r>
            <a:r>
              <a:rPr lang="en-GB" dirty="0" err="1">
                <a:latin typeface="Arial" panose="020B0604020202020204" pitchFamily="34" charset="0"/>
                <a:cs typeface="Arial" panose="020B0604020202020204" pitchFamily="34" charset="0"/>
              </a:rPr>
              <a:t>Kavitaben</a:t>
            </a:r>
            <a:r>
              <a:rPr lang="en-GB" dirty="0">
                <a:latin typeface="Arial" panose="020B0604020202020204" pitchFamily="34" charset="0"/>
                <a:cs typeface="Arial" panose="020B0604020202020204" pitchFamily="34" charset="0"/>
              </a:rPr>
              <a:t> Jani</a:t>
            </a:r>
          </a:p>
          <a:p>
            <a:pPr algn="l"/>
            <a:r>
              <a:rPr lang="en-GB" dirty="0">
                <a:latin typeface="Arial" panose="020B0604020202020204" pitchFamily="34" charset="0"/>
                <a:cs typeface="Arial" panose="020B0604020202020204" pitchFamily="34" charset="0"/>
              </a:rPr>
              <a:t>Student ID: 2240392</a:t>
            </a:r>
          </a:p>
          <a:p>
            <a:pPr algn="l"/>
            <a:r>
              <a:rPr lang="en-GB" dirty="0">
                <a:latin typeface="Arial" panose="020B0604020202020204" pitchFamily="34" charset="0"/>
                <a:cs typeface="Arial" panose="020B0604020202020204" pitchFamily="34" charset="0"/>
              </a:rPr>
              <a:t>Module code and title: Practice Based Research LCHS7001</a:t>
            </a:r>
          </a:p>
          <a:p>
            <a:pPr algn="l"/>
            <a:r>
              <a:rPr lang="en-GB" dirty="0">
                <a:latin typeface="Arial" panose="020B0604020202020204" pitchFamily="34" charset="0"/>
                <a:cs typeface="Arial" panose="020B0604020202020204" pitchFamily="34" charset="0"/>
              </a:rPr>
              <a:t>Lecturer’s name: </a:t>
            </a:r>
            <a:r>
              <a:rPr lang="en-GB" dirty="0" err="1">
                <a:latin typeface="Arial" panose="020B0604020202020204" pitchFamily="34" charset="0"/>
                <a:cs typeface="Arial" panose="020B0604020202020204" pitchFamily="34" charset="0"/>
              </a:rPr>
              <a:t>Dr.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Aishat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Bakre</a:t>
            </a:r>
            <a:r>
              <a:rPr lang="en-GB" dirty="0">
                <a:latin typeface="Arial" panose="020B0604020202020204" pitchFamily="34" charset="0"/>
                <a:cs typeface="Arial" panose="020B0604020202020204" pitchFamily="34" charset="0"/>
              </a:rPr>
              <a:t> </a:t>
            </a:r>
          </a:p>
          <a:p>
            <a:endParaRPr lang="en-GB" dirty="0"/>
          </a:p>
        </p:txBody>
      </p:sp>
      <p:pic>
        <p:nvPicPr>
          <p:cNvPr id="5" name="Picture 4" descr="A close-up of a sign">
            <a:extLst>
              <a:ext uri="{FF2B5EF4-FFF2-40B4-BE49-F238E27FC236}">
                <a16:creationId xmlns:a16="http://schemas.microsoft.com/office/drawing/2014/main" id="{BAB0E5EE-AC36-6651-ECD5-03F8B8A444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86248" y="1007123"/>
            <a:ext cx="4214424" cy="1428750"/>
          </a:xfrm>
          <a:prstGeom prst="rect">
            <a:avLst/>
          </a:prstGeom>
        </p:spPr>
      </p:pic>
    </p:spTree>
    <p:extLst>
      <p:ext uri="{BB962C8B-B14F-4D97-AF65-F5344CB8AC3E}">
        <p14:creationId xmlns:p14="http://schemas.microsoft.com/office/powerpoint/2010/main" val="1387766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CA653-7983-895F-B4BC-E3018AC82C3A}"/>
              </a:ext>
            </a:extLst>
          </p:cNvPr>
          <p:cNvSpPr>
            <a:spLocks noGrp="1"/>
          </p:cNvSpPr>
          <p:nvPr>
            <p:ph type="title"/>
          </p:nvPr>
        </p:nvSpPr>
        <p:spPr>
          <a:xfrm>
            <a:off x="699407" y="429209"/>
            <a:ext cx="9471988" cy="1249155"/>
          </a:xfrm>
        </p:spPr>
        <p:txBody>
          <a:bodyPr>
            <a:normAutofit/>
          </a:bodyPr>
          <a:lstStyle/>
          <a:p>
            <a:r>
              <a:rPr lang="en-GB" sz="32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A8F4CAA-7E03-D306-980D-0D203389048D}"/>
              </a:ext>
            </a:extLst>
          </p:cNvPr>
          <p:cNvSpPr>
            <a:spLocks noGrp="1"/>
          </p:cNvSpPr>
          <p:nvPr>
            <p:ph idx="1"/>
          </p:nvPr>
        </p:nvSpPr>
        <p:spPr>
          <a:xfrm>
            <a:off x="895350" y="1552573"/>
            <a:ext cx="10795908" cy="4978855"/>
          </a:xfrm>
        </p:spPr>
        <p:txBody>
          <a:bodyPr>
            <a:noAutofit/>
          </a:bodyPr>
          <a:lstStyle/>
          <a:p>
            <a:pPr>
              <a:lnSpc>
                <a:spcPct val="100000"/>
              </a:lnSpc>
            </a:pPr>
            <a:r>
              <a:rPr lang="en-GB" sz="2000" dirty="0">
                <a:solidFill>
                  <a:schemeClr val="tx1"/>
                </a:solidFill>
                <a:latin typeface="Arial" panose="020B0604020202020204" pitchFamily="34" charset="0"/>
                <a:cs typeface="Arial" panose="020B0604020202020204" pitchFamily="34" charset="0"/>
              </a:rPr>
              <a:t>The well-being status of individuals of all ages is directly impacted by diet and physical activity (Strong et al., 2005). </a:t>
            </a:r>
          </a:p>
          <a:p>
            <a:pPr>
              <a:lnSpc>
                <a:spcPct val="100000"/>
              </a:lnSpc>
            </a:pPr>
            <a:r>
              <a:rPr lang="en-GB" sz="2000" dirty="0">
                <a:solidFill>
                  <a:schemeClr val="tx1"/>
                </a:solidFill>
                <a:latin typeface="Arial" panose="020B0604020202020204" pitchFamily="34" charset="0"/>
                <a:cs typeface="Arial" panose="020B0604020202020204" pitchFamily="34" charset="0"/>
              </a:rPr>
              <a:t>Physical inactivity is viewed as a public health issue as opposed to an individual issue because majority of people in the globe are not physically active. </a:t>
            </a:r>
          </a:p>
          <a:p>
            <a:pPr>
              <a:lnSpc>
                <a:spcPct val="100000"/>
              </a:lnSpc>
            </a:pPr>
            <a:r>
              <a:rPr lang="en-GB" sz="2000" dirty="0">
                <a:solidFill>
                  <a:schemeClr val="tx1"/>
                </a:solidFill>
                <a:latin typeface="Arial" panose="020B0604020202020204" pitchFamily="34" charset="0"/>
                <a:cs typeface="Arial" panose="020B0604020202020204" pitchFamily="34" charset="0"/>
              </a:rPr>
              <a:t>Lack of physical activity is a risk factor, combined with smoking, being overweight, and high blood pressure, according to the report of  World Health Organisation (2020).</a:t>
            </a:r>
          </a:p>
          <a:p>
            <a:pPr>
              <a:lnSpc>
                <a:spcPct val="100000"/>
              </a:lnSpc>
            </a:pPr>
            <a:r>
              <a:rPr lang="en-GB" sz="2000" dirty="0">
                <a:solidFill>
                  <a:schemeClr val="tx1"/>
                </a:solidFill>
                <a:latin typeface="Arial" panose="020B0604020202020204" pitchFamily="34" charset="0"/>
                <a:cs typeface="Arial" panose="020B0604020202020204" pitchFamily="34" charset="0"/>
              </a:rPr>
              <a:t>The most frequent causes of early death include stress, obesity, and movement problems including hypokinesia, as well as non-communicable chronic illnesses from which neither children nor teenagers are immune (</a:t>
            </a:r>
            <a:r>
              <a:rPr lang="en-GB" sz="2000" dirty="0" err="1">
                <a:solidFill>
                  <a:schemeClr val="tx1"/>
                </a:solidFill>
                <a:latin typeface="Arial" panose="020B0604020202020204" pitchFamily="34" charset="0"/>
                <a:cs typeface="Arial" panose="020B0604020202020204" pitchFamily="34" charset="0"/>
              </a:rPr>
              <a:t>Mandarić</a:t>
            </a:r>
            <a:r>
              <a:rPr lang="en-GB" sz="2000" dirty="0">
                <a:solidFill>
                  <a:schemeClr val="tx1"/>
                </a:solidFill>
                <a:latin typeface="Arial" panose="020B0604020202020204" pitchFamily="34" charset="0"/>
                <a:cs typeface="Arial" panose="020B0604020202020204" pitchFamily="34" charset="0"/>
              </a:rPr>
              <a:t>, 2001).</a:t>
            </a:r>
          </a:p>
          <a:p>
            <a:pPr>
              <a:lnSpc>
                <a:spcPct val="100000"/>
              </a:lnSpc>
            </a:pPr>
            <a:r>
              <a:rPr lang="en-GB" sz="2000" dirty="0">
                <a:solidFill>
                  <a:schemeClr val="tx1"/>
                </a:solidFill>
                <a:latin typeface="Arial" panose="020B0604020202020204" pitchFamily="34" charset="0"/>
                <a:cs typeface="Arial" panose="020B0604020202020204" pitchFamily="34" charset="0"/>
              </a:rPr>
              <a:t>About 60–70% of economically stable nations do not engage in the minimal amount of physical activity required by the World Health Organisation to preserve health (Bouchard and </a:t>
            </a:r>
            <a:r>
              <a:rPr lang="en-GB" sz="2000" dirty="0" err="1">
                <a:solidFill>
                  <a:schemeClr val="tx1"/>
                </a:solidFill>
                <a:latin typeface="Arial" panose="020B0604020202020204" pitchFamily="34" charset="0"/>
                <a:cs typeface="Arial" panose="020B0604020202020204" pitchFamily="34" charset="0"/>
              </a:rPr>
              <a:t>Després</a:t>
            </a:r>
            <a:r>
              <a:rPr lang="en-GB" sz="2000" dirty="0">
                <a:solidFill>
                  <a:schemeClr val="tx1"/>
                </a:solidFill>
                <a:latin typeface="Arial" panose="020B0604020202020204" pitchFamily="34" charset="0"/>
                <a:cs typeface="Arial" panose="020B0604020202020204" pitchFamily="34" charset="0"/>
              </a:rPr>
              <a:t>, 1995).</a:t>
            </a:r>
          </a:p>
        </p:txBody>
      </p:sp>
    </p:spTree>
    <p:extLst>
      <p:ext uri="{BB962C8B-B14F-4D97-AF65-F5344CB8AC3E}">
        <p14:creationId xmlns:p14="http://schemas.microsoft.com/office/powerpoint/2010/main" val="1011655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73A16-D8A7-40B6-4239-395B381887CB}"/>
              </a:ext>
            </a:extLst>
          </p:cNvPr>
          <p:cNvSpPr>
            <a:spLocks noGrp="1"/>
          </p:cNvSpPr>
          <p:nvPr>
            <p:ph type="title"/>
          </p:nvPr>
        </p:nvSpPr>
        <p:spPr>
          <a:xfrm>
            <a:off x="732453" y="590939"/>
            <a:ext cx="9875520" cy="1020458"/>
          </a:xfrm>
        </p:spPr>
        <p:txBody>
          <a:bodyPr>
            <a:normAutofit/>
          </a:bodyPr>
          <a:lstStyle/>
          <a:p>
            <a:r>
              <a:rPr lang="en-GB" sz="32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9FF56D98-E353-5D76-26BA-D7BCE27A7680}"/>
              </a:ext>
            </a:extLst>
          </p:cNvPr>
          <p:cNvSpPr>
            <a:spLocks noGrp="1"/>
          </p:cNvSpPr>
          <p:nvPr>
            <p:ph idx="1"/>
          </p:nvPr>
        </p:nvSpPr>
        <p:spPr>
          <a:xfrm>
            <a:off x="965718" y="1611397"/>
            <a:ext cx="9875520" cy="4804954"/>
          </a:xfrm>
        </p:spPr>
        <p:txBody>
          <a:bodyPr>
            <a:noAutofit/>
          </a:bodyPr>
          <a:lstStyle/>
          <a:p>
            <a:pPr>
              <a:lnSpc>
                <a:spcPct val="110000"/>
              </a:lnSpc>
            </a:pPr>
            <a:r>
              <a:rPr lang="en-GB" sz="2000" dirty="0">
                <a:solidFill>
                  <a:schemeClr val="tx1"/>
                </a:solidFill>
                <a:latin typeface="Arial" panose="020B0604020202020204" pitchFamily="34" charset="0"/>
                <a:cs typeface="Arial" panose="020B0604020202020204" pitchFamily="34" charset="0"/>
              </a:rPr>
              <a:t>According to the abovementioned data, the student population is also experiencing the negative effects of a loss in physical activity, which could potentially result in a decline in physical fitness. </a:t>
            </a:r>
          </a:p>
          <a:p>
            <a:pPr>
              <a:lnSpc>
                <a:spcPct val="110000"/>
              </a:lnSpc>
            </a:pPr>
            <a:r>
              <a:rPr lang="en-GB" sz="2000" dirty="0">
                <a:solidFill>
                  <a:schemeClr val="tx1"/>
                </a:solidFill>
                <a:latin typeface="Arial" panose="020B0604020202020204" pitchFamily="34" charset="0"/>
                <a:cs typeface="Arial" panose="020B0604020202020204" pitchFamily="34" charset="0"/>
              </a:rPr>
              <a:t>Body weight and socioeconomic position are just two of the many other factors that have an impact on physical fitness for health (Kohn and Golden, 2001). </a:t>
            </a:r>
          </a:p>
          <a:p>
            <a:pPr>
              <a:lnSpc>
                <a:spcPct val="110000"/>
              </a:lnSpc>
            </a:pPr>
            <a:r>
              <a:rPr lang="en-GB" sz="2000" dirty="0">
                <a:solidFill>
                  <a:schemeClr val="tx1"/>
                </a:solidFill>
                <a:latin typeface="Arial" panose="020B0604020202020204" pitchFamily="34" charset="0"/>
                <a:cs typeface="Arial" panose="020B0604020202020204" pitchFamily="34" charset="0"/>
              </a:rPr>
              <a:t>Additionally, the higher price of healthy food as compared to junk food has a negative impact on their health </a:t>
            </a:r>
            <a:r>
              <a:rPr lang="de-DE" sz="2000" dirty="0">
                <a:solidFill>
                  <a:schemeClr val="tx1"/>
                </a:solidFill>
                <a:latin typeface="Arial" panose="020B0604020202020204" pitchFamily="34" charset="0"/>
                <a:cs typeface="Arial" panose="020B0604020202020204" pitchFamily="34" charset="0"/>
              </a:rPr>
              <a:t>(Franck, Grandi and Eisenberg, 2013)</a:t>
            </a:r>
            <a:r>
              <a:rPr lang="en-GB" sz="2000" dirty="0">
                <a:solidFill>
                  <a:schemeClr val="tx1"/>
                </a:solidFill>
                <a:latin typeface="Arial" panose="020B0604020202020204" pitchFamily="34" charset="0"/>
                <a:cs typeface="Arial" panose="020B0604020202020204" pitchFamily="34" charset="0"/>
              </a:rPr>
              <a:t>. </a:t>
            </a:r>
          </a:p>
          <a:p>
            <a:pPr>
              <a:lnSpc>
                <a:spcPct val="110000"/>
              </a:lnSpc>
            </a:pPr>
            <a:r>
              <a:rPr lang="en-GB" sz="2000" dirty="0">
                <a:solidFill>
                  <a:schemeClr val="tx1"/>
                </a:solidFill>
                <a:latin typeface="Arial" panose="020B0604020202020204" pitchFamily="34" charset="0"/>
                <a:cs typeface="Arial" panose="020B0604020202020204" pitchFamily="34" charset="0"/>
              </a:rPr>
              <a:t>Being overweight during childhood and adolescence is a common cause of bodyweight disorder in students (Kohn and Golden, 2001).</a:t>
            </a:r>
          </a:p>
          <a:p>
            <a:pPr>
              <a:lnSpc>
                <a:spcPct val="110000"/>
              </a:lnSpc>
            </a:pPr>
            <a:r>
              <a:rPr lang="en-GB" sz="2000" dirty="0">
                <a:solidFill>
                  <a:schemeClr val="tx1"/>
                </a:solidFill>
                <a:latin typeface="Arial" panose="020B0604020202020204" pitchFamily="34" charset="0"/>
                <a:cs typeface="Arial" panose="020B0604020202020204" pitchFamily="34" charset="0"/>
              </a:rPr>
              <a:t>Nevertheless, the lack of free time caused by the faculty schedule and duties in social and family life is one of the most prevalent external negative factors that has affected the population of students to engage in physical activity.</a:t>
            </a:r>
          </a:p>
        </p:txBody>
      </p:sp>
    </p:spTree>
    <p:extLst>
      <p:ext uri="{BB962C8B-B14F-4D97-AF65-F5344CB8AC3E}">
        <p14:creationId xmlns:p14="http://schemas.microsoft.com/office/powerpoint/2010/main" val="4273203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7A79-0749-190D-A7E1-FF6F4985C6DE}"/>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Background</a:t>
            </a:r>
          </a:p>
        </p:txBody>
      </p:sp>
      <p:sp>
        <p:nvSpPr>
          <p:cNvPr id="3" name="Content Placeholder 2">
            <a:extLst>
              <a:ext uri="{FF2B5EF4-FFF2-40B4-BE49-F238E27FC236}">
                <a16:creationId xmlns:a16="http://schemas.microsoft.com/office/drawing/2014/main" id="{14759E9B-08AE-5BB7-542F-F3F98E618769}"/>
              </a:ext>
            </a:extLst>
          </p:cNvPr>
          <p:cNvSpPr>
            <a:spLocks noGrp="1"/>
          </p:cNvSpPr>
          <p:nvPr>
            <p:ph idx="1"/>
          </p:nvPr>
        </p:nvSpPr>
        <p:spPr>
          <a:xfrm>
            <a:off x="1257300" y="2133600"/>
            <a:ext cx="10247312" cy="3924300"/>
          </a:xfrm>
        </p:spPr>
        <p:txBody>
          <a:bodyPr>
            <a:normAutofit/>
          </a:bodyPr>
          <a:lstStyle/>
          <a:p>
            <a:pPr>
              <a:lnSpc>
                <a:spcPct val="100000"/>
              </a:lnSpc>
            </a:pPr>
            <a:r>
              <a:rPr lang="en-GB" sz="2000" dirty="0">
                <a:solidFill>
                  <a:schemeClr val="tx1"/>
                </a:solidFill>
                <a:latin typeface="Arial" panose="020B0604020202020204" pitchFamily="34" charset="0"/>
                <a:cs typeface="Arial" panose="020B0604020202020204" pitchFamily="34" charset="0"/>
              </a:rPr>
              <a:t>Physical activity plays a pivotal role in the overall well-being of university students.  When using quantitative techniques, this research proposal may provide insightful information about the present levels of physical activity among college students. </a:t>
            </a:r>
          </a:p>
          <a:p>
            <a:pPr>
              <a:lnSpc>
                <a:spcPct val="100000"/>
              </a:lnSpc>
            </a:pPr>
            <a:r>
              <a:rPr lang="en-GB" sz="2000" dirty="0">
                <a:solidFill>
                  <a:schemeClr val="tx1"/>
                </a:solidFill>
                <a:latin typeface="Arial" panose="020B0604020202020204" pitchFamily="34" charset="0"/>
                <a:cs typeface="Arial" panose="020B0604020202020204" pitchFamily="34" charset="0"/>
              </a:rPr>
              <a:t>With the use of this technique, which offers a snapshot of activity levels, researchers may identify patterns, trends in demography, and any disparities in the involvement in physical activity. </a:t>
            </a:r>
          </a:p>
          <a:p>
            <a:pPr>
              <a:lnSpc>
                <a:spcPct val="100000"/>
              </a:lnSpc>
            </a:pPr>
            <a:r>
              <a:rPr lang="en-GB" sz="2000" dirty="0">
                <a:solidFill>
                  <a:schemeClr val="tx1"/>
                </a:solidFill>
                <a:latin typeface="Arial" panose="020B0604020202020204" pitchFamily="34" charset="0"/>
                <a:cs typeface="Arial" panose="020B0604020202020204" pitchFamily="34" charset="0"/>
              </a:rPr>
              <a:t>This quantitative measures will be helpful to generate statistically sound data that can guide evidence-based interventions, policies, and programmes that promote physical activity and improve university students' health and quality of life.</a:t>
            </a:r>
          </a:p>
        </p:txBody>
      </p:sp>
      <p:sp>
        <p:nvSpPr>
          <p:cNvPr id="4" name="TextBox 3">
            <a:extLst>
              <a:ext uri="{FF2B5EF4-FFF2-40B4-BE49-F238E27FC236}">
                <a16:creationId xmlns:a16="http://schemas.microsoft.com/office/drawing/2014/main" id="{9480000D-A40B-538A-53A3-45F3C28D562A}"/>
              </a:ext>
            </a:extLst>
          </p:cNvPr>
          <p:cNvSpPr txBox="1"/>
          <p:nvPr/>
        </p:nvSpPr>
        <p:spPr>
          <a:xfrm>
            <a:off x="9321281" y="6057900"/>
            <a:ext cx="262190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Deliens</a:t>
            </a:r>
            <a:r>
              <a:rPr lang="en-GB" sz="2000" dirty="0">
                <a:latin typeface="Arial" panose="020B0604020202020204" pitchFamily="34" charset="0"/>
                <a:cs typeface="Arial" panose="020B0604020202020204" pitchFamily="34" charset="0"/>
              </a:rPr>
              <a:t> et al., 2015)</a:t>
            </a:r>
          </a:p>
        </p:txBody>
      </p:sp>
    </p:spTree>
    <p:extLst>
      <p:ext uri="{BB962C8B-B14F-4D97-AF65-F5344CB8AC3E}">
        <p14:creationId xmlns:p14="http://schemas.microsoft.com/office/powerpoint/2010/main" val="2752138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6F17E-300E-6217-5F6C-81FD20E6B823}"/>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Rationale of Study</a:t>
            </a:r>
            <a:endParaRPr lang="en-GB" sz="3200" dirty="0"/>
          </a:p>
        </p:txBody>
      </p:sp>
      <p:sp>
        <p:nvSpPr>
          <p:cNvPr id="3" name="Content Placeholder 2">
            <a:extLst>
              <a:ext uri="{FF2B5EF4-FFF2-40B4-BE49-F238E27FC236}">
                <a16:creationId xmlns:a16="http://schemas.microsoft.com/office/drawing/2014/main" id="{5EC6B07E-D87E-4E54-7725-D70E901E443F}"/>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There has only been one published systematic review on barriers to physical activity in teenagers, which was published in 2014 (Martins et al., 2015). There has also been an updated systematic review </a:t>
            </a:r>
            <a:r>
              <a:rPr lang="pt-BR" sz="2000" dirty="0">
                <a:solidFill>
                  <a:schemeClr val="tx1"/>
                </a:solidFill>
                <a:latin typeface="Arial" panose="020B0604020202020204" pitchFamily="34" charset="0"/>
                <a:cs typeface="Arial" panose="020B0604020202020204" pitchFamily="34" charset="0"/>
              </a:rPr>
              <a:t>(Ferreira Silva et al., 2022).</a:t>
            </a:r>
            <a:endParaRPr lang="en-GB" sz="2000" dirty="0">
              <a:solidFill>
                <a:schemeClr val="tx1"/>
              </a:solidFill>
              <a:latin typeface="Arial" panose="020B0604020202020204" pitchFamily="34" charset="0"/>
              <a:cs typeface="Arial" panose="020B0604020202020204" pitchFamily="34" charset="0"/>
            </a:endParaRPr>
          </a:p>
          <a:p>
            <a:r>
              <a:rPr lang="en-GB" sz="2000" dirty="0">
                <a:solidFill>
                  <a:schemeClr val="tx1"/>
                </a:solidFill>
                <a:latin typeface="Arial" panose="020B0604020202020204" pitchFamily="34" charset="0"/>
                <a:cs typeface="Arial" panose="020B0604020202020204" pitchFamily="34" charset="0"/>
              </a:rPr>
              <a:t>Undergraduate university students are not included in these evaluations since they are restricted to only those research that deal with teenagers between the ages of 13 and 18 (Martins et al., 2015). </a:t>
            </a:r>
          </a:p>
          <a:p>
            <a:r>
              <a:rPr lang="en-GB" sz="2000" dirty="0">
                <a:solidFill>
                  <a:schemeClr val="tx1"/>
                </a:solidFill>
                <a:latin typeface="Arial" panose="020B0604020202020204" pitchFamily="34" charset="0"/>
                <a:cs typeface="Arial" panose="020B0604020202020204" pitchFamily="34" charset="0"/>
              </a:rPr>
              <a:t>Therefore, there is a gap in a systematic data, in order to enhance the field's knowledge, further research with a focus on varied demographics (such as children, adolescents, and university students) and study designs is required </a:t>
            </a:r>
            <a:r>
              <a:rPr lang="pt-BR" sz="2000" dirty="0">
                <a:solidFill>
                  <a:schemeClr val="tx1"/>
                </a:solidFill>
                <a:latin typeface="Arial" panose="020B0604020202020204" pitchFamily="34" charset="0"/>
                <a:cs typeface="Arial" panose="020B0604020202020204" pitchFamily="34" charset="0"/>
              </a:rPr>
              <a:t>(Ferreira Silva et al., 2022)</a:t>
            </a:r>
            <a:r>
              <a:rPr lang="en-GB" sz="2000" dirty="0">
                <a:solidFill>
                  <a:schemeClr val="tx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04913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EED26-4684-2795-CDDC-0F43ECA429D6}"/>
              </a:ext>
            </a:extLst>
          </p:cNvPr>
          <p:cNvSpPr>
            <a:spLocks noGrp="1"/>
          </p:cNvSpPr>
          <p:nvPr>
            <p:ph type="title"/>
          </p:nvPr>
        </p:nvSpPr>
        <p:spPr>
          <a:xfrm>
            <a:off x="1059025" y="609600"/>
            <a:ext cx="9875520" cy="1356360"/>
          </a:xfrm>
        </p:spPr>
        <p:txBody>
          <a:bodyPr>
            <a:normAutofit/>
          </a:bodyPr>
          <a:lstStyle/>
          <a:p>
            <a:r>
              <a:rPr lang="en-GB" sz="3200" dirty="0">
                <a:latin typeface="Arial" panose="020B0604020202020204" pitchFamily="34" charset="0"/>
                <a:cs typeface="Arial" panose="020B0604020202020204" pitchFamily="34" charset="0"/>
              </a:rPr>
              <a:t>Rationale of Study</a:t>
            </a:r>
          </a:p>
        </p:txBody>
      </p:sp>
      <p:sp>
        <p:nvSpPr>
          <p:cNvPr id="3" name="Content Placeholder 2">
            <a:extLst>
              <a:ext uri="{FF2B5EF4-FFF2-40B4-BE49-F238E27FC236}">
                <a16:creationId xmlns:a16="http://schemas.microsoft.com/office/drawing/2014/main" id="{2B23BEF4-D228-7AFE-4C71-4184DFD0B8BE}"/>
              </a:ext>
            </a:extLst>
          </p:cNvPr>
          <p:cNvSpPr>
            <a:spLocks noGrp="1"/>
          </p:cNvSpPr>
          <p:nvPr>
            <p:ph idx="1"/>
          </p:nvPr>
        </p:nvSpPr>
        <p:spPr>
          <a:xfrm>
            <a:off x="1257455" y="1735493"/>
            <a:ext cx="9951096" cy="4683967"/>
          </a:xfrm>
        </p:spPr>
        <p:txBody>
          <a:bodyPr>
            <a:noAutofit/>
          </a:bodyPr>
          <a:lstStyle/>
          <a:p>
            <a:pPr>
              <a:lnSpc>
                <a:spcPct val="100000"/>
              </a:lnSpc>
            </a:pPr>
            <a:r>
              <a:rPr lang="en-GB" sz="2000" dirty="0">
                <a:solidFill>
                  <a:schemeClr val="tx1"/>
                </a:solidFill>
                <a:latin typeface="Arial" panose="020B0604020202020204" pitchFamily="34" charset="0"/>
                <a:cs typeface="Arial" panose="020B0604020202020204" pitchFamily="34" charset="0"/>
              </a:rPr>
              <a:t>Conducting a study on the prevalence of physical activity among students in a public university is multifaceted. </a:t>
            </a:r>
          </a:p>
          <a:p>
            <a:pPr>
              <a:lnSpc>
                <a:spcPct val="100000"/>
              </a:lnSpc>
            </a:pPr>
            <a:r>
              <a:rPr lang="en-GB" sz="2000" dirty="0">
                <a:solidFill>
                  <a:schemeClr val="tx1"/>
                </a:solidFill>
                <a:latin typeface="Arial" panose="020B0604020202020204" pitchFamily="34" charset="0"/>
                <a:cs typeface="Arial" panose="020B0604020202020204" pitchFamily="34" charset="0"/>
              </a:rPr>
              <a:t>Firstly, it addresses a pressing concern regarding the </a:t>
            </a:r>
            <a:r>
              <a:rPr lang="en-GB" sz="2000" b="1" dirty="0">
                <a:solidFill>
                  <a:schemeClr val="tx1"/>
                </a:solidFill>
                <a:latin typeface="Arial" panose="020B0604020202020204" pitchFamily="34" charset="0"/>
                <a:cs typeface="Arial" panose="020B0604020202020204" pitchFamily="34" charset="0"/>
              </a:rPr>
              <a:t>overall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health</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well-being</a:t>
            </a:r>
            <a:r>
              <a:rPr lang="en-GB" sz="2000" dirty="0">
                <a:solidFill>
                  <a:schemeClr val="tx1"/>
                </a:solidFill>
                <a:latin typeface="Arial" panose="020B0604020202020204" pitchFamily="34" charset="0"/>
                <a:cs typeface="Arial" panose="020B0604020202020204" pitchFamily="34" charset="0"/>
              </a:rPr>
              <a:t> of our student population. Understanding the current levels of physical activity can help </a:t>
            </a:r>
            <a:r>
              <a:rPr lang="en-GB" sz="2000" b="1" dirty="0">
                <a:solidFill>
                  <a:schemeClr val="tx1"/>
                </a:solidFill>
                <a:latin typeface="Arial" panose="020B0604020202020204" pitchFamily="34" charset="0"/>
                <a:cs typeface="Arial" panose="020B0604020202020204" pitchFamily="34" charset="0"/>
              </a:rPr>
              <a:t>identify</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potential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health</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risks</a:t>
            </a:r>
            <a:r>
              <a:rPr lang="en-GB" sz="2000" dirty="0">
                <a:solidFill>
                  <a:schemeClr val="tx1"/>
                </a:solidFill>
                <a:latin typeface="Arial" panose="020B0604020202020204" pitchFamily="34" charset="0"/>
                <a:cs typeface="Arial" panose="020B0604020202020204" pitchFamily="34" charset="0"/>
              </a:rPr>
              <a:t> and enable the development of targeted interventions (Creative, 2023). </a:t>
            </a:r>
          </a:p>
          <a:p>
            <a:pPr>
              <a:lnSpc>
                <a:spcPct val="100000"/>
              </a:lnSpc>
            </a:pPr>
            <a:r>
              <a:rPr lang="en-GB" sz="2000" dirty="0">
                <a:solidFill>
                  <a:schemeClr val="tx1"/>
                </a:solidFill>
                <a:latin typeface="Arial" panose="020B0604020202020204" pitchFamily="34" charset="0"/>
                <a:cs typeface="Arial" panose="020B0604020202020204" pitchFamily="34" charset="0"/>
              </a:rPr>
              <a:t>Secondly, this kind of research can help create evidence-based programmes and policies that </a:t>
            </a:r>
            <a:r>
              <a:rPr lang="en-GB" sz="2000" b="1" dirty="0">
                <a:solidFill>
                  <a:schemeClr val="tx1"/>
                </a:solidFill>
                <a:latin typeface="Arial" panose="020B0604020202020204" pitchFamily="34" charset="0"/>
                <a:cs typeface="Arial" panose="020B0604020202020204" pitchFamily="34" charset="0"/>
              </a:rPr>
              <a:t>improve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campus</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environments</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encourage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lifetime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physical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activity</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habits</a:t>
            </a:r>
            <a:r>
              <a:rPr lang="en-GB" sz="2000" dirty="0">
                <a:solidFill>
                  <a:schemeClr val="tx1"/>
                </a:solidFill>
                <a:latin typeface="Arial" panose="020B0604020202020204" pitchFamily="34" charset="0"/>
                <a:cs typeface="Arial" panose="020B0604020202020204" pitchFamily="34" charset="0"/>
              </a:rPr>
              <a:t>. These can benefit university students' </a:t>
            </a:r>
            <a:r>
              <a:rPr lang="en-GB" sz="2000" b="1" dirty="0">
                <a:solidFill>
                  <a:schemeClr val="tx1"/>
                </a:solidFill>
                <a:latin typeface="Arial" panose="020B0604020202020204" pitchFamily="34" charset="0"/>
                <a:cs typeface="Arial" panose="020B0604020202020204" pitchFamily="34" charset="0"/>
              </a:rPr>
              <a:t>general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health</a:t>
            </a:r>
            <a:r>
              <a:rPr lang="en-GB" sz="2000" dirty="0">
                <a:solidFill>
                  <a:schemeClr val="tx1"/>
                </a:solidFill>
                <a:latin typeface="Arial" panose="020B0604020202020204" pitchFamily="34" charset="0"/>
                <a:cs typeface="Arial" panose="020B0604020202020204" pitchFamily="34" charset="0"/>
              </a:rPr>
              <a:t> as well as their </a:t>
            </a:r>
            <a:r>
              <a:rPr lang="en-GB" sz="2000" b="1" dirty="0">
                <a:solidFill>
                  <a:schemeClr val="tx1"/>
                </a:solidFill>
                <a:latin typeface="Arial" panose="020B0604020202020204" pitchFamily="34" charset="0"/>
                <a:cs typeface="Arial" panose="020B0604020202020204" pitchFamily="34" charset="0"/>
              </a:rPr>
              <a:t>academic</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achievement</a:t>
            </a:r>
            <a:r>
              <a:rPr lang="en-GB" sz="2000" dirty="0">
                <a:solidFill>
                  <a:schemeClr val="tx1"/>
                </a:solidFill>
                <a:latin typeface="Arial" panose="020B0604020202020204" pitchFamily="34" charset="0"/>
                <a:cs typeface="Arial" panose="020B0604020202020204" pitchFamily="34" charset="0"/>
              </a:rPr>
              <a:t> (NHS, 2021).</a:t>
            </a:r>
          </a:p>
          <a:p>
            <a:pPr>
              <a:lnSpc>
                <a:spcPct val="100000"/>
              </a:lnSpc>
            </a:pPr>
            <a:r>
              <a:rPr lang="en-GB" sz="2000" dirty="0">
                <a:solidFill>
                  <a:schemeClr val="tx1"/>
                </a:solidFill>
                <a:latin typeface="Arial" panose="020B0604020202020204" pitchFamily="34" charset="0"/>
                <a:cs typeface="Arial" panose="020B0604020202020204" pitchFamily="34" charset="0"/>
              </a:rPr>
              <a:t>This study of research on student motivations and barriers to physical activity might help </a:t>
            </a:r>
            <a:r>
              <a:rPr lang="en-GB" sz="2000" b="1" dirty="0">
                <a:solidFill>
                  <a:schemeClr val="tx1"/>
                </a:solidFill>
                <a:latin typeface="Arial" panose="020B0604020202020204" pitchFamily="34" charset="0"/>
                <a:cs typeface="Arial" panose="020B0604020202020204" pitchFamily="34" charset="0"/>
              </a:rPr>
              <a:t>build</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more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individualised</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treatments</a:t>
            </a:r>
            <a:r>
              <a:rPr lang="en-GB" sz="2000" dirty="0">
                <a:solidFill>
                  <a:schemeClr val="tx1"/>
                </a:solidFill>
                <a:latin typeface="Arial" panose="020B0604020202020204" pitchFamily="34" charset="0"/>
                <a:cs typeface="Arial" panose="020B0604020202020204" pitchFamily="34" charset="0"/>
              </a:rPr>
              <a:t> that are more likely to be successful and appeal to the target populations (NHS, 2021).</a:t>
            </a:r>
          </a:p>
        </p:txBody>
      </p:sp>
    </p:spTree>
    <p:extLst>
      <p:ext uri="{BB962C8B-B14F-4D97-AF65-F5344CB8AC3E}">
        <p14:creationId xmlns:p14="http://schemas.microsoft.com/office/powerpoint/2010/main" val="1731960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24C78-31C6-54B8-A7D8-0924541E8D85}"/>
              </a:ext>
            </a:extLst>
          </p:cNvPr>
          <p:cNvSpPr>
            <a:spLocks noGrp="1"/>
          </p:cNvSpPr>
          <p:nvPr>
            <p:ph type="title"/>
          </p:nvPr>
        </p:nvSpPr>
        <p:spPr>
          <a:xfrm>
            <a:off x="850329" y="363893"/>
            <a:ext cx="9875520" cy="1356360"/>
          </a:xfrm>
        </p:spPr>
        <p:txBody>
          <a:bodyPr>
            <a:normAutofit/>
          </a:bodyPr>
          <a:lstStyle/>
          <a:p>
            <a:r>
              <a:rPr lang="en-GB" sz="3200" dirty="0">
                <a:latin typeface="Arial" panose="020B0604020202020204" pitchFamily="34" charset="0"/>
                <a:cs typeface="Arial" panose="020B0604020202020204" pitchFamily="34" charset="0"/>
              </a:rPr>
              <a:t>Research Aim and Objectives</a:t>
            </a:r>
          </a:p>
        </p:txBody>
      </p:sp>
      <p:sp>
        <p:nvSpPr>
          <p:cNvPr id="3" name="Content Placeholder 2">
            <a:extLst>
              <a:ext uri="{FF2B5EF4-FFF2-40B4-BE49-F238E27FC236}">
                <a16:creationId xmlns:a16="http://schemas.microsoft.com/office/drawing/2014/main" id="{6EF53E02-2EC0-AD7A-24F3-4E8280EA23D3}"/>
              </a:ext>
            </a:extLst>
          </p:cNvPr>
          <p:cNvSpPr>
            <a:spLocks noGrp="1"/>
          </p:cNvSpPr>
          <p:nvPr>
            <p:ph idx="1"/>
          </p:nvPr>
        </p:nvSpPr>
        <p:spPr>
          <a:xfrm>
            <a:off x="1035698" y="1623527"/>
            <a:ext cx="10064384" cy="4665306"/>
          </a:xfrm>
        </p:spPr>
        <p:txBody>
          <a:bodyPr>
            <a:normAutofit fontScale="92500"/>
          </a:bodyPr>
          <a:lstStyle/>
          <a:p>
            <a:pPr marL="45720" indent="0">
              <a:lnSpc>
                <a:spcPct val="100000"/>
              </a:lnSpc>
              <a:buNone/>
            </a:pPr>
            <a:r>
              <a:rPr lang="en-GB" sz="2000" dirty="0">
                <a:latin typeface="Arial" panose="020B0604020202020204" pitchFamily="34" charset="0"/>
                <a:cs typeface="Arial" panose="020B0604020202020204" pitchFamily="34" charset="0"/>
              </a:rPr>
              <a:t>Aim:</a:t>
            </a:r>
            <a:r>
              <a:rPr lang="en-GB" sz="2000" dirty="0">
                <a:solidFill>
                  <a:schemeClr val="tx1"/>
                </a:solidFill>
                <a:latin typeface="Arial" panose="020B0604020202020204" pitchFamily="34" charset="0"/>
                <a:cs typeface="Arial" panose="020B0604020202020204" pitchFamily="34" charset="0"/>
              </a:rPr>
              <a:t> </a:t>
            </a:r>
          </a:p>
          <a:p>
            <a:pPr>
              <a:lnSpc>
                <a:spcPct val="100000"/>
              </a:lnSpc>
            </a:pPr>
            <a:r>
              <a:rPr lang="en-GB" sz="2000" dirty="0">
                <a:solidFill>
                  <a:schemeClr val="tx1"/>
                </a:solidFill>
                <a:latin typeface="Arial" panose="020B0604020202020204" pitchFamily="34" charset="0"/>
                <a:cs typeface="Arial" panose="020B0604020202020204" pitchFamily="34" charset="0"/>
              </a:rPr>
              <a:t>This research proposal's primary aim is</a:t>
            </a:r>
            <a:r>
              <a:rPr lang="en-GB" sz="2000" b="1" dirty="0">
                <a:solidFill>
                  <a:schemeClr val="tx1"/>
                </a:solidFill>
                <a:latin typeface="Arial" panose="020B0604020202020204" pitchFamily="34" charset="0"/>
                <a:cs typeface="Arial" panose="020B0604020202020204" pitchFamily="34" charset="0"/>
              </a:rPr>
              <a:t> to examine the level of physical activity</a:t>
            </a:r>
            <a:r>
              <a:rPr lang="en-GB" sz="2000" dirty="0">
                <a:solidFill>
                  <a:schemeClr val="tx1"/>
                </a:solidFill>
                <a:latin typeface="Arial" panose="020B0604020202020204" pitchFamily="34" charset="0"/>
                <a:cs typeface="Arial" panose="020B0604020202020204" pitchFamily="34" charset="0"/>
              </a:rPr>
              <a:t> among students at a public institution and </a:t>
            </a:r>
            <a:r>
              <a:rPr lang="en-GB" sz="2000" b="1" dirty="0">
                <a:solidFill>
                  <a:schemeClr val="tx1"/>
                </a:solidFill>
                <a:latin typeface="Arial" panose="020B0604020202020204" pitchFamily="34" charset="0"/>
                <a:cs typeface="Arial" panose="020B0604020202020204" pitchFamily="34" charset="0"/>
              </a:rPr>
              <a:t>how</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that</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activity</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affects</a:t>
            </a:r>
            <a:r>
              <a:rPr lang="en-GB" sz="2000" dirty="0">
                <a:solidFill>
                  <a:schemeClr val="tx1"/>
                </a:solidFill>
                <a:latin typeface="Arial" panose="020B0604020202020204" pitchFamily="34" charset="0"/>
                <a:cs typeface="Arial" panose="020B0604020202020204" pitchFamily="34" charset="0"/>
              </a:rPr>
              <a:t> their </a:t>
            </a:r>
            <a:r>
              <a:rPr lang="en-GB" sz="2000" b="1" dirty="0">
                <a:solidFill>
                  <a:schemeClr val="tx1"/>
                </a:solidFill>
                <a:latin typeface="Arial" panose="020B0604020202020204" pitchFamily="34" charset="0"/>
                <a:cs typeface="Arial" panose="020B0604020202020204" pitchFamily="34" charset="0"/>
              </a:rPr>
              <a:t>health</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academic</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performance</a:t>
            </a:r>
            <a:r>
              <a:rPr lang="en-GB" sz="2000" dirty="0">
                <a:solidFill>
                  <a:schemeClr val="tx1"/>
                </a:solidFill>
                <a:latin typeface="Arial" panose="020B0604020202020204" pitchFamily="34" charset="0"/>
                <a:cs typeface="Arial" panose="020B0604020202020204" pitchFamily="34" charset="0"/>
              </a:rPr>
              <a:t>. </a:t>
            </a:r>
          </a:p>
          <a:p>
            <a:pPr marL="45720" indent="0">
              <a:lnSpc>
                <a:spcPct val="100000"/>
              </a:lnSpc>
              <a:buNone/>
            </a:pPr>
            <a:r>
              <a:rPr lang="en-GB" sz="2000" dirty="0">
                <a:latin typeface="Arial" panose="020B0604020202020204" pitchFamily="34" charset="0"/>
                <a:cs typeface="Arial" panose="020B0604020202020204" pitchFamily="34" charset="0"/>
              </a:rPr>
              <a:t>Objectives:</a:t>
            </a:r>
          </a:p>
          <a:p>
            <a:pPr>
              <a:lnSpc>
                <a:spcPct val="100000"/>
              </a:lnSpc>
            </a:pPr>
            <a:r>
              <a:rPr lang="en-GB" sz="2000" dirty="0">
                <a:solidFill>
                  <a:schemeClr val="tx1"/>
                </a:solidFill>
                <a:latin typeface="Arial" panose="020B0604020202020204" pitchFamily="34" charset="0"/>
                <a:cs typeface="Arial" panose="020B0604020202020204" pitchFamily="34" charset="0"/>
              </a:rPr>
              <a:t>To determine what encourages or discourages pupils from engaging in physical activity.</a:t>
            </a:r>
          </a:p>
          <a:p>
            <a:pPr>
              <a:lnSpc>
                <a:spcPct val="100000"/>
              </a:lnSpc>
            </a:pPr>
            <a:r>
              <a:rPr lang="en-GB" sz="2000" dirty="0">
                <a:solidFill>
                  <a:schemeClr val="tx1"/>
                </a:solidFill>
                <a:latin typeface="Arial" panose="020B0604020202020204" pitchFamily="34" charset="0"/>
                <a:cs typeface="Arial" panose="020B0604020202020204" pitchFamily="34" charset="0"/>
              </a:rPr>
              <a:t>To evaluate the connection between the level of physical activity of students  and their general health, including their level of physical and mental fitness.</a:t>
            </a:r>
          </a:p>
          <a:p>
            <a:pPr>
              <a:lnSpc>
                <a:spcPct val="100000"/>
              </a:lnSpc>
            </a:pPr>
            <a:r>
              <a:rPr lang="en-GB" sz="2000" dirty="0">
                <a:solidFill>
                  <a:schemeClr val="tx1"/>
                </a:solidFill>
                <a:latin typeface="Arial" panose="020B0604020202020204" pitchFamily="34" charset="0"/>
                <a:cs typeface="Arial" panose="020B0604020202020204" pitchFamily="34" charset="0"/>
              </a:rPr>
              <a:t>To investigate any connections between exercise and academic achievement, including GPA and attendance statistics.</a:t>
            </a:r>
          </a:p>
          <a:p>
            <a:pPr>
              <a:lnSpc>
                <a:spcPct val="100000"/>
              </a:lnSpc>
            </a:pPr>
            <a:r>
              <a:rPr lang="en-GB" sz="2000" dirty="0">
                <a:solidFill>
                  <a:schemeClr val="tx1"/>
                </a:solidFill>
                <a:latin typeface="Arial" panose="020B0604020202020204" pitchFamily="34" charset="0"/>
                <a:cs typeface="Arial" panose="020B0604020202020204" pitchFamily="34" charset="0"/>
              </a:rPr>
              <a:t>To offer recommendations for programmes and policies within the university that encourage physical activity, student health, and academic success.</a:t>
            </a:r>
          </a:p>
        </p:txBody>
      </p:sp>
      <p:sp>
        <p:nvSpPr>
          <p:cNvPr id="4" name="TextBox 3">
            <a:extLst>
              <a:ext uri="{FF2B5EF4-FFF2-40B4-BE49-F238E27FC236}">
                <a16:creationId xmlns:a16="http://schemas.microsoft.com/office/drawing/2014/main" id="{53E5B8EB-F2AE-E5E8-BC80-2EF4879DD5C3}"/>
              </a:ext>
            </a:extLst>
          </p:cNvPr>
          <p:cNvSpPr txBox="1"/>
          <p:nvPr/>
        </p:nvSpPr>
        <p:spPr>
          <a:xfrm>
            <a:off x="9377265" y="6158202"/>
            <a:ext cx="2565919" cy="369332"/>
          </a:xfrm>
          <a:prstGeom prst="rect">
            <a:avLst/>
          </a:prstGeom>
          <a:noFill/>
        </p:spPr>
        <p:txBody>
          <a:bodyPr wrap="square" rtlCol="0">
            <a:spAutoFit/>
          </a:bodyPr>
          <a:lstStyle/>
          <a:p>
            <a:r>
              <a:rPr lang="da-DK" dirty="0">
                <a:latin typeface="Arial" panose="020B0604020202020204" pitchFamily="34" charset="0"/>
                <a:cs typeface="Arial" panose="020B0604020202020204" pitchFamily="34" charset="0"/>
              </a:rPr>
              <a:t>(Kljajević et al., 2021)</a:t>
            </a:r>
          </a:p>
        </p:txBody>
      </p:sp>
    </p:spTree>
    <p:extLst>
      <p:ext uri="{BB962C8B-B14F-4D97-AF65-F5344CB8AC3E}">
        <p14:creationId xmlns:p14="http://schemas.microsoft.com/office/powerpoint/2010/main" val="1873276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B5D6-9929-7E30-5127-227F6350F65D}"/>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Research Question</a:t>
            </a:r>
          </a:p>
        </p:txBody>
      </p:sp>
      <p:sp>
        <p:nvSpPr>
          <p:cNvPr id="3" name="Content Placeholder 2">
            <a:extLst>
              <a:ext uri="{FF2B5EF4-FFF2-40B4-BE49-F238E27FC236}">
                <a16:creationId xmlns:a16="http://schemas.microsoft.com/office/drawing/2014/main" id="{9D18CF9A-56DC-4858-74DE-D47D3571EEB8}"/>
              </a:ext>
            </a:extLst>
          </p:cNvPr>
          <p:cNvSpPr>
            <a:spLocks noGrp="1"/>
          </p:cNvSpPr>
          <p:nvPr>
            <p:ph idx="1"/>
          </p:nvPr>
        </p:nvSpPr>
        <p:spPr/>
        <p:txBody>
          <a:bodyPr>
            <a:normAutofit lnSpcReduction="10000"/>
          </a:bodyPr>
          <a:lstStyle/>
          <a:p>
            <a:r>
              <a:rPr lang="en-GB" sz="2000" dirty="0">
                <a:solidFill>
                  <a:schemeClr val="tx1"/>
                </a:solidFill>
                <a:latin typeface="Arial" panose="020B0604020202020204" pitchFamily="34" charset="0"/>
                <a:cs typeface="Arial" panose="020B0604020202020204" pitchFamily="34" charset="0"/>
              </a:rPr>
              <a:t>For a study on the prevalence of physical exercise among students at a public university, the following research question would be appropriate:</a:t>
            </a:r>
          </a:p>
          <a:p>
            <a:r>
              <a:rPr lang="en-GB" sz="2000" dirty="0">
                <a:solidFill>
                  <a:schemeClr val="tx1"/>
                </a:solidFill>
                <a:latin typeface="Arial" panose="020B0604020202020204" pitchFamily="34" charset="0"/>
                <a:cs typeface="Arial" panose="020B0604020202020204" pitchFamily="34" charset="0"/>
              </a:rPr>
              <a:t>‘‘What is the prevalence of physical activity among university student?’’</a:t>
            </a:r>
          </a:p>
          <a:p>
            <a:r>
              <a:rPr lang="en-GB" sz="2000" dirty="0">
                <a:solidFill>
                  <a:schemeClr val="tx1"/>
                </a:solidFill>
                <a:latin typeface="Arial" panose="020B0604020202020204" pitchFamily="34" charset="0"/>
                <a:cs typeface="Arial" panose="020B0604020202020204" pitchFamily="34" charset="0"/>
              </a:rPr>
              <a:t>‘‘What are the causes influencing the level of physical activity engagement among students in a public university?’’ </a:t>
            </a:r>
          </a:p>
          <a:p>
            <a:r>
              <a:rPr lang="en-GB" sz="2000" dirty="0">
                <a:solidFill>
                  <a:schemeClr val="tx1"/>
                </a:solidFill>
                <a:latin typeface="Arial" panose="020B0604020202020204" pitchFamily="34" charset="0"/>
                <a:cs typeface="Arial" panose="020B0604020202020204" pitchFamily="34" charset="0"/>
              </a:rPr>
              <a:t>‘‘How does this engagement relate to their overall health and academic performance?’’</a:t>
            </a:r>
          </a:p>
          <a:p>
            <a:r>
              <a:rPr lang="en-GB" sz="2000" dirty="0">
                <a:solidFill>
                  <a:schemeClr val="tx1"/>
                </a:solidFill>
                <a:latin typeface="Arial" panose="020B0604020202020204" pitchFamily="34" charset="0"/>
                <a:cs typeface="Arial" panose="020B0604020202020204" pitchFamily="34" charset="0"/>
              </a:rPr>
              <a:t>‘‘How does it suggest recommendations for programme and policy within university to motivate physical activity, student health and academic benefits?’’</a:t>
            </a:r>
          </a:p>
          <a:p>
            <a:r>
              <a:rPr lang="en-GB" sz="2000" dirty="0">
                <a:solidFill>
                  <a:schemeClr val="tx1"/>
                </a:solidFill>
                <a:latin typeface="Arial" panose="020B0604020202020204" pitchFamily="34" charset="0"/>
                <a:cs typeface="Arial" panose="020B0604020202020204" pitchFamily="34" charset="0"/>
              </a:rPr>
              <a:t>This research question offers a </a:t>
            </a:r>
            <a:r>
              <a:rPr lang="en-GB" sz="2000" b="1" dirty="0">
                <a:solidFill>
                  <a:schemeClr val="tx1"/>
                </a:solidFill>
                <a:latin typeface="Arial" panose="020B0604020202020204" pitchFamily="34" charset="0"/>
                <a:cs typeface="Arial" panose="020B0604020202020204" pitchFamily="34" charset="0"/>
              </a:rPr>
              <a:t>thorough</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framework</a:t>
            </a:r>
            <a:r>
              <a:rPr lang="en-GB" sz="2000" dirty="0">
                <a:solidFill>
                  <a:schemeClr val="tx1"/>
                </a:solidFill>
                <a:latin typeface="Arial" panose="020B0604020202020204" pitchFamily="34" charset="0"/>
                <a:cs typeface="Arial" panose="020B0604020202020204" pitchFamily="34" charset="0"/>
              </a:rPr>
              <a:t> for examination by looking into the variables influencing physical activity, quantifying its prevalence, and examining its effects on both health and academic performance.</a:t>
            </a:r>
          </a:p>
        </p:txBody>
      </p:sp>
      <p:sp>
        <p:nvSpPr>
          <p:cNvPr id="4" name="TextBox 3">
            <a:extLst>
              <a:ext uri="{FF2B5EF4-FFF2-40B4-BE49-F238E27FC236}">
                <a16:creationId xmlns:a16="http://schemas.microsoft.com/office/drawing/2014/main" id="{68183F1B-40BC-658B-7ED3-6225F362EC2A}"/>
              </a:ext>
            </a:extLst>
          </p:cNvPr>
          <p:cNvSpPr txBox="1"/>
          <p:nvPr/>
        </p:nvSpPr>
        <p:spPr>
          <a:xfrm>
            <a:off x="10335210" y="6170023"/>
            <a:ext cx="1542660" cy="369332"/>
          </a:xfrm>
          <a:prstGeom prst="rect">
            <a:avLst/>
          </a:prstGeom>
          <a:noFill/>
        </p:spPr>
        <p:txBody>
          <a:bodyPr wrap="square" rtlCol="0">
            <a:spAutoFit/>
          </a:bodyPr>
          <a:lstStyle/>
          <a:p>
            <a:r>
              <a:rPr lang="en-GB" sz="1800" dirty="0">
                <a:solidFill>
                  <a:schemeClr val="tx1"/>
                </a:solidFill>
                <a:latin typeface="Arial" panose="020B0604020202020204" pitchFamily="34" charset="0"/>
                <a:cs typeface="Arial" panose="020B0604020202020204" pitchFamily="34" charset="0"/>
              </a:rPr>
              <a:t>(Chen, 2013)</a:t>
            </a:r>
            <a:endParaRPr lang="en-GB" dirty="0"/>
          </a:p>
        </p:txBody>
      </p:sp>
    </p:spTree>
    <p:extLst>
      <p:ext uri="{BB962C8B-B14F-4D97-AF65-F5344CB8AC3E}">
        <p14:creationId xmlns:p14="http://schemas.microsoft.com/office/powerpoint/2010/main" val="2659761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D5366-8933-90EB-B393-745416874C15}"/>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Research Methodology</a:t>
            </a:r>
          </a:p>
        </p:txBody>
      </p:sp>
      <p:sp>
        <p:nvSpPr>
          <p:cNvPr id="3" name="Content Placeholder 2">
            <a:extLst>
              <a:ext uri="{FF2B5EF4-FFF2-40B4-BE49-F238E27FC236}">
                <a16:creationId xmlns:a16="http://schemas.microsoft.com/office/drawing/2014/main" id="{456C3123-521B-DA4C-6736-264FB466BE40}"/>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For determining the prevalence of physical activity among university students, </a:t>
            </a:r>
            <a:r>
              <a:rPr lang="en-GB" sz="2000" b="1" dirty="0">
                <a:solidFill>
                  <a:schemeClr val="tx1"/>
                </a:solidFill>
                <a:latin typeface="Arial" panose="020B0604020202020204" pitchFamily="34" charset="0"/>
                <a:cs typeface="Arial" panose="020B0604020202020204" pitchFamily="34" charset="0"/>
              </a:rPr>
              <a:t>quantitative</a:t>
            </a:r>
            <a:r>
              <a:rPr lang="en-GB" sz="2000" dirty="0">
                <a:solidFill>
                  <a:schemeClr val="tx1"/>
                </a:solidFill>
                <a:latin typeface="Arial" panose="020B0604020202020204" pitchFamily="34" charset="0"/>
                <a:cs typeface="Arial" panose="020B0604020202020204" pitchFamily="34" charset="0"/>
              </a:rPr>
              <a:t> research techniques are useful. </a:t>
            </a:r>
          </a:p>
          <a:p>
            <a:r>
              <a:rPr lang="en-GB" sz="2000" dirty="0">
                <a:solidFill>
                  <a:schemeClr val="tx1"/>
                </a:solidFill>
                <a:latin typeface="Arial" panose="020B0604020202020204" pitchFamily="34" charset="0"/>
                <a:cs typeface="Arial" panose="020B0604020202020204" pitchFamily="34" charset="0"/>
              </a:rPr>
              <a:t>To collect quantitative information on students' patterns of physical activity, including frequency, duration, and types of activities, researchers frequently use structured surveys or questionnaires. </a:t>
            </a:r>
          </a:p>
          <a:p>
            <a:r>
              <a:rPr lang="en-GB" sz="2000" dirty="0">
                <a:solidFill>
                  <a:schemeClr val="tx1"/>
                </a:solidFill>
                <a:latin typeface="Arial" panose="020B0604020202020204" pitchFamily="34" charset="0"/>
                <a:cs typeface="Arial" panose="020B0604020202020204" pitchFamily="34" charset="0"/>
              </a:rPr>
              <a:t>Researchers can determine patterns, trends, and potential relationships with variables like gender, age, or academic discipline by statistically analysing the acquired data. </a:t>
            </a:r>
          </a:p>
          <a:p>
            <a:r>
              <a:rPr lang="en-GB" sz="2000" dirty="0">
                <a:solidFill>
                  <a:schemeClr val="tx1"/>
                </a:solidFill>
                <a:latin typeface="Arial" panose="020B0604020202020204" pitchFamily="34" charset="0"/>
                <a:cs typeface="Arial" panose="020B0604020202020204" pitchFamily="34" charset="0"/>
              </a:rPr>
              <a:t>This quantitative approach </a:t>
            </a:r>
            <a:r>
              <a:rPr lang="en-GB" sz="2000" b="1" dirty="0">
                <a:solidFill>
                  <a:schemeClr val="tx1"/>
                </a:solidFill>
                <a:latin typeface="Arial" panose="020B0604020202020204" pitchFamily="34" charset="0"/>
                <a:cs typeface="Arial" panose="020B0604020202020204" pitchFamily="34" charset="0"/>
              </a:rPr>
              <a:t>provides</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exact</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quantifiable</a:t>
            </a:r>
            <a:r>
              <a:rPr lang="en-GB" sz="2000" dirty="0">
                <a:solidFill>
                  <a:schemeClr val="tx1"/>
                </a:solidFill>
                <a:latin typeface="Arial" panose="020B0604020202020204" pitchFamily="34" charset="0"/>
                <a:cs typeface="Arial" panose="020B0604020202020204" pitchFamily="34" charset="0"/>
              </a:rPr>
              <a:t> insights into the prevalence of physical activity, permitting evidence-based interventions and policy recommendations intended to encourage university students to lead healthier lifestyles. </a:t>
            </a:r>
          </a:p>
        </p:txBody>
      </p:sp>
      <p:sp>
        <p:nvSpPr>
          <p:cNvPr id="4" name="TextBox 3">
            <a:extLst>
              <a:ext uri="{FF2B5EF4-FFF2-40B4-BE49-F238E27FC236}">
                <a16:creationId xmlns:a16="http://schemas.microsoft.com/office/drawing/2014/main" id="{0C7D0705-D860-B7F5-5A0D-03E8FD197475}"/>
              </a:ext>
            </a:extLst>
          </p:cNvPr>
          <p:cNvSpPr txBox="1"/>
          <p:nvPr/>
        </p:nvSpPr>
        <p:spPr>
          <a:xfrm>
            <a:off x="9647855" y="6245290"/>
            <a:ext cx="2267338" cy="37198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(Sylvia et al., 2014)</a:t>
            </a:r>
          </a:p>
        </p:txBody>
      </p:sp>
    </p:spTree>
    <p:extLst>
      <p:ext uri="{BB962C8B-B14F-4D97-AF65-F5344CB8AC3E}">
        <p14:creationId xmlns:p14="http://schemas.microsoft.com/office/powerpoint/2010/main" val="3831899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7DD97-ADBD-D3B7-E893-39E99E037F73}"/>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Research Methodology</a:t>
            </a:r>
            <a:endParaRPr lang="en-GB" sz="3200" dirty="0"/>
          </a:p>
        </p:txBody>
      </p:sp>
      <p:sp>
        <p:nvSpPr>
          <p:cNvPr id="3" name="Content Placeholder 2">
            <a:extLst>
              <a:ext uri="{FF2B5EF4-FFF2-40B4-BE49-F238E27FC236}">
                <a16:creationId xmlns:a16="http://schemas.microsoft.com/office/drawing/2014/main" id="{F6640487-EEF7-7D4B-68E5-5348D4248824}"/>
              </a:ext>
            </a:extLst>
          </p:cNvPr>
          <p:cNvSpPr>
            <a:spLocks noGrp="1"/>
          </p:cNvSpPr>
          <p:nvPr>
            <p:ph idx="1"/>
          </p:nvPr>
        </p:nvSpPr>
        <p:spPr>
          <a:xfrm>
            <a:off x="1292290" y="1814804"/>
            <a:ext cx="9872871" cy="4038600"/>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Quantitative approaches produce numerical data that is objective, standardised, and repeatable, which facilitates analysis and cross-study comparison. </a:t>
            </a:r>
          </a:p>
          <a:p>
            <a:r>
              <a:rPr lang="en-GB" sz="2000" dirty="0">
                <a:solidFill>
                  <a:schemeClr val="tx1"/>
                </a:solidFill>
                <a:latin typeface="Arial" panose="020B0604020202020204" pitchFamily="34" charset="0"/>
                <a:cs typeface="Arial" panose="020B0604020202020204" pitchFamily="34" charset="0"/>
              </a:rPr>
              <a:t>Researchers can test ideas, find trends, and make strong conclusions regarding physical activity and its determinants with the help of quantitative data and sophisticated statistical analysis. </a:t>
            </a:r>
          </a:p>
          <a:p>
            <a:r>
              <a:rPr lang="en-GB" sz="2000" dirty="0">
                <a:solidFill>
                  <a:schemeClr val="tx1"/>
                </a:solidFill>
                <a:latin typeface="Arial" panose="020B0604020202020204" pitchFamily="34" charset="0"/>
                <a:cs typeface="Arial" panose="020B0604020202020204" pitchFamily="34" charset="0"/>
              </a:rPr>
              <a:t>Because quantitative approaches work well when gathering data from </a:t>
            </a:r>
            <a:r>
              <a:rPr lang="en-GB" sz="2000" b="1" dirty="0">
                <a:solidFill>
                  <a:schemeClr val="tx1"/>
                </a:solidFill>
                <a:latin typeface="Arial" panose="020B0604020202020204" pitchFamily="34" charset="0"/>
                <a:cs typeface="Arial" panose="020B0604020202020204" pitchFamily="34" charset="0"/>
              </a:rPr>
              <a:t>large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samples</a:t>
            </a:r>
            <a:r>
              <a:rPr lang="en-GB" sz="2000" dirty="0">
                <a:solidFill>
                  <a:schemeClr val="tx1"/>
                </a:solidFill>
                <a:latin typeface="Arial" panose="020B0604020202020204" pitchFamily="34" charset="0"/>
                <a:cs typeface="Arial" panose="020B0604020202020204" pitchFamily="34" charset="0"/>
              </a:rPr>
              <a:t>, it is possible to research a variety of university student groups using them.</a:t>
            </a:r>
          </a:p>
        </p:txBody>
      </p:sp>
      <p:sp>
        <p:nvSpPr>
          <p:cNvPr id="6" name="TextBox 5">
            <a:extLst>
              <a:ext uri="{FF2B5EF4-FFF2-40B4-BE49-F238E27FC236}">
                <a16:creationId xmlns:a16="http://schemas.microsoft.com/office/drawing/2014/main" id="{E6F313F1-4D1A-54F3-2731-F6D1722D772E}"/>
              </a:ext>
            </a:extLst>
          </p:cNvPr>
          <p:cNvSpPr txBox="1"/>
          <p:nvPr/>
        </p:nvSpPr>
        <p:spPr>
          <a:xfrm>
            <a:off x="9619862" y="6159750"/>
            <a:ext cx="2387704"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(Sylvia et al., 2014)</a:t>
            </a:r>
            <a:endParaRPr lang="en-GB" sz="2000" dirty="0"/>
          </a:p>
        </p:txBody>
      </p:sp>
    </p:spTree>
    <p:extLst>
      <p:ext uri="{BB962C8B-B14F-4D97-AF65-F5344CB8AC3E}">
        <p14:creationId xmlns:p14="http://schemas.microsoft.com/office/powerpoint/2010/main" val="612890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38EB4-DA84-EA91-8358-ED5CB736D0B5}"/>
              </a:ext>
            </a:extLst>
          </p:cNvPr>
          <p:cNvSpPr>
            <a:spLocks noGrp="1"/>
          </p:cNvSpPr>
          <p:nvPr>
            <p:ph type="title"/>
          </p:nvPr>
        </p:nvSpPr>
        <p:spPr>
          <a:xfrm>
            <a:off x="854554" y="427703"/>
            <a:ext cx="9875520" cy="1356360"/>
          </a:xfrm>
        </p:spPr>
        <p:txBody>
          <a:bodyPr>
            <a:normAutofit/>
          </a:bodyPr>
          <a:lstStyle/>
          <a:p>
            <a:r>
              <a:rPr lang="en-GB" sz="3200" dirty="0">
                <a:latin typeface="Arial" panose="020B0604020202020204" pitchFamily="34" charset="0"/>
                <a:cs typeface="Arial" panose="020B0604020202020204" pitchFamily="34" charset="0"/>
              </a:rPr>
              <a:t>Research Design</a:t>
            </a:r>
          </a:p>
        </p:txBody>
      </p:sp>
      <p:sp>
        <p:nvSpPr>
          <p:cNvPr id="3" name="Content Placeholder 2">
            <a:extLst>
              <a:ext uri="{FF2B5EF4-FFF2-40B4-BE49-F238E27FC236}">
                <a16:creationId xmlns:a16="http://schemas.microsoft.com/office/drawing/2014/main" id="{DCBB99A3-7C05-728E-8D65-77BDF54E58D6}"/>
              </a:ext>
            </a:extLst>
          </p:cNvPr>
          <p:cNvSpPr>
            <a:spLocks noGrp="1"/>
          </p:cNvSpPr>
          <p:nvPr>
            <p:ph idx="1"/>
          </p:nvPr>
        </p:nvSpPr>
        <p:spPr>
          <a:xfrm>
            <a:off x="938980" y="1937506"/>
            <a:ext cx="10314039" cy="4567576"/>
          </a:xfrm>
        </p:spPr>
        <p:txBody>
          <a:bodyPr>
            <a:normAutofit lnSpcReduction="10000"/>
          </a:bodyPr>
          <a:lstStyle/>
          <a:p>
            <a:pPr>
              <a:lnSpc>
                <a:spcPct val="100000"/>
              </a:lnSpc>
            </a:pPr>
            <a:r>
              <a:rPr lang="en-GB" sz="2000" dirty="0">
                <a:solidFill>
                  <a:schemeClr val="tx1"/>
                </a:solidFill>
                <a:latin typeface="Arial" panose="020B0604020202020204" pitchFamily="34" charset="0"/>
                <a:cs typeface="Arial" panose="020B0604020202020204" pitchFamily="34" charset="0"/>
              </a:rPr>
              <a:t>A </a:t>
            </a:r>
            <a:r>
              <a:rPr lang="en-GB" sz="2000" b="1" dirty="0">
                <a:solidFill>
                  <a:schemeClr val="tx1"/>
                </a:solidFill>
                <a:latin typeface="Arial" panose="020B0604020202020204" pitchFamily="34" charset="0"/>
                <a:cs typeface="Arial" panose="020B0604020202020204" pitchFamily="34" charset="0"/>
              </a:rPr>
              <a:t>cross-sectional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study</a:t>
            </a:r>
            <a:r>
              <a:rPr lang="en-GB" sz="2000" dirty="0">
                <a:solidFill>
                  <a:schemeClr val="tx1"/>
                </a:solidFill>
                <a:latin typeface="Arial" panose="020B0604020202020204" pitchFamily="34" charset="0"/>
                <a:cs typeface="Arial" panose="020B0604020202020204" pitchFamily="34" charset="0"/>
              </a:rPr>
              <a:t> design will be used in this research proposal to determine the level of physical activity among students at a public institution. </a:t>
            </a:r>
          </a:p>
          <a:p>
            <a:pPr>
              <a:lnSpc>
                <a:spcPct val="100000"/>
              </a:lnSpc>
            </a:pPr>
            <a:r>
              <a:rPr lang="en-GB" sz="2000" dirty="0">
                <a:solidFill>
                  <a:schemeClr val="tx1"/>
                </a:solidFill>
                <a:latin typeface="Arial" panose="020B0604020202020204" pitchFamily="34" charset="0"/>
                <a:cs typeface="Arial" panose="020B0604020202020204" pitchFamily="34" charset="0"/>
              </a:rPr>
              <a:t>Cross-sectional studies can be completed </a:t>
            </a:r>
            <a:r>
              <a:rPr lang="en-GB" sz="2000" b="1" dirty="0">
                <a:solidFill>
                  <a:schemeClr val="tx1"/>
                </a:solidFill>
                <a:latin typeface="Arial" panose="020B0604020202020204" pitchFamily="34" charset="0"/>
                <a:cs typeface="Arial" panose="020B0604020202020204" pitchFamily="34" charset="0"/>
              </a:rPr>
              <a:t>quickly</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affordably</a:t>
            </a:r>
            <a:r>
              <a:rPr lang="en-GB" sz="2000" dirty="0">
                <a:solidFill>
                  <a:schemeClr val="tx1"/>
                </a:solidFill>
                <a:latin typeface="Arial" panose="020B0604020202020204" pitchFamily="34" charset="0"/>
                <a:cs typeface="Arial" panose="020B0604020202020204" pitchFamily="34" charset="0"/>
              </a:rPr>
              <a:t>. Because they entail gathering data at a </a:t>
            </a:r>
            <a:r>
              <a:rPr lang="en-GB" sz="2000" b="1" dirty="0">
                <a:solidFill>
                  <a:schemeClr val="tx1"/>
                </a:solidFill>
                <a:latin typeface="Arial" panose="020B0604020202020204" pitchFamily="34" charset="0"/>
                <a:cs typeface="Arial" panose="020B0604020202020204" pitchFamily="34" charset="0"/>
              </a:rPr>
              <a:t>single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moment</a:t>
            </a:r>
            <a:r>
              <a:rPr lang="en-GB" sz="2000" dirty="0">
                <a:solidFill>
                  <a:schemeClr val="tx1"/>
                </a:solidFill>
                <a:latin typeface="Arial" panose="020B0604020202020204" pitchFamily="34" charset="0"/>
                <a:cs typeface="Arial" panose="020B0604020202020204" pitchFamily="34" charset="0"/>
              </a:rPr>
              <a:t> in time, they are effective for examining the level of physical activity in a particular demographic, such college students (</a:t>
            </a:r>
            <a:r>
              <a:rPr lang="en-GB" sz="2000" dirty="0" err="1">
                <a:solidFill>
                  <a:schemeClr val="tx1"/>
                </a:solidFill>
                <a:latin typeface="Arial" panose="020B0604020202020204" pitchFamily="34" charset="0"/>
                <a:cs typeface="Arial" panose="020B0604020202020204" pitchFamily="34" charset="0"/>
              </a:rPr>
              <a:t>Kjellenberg</a:t>
            </a:r>
            <a:r>
              <a:rPr lang="en-GB" sz="2000" dirty="0">
                <a:solidFill>
                  <a:schemeClr val="tx1"/>
                </a:solidFill>
                <a:latin typeface="Arial" panose="020B0604020202020204" pitchFamily="34" charset="0"/>
                <a:cs typeface="Arial" panose="020B0604020202020204" pitchFamily="34" charset="0"/>
              </a:rPr>
              <a:t> et al., 2022).</a:t>
            </a:r>
          </a:p>
          <a:p>
            <a:pPr>
              <a:lnSpc>
                <a:spcPct val="100000"/>
              </a:lnSpc>
            </a:pPr>
            <a:r>
              <a:rPr lang="en-GB" sz="2000" dirty="0">
                <a:solidFill>
                  <a:schemeClr val="tx1"/>
                </a:solidFill>
                <a:latin typeface="Arial" panose="020B0604020202020204" pitchFamily="34" charset="0"/>
                <a:cs typeface="Arial" panose="020B0604020202020204" pitchFamily="34" charset="0"/>
              </a:rPr>
              <a:t>With the use of this cross-sectional approach, we can </a:t>
            </a:r>
            <a:r>
              <a:rPr lang="en-GB" sz="2000" b="1" dirty="0">
                <a:solidFill>
                  <a:schemeClr val="tx1"/>
                </a:solidFill>
                <a:latin typeface="Arial" panose="020B0604020202020204" pitchFamily="34" charset="0"/>
                <a:cs typeface="Arial" panose="020B0604020202020204" pitchFamily="34" charset="0"/>
              </a:rPr>
              <a:t>quickly</a:t>
            </a:r>
            <a:r>
              <a:rPr lang="en-GB" sz="2000" dirty="0">
                <a:solidFill>
                  <a:schemeClr val="tx1"/>
                </a:solidFill>
                <a:latin typeface="Arial" panose="020B0604020202020204" pitchFamily="34" charset="0"/>
                <a:cs typeface="Arial" panose="020B0604020202020204" pitchFamily="34" charset="0"/>
              </a:rPr>
              <a:t> take a </a:t>
            </a:r>
            <a:r>
              <a:rPr lang="en-GB" sz="2000" b="1" dirty="0">
                <a:solidFill>
                  <a:schemeClr val="tx1"/>
                </a:solidFill>
                <a:latin typeface="Arial" panose="020B0604020202020204" pitchFamily="34" charset="0"/>
                <a:cs typeface="Arial" panose="020B0604020202020204" pitchFamily="34" charset="0"/>
              </a:rPr>
              <a:t>picture</a:t>
            </a:r>
            <a:r>
              <a:rPr lang="en-GB" sz="2000" dirty="0">
                <a:solidFill>
                  <a:schemeClr val="tx1"/>
                </a:solidFill>
                <a:latin typeface="Arial" panose="020B0604020202020204" pitchFamily="34" charset="0"/>
                <a:cs typeface="Arial" panose="020B0604020202020204" pitchFamily="34" charset="0"/>
              </a:rPr>
              <a:t> of how students are currently engaging in physical activity, enabling us to spot patterns, possible correlations, and factors that affect involvement (</a:t>
            </a:r>
            <a:r>
              <a:rPr lang="en-GB" sz="2000" dirty="0" err="1">
                <a:solidFill>
                  <a:schemeClr val="tx1"/>
                </a:solidFill>
                <a:latin typeface="Arial" panose="020B0604020202020204" pitchFamily="34" charset="0"/>
                <a:cs typeface="Arial" panose="020B0604020202020204" pitchFamily="34" charset="0"/>
              </a:rPr>
              <a:t>Kjellenberg</a:t>
            </a:r>
            <a:r>
              <a:rPr lang="en-GB" sz="2000" dirty="0">
                <a:solidFill>
                  <a:schemeClr val="tx1"/>
                </a:solidFill>
                <a:latin typeface="Arial" panose="020B0604020202020204" pitchFamily="34" charset="0"/>
                <a:cs typeface="Arial" panose="020B0604020202020204" pitchFamily="34" charset="0"/>
              </a:rPr>
              <a:t> et al., 2022).</a:t>
            </a:r>
          </a:p>
          <a:p>
            <a:pPr>
              <a:lnSpc>
                <a:spcPct val="100000"/>
              </a:lnSpc>
            </a:pPr>
            <a:r>
              <a:rPr lang="en-GB" sz="2000" dirty="0">
                <a:solidFill>
                  <a:schemeClr val="tx1"/>
                </a:solidFill>
                <a:latin typeface="Arial" panose="020B0604020202020204" pitchFamily="34" charset="0"/>
                <a:cs typeface="Arial" panose="020B0604020202020204" pitchFamily="34" charset="0"/>
              </a:rPr>
              <a:t>To find any differences in the levels of physical activity among various student subgroups (such as those based on gender, age, or academic programme), researchers can compare them. Targeted interventions can be informed by this knowledge </a:t>
            </a:r>
            <a:r>
              <a:rPr lang="it-IT" sz="2000" dirty="0">
                <a:solidFill>
                  <a:schemeClr val="tx1"/>
                </a:solidFill>
                <a:latin typeface="Arial" panose="020B0604020202020204" pitchFamily="34" charset="0"/>
                <a:cs typeface="Arial" panose="020B0604020202020204" pitchFamily="34" charset="0"/>
              </a:rPr>
              <a:t>(Kuston Sultoni, Peralta and Cotton, 2022)</a:t>
            </a:r>
            <a:r>
              <a:rPr lang="en-GB" sz="2000" dirty="0">
                <a:solidFill>
                  <a:schemeClr val="tx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31064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8B1BD-B195-94BA-6202-D07618F7B45D}"/>
              </a:ext>
            </a:extLst>
          </p:cNvPr>
          <p:cNvSpPr>
            <a:spLocks noGrp="1"/>
          </p:cNvSpPr>
          <p:nvPr>
            <p:ph type="title"/>
          </p:nvPr>
        </p:nvSpPr>
        <p:spPr>
          <a:xfrm>
            <a:off x="941248" y="511277"/>
            <a:ext cx="9681333" cy="973394"/>
          </a:xfrm>
        </p:spPr>
        <p:txBody>
          <a:bodyPr>
            <a:normAutofit/>
          </a:bodyPr>
          <a:lstStyle/>
          <a:p>
            <a:r>
              <a:rPr lang="en-GB" sz="3200" dirty="0">
                <a:latin typeface="Arial" panose="020B0604020202020204" pitchFamily="34" charset="0"/>
                <a:cs typeface="Arial" panose="020B0604020202020204" pitchFamily="34" charset="0"/>
              </a:rPr>
              <a:t>Research Design</a:t>
            </a:r>
            <a:endParaRPr lang="en-GB" sz="3200" dirty="0"/>
          </a:p>
        </p:txBody>
      </p:sp>
      <p:sp>
        <p:nvSpPr>
          <p:cNvPr id="3" name="Content Placeholder 2">
            <a:extLst>
              <a:ext uri="{FF2B5EF4-FFF2-40B4-BE49-F238E27FC236}">
                <a16:creationId xmlns:a16="http://schemas.microsoft.com/office/drawing/2014/main" id="{ACA9841C-6239-E240-980A-1D08270BAC83}"/>
              </a:ext>
            </a:extLst>
          </p:cNvPr>
          <p:cNvSpPr>
            <a:spLocks noGrp="1"/>
          </p:cNvSpPr>
          <p:nvPr>
            <p:ph idx="1"/>
          </p:nvPr>
        </p:nvSpPr>
        <p:spPr>
          <a:xfrm>
            <a:off x="1042220" y="1592826"/>
            <a:ext cx="9973652" cy="4503174"/>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There are some </a:t>
            </a:r>
            <a:r>
              <a:rPr lang="en-GB" sz="2000" b="1" dirty="0">
                <a:solidFill>
                  <a:schemeClr val="tx1"/>
                </a:solidFill>
                <a:latin typeface="Arial" panose="020B0604020202020204" pitchFamily="34" charset="0"/>
                <a:cs typeface="Arial" panose="020B0604020202020204" pitchFamily="34" charset="0"/>
              </a:rPr>
              <a:t>drawbacks</a:t>
            </a:r>
            <a:r>
              <a:rPr lang="en-GB" sz="2000" dirty="0">
                <a:solidFill>
                  <a:schemeClr val="tx1"/>
                </a:solidFill>
                <a:latin typeface="Arial" panose="020B0604020202020204" pitchFamily="34" charset="0"/>
                <a:cs typeface="Arial" panose="020B0604020202020204" pitchFamily="34" charset="0"/>
              </a:rPr>
              <a:t> to using a cross-sectional research method for examining physical activity among college students. </a:t>
            </a:r>
          </a:p>
          <a:p>
            <a:r>
              <a:rPr lang="en-GB" sz="2000" dirty="0">
                <a:solidFill>
                  <a:schemeClr val="tx1"/>
                </a:solidFill>
                <a:latin typeface="Arial" panose="020B0604020202020204" pitchFamily="34" charset="0"/>
                <a:cs typeface="Arial" panose="020B0604020202020204" pitchFamily="34" charset="0"/>
              </a:rPr>
              <a:t>First of all, it provides a single moment in time of activity levels, which makes it difficult to determine the temporal dimensions of behaviour change. It is possible that long-term patterns, seasonal fluctuations, or changes over a semester will be well represented </a:t>
            </a:r>
            <a:r>
              <a:rPr lang="it-IT" sz="2000" dirty="0">
                <a:solidFill>
                  <a:schemeClr val="tx1"/>
                </a:solidFill>
                <a:latin typeface="Arial" panose="020B0604020202020204" pitchFamily="34" charset="0"/>
                <a:cs typeface="Arial" panose="020B0604020202020204" pitchFamily="34" charset="0"/>
              </a:rPr>
              <a:t>(Kuston Sultoni, Peralta and Cotton, 2022)</a:t>
            </a:r>
            <a:r>
              <a:rPr lang="en-GB" sz="2000" dirty="0">
                <a:solidFill>
                  <a:schemeClr val="tx1"/>
                </a:solidFill>
                <a:latin typeface="Arial" panose="020B0604020202020204" pitchFamily="34" charset="0"/>
                <a:cs typeface="Arial" panose="020B0604020202020204" pitchFamily="34" charset="0"/>
              </a:rPr>
              <a:t>. </a:t>
            </a:r>
          </a:p>
          <a:p>
            <a:r>
              <a:rPr lang="en-GB" sz="2000" dirty="0">
                <a:solidFill>
                  <a:schemeClr val="tx1"/>
                </a:solidFill>
                <a:latin typeface="Arial" panose="020B0604020202020204" pitchFamily="34" charset="0"/>
                <a:cs typeface="Arial" panose="020B0604020202020204" pitchFamily="34" charset="0"/>
              </a:rPr>
              <a:t>Second, depending too much on self-reported information may lead to recollection and reporting bias, which may cause physical activity to be overestimated (Fleetwood, 2018). </a:t>
            </a:r>
          </a:p>
          <a:p>
            <a:r>
              <a:rPr lang="en-GB" sz="2000" dirty="0">
                <a:solidFill>
                  <a:schemeClr val="tx1"/>
                </a:solidFill>
                <a:latin typeface="Arial" panose="020B0604020202020204" pitchFamily="34" charset="0"/>
                <a:cs typeface="Arial" panose="020B0604020202020204" pitchFamily="34" charset="0"/>
              </a:rPr>
              <a:t>Furthermore, the design can hide the complex variables that affect starting or maintaining physical activity, like personal motivation or shifts in the demands of the classroom (Fleetwood, 2018).</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83177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2BF6B-1535-6CB3-738B-D7F47501232D}"/>
              </a:ext>
            </a:extLst>
          </p:cNvPr>
          <p:cNvSpPr>
            <a:spLocks noGrp="1"/>
          </p:cNvSpPr>
          <p:nvPr>
            <p:ph type="title"/>
          </p:nvPr>
        </p:nvSpPr>
        <p:spPr>
          <a:xfrm>
            <a:off x="1158240" y="301690"/>
            <a:ext cx="9875520" cy="1356360"/>
          </a:xfrm>
        </p:spPr>
        <p:txBody>
          <a:bodyPr>
            <a:normAutofit/>
          </a:bodyPr>
          <a:lstStyle/>
          <a:p>
            <a:r>
              <a:rPr lang="en-GB" sz="3200" dirty="0">
                <a:latin typeface="Arial" panose="020B0604020202020204" pitchFamily="34" charset="0"/>
                <a:cs typeface="Arial" panose="020B0604020202020204" pitchFamily="34" charset="0"/>
              </a:rPr>
              <a:t>Recruitment, Sampling and study participants</a:t>
            </a:r>
          </a:p>
        </p:txBody>
      </p:sp>
      <p:sp>
        <p:nvSpPr>
          <p:cNvPr id="3" name="Content Placeholder 2">
            <a:extLst>
              <a:ext uri="{FF2B5EF4-FFF2-40B4-BE49-F238E27FC236}">
                <a16:creationId xmlns:a16="http://schemas.microsoft.com/office/drawing/2014/main" id="{5FB3698B-0490-9628-6915-3860B21BFA1F}"/>
              </a:ext>
            </a:extLst>
          </p:cNvPr>
          <p:cNvSpPr>
            <a:spLocks noGrp="1"/>
          </p:cNvSpPr>
          <p:nvPr>
            <p:ph idx="1"/>
          </p:nvPr>
        </p:nvSpPr>
        <p:spPr>
          <a:xfrm>
            <a:off x="1399592" y="1536752"/>
            <a:ext cx="9634168" cy="4619448"/>
          </a:xfrm>
        </p:spPr>
        <p:txBody>
          <a:bodyPr>
            <a:normAutofit/>
          </a:bodyPr>
          <a:lstStyle/>
          <a:p>
            <a:pPr marL="45720" indent="0">
              <a:buNone/>
            </a:pPr>
            <a:r>
              <a:rPr lang="en-GB" sz="2000" dirty="0">
                <a:latin typeface="Arial" panose="020B0604020202020204" pitchFamily="34" charset="0"/>
                <a:cs typeface="Arial" panose="020B0604020202020204" pitchFamily="34" charset="0"/>
              </a:rPr>
              <a:t>Recruitment:</a:t>
            </a:r>
          </a:p>
          <a:p>
            <a:r>
              <a:rPr lang="en-GB" sz="2000" dirty="0">
                <a:solidFill>
                  <a:schemeClr val="tx1"/>
                </a:solidFill>
                <a:latin typeface="Arial" panose="020B0604020202020204" pitchFamily="34" charset="0"/>
                <a:cs typeface="Arial" panose="020B0604020202020204" pitchFamily="34" charset="0"/>
              </a:rPr>
              <a:t>Finding and inviting possible </a:t>
            </a:r>
            <a:r>
              <a:rPr lang="en-GB" sz="2000" b="1" dirty="0">
                <a:solidFill>
                  <a:schemeClr val="tx1"/>
                </a:solidFill>
                <a:latin typeface="Arial" panose="020B0604020202020204" pitchFamily="34" charset="0"/>
                <a:cs typeface="Arial" panose="020B0604020202020204" pitchFamily="34" charset="0"/>
              </a:rPr>
              <a:t>volunteers</a:t>
            </a:r>
            <a:r>
              <a:rPr lang="en-GB" sz="2000" dirty="0">
                <a:solidFill>
                  <a:schemeClr val="tx1"/>
                </a:solidFill>
                <a:latin typeface="Arial" panose="020B0604020202020204" pitchFamily="34" charset="0"/>
                <a:cs typeface="Arial" panose="020B0604020202020204" pitchFamily="34" charset="0"/>
              </a:rPr>
              <a:t> is the first step in recruitment. There are numbers of methods to do this, including via email, social media, or announcements made on campus (Hoover et al., 2018).</a:t>
            </a:r>
          </a:p>
          <a:p>
            <a:pPr marL="45720" indent="0">
              <a:buNone/>
            </a:pPr>
            <a:r>
              <a:rPr lang="en-GB" sz="2000" dirty="0">
                <a:latin typeface="Arial" panose="020B0604020202020204" pitchFamily="34" charset="0"/>
                <a:cs typeface="Arial" panose="020B0604020202020204" pitchFamily="34" charset="0"/>
              </a:rPr>
              <a:t>Sampling:</a:t>
            </a:r>
          </a:p>
          <a:p>
            <a:r>
              <a:rPr lang="en-GB" sz="2000" dirty="0">
                <a:solidFill>
                  <a:schemeClr val="tx1"/>
                </a:solidFill>
                <a:latin typeface="Arial" panose="020B0604020202020204" pitchFamily="34" charset="0"/>
                <a:cs typeface="Arial" panose="020B0604020202020204" pitchFamily="34" charset="0"/>
              </a:rPr>
              <a:t>Sampling is essential for assuring that the study's findings accurately reflect the wide range of students at the university. </a:t>
            </a:r>
          </a:p>
          <a:p>
            <a:r>
              <a:rPr lang="en-GB" sz="2000" dirty="0">
                <a:solidFill>
                  <a:schemeClr val="tx1"/>
                </a:solidFill>
                <a:latin typeface="Arial" panose="020B0604020202020204" pitchFamily="34" charset="0"/>
                <a:cs typeface="Arial" panose="020B0604020202020204" pitchFamily="34" charset="0"/>
              </a:rPr>
              <a:t>In this study, the </a:t>
            </a:r>
            <a:r>
              <a:rPr lang="en-GB" sz="2000" b="1" dirty="0">
                <a:solidFill>
                  <a:schemeClr val="tx1"/>
                </a:solidFill>
                <a:latin typeface="Arial" panose="020B0604020202020204" pitchFamily="34" charset="0"/>
                <a:cs typeface="Arial" panose="020B0604020202020204" pitchFamily="34" charset="0"/>
              </a:rPr>
              <a:t>simple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random</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sampling</a:t>
            </a:r>
            <a:r>
              <a:rPr lang="en-GB" sz="2000" dirty="0">
                <a:solidFill>
                  <a:schemeClr val="tx1"/>
                </a:solidFill>
                <a:latin typeface="Arial" panose="020B0604020202020204" pitchFamily="34" charset="0"/>
                <a:cs typeface="Arial" panose="020B0604020202020204" pitchFamily="34" charset="0"/>
              </a:rPr>
              <a:t> technique is to choose a subset of participants from different demographic categories (Johannes et al., 2022). </a:t>
            </a:r>
          </a:p>
          <a:p>
            <a:r>
              <a:rPr lang="en-GB" sz="2000" dirty="0">
                <a:solidFill>
                  <a:schemeClr val="tx1"/>
                </a:solidFill>
                <a:latin typeface="Arial" panose="020B0604020202020204" pitchFamily="34" charset="0"/>
                <a:cs typeface="Arial" panose="020B0604020202020204" pitchFamily="34" charset="0"/>
              </a:rPr>
              <a:t>The </a:t>
            </a:r>
            <a:r>
              <a:rPr lang="en-GB" sz="2000" b="1" dirty="0">
                <a:solidFill>
                  <a:schemeClr val="tx1"/>
                </a:solidFill>
                <a:latin typeface="Arial" panose="020B0604020202020204" pitchFamily="34" charset="0"/>
                <a:cs typeface="Arial" panose="020B0604020202020204" pitchFamily="34" charset="0"/>
              </a:rPr>
              <a:t>main</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reason</a:t>
            </a:r>
            <a:r>
              <a:rPr lang="en-GB" sz="2000" dirty="0">
                <a:solidFill>
                  <a:schemeClr val="tx1"/>
                </a:solidFill>
                <a:latin typeface="Arial" panose="020B0604020202020204" pitchFamily="34" charset="0"/>
                <a:cs typeface="Arial" panose="020B0604020202020204" pitchFamily="34" charset="0"/>
              </a:rPr>
              <a:t> for selecting this technique is </a:t>
            </a:r>
            <a:r>
              <a:rPr lang="en-GB" sz="2000" b="1" dirty="0">
                <a:solidFill>
                  <a:schemeClr val="tx1"/>
                </a:solidFill>
                <a:latin typeface="Arial" panose="020B0604020202020204" pitchFamily="34" charset="0"/>
                <a:cs typeface="Arial" panose="020B0604020202020204" pitchFamily="34" charset="0"/>
              </a:rPr>
              <a:t>equality</a:t>
            </a:r>
            <a:r>
              <a:rPr lang="en-GB" sz="2000" dirty="0">
                <a:solidFill>
                  <a:schemeClr val="tx1"/>
                </a:solidFill>
                <a:latin typeface="Arial" panose="020B0604020202020204" pitchFamily="34" charset="0"/>
                <a:cs typeface="Arial" panose="020B0604020202020204" pitchFamily="34" charset="0"/>
              </a:rPr>
              <a:t> has been maintained via simple random sampling, which ensuring that every student has an </a:t>
            </a:r>
            <a:r>
              <a:rPr lang="en-GB" sz="2000" b="1" dirty="0">
                <a:solidFill>
                  <a:schemeClr val="tx1"/>
                </a:solidFill>
                <a:latin typeface="Arial" panose="020B0604020202020204" pitchFamily="34" charset="0"/>
                <a:cs typeface="Arial" panose="020B0604020202020204" pitchFamily="34" charset="0"/>
              </a:rPr>
              <a:t>equal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chance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to</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participate</a:t>
            </a:r>
            <a:r>
              <a:rPr lang="en-GB" sz="2000" dirty="0">
                <a:solidFill>
                  <a:schemeClr val="tx1"/>
                </a:solidFill>
                <a:latin typeface="Arial" panose="020B0604020202020204" pitchFamily="34" charset="0"/>
                <a:cs typeface="Arial" panose="020B0604020202020204" pitchFamily="34" charset="0"/>
              </a:rPr>
              <a:t> in the research. This strategy encourages impartiality when choosing participants (Johannes et al., 2022).</a:t>
            </a:r>
          </a:p>
          <a:p>
            <a:pPr marL="4572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2929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D74E9-BE32-277E-4D89-597BA3D3E03D}"/>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Recruitment, Sampling and study participants</a:t>
            </a:r>
          </a:p>
        </p:txBody>
      </p:sp>
      <p:sp>
        <p:nvSpPr>
          <p:cNvPr id="3" name="Content Placeholder 2">
            <a:extLst>
              <a:ext uri="{FF2B5EF4-FFF2-40B4-BE49-F238E27FC236}">
                <a16:creationId xmlns:a16="http://schemas.microsoft.com/office/drawing/2014/main" id="{2D37AA10-52D0-0AF4-42D7-A30ADF88F647}"/>
              </a:ext>
            </a:extLst>
          </p:cNvPr>
          <p:cNvSpPr>
            <a:spLocks noGrp="1"/>
          </p:cNvSpPr>
          <p:nvPr>
            <p:ph idx="1"/>
          </p:nvPr>
        </p:nvSpPr>
        <p:spPr>
          <a:xfrm>
            <a:off x="1483567" y="2057400"/>
            <a:ext cx="9532304" cy="4007498"/>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It is </a:t>
            </a:r>
            <a:r>
              <a:rPr lang="en-GB" sz="2000" b="1" dirty="0">
                <a:solidFill>
                  <a:schemeClr val="tx1"/>
                </a:solidFill>
                <a:latin typeface="Arial" panose="020B0604020202020204" pitchFamily="34" charset="0"/>
                <a:cs typeface="Arial" panose="020B0604020202020204" pitchFamily="34" charset="0"/>
              </a:rPr>
              <a:t>easy</a:t>
            </a:r>
            <a:r>
              <a:rPr lang="en-GB" sz="2000" dirty="0">
                <a:solidFill>
                  <a:schemeClr val="tx1"/>
                </a:solidFill>
                <a:latin typeface="Arial" panose="020B0604020202020204" pitchFamily="34" charset="0"/>
                <a:cs typeface="Arial" panose="020B0604020202020204" pitchFamily="34" charset="0"/>
              </a:rPr>
              <a:t> for researchers and participants to </a:t>
            </a:r>
            <a:r>
              <a:rPr lang="en-GB" sz="2000" b="1" dirty="0">
                <a:solidFill>
                  <a:schemeClr val="tx1"/>
                </a:solidFill>
                <a:latin typeface="Arial" panose="020B0604020202020204" pitchFamily="34" charset="0"/>
                <a:cs typeface="Arial" panose="020B0604020202020204" pitchFamily="34" charset="0"/>
              </a:rPr>
              <a:t>comprehend</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explain</a:t>
            </a:r>
            <a:r>
              <a:rPr lang="en-GB" sz="2000" dirty="0">
                <a:solidFill>
                  <a:schemeClr val="tx1"/>
                </a:solidFill>
                <a:latin typeface="Arial" panose="020B0604020202020204" pitchFamily="34" charset="0"/>
                <a:cs typeface="Arial" panose="020B0604020202020204" pitchFamily="34" charset="0"/>
              </a:rPr>
              <a:t>. The research approach may become more trustworthy to participants as a result of this transparency.</a:t>
            </a:r>
          </a:p>
          <a:p>
            <a:pPr marL="45720" indent="0">
              <a:buNone/>
            </a:pPr>
            <a:r>
              <a:rPr lang="en-GB" sz="2000" dirty="0">
                <a:latin typeface="Arial" panose="020B0604020202020204" pitchFamily="34" charset="0"/>
                <a:cs typeface="Arial" panose="020B0604020202020204" pitchFamily="34" charset="0"/>
              </a:rPr>
              <a:t>Study participants:</a:t>
            </a:r>
            <a:endParaRPr lang="en-GB" sz="2000" dirty="0">
              <a:solidFill>
                <a:schemeClr val="tx1"/>
              </a:solidFill>
              <a:latin typeface="Arial" panose="020B0604020202020204" pitchFamily="34" charset="0"/>
              <a:cs typeface="Arial" panose="020B0604020202020204" pitchFamily="34" charset="0"/>
            </a:endParaRPr>
          </a:p>
          <a:p>
            <a:r>
              <a:rPr lang="en-GB" sz="2000" dirty="0">
                <a:solidFill>
                  <a:schemeClr val="tx1"/>
                </a:solidFill>
                <a:latin typeface="Arial" panose="020B0604020202020204" pitchFamily="34" charset="0"/>
                <a:cs typeface="Arial" panose="020B0604020202020204" pitchFamily="34" charset="0"/>
              </a:rPr>
              <a:t>The foundation of data collecting is study participation. It entails distributing questionnaires or surveys, sometimes in conjunction with wearable fitness trackers or in-person observation. </a:t>
            </a:r>
          </a:p>
          <a:p>
            <a:r>
              <a:rPr lang="en-GB" sz="2000" dirty="0">
                <a:solidFill>
                  <a:schemeClr val="tx1"/>
                </a:solidFill>
                <a:latin typeface="Arial" panose="020B0604020202020204" pitchFamily="34" charset="0"/>
                <a:cs typeface="Arial" panose="020B0604020202020204" pitchFamily="34" charset="0"/>
              </a:rPr>
              <a:t>Current university students from a range of academic backgrounds and fields will be eligible.  </a:t>
            </a:r>
          </a:p>
          <a:p>
            <a:r>
              <a:rPr lang="en-GB" sz="2000" dirty="0">
                <a:solidFill>
                  <a:schemeClr val="tx1"/>
                </a:solidFill>
                <a:latin typeface="Arial" panose="020B0604020202020204" pitchFamily="34" charset="0"/>
                <a:cs typeface="Arial" panose="020B0604020202020204" pitchFamily="34" charset="0"/>
              </a:rPr>
              <a:t>Researchers will consider age, gender, fitness levels, and prior physical activity habits, seeking both regular exercisers and those less active. </a:t>
            </a:r>
          </a:p>
          <a:p>
            <a:endParaRPr lang="en-GB" sz="20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258BFCE-A7B2-FEF8-E27F-35B262AC1B34}"/>
              </a:ext>
            </a:extLst>
          </p:cNvPr>
          <p:cNvSpPr txBox="1"/>
          <p:nvPr/>
        </p:nvSpPr>
        <p:spPr>
          <a:xfrm>
            <a:off x="8920065" y="6209210"/>
            <a:ext cx="2873829" cy="40619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(Johannes et al., 2022)</a:t>
            </a:r>
          </a:p>
        </p:txBody>
      </p:sp>
    </p:spTree>
    <p:extLst>
      <p:ext uri="{BB962C8B-B14F-4D97-AF65-F5344CB8AC3E}">
        <p14:creationId xmlns:p14="http://schemas.microsoft.com/office/powerpoint/2010/main" val="661448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FBA28-83FA-1FEB-66D4-66F3F075C6D9}"/>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Recruitment, Sampling and study participants</a:t>
            </a:r>
            <a:endParaRPr lang="en-GB" sz="3200" dirty="0"/>
          </a:p>
        </p:txBody>
      </p:sp>
      <p:sp>
        <p:nvSpPr>
          <p:cNvPr id="3" name="Content Placeholder 2">
            <a:extLst>
              <a:ext uri="{FF2B5EF4-FFF2-40B4-BE49-F238E27FC236}">
                <a16:creationId xmlns:a16="http://schemas.microsoft.com/office/drawing/2014/main" id="{EC67DEE9-BD5E-0D61-80C3-11A3AA5E2A3A}"/>
              </a:ext>
            </a:extLst>
          </p:cNvPr>
          <p:cNvSpPr>
            <a:spLocks noGrp="1"/>
          </p:cNvSpPr>
          <p:nvPr>
            <p:ph idx="1"/>
          </p:nvPr>
        </p:nvSpPr>
        <p:spPr>
          <a:xfrm>
            <a:off x="1596458" y="1897134"/>
            <a:ext cx="9452542" cy="3933395"/>
          </a:xfrm>
        </p:spPr>
        <p:txBody>
          <a:bodyPr>
            <a:normAutofit/>
          </a:bodyPr>
          <a:lstStyle/>
          <a:p>
            <a:pPr marL="45720" indent="0">
              <a:buNone/>
            </a:pPr>
            <a:r>
              <a:rPr lang="en-GB" sz="2000" dirty="0">
                <a:latin typeface="Arial" panose="020B0604020202020204" pitchFamily="34" charset="0"/>
                <a:cs typeface="Arial" panose="020B0604020202020204" pitchFamily="34" charset="0"/>
              </a:rPr>
              <a:t>Study participants: </a:t>
            </a:r>
          </a:p>
          <a:p>
            <a:r>
              <a:rPr lang="en-GB" sz="2000" dirty="0">
                <a:solidFill>
                  <a:schemeClr val="tx1"/>
                </a:solidFill>
                <a:latin typeface="Arial" panose="020B0604020202020204" pitchFamily="34" charset="0"/>
                <a:cs typeface="Arial" panose="020B0604020202020204" pitchFamily="34" charset="0"/>
              </a:rPr>
              <a:t>The variety of participants will aid in our comprehension of the elements affecting the adoption of physical activity (</a:t>
            </a:r>
            <a:r>
              <a:rPr lang="en-GB" sz="2000" dirty="0" err="1">
                <a:solidFill>
                  <a:schemeClr val="tx1"/>
                </a:solidFill>
                <a:latin typeface="Arial" panose="020B0604020202020204" pitchFamily="34" charset="0"/>
                <a:cs typeface="Arial" panose="020B0604020202020204" pitchFamily="34" charset="0"/>
              </a:rPr>
              <a:t>Sargeant</a:t>
            </a:r>
            <a:r>
              <a:rPr lang="en-GB" sz="2000" dirty="0">
                <a:solidFill>
                  <a:schemeClr val="tx1"/>
                </a:solidFill>
                <a:latin typeface="Arial" panose="020B0604020202020204" pitchFamily="34" charset="0"/>
                <a:cs typeface="Arial" panose="020B0604020202020204" pitchFamily="34" charset="0"/>
              </a:rPr>
              <a:t>, 2012). </a:t>
            </a:r>
          </a:p>
          <a:p>
            <a:r>
              <a:rPr lang="en-GB" sz="2000" dirty="0">
                <a:solidFill>
                  <a:schemeClr val="tx1"/>
                </a:solidFill>
                <a:latin typeface="Arial" panose="020B0604020202020204" pitchFamily="34" charset="0"/>
                <a:cs typeface="Arial" panose="020B0604020202020204" pitchFamily="34" charset="0"/>
              </a:rPr>
              <a:t>Furthermore, research will promote participation from students with a range of abilities and disabilities to guarantee an inclusive approach to fitness promotion. </a:t>
            </a:r>
          </a:p>
          <a:p>
            <a:r>
              <a:rPr lang="en-GB" sz="2000" dirty="0">
                <a:solidFill>
                  <a:schemeClr val="tx1"/>
                </a:solidFill>
                <a:latin typeface="Arial" panose="020B0604020202020204" pitchFamily="34" charset="0"/>
                <a:cs typeface="Arial" panose="020B0604020202020204" pitchFamily="34" charset="0"/>
              </a:rPr>
              <a:t>This comprehensive approach will allow researcher to develop tailored strategies to enhance physical activity engagement in this specific demographic (</a:t>
            </a:r>
            <a:r>
              <a:rPr lang="en-GB" sz="2000" dirty="0" err="1">
                <a:solidFill>
                  <a:schemeClr val="tx1"/>
                </a:solidFill>
                <a:latin typeface="Arial" panose="020B0604020202020204" pitchFamily="34" charset="0"/>
                <a:cs typeface="Arial" panose="020B0604020202020204" pitchFamily="34" charset="0"/>
              </a:rPr>
              <a:t>Sargeant</a:t>
            </a:r>
            <a:r>
              <a:rPr lang="en-GB" sz="2000" dirty="0">
                <a:solidFill>
                  <a:schemeClr val="tx1"/>
                </a:solidFill>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1021071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023CB-E931-99D5-09C4-9E07CF0F49EA}"/>
              </a:ext>
            </a:extLst>
          </p:cNvPr>
          <p:cNvSpPr>
            <a:spLocks noGrp="1"/>
          </p:cNvSpPr>
          <p:nvPr>
            <p:ph type="title"/>
          </p:nvPr>
        </p:nvSpPr>
        <p:spPr>
          <a:xfrm>
            <a:off x="1040363" y="544286"/>
            <a:ext cx="9875520" cy="1356360"/>
          </a:xfrm>
        </p:spPr>
        <p:txBody>
          <a:bodyPr>
            <a:normAutofit/>
          </a:bodyPr>
          <a:lstStyle/>
          <a:p>
            <a:r>
              <a:rPr lang="en-GB" sz="3200" dirty="0">
                <a:latin typeface="Arial" panose="020B0604020202020204" pitchFamily="34" charset="0"/>
                <a:cs typeface="Arial" panose="020B0604020202020204" pitchFamily="34" charset="0"/>
              </a:rPr>
              <a:t>Data Collection</a:t>
            </a:r>
          </a:p>
        </p:txBody>
      </p:sp>
      <p:sp>
        <p:nvSpPr>
          <p:cNvPr id="3" name="Content Placeholder 2">
            <a:extLst>
              <a:ext uri="{FF2B5EF4-FFF2-40B4-BE49-F238E27FC236}">
                <a16:creationId xmlns:a16="http://schemas.microsoft.com/office/drawing/2014/main" id="{EB1A7C6F-9B1B-60D6-64FC-072EEBFAEDB7}"/>
              </a:ext>
            </a:extLst>
          </p:cNvPr>
          <p:cNvSpPr>
            <a:spLocks noGrp="1"/>
          </p:cNvSpPr>
          <p:nvPr>
            <p:ph idx="1"/>
          </p:nvPr>
        </p:nvSpPr>
        <p:spPr/>
        <p:txBody>
          <a:bodyPr>
            <a:normAutofit/>
          </a:bodyPr>
          <a:lstStyle/>
          <a:p>
            <a:r>
              <a:rPr lang="en-GB" sz="2000" dirty="0">
                <a:solidFill>
                  <a:schemeClr val="tx1"/>
                </a:solidFill>
                <a:latin typeface="Arial" panose="020B0604020202020204" pitchFamily="34" charset="0"/>
                <a:cs typeface="Arial" panose="020B0604020202020204" pitchFamily="34" charset="0"/>
              </a:rPr>
              <a:t>Choosing a </a:t>
            </a:r>
            <a:r>
              <a:rPr lang="en-GB" sz="2000" b="1" dirty="0">
                <a:solidFill>
                  <a:schemeClr val="tx1"/>
                </a:solidFill>
                <a:latin typeface="Arial" panose="020B0604020202020204" pitchFamily="34" charset="0"/>
                <a:cs typeface="Arial" panose="020B0604020202020204" pitchFamily="34" charset="0"/>
              </a:rPr>
              <a:t>validated</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questionnaire</a:t>
            </a:r>
            <a:r>
              <a:rPr lang="en-GB" sz="2000" dirty="0">
                <a:solidFill>
                  <a:schemeClr val="tx1"/>
                </a:solidFill>
                <a:latin typeface="Arial" panose="020B0604020202020204" pitchFamily="34" charset="0"/>
                <a:cs typeface="Arial" panose="020B0604020202020204" pitchFamily="34" charset="0"/>
              </a:rPr>
              <a:t> is essential to the process of gathering data. The </a:t>
            </a:r>
            <a:r>
              <a:rPr lang="en-GB" sz="2000" b="1" dirty="0">
                <a:solidFill>
                  <a:schemeClr val="tx1"/>
                </a:solidFill>
                <a:latin typeface="Arial" panose="020B0604020202020204" pitchFamily="34" charset="0"/>
                <a:cs typeface="Arial" panose="020B0604020202020204" pitchFamily="34" charset="0"/>
              </a:rPr>
              <a:t>International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Physical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Activity</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Questionnaire</a:t>
            </a:r>
            <a:r>
              <a:rPr lang="en-GB" sz="2000" dirty="0">
                <a:solidFill>
                  <a:schemeClr val="tx1"/>
                </a:solidFill>
                <a:latin typeface="Arial" panose="020B0604020202020204" pitchFamily="34" charset="0"/>
                <a:cs typeface="Arial" panose="020B0604020202020204" pitchFamily="34" charset="0"/>
              </a:rPr>
              <a:t> (IPAQ), which is intended to measure physical activity levels in various circumstances, is frequently utilised in this context due to its extensive validation (Nascimento-Ferreira et al., 2022). </a:t>
            </a:r>
          </a:p>
          <a:p>
            <a:r>
              <a:rPr lang="en-GB" sz="2000" dirty="0">
                <a:solidFill>
                  <a:schemeClr val="tx1"/>
                </a:solidFill>
                <a:latin typeface="Arial" panose="020B0604020202020204" pitchFamily="34" charset="0"/>
                <a:cs typeface="Arial" panose="020B0604020202020204" pitchFamily="34" charset="0"/>
              </a:rPr>
              <a:t>Physical activity levels can be quantified with the help of the IPAQ, which </a:t>
            </a:r>
            <a:r>
              <a:rPr lang="en-GB" sz="2000" b="1" dirty="0">
                <a:solidFill>
                  <a:schemeClr val="tx1"/>
                </a:solidFill>
                <a:latin typeface="Arial" panose="020B0604020202020204" pitchFamily="34" charset="0"/>
                <a:cs typeface="Arial" panose="020B0604020202020204" pitchFamily="34" charset="0"/>
              </a:rPr>
              <a:t>provides</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standardised</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questions</a:t>
            </a:r>
            <a:r>
              <a:rPr lang="en-GB" sz="2000" dirty="0">
                <a:solidFill>
                  <a:schemeClr val="tx1"/>
                </a:solidFill>
                <a:latin typeface="Arial" panose="020B0604020202020204" pitchFamily="34" charset="0"/>
                <a:cs typeface="Arial" panose="020B0604020202020204" pitchFamily="34" charset="0"/>
              </a:rPr>
              <a:t> that gather data on the frequency, duration, and intensity of physical exercise over a certain period of time </a:t>
            </a:r>
            <a:r>
              <a:rPr lang="da-DK" sz="2000" dirty="0">
                <a:solidFill>
                  <a:schemeClr val="tx1"/>
                </a:solidFill>
                <a:latin typeface="Arial" panose="020B0604020202020204" pitchFamily="34" charset="0"/>
                <a:cs typeface="Arial" panose="020B0604020202020204" pitchFamily="34" charset="0"/>
              </a:rPr>
              <a:t>(Sylvia et al., 2014)</a:t>
            </a:r>
            <a:r>
              <a:rPr lang="en-GB" sz="2000" dirty="0">
                <a:solidFill>
                  <a:schemeClr val="tx1"/>
                </a:solidFill>
                <a:latin typeface="Arial" panose="020B0604020202020204" pitchFamily="34" charset="0"/>
                <a:cs typeface="Arial" panose="020B0604020202020204" pitchFamily="34" charset="0"/>
              </a:rPr>
              <a:t>.</a:t>
            </a:r>
          </a:p>
          <a:p>
            <a:r>
              <a:rPr lang="en-GB" sz="2000" dirty="0">
                <a:solidFill>
                  <a:schemeClr val="tx1"/>
                </a:solidFill>
                <a:latin typeface="Arial" panose="020B0604020202020204" pitchFamily="34" charset="0"/>
                <a:cs typeface="Arial" panose="020B0604020202020204" pitchFamily="34" charset="0"/>
              </a:rPr>
              <a:t>University students will self-administer surveys and answer the IPAQ questionnaire to provide data. To ensure a broad sample of participants, the survey can be distributed via a variety of means, such as email, online platforms, or in-person during classes or on-campus events (Nascimento-Ferreira et al., 2022).</a:t>
            </a:r>
          </a:p>
          <a:p>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7985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5EB80-368E-1D29-57D4-67E8C1FE0BAE}"/>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Data Collection</a:t>
            </a:r>
          </a:p>
        </p:txBody>
      </p:sp>
      <p:sp>
        <p:nvSpPr>
          <p:cNvPr id="3" name="Content Placeholder 2">
            <a:extLst>
              <a:ext uri="{FF2B5EF4-FFF2-40B4-BE49-F238E27FC236}">
                <a16:creationId xmlns:a16="http://schemas.microsoft.com/office/drawing/2014/main" id="{D5CED502-F964-2DA9-B76F-A00FE0BC1BF5}"/>
              </a:ext>
            </a:extLst>
          </p:cNvPr>
          <p:cNvSpPr>
            <a:spLocks noGrp="1"/>
          </p:cNvSpPr>
          <p:nvPr>
            <p:ph idx="1"/>
          </p:nvPr>
        </p:nvSpPr>
        <p:spPr>
          <a:xfrm>
            <a:off x="1576873" y="2122714"/>
            <a:ext cx="9261716" cy="3363686"/>
          </a:xfrm>
        </p:spPr>
        <p:txBody>
          <a:bodyPr>
            <a:normAutofit/>
          </a:bodyPr>
          <a:lstStyle/>
          <a:p>
            <a:r>
              <a:rPr lang="en-GB" sz="2000" b="1" dirty="0">
                <a:solidFill>
                  <a:schemeClr val="tx1"/>
                </a:solidFill>
                <a:latin typeface="Arial" panose="020B0604020202020204" pitchFamily="34" charset="0"/>
                <a:cs typeface="Arial" panose="020B0604020202020204" pitchFamily="34" charset="0"/>
              </a:rPr>
              <a:t>Measure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vital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indicators</a:t>
            </a:r>
            <a:r>
              <a:rPr lang="en-GB" sz="2000" dirty="0">
                <a:solidFill>
                  <a:schemeClr val="tx1"/>
                </a:solidFill>
                <a:latin typeface="Arial" panose="020B0604020202020204" pitchFamily="34" charset="0"/>
                <a:cs typeface="Arial" panose="020B0604020202020204" pitchFamily="34" charset="0"/>
              </a:rPr>
              <a:t> (blood pressure, heart rate, etc.), body mass index (</a:t>
            </a:r>
            <a:r>
              <a:rPr lang="en-GB" sz="2000" b="1" dirty="0">
                <a:solidFill>
                  <a:schemeClr val="tx1"/>
                </a:solidFill>
                <a:latin typeface="Arial" panose="020B0604020202020204" pitchFamily="34" charset="0"/>
                <a:cs typeface="Arial" panose="020B0604020202020204" pitchFamily="34" charset="0"/>
              </a:rPr>
              <a:t>BMI</a:t>
            </a:r>
            <a:r>
              <a:rPr lang="en-GB" sz="2000" dirty="0">
                <a:solidFill>
                  <a:schemeClr val="tx1"/>
                </a:solidFill>
                <a:latin typeface="Arial" panose="020B0604020202020204" pitchFamily="34" charset="0"/>
                <a:cs typeface="Arial" panose="020B0604020202020204" pitchFamily="34" charset="0"/>
              </a:rPr>
              <a:t>), or do </a:t>
            </a:r>
            <a:r>
              <a:rPr lang="en-GB" sz="2000" b="1" dirty="0">
                <a:solidFill>
                  <a:schemeClr val="tx1"/>
                </a:solidFill>
                <a:latin typeface="Arial" panose="020B0604020202020204" pitchFamily="34" charset="0"/>
                <a:cs typeface="Arial" panose="020B0604020202020204" pitchFamily="34" charset="0"/>
              </a:rPr>
              <a:t>laboratory</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tests</a:t>
            </a:r>
            <a:r>
              <a:rPr lang="en-GB" sz="2000" dirty="0">
                <a:solidFill>
                  <a:schemeClr val="tx1"/>
                </a:solidFill>
                <a:latin typeface="Arial" panose="020B0604020202020204" pitchFamily="34" charset="0"/>
                <a:cs typeface="Arial" panose="020B0604020202020204" pitchFamily="34" charset="0"/>
              </a:rPr>
              <a:t> (blood tests, etc.) to provide quantitative health data of students.</a:t>
            </a:r>
          </a:p>
          <a:p>
            <a:r>
              <a:rPr lang="en-GB" sz="2000" dirty="0">
                <a:solidFill>
                  <a:schemeClr val="tx1"/>
                </a:solidFill>
                <a:latin typeface="Arial" panose="020B0604020202020204" pitchFamily="34" charset="0"/>
                <a:cs typeface="Arial" panose="020B0604020202020204" pitchFamily="34" charset="0"/>
              </a:rPr>
              <a:t>Data collection Location: In order to reach a broad spectrum of students from various departments and faculties, the primary place for data collection will be the </a:t>
            </a:r>
            <a:r>
              <a:rPr lang="en-GB" sz="2000" b="1" dirty="0">
                <a:solidFill>
                  <a:schemeClr val="tx1"/>
                </a:solidFill>
                <a:latin typeface="Arial" panose="020B0604020202020204" pitchFamily="34" charset="0"/>
                <a:cs typeface="Arial" panose="020B0604020202020204" pitchFamily="34" charset="0"/>
              </a:rPr>
              <a:t>university</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campus</a:t>
            </a:r>
            <a:r>
              <a:rPr lang="en-GB" sz="2000" dirty="0">
                <a:solidFill>
                  <a:schemeClr val="tx1"/>
                </a:solidFill>
                <a:latin typeface="Arial" panose="020B0604020202020204" pitchFamily="34" charset="0"/>
                <a:cs typeface="Arial" panose="020B0604020202020204" pitchFamily="34" charset="0"/>
              </a:rPr>
              <a:t> (Nascimento-Ferreira et al., 2022).</a:t>
            </a:r>
          </a:p>
        </p:txBody>
      </p:sp>
    </p:spTree>
    <p:extLst>
      <p:ext uri="{BB962C8B-B14F-4D97-AF65-F5344CB8AC3E}">
        <p14:creationId xmlns:p14="http://schemas.microsoft.com/office/powerpoint/2010/main" val="2948849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9745-1578-9B20-BD25-95CEF071E36D}"/>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Data Analysis Technique</a:t>
            </a:r>
          </a:p>
        </p:txBody>
      </p:sp>
      <p:sp>
        <p:nvSpPr>
          <p:cNvPr id="3" name="Content Placeholder 2">
            <a:extLst>
              <a:ext uri="{FF2B5EF4-FFF2-40B4-BE49-F238E27FC236}">
                <a16:creationId xmlns:a16="http://schemas.microsoft.com/office/drawing/2014/main" id="{83F5606C-66F1-7EE3-C7DC-824185AE2158}"/>
              </a:ext>
            </a:extLst>
          </p:cNvPr>
          <p:cNvSpPr>
            <a:spLocks noGrp="1"/>
          </p:cNvSpPr>
          <p:nvPr>
            <p:ph idx="1"/>
          </p:nvPr>
        </p:nvSpPr>
        <p:spPr>
          <a:xfrm>
            <a:off x="1476886" y="2104053"/>
            <a:ext cx="9541634" cy="3195735"/>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Descriptive and inferential statistics would be combined in the proposed technique. The main features of the student population's levels of physical activity would be summarised and presented using </a:t>
            </a:r>
            <a:r>
              <a:rPr lang="en-GB" sz="2000" b="1" dirty="0">
                <a:solidFill>
                  <a:schemeClr val="tx1"/>
                </a:solidFill>
                <a:latin typeface="Arial" panose="020B0604020202020204" pitchFamily="34" charset="0"/>
                <a:cs typeface="Arial" panose="020B0604020202020204" pitchFamily="34" charset="0"/>
              </a:rPr>
              <a:t>descriptive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statistics</a:t>
            </a:r>
            <a:r>
              <a:rPr lang="en-GB" sz="2000" dirty="0">
                <a:solidFill>
                  <a:schemeClr val="tx1"/>
                </a:solidFill>
                <a:latin typeface="Arial" panose="020B0604020202020204" pitchFamily="34" charset="0"/>
                <a:cs typeface="Arial" panose="020B0604020202020204" pitchFamily="34" charset="0"/>
              </a:rPr>
              <a:t>, such as mean, median, and standard deviation.</a:t>
            </a:r>
          </a:p>
          <a:p>
            <a:r>
              <a:rPr lang="en-GB" sz="2000" dirty="0">
                <a:solidFill>
                  <a:schemeClr val="tx1"/>
                </a:solidFill>
                <a:latin typeface="Arial" panose="020B0604020202020204" pitchFamily="34" charset="0"/>
                <a:cs typeface="Arial" panose="020B0604020202020204" pitchFamily="34" charset="0"/>
              </a:rPr>
              <a:t>To examine links and trends in the data, </a:t>
            </a:r>
            <a:r>
              <a:rPr lang="en-GB" sz="2000" b="1" dirty="0">
                <a:solidFill>
                  <a:schemeClr val="tx1"/>
                </a:solidFill>
                <a:latin typeface="Arial" panose="020B0604020202020204" pitchFamily="34" charset="0"/>
                <a:cs typeface="Arial" panose="020B0604020202020204" pitchFamily="34" charset="0"/>
              </a:rPr>
              <a:t>inferential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statistics</a:t>
            </a:r>
            <a:r>
              <a:rPr lang="en-GB" sz="2000" dirty="0">
                <a:solidFill>
                  <a:schemeClr val="tx1"/>
                </a:solidFill>
                <a:latin typeface="Arial" panose="020B0604020202020204" pitchFamily="34" charset="0"/>
                <a:cs typeface="Arial" panose="020B0604020202020204" pitchFamily="34" charset="0"/>
              </a:rPr>
              <a:t> would be used. Methods such as </a:t>
            </a:r>
            <a:r>
              <a:rPr lang="en-GB" sz="2000" b="1" dirty="0">
                <a:solidFill>
                  <a:schemeClr val="tx1"/>
                </a:solidFill>
                <a:latin typeface="Arial" panose="020B0604020202020204" pitchFamily="34" charset="0"/>
                <a:cs typeface="Arial" panose="020B0604020202020204" pitchFamily="34" charset="0"/>
              </a:rPr>
              <a:t>regression</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analysis</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chi-square</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testing</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t-tests</a:t>
            </a:r>
            <a:r>
              <a:rPr lang="en-GB" sz="2000" dirty="0">
                <a:solidFill>
                  <a:schemeClr val="tx1"/>
                </a:solidFill>
                <a:latin typeface="Arial" panose="020B0604020202020204" pitchFamily="34" charset="0"/>
                <a:cs typeface="Arial" panose="020B0604020202020204" pitchFamily="34" charset="0"/>
              </a:rPr>
              <a:t> could be used to evaluate relationships between physical activity and other variables such as age, gender, and academic field.</a:t>
            </a:r>
          </a:p>
        </p:txBody>
      </p:sp>
      <p:sp>
        <p:nvSpPr>
          <p:cNvPr id="5" name="TextBox 4">
            <a:extLst>
              <a:ext uri="{FF2B5EF4-FFF2-40B4-BE49-F238E27FC236}">
                <a16:creationId xmlns:a16="http://schemas.microsoft.com/office/drawing/2014/main" id="{C8E53B3E-BF22-759E-AAE8-6A02580ED2EA}"/>
              </a:ext>
            </a:extLst>
          </p:cNvPr>
          <p:cNvSpPr txBox="1"/>
          <p:nvPr/>
        </p:nvSpPr>
        <p:spPr>
          <a:xfrm>
            <a:off x="7688424" y="6248400"/>
            <a:ext cx="416145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(Silva, </a:t>
            </a:r>
            <a:r>
              <a:rPr lang="en-GB" dirty="0" err="1">
                <a:latin typeface="Arial" panose="020B0604020202020204" pitchFamily="34" charset="0"/>
                <a:cs typeface="Arial" panose="020B0604020202020204" pitchFamily="34" charset="0"/>
              </a:rPr>
              <a:t>Jayawardana</a:t>
            </a:r>
            <a:r>
              <a:rPr lang="en-GB" dirty="0">
                <a:latin typeface="Arial" panose="020B0604020202020204" pitchFamily="34" charset="0"/>
                <a:cs typeface="Arial" panose="020B0604020202020204" pitchFamily="34" charset="0"/>
              </a:rPr>
              <a:t> and Meyer, 2018)</a:t>
            </a:r>
          </a:p>
        </p:txBody>
      </p:sp>
    </p:spTree>
    <p:extLst>
      <p:ext uri="{BB962C8B-B14F-4D97-AF65-F5344CB8AC3E}">
        <p14:creationId xmlns:p14="http://schemas.microsoft.com/office/powerpoint/2010/main" val="41266796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942F2-2728-DB8B-627D-6B0D9E616627}"/>
              </a:ext>
            </a:extLst>
          </p:cNvPr>
          <p:cNvSpPr>
            <a:spLocks noGrp="1"/>
          </p:cNvSpPr>
          <p:nvPr>
            <p:ph type="title"/>
          </p:nvPr>
        </p:nvSpPr>
        <p:spPr>
          <a:xfrm>
            <a:off x="1143000" y="450980"/>
            <a:ext cx="9693573" cy="1107233"/>
          </a:xfrm>
        </p:spPr>
        <p:txBody>
          <a:bodyPr>
            <a:normAutofit/>
          </a:bodyPr>
          <a:lstStyle/>
          <a:p>
            <a:r>
              <a:rPr lang="en-GB" sz="3200" dirty="0">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D1AD3651-BA95-06B9-EA65-B68B60C81139}"/>
              </a:ext>
            </a:extLst>
          </p:cNvPr>
          <p:cNvSpPr>
            <a:spLocks noGrp="1"/>
          </p:cNvSpPr>
          <p:nvPr>
            <p:ph idx="1"/>
          </p:nvPr>
        </p:nvSpPr>
        <p:spPr>
          <a:xfrm>
            <a:off x="1250304" y="1446245"/>
            <a:ext cx="9998834" cy="4960775"/>
          </a:xfrm>
        </p:spPr>
        <p:txBody>
          <a:bodyPr>
            <a:normAutofit fontScale="92500" lnSpcReduction="10000"/>
          </a:bodyPr>
          <a:lstStyle/>
          <a:p>
            <a:pPr>
              <a:lnSpc>
                <a:spcPct val="100000"/>
              </a:lnSpc>
            </a:pPr>
            <a:r>
              <a:rPr lang="en-GB" sz="2000" dirty="0">
                <a:solidFill>
                  <a:schemeClr val="tx1"/>
                </a:solidFill>
                <a:latin typeface="Arial" panose="020B0604020202020204" pitchFamily="34" charset="0"/>
                <a:cs typeface="Arial" panose="020B0604020202020204" pitchFamily="34" charset="0"/>
              </a:rPr>
              <a:t>Participant’s </a:t>
            </a:r>
            <a:r>
              <a:rPr lang="en-GB" sz="2000" b="1" dirty="0">
                <a:solidFill>
                  <a:schemeClr val="tx1"/>
                </a:solidFill>
                <a:latin typeface="Arial" panose="020B0604020202020204" pitchFamily="34" charset="0"/>
                <a:cs typeface="Arial" panose="020B0604020202020204" pitchFamily="34" charset="0"/>
              </a:rPr>
              <a:t>informed</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voluntary</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consent</a:t>
            </a:r>
            <a:r>
              <a:rPr lang="en-GB" sz="2000" dirty="0">
                <a:solidFill>
                  <a:schemeClr val="tx1"/>
                </a:solidFill>
                <a:latin typeface="Arial" panose="020B0604020202020204" pitchFamily="34" charset="0"/>
                <a:cs typeface="Arial" panose="020B0604020202020204" pitchFamily="34" charset="0"/>
              </a:rPr>
              <a:t> is required. Before getting consent, thoroughly describe the goals of the study, the methods, any possible dangers, and the advantages. Also, give participants a chance to ask questions (Bopp and </a:t>
            </a:r>
            <a:r>
              <a:rPr lang="en-GB" sz="2000" dirty="0" err="1">
                <a:solidFill>
                  <a:schemeClr val="tx1"/>
                </a:solidFill>
                <a:latin typeface="Arial" panose="020B0604020202020204" pitchFamily="34" charset="0"/>
                <a:cs typeface="Arial" panose="020B0604020202020204" pitchFamily="34" charset="0"/>
              </a:rPr>
              <a:t>Stellefson</a:t>
            </a:r>
            <a:r>
              <a:rPr lang="en-GB" sz="2000" dirty="0">
                <a:solidFill>
                  <a:schemeClr val="tx1"/>
                </a:solidFill>
                <a:latin typeface="Arial" panose="020B0604020202020204" pitchFamily="34" charset="0"/>
                <a:cs typeface="Arial" panose="020B0604020202020204" pitchFamily="34" charset="0"/>
              </a:rPr>
              <a:t>, 2020).</a:t>
            </a:r>
          </a:p>
          <a:p>
            <a:pPr>
              <a:lnSpc>
                <a:spcPct val="100000"/>
              </a:lnSpc>
            </a:pPr>
            <a:r>
              <a:rPr lang="en-GB" sz="2000" dirty="0">
                <a:solidFill>
                  <a:schemeClr val="tx1"/>
                </a:solidFill>
                <a:latin typeface="Arial" panose="020B0604020202020204" pitchFamily="34" charset="0"/>
                <a:cs typeface="Arial" panose="020B0604020202020204" pitchFamily="34" charset="0"/>
              </a:rPr>
              <a:t>Anonymized data should be used to </a:t>
            </a:r>
            <a:r>
              <a:rPr lang="en-GB" sz="2000" b="1" dirty="0">
                <a:solidFill>
                  <a:schemeClr val="tx1"/>
                </a:solidFill>
                <a:latin typeface="Arial" panose="020B0604020202020204" pitchFamily="34" charset="0"/>
                <a:cs typeface="Arial" panose="020B0604020202020204" pitchFamily="34" charset="0"/>
              </a:rPr>
              <a:t>protect</a:t>
            </a:r>
            <a:r>
              <a:rPr lang="en-GB" sz="2000" dirty="0">
                <a:solidFill>
                  <a:schemeClr val="tx1"/>
                </a:solidFill>
                <a:latin typeface="Arial" panose="020B0604020202020204" pitchFamily="34" charset="0"/>
                <a:cs typeface="Arial" panose="020B0604020202020204" pitchFamily="34" charset="0"/>
              </a:rPr>
              <a:t> participant identities and ensure </a:t>
            </a:r>
            <a:r>
              <a:rPr lang="en-GB" sz="2000" b="1" dirty="0">
                <a:solidFill>
                  <a:schemeClr val="tx1"/>
                </a:solidFill>
                <a:latin typeface="Arial" panose="020B0604020202020204" pitchFamily="34" charset="0"/>
                <a:cs typeface="Arial" panose="020B0604020202020204" pitchFamily="34" charset="0"/>
              </a:rPr>
              <a:t>privacy</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confidentiality </a:t>
            </a:r>
            <a:r>
              <a:rPr lang="en-GB" sz="2000" dirty="0">
                <a:solidFill>
                  <a:schemeClr val="tx1"/>
                </a:solidFill>
                <a:latin typeface="Arial" panose="020B0604020202020204" pitchFamily="34" charset="0"/>
                <a:cs typeface="Arial" panose="020B0604020202020204" pitchFamily="34" charset="0"/>
              </a:rPr>
              <a:t>(Bopp and </a:t>
            </a:r>
            <a:r>
              <a:rPr lang="en-GB" sz="2000" dirty="0" err="1">
                <a:solidFill>
                  <a:schemeClr val="tx1"/>
                </a:solidFill>
                <a:latin typeface="Arial" panose="020B0604020202020204" pitchFamily="34" charset="0"/>
                <a:cs typeface="Arial" panose="020B0604020202020204" pitchFamily="34" charset="0"/>
              </a:rPr>
              <a:t>Stellefson</a:t>
            </a:r>
            <a:r>
              <a:rPr lang="en-GB" sz="2000" dirty="0">
                <a:solidFill>
                  <a:schemeClr val="tx1"/>
                </a:solidFill>
                <a:latin typeface="Arial" panose="020B0604020202020204" pitchFamily="34" charset="0"/>
                <a:cs typeface="Arial" panose="020B0604020202020204" pitchFamily="34" charset="0"/>
              </a:rPr>
              <a:t>, 2020). </a:t>
            </a:r>
          </a:p>
          <a:p>
            <a:pPr>
              <a:lnSpc>
                <a:spcPct val="100000"/>
              </a:lnSpc>
            </a:pPr>
            <a:r>
              <a:rPr lang="en-GB" sz="2000" dirty="0">
                <a:solidFill>
                  <a:schemeClr val="tx1"/>
                </a:solidFill>
                <a:latin typeface="Arial" panose="020B0604020202020204" pitchFamily="34" charset="0"/>
                <a:cs typeface="Arial" panose="020B0604020202020204" pitchFamily="34" charset="0"/>
              </a:rPr>
              <a:t>When presenting their findings, researchers ought to be </a:t>
            </a:r>
            <a:r>
              <a:rPr lang="en-GB" sz="2000" b="1" dirty="0">
                <a:solidFill>
                  <a:schemeClr val="tx1"/>
                </a:solidFill>
                <a:latin typeface="Arial" panose="020B0604020202020204" pitchFamily="34" charset="0"/>
                <a:cs typeface="Arial" panose="020B0604020202020204" pitchFamily="34" charset="0"/>
              </a:rPr>
              <a:t>open and honest </a:t>
            </a:r>
            <a:r>
              <a:rPr lang="en-GB" sz="2000" dirty="0">
                <a:solidFill>
                  <a:schemeClr val="tx1"/>
                </a:solidFill>
                <a:latin typeface="Arial" panose="020B0604020202020204" pitchFamily="34" charset="0"/>
                <a:cs typeface="Arial" panose="020B0604020202020204" pitchFamily="34" charset="0"/>
              </a:rPr>
              <a:t>about any potential conflicts of interest. </a:t>
            </a:r>
          </a:p>
          <a:p>
            <a:pPr>
              <a:lnSpc>
                <a:spcPct val="100000"/>
              </a:lnSpc>
            </a:pPr>
            <a:r>
              <a:rPr lang="en-GB" sz="2000" dirty="0">
                <a:solidFill>
                  <a:schemeClr val="tx1"/>
                </a:solidFill>
                <a:latin typeface="Arial" panose="020B0604020202020204" pitchFamily="34" charset="0"/>
                <a:cs typeface="Arial" panose="020B0604020202020204" pitchFamily="34" charset="0"/>
              </a:rPr>
              <a:t>Furthermore, participants' </a:t>
            </a:r>
            <a:r>
              <a:rPr lang="en-GB" sz="2000" b="1" dirty="0">
                <a:solidFill>
                  <a:schemeClr val="tx1"/>
                </a:solidFill>
                <a:latin typeface="Arial" panose="020B0604020202020204" pitchFamily="34" charset="0"/>
                <a:cs typeface="Arial" panose="020B0604020202020204" pitchFamily="34" charset="0"/>
              </a:rPr>
              <a:t>health</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and</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well-being</a:t>
            </a:r>
            <a:r>
              <a:rPr lang="en-GB" sz="2000" dirty="0">
                <a:solidFill>
                  <a:schemeClr val="tx1"/>
                </a:solidFill>
                <a:latin typeface="Arial" panose="020B0604020202020204" pitchFamily="34" charset="0"/>
                <a:cs typeface="Arial" panose="020B0604020202020204" pitchFamily="34" charset="0"/>
              </a:rPr>
              <a:t> must come first, and any </a:t>
            </a:r>
            <a:r>
              <a:rPr lang="en-GB" sz="2000" b="1" dirty="0">
                <a:solidFill>
                  <a:schemeClr val="tx1"/>
                </a:solidFill>
                <a:latin typeface="Arial" panose="020B0604020202020204" pitchFamily="34" charset="0"/>
                <a:cs typeface="Arial" panose="020B0604020202020204" pitchFamily="34" charset="0"/>
              </a:rPr>
              <a:t>discomfort</a:t>
            </a:r>
            <a:r>
              <a:rPr lang="en-GB" sz="2000" dirty="0">
                <a:solidFill>
                  <a:schemeClr val="tx1"/>
                </a:solidFill>
                <a:latin typeface="Arial" panose="020B0604020202020204" pitchFamily="34" charset="0"/>
                <a:cs typeface="Arial" panose="020B0604020202020204" pitchFamily="34" charset="0"/>
              </a:rPr>
              <a:t> or </a:t>
            </a:r>
            <a:r>
              <a:rPr lang="en-GB" sz="2000" b="1" dirty="0">
                <a:solidFill>
                  <a:schemeClr val="tx1"/>
                </a:solidFill>
                <a:latin typeface="Arial" panose="020B0604020202020204" pitchFamily="34" charset="0"/>
                <a:cs typeface="Arial" panose="020B0604020202020204" pitchFamily="34" charset="0"/>
              </a:rPr>
              <a:t>harm</a:t>
            </a:r>
            <a:r>
              <a:rPr lang="en-GB" sz="2000" dirty="0">
                <a:solidFill>
                  <a:schemeClr val="tx1"/>
                </a:solidFill>
                <a:latin typeface="Arial" panose="020B0604020202020204" pitchFamily="34" charset="0"/>
                <a:cs typeface="Arial" panose="020B0604020202020204" pitchFamily="34" charset="0"/>
              </a:rPr>
              <a:t> must be kept to a minimum (Bopp and </a:t>
            </a:r>
            <a:r>
              <a:rPr lang="en-GB" sz="2000" dirty="0" err="1">
                <a:solidFill>
                  <a:schemeClr val="tx1"/>
                </a:solidFill>
                <a:latin typeface="Arial" panose="020B0604020202020204" pitchFamily="34" charset="0"/>
                <a:cs typeface="Arial" panose="020B0604020202020204" pitchFamily="34" charset="0"/>
              </a:rPr>
              <a:t>Stellefson</a:t>
            </a:r>
            <a:r>
              <a:rPr lang="en-GB" sz="2000" dirty="0">
                <a:solidFill>
                  <a:schemeClr val="tx1"/>
                </a:solidFill>
                <a:latin typeface="Arial" panose="020B0604020202020204" pitchFamily="34" charset="0"/>
                <a:cs typeface="Arial" panose="020B0604020202020204" pitchFamily="34" charset="0"/>
              </a:rPr>
              <a:t>, 2020).</a:t>
            </a:r>
          </a:p>
          <a:p>
            <a:pPr>
              <a:lnSpc>
                <a:spcPct val="100000"/>
              </a:lnSpc>
            </a:pPr>
            <a:r>
              <a:rPr lang="en-GB" sz="2000" dirty="0">
                <a:solidFill>
                  <a:schemeClr val="tx1"/>
                </a:solidFill>
                <a:latin typeface="Arial" panose="020B0604020202020204" pitchFamily="34" charset="0"/>
                <a:cs typeface="Arial" panose="020B0604020202020204" pitchFamily="34" charset="0"/>
              </a:rPr>
              <a:t>In order to effectively represent the varied student population, it is imperative to ensure </a:t>
            </a:r>
            <a:r>
              <a:rPr lang="en-GB" sz="2000" b="1" dirty="0">
                <a:solidFill>
                  <a:schemeClr val="tx1"/>
                </a:solidFill>
                <a:latin typeface="Arial" panose="020B0604020202020204" pitchFamily="34" charset="0"/>
                <a:cs typeface="Arial" panose="020B0604020202020204" pitchFamily="34" charset="0"/>
              </a:rPr>
              <a:t>equal</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participation</a:t>
            </a:r>
            <a:r>
              <a:rPr lang="en-GB" sz="2000" dirty="0">
                <a:solidFill>
                  <a:schemeClr val="tx1"/>
                </a:solidFill>
                <a:latin typeface="Arial" panose="020B0604020202020204" pitchFamily="34" charset="0"/>
                <a:cs typeface="Arial" panose="020B0604020202020204" pitchFamily="34" charset="0"/>
              </a:rPr>
              <a:t> and abstain from any type of bias or discrimination.</a:t>
            </a:r>
          </a:p>
          <a:p>
            <a:pPr>
              <a:lnSpc>
                <a:spcPct val="100000"/>
              </a:lnSpc>
            </a:pPr>
            <a:r>
              <a:rPr lang="en-GB" sz="2000" dirty="0">
                <a:solidFill>
                  <a:schemeClr val="tx1"/>
                </a:solidFill>
                <a:latin typeface="Arial" panose="020B0604020202020204" pitchFamily="34" charset="0"/>
                <a:cs typeface="Arial" panose="020B0604020202020204" pitchFamily="34" charset="0"/>
              </a:rPr>
              <a:t>Maintaining these ethical standards is essential to carrying out ethically sound research that respects the </a:t>
            </a:r>
            <a:r>
              <a:rPr lang="en-GB" sz="2000" b="1" dirty="0">
                <a:solidFill>
                  <a:schemeClr val="tx1"/>
                </a:solidFill>
                <a:latin typeface="Arial" panose="020B0604020202020204" pitchFamily="34" charset="0"/>
                <a:cs typeface="Arial" panose="020B0604020202020204" pitchFamily="34" charset="0"/>
              </a:rPr>
              <a:t>rights</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dignity</a:t>
            </a:r>
            <a:r>
              <a:rPr lang="en-GB" sz="2000" dirty="0">
                <a:solidFill>
                  <a:schemeClr val="tx1"/>
                </a:solidFill>
                <a:latin typeface="Arial" panose="020B0604020202020204" pitchFamily="34" charset="0"/>
                <a:cs typeface="Arial" panose="020B0604020202020204" pitchFamily="34" charset="0"/>
              </a:rPr>
              <a:t> of participants who are college </a:t>
            </a:r>
            <a:r>
              <a:rPr lang="en-GB" sz="2100" dirty="0">
                <a:solidFill>
                  <a:schemeClr val="tx1"/>
                </a:solidFill>
                <a:latin typeface="Arial" panose="020B0604020202020204" pitchFamily="34" charset="0"/>
                <a:cs typeface="Arial" panose="020B0604020202020204" pitchFamily="34" charset="0"/>
              </a:rPr>
              <a:t>students (Bhandari, 2022).</a:t>
            </a:r>
          </a:p>
        </p:txBody>
      </p:sp>
    </p:spTree>
    <p:extLst>
      <p:ext uri="{BB962C8B-B14F-4D97-AF65-F5344CB8AC3E}">
        <p14:creationId xmlns:p14="http://schemas.microsoft.com/office/powerpoint/2010/main" val="421468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9152E-B15D-32C1-DF08-758F5CF1A933}"/>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Implication of research</a:t>
            </a:r>
          </a:p>
        </p:txBody>
      </p:sp>
      <p:sp>
        <p:nvSpPr>
          <p:cNvPr id="3" name="Content Placeholder 2">
            <a:extLst>
              <a:ext uri="{FF2B5EF4-FFF2-40B4-BE49-F238E27FC236}">
                <a16:creationId xmlns:a16="http://schemas.microsoft.com/office/drawing/2014/main" id="{C34BDC2D-91D5-8EEB-36D1-A9FFF204B4F9}"/>
              </a:ext>
            </a:extLst>
          </p:cNvPr>
          <p:cNvSpPr>
            <a:spLocks noGrp="1"/>
          </p:cNvSpPr>
          <p:nvPr>
            <p:ph idx="1"/>
          </p:nvPr>
        </p:nvSpPr>
        <p:spPr>
          <a:xfrm>
            <a:off x="1411571" y="1965960"/>
            <a:ext cx="9606949" cy="3825551"/>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Research on the level of physical activity among college students has significant and wide-ranging ramifications. </a:t>
            </a:r>
          </a:p>
          <a:p>
            <a:r>
              <a:rPr lang="en-GB" sz="2000" b="1" dirty="0">
                <a:solidFill>
                  <a:schemeClr val="tx1"/>
                </a:solidFill>
                <a:latin typeface="Arial" panose="020B0604020202020204" pitchFamily="34" charset="0"/>
                <a:cs typeface="Arial" panose="020B0604020202020204" pitchFamily="34" charset="0"/>
              </a:rPr>
              <a:t>Evidence-based</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initiatives</a:t>
            </a:r>
            <a:r>
              <a:rPr lang="en-GB" sz="2000" dirty="0">
                <a:solidFill>
                  <a:schemeClr val="tx1"/>
                </a:solidFill>
                <a:latin typeface="Arial" panose="020B0604020202020204" pitchFamily="34" charset="0"/>
                <a:cs typeface="Arial" panose="020B0604020202020204" pitchFamily="34" charset="0"/>
              </a:rPr>
              <a:t> to encourage better lives are made possible by these research, which provide insightful information about the health and well-being of this population (Bland et al., 2014). </a:t>
            </a:r>
          </a:p>
          <a:p>
            <a:r>
              <a:rPr lang="en-GB" sz="2000" dirty="0">
                <a:solidFill>
                  <a:schemeClr val="tx1"/>
                </a:solidFill>
                <a:latin typeface="Arial" panose="020B0604020202020204" pitchFamily="34" charset="0"/>
                <a:cs typeface="Arial" panose="020B0604020202020204" pitchFamily="34" charset="0"/>
              </a:rPr>
              <a:t>Universities can use this data to develop </a:t>
            </a:r>
            <a:r>
              <a:rPr lang="en-GB" sz="2000" b="1" dirty="0">
                <a:solidFill>
                  <a:schemeClr val="tx1"/>
                </a:solidFill>
                <a:latin typeface="Arial" panose="020B0604020202020204" pitchFamily="34" charset="0"/>
                <a:cs typeface="Arial" panose="020B0604020202020204" pitchFamily="34" charset="0"/>
              </a:rPr>
              <a:t>tailored</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fitness</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wellness</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programs</a:t>
            </a:r>
            <a:r>
              <a:rPr lang="en-GB" sz="2000" dirty="0">
                <a:solidFill>
                  <a:schemeClr val="tx1"/>
                </a:solidFill>
                <a:latin typeface="Arial" panose="020B0604020202020204" pitchFamily="34" charset="0"/>
                <a:cs typeface="Arial" panose="020B0604020202020204" pitchFamily="34" charset="0"/>
              </a:rPr>
              <a:t>, enhancing the overall student experience (Harold W. Kohl et al., 2013).</a:t>
            </a:r>
          </a:p>
          <a:p>
            <a:r>
              <a:rPr lang="en-GB" sz="2000" dirty="0">
                <a:solidFill>
                  <a:schemeClr val="tx1"/>
                </a:solidFill>
                <a:latin typeface="Arial" panose="020B0604020202020204" pitchFamily="34" charset="0"/>
                <a:cs typeface="Arial" panose="020B0604020202020204" pitchFamily="34" charset="0"/>
              </a:rPr>
              <a:t>Public health organisations can also use this information to </a:t>
            </a:r>
            <a:r>
              <a:rPr lang="en-GB" sz="2000" b="1" dirty="0">
                <a:solidFill>
                  <a:schemeClr val="tx1"/>
                </a:solidFill>
                <a:latin typeface="Arial" panose="020B0604020202020204" pitchFamily="34" charset="0"/>
                <a:cs typeface="Arial" panose="020B0604020202020204" pitchFamily="34" charset="0"/>
              </a:rPr>
              <a:t>address</a:t>
            </a:r>
            <a:r>
              <a:rPr lang="en-GB" sz="2000" dirty="0">
                <a:solidFill>
                  <a:schemeClr val="tx1"/>
                </a:solidFill>
                <a:latin typeface="Arial" panose="020B0604020202020204" pitchFamily="34" charset="0"/>
                <a:cs typeface="Arial" panose="020B0604020202020204" pitchFamily="34" charset="0"/>
              </a:rPr>
              <a:t> </a:t>
            </a:r>
            <a:r>
              <a:rPr lang="en-GB" sz="2000" b="1" dirty="0">
                <a:solidFill>
                  <a:schemeClr val="tx1"/>
                </a:solidFill>
                <a:latin typeface="Arial" panose="020B0604020202020204" pitchFamily="34" charset="0"/>
                <a:cs typeface="Arial" panose="020B0604020202020204" pitchFamily="34" charset="0"/>
              </a:rPr>
              <a:t>problems</a:t>
            </a:r>
            <a:r>
              <a:rPr lang="en-GB" sz="2000" dirty="0">
                <a:solidFill>
                  <a:schemeClr val="tx1"/>
                </a:solidFill>
                <a:latin typeface="Arial" panose="020B0604020202020204" pitchFamily="34" charset="0"/>
                <a:cs typeface="Arial" panose="020B0604020202020204" pitchFamily="34" charset="0"/>
              </a:rPr>
              <a:t> associated with physical inactivity, such as obesity and associated chronic illnesses (Bland et al., 2014).</a:t>
            </a:r>
          </a:p>
        </p:txBody>
      </p:sp>
    </p:spTree>
    <p:extLst>
      <p:ext uri="{BB962C8B-B14F-4D97-AF65-F5344CB8AC3E}">
        <p14:creationId xmlns:p14="http://schemas.microsoft.com/office/powerpoint/2010/main" val="3875217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3CA16-85DC-3E50-6C77-A2D85AB82A48}"/>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Implication of research</a:t>
            </a:r>
          </a:p>
        </p:txBody>
      </p:sp>
      <p:sp>
        <p:nvSpPr>
          <p:cNvPr id="3" name="Content Placeholder 2">
            <a:extLst>
              <a:ext uri="{FF2B5EF4-FFF2-40B4-BE49-F238E27FC236}">
                <a16:creationId xmlns:a16="http://schemas.microsoft.com/office/drawing/2014/main" id="{DDFC6037-6EFD-DB86-02EB-65DA1F16BBA8}"/>
              </a:ext>
            </a:extLst>
          </p:cNvPr>
          <p:cNvSpPr>
            <a:spLocks noGrp="1"/>
          </p:cNvSpPr>
          <p:nvPr>
            <p:ph idx="1"/>
          </p:nvPr>
        </p:nvSpPr>
        <p:spPr>
          <a:xfrm>
            <a:off x="1464906" y="2057400"/>
            <a:ext cx="9448328" cy="4072812"/>
          </a:xfrm>
        </p:spPr>
        <p:txBody>
          <a:bodyPr>
            <a:normAutofit/>
          </a:bodyPr>
          <a:lstStyle/>
          <a:p>
            <a:r>
              <a:rPr lang="en-GB" sz="2000" dirty="0">
                <a:solidFill>
                  <a:schemeClr val="tx1"/>
                </a:solidFill>
                <a:latin typeface="Arial" panose="020B0604020202020204" pitchFamily="34" charset="0"/>
                <a:cs typeface="Arial" panose="020B0604020202020204" pitchFamily="34" charset="0"/>
              </a:rPr>
              <a:t>Furthermore, by better understanding the variables impacting students' physical activity patterns, researchers and policymakers may allocate resources more wisely and </a:t>
            </a:r>
            <a:r>
              <a:rPr lang="en-GB" sz="2000" b="1" dirty="0">
                <a:solidFill>
                  <a:schemeClr val="tx1"/>
                </a:solidFill>
                <a:latin typeface="Arial" panose="020B0604020202020204" pitchFamily="34" charset="0"/>
                <a:cs typeface="Arial" panose="020B0604020202020204" pitchFamily="34" charset="0"/>
              </a:rPr>
              <a:t>develop</a:t>
            </a:r>
            <a:r>
              <a:rPr lang="en-GB" sz="2000" dirty="0">
                <a:solidFill>
                  <a:schemeClr val="tx1"/>
                </a:solidFill>
                <a:latin typeface="Arial" panose="020B0604020202020204" pitchFamily="34" charset="0"/>
                <a:cs typeface="Arial" panose="020B0604020202020204" pitchFamily="34" charset="0"/>
              </a:rPr>
              <a:t> focused </a:t>
            </a:r>
            <a:r>
              <a:rPr lang="en-GB" sz="2000" b="1" dirty="0">
                <a:solidFill>
                  <a:schemeClr val="tx1"/>
                </a:solidFill>
                <a:latin typeface="Arial" panose="020B0604020202020204" pitchFamily="34" charset="0"/>
                <a:cs typeface="Arial" panose="020B0604020202020204" pitchFamily="34" charset="0"/>
              </a:rPr>
              <a:t>programmes</a:t>
            </a:r>
            <a:r>
              <a:rPr lang="en-GB" sz="2000" dirty="0">
                <a:solidFill>
                  <a:schemeClr val="tx1"/>
                </a:solidFill>
                <a:latin typeface="Arial" panose="020B0604020202020204" pitchFamily="34" charset="0"/>
                <a:cs typeface="Arial" panose="020B0604020202020204" pitchFamily="34" charset="0"/>
              </a:rPr>
              <a:t> that promote active living. </a:t>
            </a:r>
          </a:p>
          <a:p>
            <a:r>
              <a:rPr lang="en-GB" sz="2000" dirty="0">
                <a:solidFill>
                  <a:schemeClr val="tx1"/>
                </a:solidFill>
                <a:latin typeface="Arial" panose="020B0604020202020204" pitchFamily="34" charset="0"/>
                <a:cs typeface="Arial" panose="020B0604020202020204" pitchFamily="34" charset="0"/>
              </a:rPr>
              <a:t>In the end, studies in this field may benefit university students' long-term </a:t>
            </a:r>
            <a:r>
              <a:rPr lang="en-GB" sz="2000" b="1" dirty="0">
                <a:solidFill>
                  <a:schemeClr val="tx1"/>
                </a:solidFill>
                <a:latin typeface="Arial" panose="020B0604020202020204" pitchFamily="34" charset="0"/>
                <a:cs typeface="Arial" panose="020B0604020202020204" pitchFamily="34" charset="0"/>
              </a:rPr>
              <a:t>productivity</a:t>
            </a:r>
            <a:r>
              <a:rPr lang="en-GB" sz="2000" dirty="0">
                <a:solidFill>
                  <a:schemeClr val="tx1"/>
                </a:solidFill>
                <a:latin typeface="Arial" panose="020B0604020202020204" pitchFamily="34" charset="0"/>
                <a:cs typeface="Arial" panose="020B0604020202020204" pitchFamily="34" charset="0"/>
              </a:rPr>
              <a:t> and </a:t>
            </a:r>
            <a:r>
              <a:rPr lang="en-GB" sz="2000" b="1" dirty="0">
                <a:solidFill>
                  <a:schemeClr val="tx1"/>
                </a:solidFill>
                <a:latin typeface="Arial" panose="020B0604020202020204" pitchFamily="34" charset="0"/>
                <a:cs typeface="Arial" panose="020B0604020202020204" pitchFamily="34" charset="0"/>
              </a:rPr>
              <a:t>health</a:t>
            </a:r>
            <a:r>
              <a:rPr lang="en-GB" sz="2000" dirty="0">
                <a:solidFill>
                  <a:schemeClr val="tx1"/>
                </a:solidFill>
                <a:latin typeface="Arial" panose="020B0604020202020204" pitchFamily="34" charset="0"/>
                <a:cs typeface="Arial" panose="020B0604020202020204" pitchFamily="34" charset="0"/>
              </a:rPr>
              <a:t> as well as </a:t>
            </a:r>
            <a:r>
              <a:rPr lang="en-GB" sz="2000" b="1" dirty="0">
                <a:solidFill>
                  <a:schemeClr val="tx1"/>
                </a:solidFill>
                <a:latin typeface="Arial" panose="020B0604020202020204" pitchFamily="34" charset="0"/>
                <a:cs typeface="Arial" panose="020B0604020202020204" pitchFamily="34" charset="0"/>
              </a:rPr>
              <a:t>society</a:t>
            </a:r>
            <a:r>
              <a:rPr lang="en-GB" sz="2000" dirty="0">
                <a:solidFill>
                  <a:schemeClr val="tx1"/>
                </a:solidFill>
                <a:latin typeface="Arial" panose="020B0604020202020204" pitchFamily="34" charset="0"/>
                <a:cs typeface="Arial" panose="020B0604020202020204" pitchFamily="34" charset="0"/>
              </a:rPr>
              <a:t> at large.</a:t>
            </a:r>
          </a:p>
          <a:p>
            <a:endParaRPr lang="en-GB" sz="20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E0C41C1-15CA-4135-5361-455F4226F7A8}"/>
              </a:ext>
            </a:extLst>
          </p:cNvPr>
          <p:cNvSpPr txBox="1"/>
          <p:nvPr/>
        </p:nvSpPr>
        <p:spPr>
          <a:xfrm>
            <a:off x="10272500" y="6130212"/>
            <a:ext cx="149204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(Sun, 2013)</a:t>
            </a:r>
          </a:p>
        </p:txBody>
      </p:sp>
    </p:spTree>
    <p:extLst>
      <p:ext uri="{BB962C8B-B14F-4D97-AF65-F5344CB8AC3E}">
        <p14:creationId xmlns:p14="http://schemas.microsoft.com/office/powerpoint/2010/main" val="21529172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12D72-8D2E-DDFE-25F7-350E32D404AC}"/>
              </a:ext>
            </a:extLst>
          </p:cNvPr>
          <p:cNvSpPr>
            <a:spLocks noGrp="1"/>
          </p:cNvSpPr>
          <p:nvPr>
            <p:ph type="title"/>
          </p:nvPr>
        </p:nvSpPr>
        <p:spPr>
          <a:xfrm>
            <a:off x="979716" y="446628"/>
            <a:ext cx="9995230" cy="789272"/>
          </a:xfrm>
        </p:spPr>
        <p:txBody>
          <a:bodyPr>
            <a:normAutofit/>
          </a:bodyPr>
          <a:lstStyle/>
          <a:p>
            <a:pPr algn="ctr"/>
            <a:r>
              <a:rPr lang="en-GB" sz="3200" dirty="0">
                <a:latin typeface="Arial" panose="020B0604020202020204" pitchFamily="34" charset="0"/>
                <a:cs typeface="Arial" panose="020B0604020202020204" pitchFamily="34" charset="0"/>
              </a:rPr>
              <a:t>Plan of work</a:t>
            </a:r>
          </a:p>
        </p:txBody>
      </p:sp>
      <p:graphicFrame>
        <p:nvGraphicFramePr>
          <p:cNvPr id="8" name="Content Placeholder 7">
            <a:extLst>
              <a:ext uri="{FF2B5EF4-FFF2-40B4-BE49-F238E27FC236}">
                <a16:creationId xmlns:a16="http://schemas.microsoft.com/office/drawing/2014/main" id="{5B282821-73DB-46AA-5912-EC75401C6DEB}"/>
              </a:ext>
            </a:extLst>
          </p:cNvPr>
          <p:cNvGraphicFramePr>
            <a:graphicFrameLocks noGrp="1"/>
          </p:cNvGraphicFramePr>
          <p:nvPr>
            <p:ph idx="1"/>
            <p:extLst>
              <p:ext uri="{D42A27DB-BD31-4B8C-83A1-F6EECF244321}">
                <p14:modId xmlns:p14="http://schemas.microsoft.com/office/powerpoint/2010/main" val="3615598649"/>
              </p:ext>
            </p:extLst>
          </p:nvPr>
        </p:nvGraphicFramePr>
        <p:xfrm>
          <a:off x="979716" y="1558211"/>
          <a:ext cx="10307946" cy="4719759"/>
        </p:xfrm>
        <a:graphic>
          <a:graphicData uri="http://schemas.openxmlformats.org/drawingml/2006/table">
            <a:tbl>
              <a:tblPr firstRow="1" bandRow="1">
                <a:tableStyleId>{073A0DAA-6AF3-43AB-8588-CEC1D06C72B9}</a:tableStyleId>
              </a:tblPr>
              <a:tblGrid>
                <a:gridCol w="3791268">
                  <a:extLst>
                    <a:ext uri="{9D8B030D-6E8A-4147-A177-3AD203B41FA5}">
                      <a16:colId xmlns:a16="http://schemas.microsoft.com/office/drawing/2014/main" val="1719677399"/>
                    </a:ext>
                  </a:extLst>
                </a:gridCol>
                <a:gridCol w="1086113">
                  <a:extLst>
                    <a:ext uri="{9D8B030D-6E8A-4147-A177-3AD203B41FA5}">
                      <a16:colId xmlns:a16="http://schemas.microsoft.com/office/drawing/2014/main" val="69080371"/>
                    </a:ext>
                  </a:extLst>
                </a:gridCol>
                <a:gridCol w="1086113">
                  <a:extLst>
                    <a:ext uri="{9D8B030D-6E8A-4147-A177-3AD203B41FA5}">
                      <a16:colId xmlns:a16="http://schemas.microsoft.com/office/drawing/2014/main" val="4250858760"/>
                    </a:ext>
                  </a:extLst>
                </a:gridCol>
                <a:gridCol w="1086113">
                  <a:extLst>
                    <a:ext uri="{9D8B030D-6E8A-4147-A177-3AD203B41FA5}">
                      <a16:colId xmlns:a16="http://schemas.microsoft.com/office/drawing/2014/main" val="2151405340"/>
                    </a:ext>
                  </a:extLst>
                </a:gridCol>
                <a:gridCol w="1086113">
                  <a:extLst>
                    <a:ext uri="{9D8B030D-6E8A-4147-A177-3AD203B41FA5}">
                      <a16:colId xmlns:a16="http://schemas.microsoft.com/office/drawing/2014/main" val="3869297939"/>
                    </a:ext>
                  </a:extLst>
                </a:gridCol>
                <a:gridCol w="1086113">
                  <a:extLst>
                    <a:ext uri="{9D8B030D-6E8A-4147-A177-3AD203B41FA5}">
                      <a16:colId xmlns:a16="http://schemas.microsoft.com/office/drawing/2014/main" val="2876636480"/>
                    </a:ext>
                  </a:extLst>
                </a:gridCol>
                <a:gridCol w="1086113">
                  <a:extLst>
                    <a:ext uri="{9D8B030D-6E8A-4147-A177-3AD203B41FA5}">
                      <a16:colId xmlns:a16="http://schemas.microsoft.com/office/drawing/2014/main" val="2898844055"/>
                    </a:ext>
                  </a:extLst>
                </a:gridCol>
              </a:tblGrid>
              <a:tr h="370481">
                <a:tc>
                  <a:txBody>
                    <a:bodyPr/>
                    <a:lstStyle/>
                    <a:p>
                      <a:pPr algn="ctr"/>
                      <a:r>
                        <a:rPr lang="en-GB" sz="1400" dirty="0">
                          <a:latin typeface="Arial" panose="020B0604020202020204" pitchFamily="34" charset="0"/>
                          <a:cs typeface="Arial" panose="020B0604020202020204" pitchFamily="34" charset="0"/>
                        </a:rPr>
                        <a:t>Task</a:t>
                      </a:r>
                    </a:p>
                  </a:txBody>
                  <a:tcPr/>
                </a:tc>
                <a:tc>
                  <a:txBody>
                    <a:bodyPr/>
                    <a:lstStyle/>
                    <a:p>
                      <a:pPr algn="ctr"/>
                      <a:r>
                        <a:rPr lang="en-GB" sz="1400" dirty="0">
                          <a:latin typeface="Arial" panose="020B0604020202020204" pitchFamily="34" charset="0"/>
                          <a:cs typeface="Arial" panose="020B0604020202020204" pitchFamily="34" charset="0"/>
                        </a:rPr>
                        <a:t>Week 1</a:t>
                      </a:r>
                    </a:p>
                  </a:txBody>
                  <a:tcPr/>
                </a:tc>
                <a:tc>
                  <a:txBody>
                    <a:bodyPr/>
                    <a:lstStyle/>
                    <a:p>
                      <a:pPr algn="ctr"/>
                      <a:r>
                        <a:rPr lang="en-GB" sz="1400" dirty="0">
                          <a:latin typeface="Arial" panose="020B0604020202020204" pitchFamily="34" charset="0"/>
                          <a:cs typeface="Arial" panose="020B0604020202020204" pitchFamily="34" charset="0"/>
                        </a:rPr>
                        <a:t>Week 2</a:t>
                      </a:r>
                    </a:p>
                  </a:txBody>
                  <a:tcPr/>
                </a:tc>
                <a:tc>
                  <a:txBody>
                    <a:bodyPr/>
                    <a:lstStyle/>
                    <a:p>
                      <a:pPr algn="ctr"/>
                      <a:r>
                        <a:rPr lang="en-GB" sz="1400" dirty="0">
                          <a:latin typeface="Arial" panose="020B0604020202020204" pitchFamily="34" charset="0"/>
                          <a:cs typeface="Arial" panose="020B0604020202020204" pitchFamily="34" charset="0"/>
                        </a:rPr>
                        <a:t>Week 3</a:t>
                      </a:r>
                    </a:p>
                  </a:txBody>
                  <a:tcPr/>
                </a:tc>
                <a:tc>
                  <a:txBody>
                    <a:bodyPr/>
                    <a:lstStyle/>
                    <a:p>
                      <a:pPr algn="ctr"/>
                      <a:r>
                        <a:rPr lang="en-GB" sz="1400" dirty="0">
                          <a:latin typeface="Arial" panose="020B0604020202020204" pitchFamily="34" charset="0"/>
                          <a:cs typeface="Arial" panose="020B0604020202020204" pitchFamily="34" charset="0"/>
                        </a:rPr>
                        <a:t>Week 4</a:t>
                      </a:r>
                    </a:p>
                  </a:txBody>
                  <a:tcPr/>
                </a:tc>
                <a:tc>
                  <a:txBody>
                    <a:bodyPr/>
                    <a:lstStyle/>
                    <a:p>
                      <a:pPr algn="ctr"/>
                      <a:r>
                        <a:rPr lang="en-GB" sz="1400" dirty="0">
                          <a:latin typeface="Arial" panose="020B0604020202020204" pitchFamily="34" charset="0"/>
                          <a:cs typeface="Arial" panose="020B0604020202020204" pitchFamily="34" charset="0"/>
                        </a:rPr>
                        <a:t>Week 5</a:t>
                      </a:r>
                    </a:p>
                  </a:txBody>
                  <a:tcPr/>
                </a:tc>
                <a:tc>
                  <a:txBody>
                    <a:bodyPr/>
                    <a:lstStyle/>
                    <a:p>
                      <a:pPr algn="ctr"/>
                      <a:r>
                        <a:rPr lang="en-GB" sz="1400" dirty="0">
                          <a:latin typeface="Arial" panose="020B0604020202020204" pitchFamily="34" charset="0"/>
                          <a:cs typeface="Arial" panose="020B0604020202020204" pitchFamily="34" charset="0"/>
                        </a:rPr>
                        <a:t>Week 6</a:t>
                      </a:r>
                    </a:p>
                  </a:txBody>
                  <a:tcPr/>
                </a:tc>
                <a:extLst>
                  <a:ext uri="{0D108BD9-81ED-4DB2-BD59-A6C34878D82A}">
                    <a16:rowId xmlns:a16="http://schemas.microsoft.com/office/drawing/2014/main" val="1546432778"/>
                  </a:ext>
                </a:extLst>
              </a:tr>
              <a:tr h="370481">
                <a:tc>
                  <a:txBody>
                    <a:bodyPr/>
                    <a:lstStyle/>
                    <a:p>
                      <a:r>
                        <a:rPr lang="en-GB" sz="1400" dirty="0">
                          <a:latin typeface="Arial" panose="020B0604020202020204" pitchFamily="34" charset="0"/>
                          <a:cs typeface="Arial" panose="020B0604020202020204" pitchFamily="34" charset="0"/>
                        </a:rPr>
                        <a:t>Title of The Proposed Research</a:t>
                      </a:r>
                    </a:p>
                  </a:txBody>
                  <a:tcPr/>
                </a:tc>
                <a:tc>
                  <a:txBody>
                    <a:bodyPr/>
                    <a:lstStyle/>
                    <a:p>
                      <a:endParaRPr lang="en-GB" sz="1400" kern="1200" dirty="0">
                        <a:solidFill>
                          <a:schemeClr val="dk1"/>
                        </a:solidFill>
                        <a:latin typeface="Arial" panose="020B0604020202020204" pitchFamily="34" charset="0"/>
                        <a:ea typeface="+mn-ea"/>
                        <a:cs typeface="Arial" panose="020B0604020202020204" pitchFamily="34" charset="0"/>
                      </a:endParaRPr>
                    </a:p>
                  </a:txBody>
                  <a:tcPr>
                    <a:solidFill>
                      <a:schemeClr val="accent1"/>
                    </a:solidFill>
                  </a:tcPr>
                </a:tc>
                <a:tc>
                  <a:txBody>
                    <a:bodyPr/>
                    <a:lstStyle/>
                    <a:p>
                      <a:endParaRPr lang="en-GB" sz="1400" dirty="0">
                        <a:latin typeface="Arial" panose="020B0604020202020204" pitchFamily="34" charset="0"/>
                        <a:cs typeface="Arial" panose="020B0604020202020204" pitchFamily="34" charset="0"/>
                      </a:endParaRPr>
                    </a:p>
                  </a:txBody>
                  <a:tcPr>
                    <a:solidFill>
                      <a:schemeClr val="accent1"/>
                    </a:solidFill>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91947610"/>
                  </a:ext>
                </a:extLst>
              </a:tr>
              <a:tr h="370481">
                <a:tc>
                  <a:txBody>
                    <a:bodyPr/>
                    <a:lstStyle/>
                    <a:p>
                      <a:r>
                        <a:rPr lang="en-GB" sz="1400" dirty="0">
                          <a:latin typeface="Arial" panose="020B0604020202020204" pitchFamily="34" charset="0"/>
                          <a:cs typeface="Arial" panose="020B0604020202020204" pitchFamily="34" charset="0"/>
                        </a:rPr>
                        <a:t>Introduction/Background</a:t>
                      </a: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rgbClr val="92D050"/>
                    </a:solidFill>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49842104"/>
                  </a:ext>
                </a:extLst>
              </a:tr>
              <a:tr h="370481">
                <a:tc>
                  <a:txBody>
                    <a:bodyPr/>
                    <a:lstStyle/>
                    <a:p>
                      <a:r>
                        <a:rPr lang="en-GB" sz="1400" dirty="0">
                          <a:latin typeface="Arial" panose="020B0604020202020204" pitchFamily="34" charset="0"/>
                          <a:cs typeface="Arial" panose="020B0604020202020204" pitchFamily="34" charset="0"/>
                        </a:rPr>
                        <a:t>Rationale of the Study</a:t>
                      </a: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rgbClr val="92D050"/>
                    </a:solidFill>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58481176"/>
                  </a:ext>
                </a:extLst>
              </a:tr>
              <a:tr h="370481">
                <a:tc>
                  <a:txBody>
                    <a:bodyPr/>
                    <a:lstStyle/>
                    <a:p>
                      <a:r>
                        <a:rPr lang="en-GB" sz="1400" dirty="0">
                          <a:latin typeface="Arial" panose="020B0604020202020204" pitchFamily="34" charset="0"/>
                          <a:cs typeface="Arial" panose="020B0604020202020204" pitchFamily="34" charset="0"/>
                        </a:rPr>
                        <a:t>Proposed Research Question/Aim/Objectives</a:t>
                      </a: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rgbClr val="00B0F0"/>
                    </a:solidFill>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17028543"/>
                  </a:ext>
                </a:extLst>
              </a:tr>
              <a:tr h="370481">
                <a:tc>
                  <a:txBody>
                    <a:bodyPr/>
                    <a:lstStyle/>
                    <a:p>
                      <a:r>
                        <a:rPr lang="en-GB" sz="1400" dirty="0">
                          <a:latin typeface="Arial" panose="020B0604020202020204" pitchFamily="34" charset="0"/>
                          <a:cs typeface="Arial" panose="020B0604020202020204" pitchFamily="34" charset="0"/>
                        </a:rPr>
                        <a:t>Research Design</a:t>
                      </a: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rgbClr val="00B0F0"/>
                    </a:solidFill>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03337069"/>
                  </a:ext>
                </a:extLst>
              </a:tr>
              <a:tr h="370481">
                <a:tc>
                  <a:txBody>
                    <a:bodyPr/>
                    <a:lstStyle/>
                    <a:p>
                      <a:r>
                        <a:rPr lang="en-GB" sz="1400" dirty="0">
                          <a:latin typeface="Arial" panose="020B0604020202020204" pitchFamily="34" charset="0"/>
                          <a:cs typeface="Arial" panose="020B0604020202020204" pitchFamily="34" charset="0"/>
                        </a:rPr>
                        <a:t>Recruitment, Sampling &amp; Study Participation</a:t>
                      </a: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rgbClr val="00B0F0"/>
                    </a:solidFill>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39465876"/>
                  </a:ext>
                </a:extLst>
              </a:tr>
              <a:tr h="339668">
                <a:tc>
                  <a:txBody>
                    <a:bodyPr/>
                    <a:lstStyle/>
                    <a:p>
                      <a:r>
                        <a:rPr lang="en-GB" sz="1400" dirty="0">
                          <a:latin typeface="Arial" panose="020B0604020202020204" pitchFamily="34" charset="0"/>
                          <a:cs typeface="Arial" panose="020B0604020202020204" pitchFamily="34" charset="0"/>
                        </a:rPr>
                        <a:t>Data Collection Methods</a:t>
                      </a: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69797303"/>
                  </a:ext>
                </a:extLst>
              </a:tr>
              <a:tr h="370481">
                <a:tc>
                  <a:txBody>
                    <a:bodyPr/>
                    <a:lstStyle/>
                    <a:p>
                      <a:r>
                        <a:rPr lang="en-GB" sz="1400" dirty="0">
                          <a:latin typeface="Arial" panose="020B0604020202020204" pitchFamily="34" charset="0"/>
                          <a:cs typeface="Arial" panose="020B0604020202020204" pitchFamily="34" charset="0"/>
                        </a:rPr>
                        <a:t>Procedures /Tool</a:t>
                      </a: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highlight>
                          <a:srgbClr val="00FFFF"/>
                        </a:highlight>
                        <a:latin typeface="Arial" panose="020B0604020202020204" pitchFamily="34" charset="0"/>
                        <a:cs typeface="Arial" panose="020B0604020202020204" pitchFamily="34" charset="0"/>
                      </a:endParaRPr>
                    </a:p>
                  </a:txBody>
                  <a:tcPr/>
                </a:tc>
                <a:tc>
                  <a:txBody>
                    <a:bodyPr/>
                    <a:lstStyle/>
                    <a:p>
                      <a:endParaRPr lang="en-GB" sz="1400" dirty="0">
                        <a:highlight>
                          <a:srgbClr val="00FFFF"/>
                        </a:highlight>
                        <a:latin typeface="Arial" panose="020B0604020202020204" pitchFamily="34" charset="0"/>
                        <a:cs typeface="Arial" panose="020B0604020202020204" pitchFamily="34" charset="0"/>
                      </a:endParaRPr>
                    </a:p>
                  </a:txBody>
                  <a:tcPr>
                    <a:solidFill>
                      <a:schemeClr val="bg1">
                        <a:lumMod val="85000"/>
                      </a:schemeClr>
                    </a:solidFill>
                  </a:tcPr>
                </a:tc>
                <a:tc>
                  <a:txBody>
                    <a:bodyPr/>
                    <a:lstStyle/>
                    <a:p>
                      <a:endParaRPr lang="en-GB" sz="1400"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47079853"/>
                  </a:ext>
                </a:extLst>
              </a:tr>
              <a:tr h="370481">
                <a:tc>
                  <a:txBody>
                    <a:bodyPr/>
                    <a:lstStyle/>
                    <a:p>
                      <a:r>
                        <a:rPr lang="en-GB" sz="1400" dirty="0">
                          <a:latin typeface="Arial" panose="020B0604020202020204" pitchFamily="34" charset="0"/>
                          <a:cs typeface="Arial" panose="020B0604020202020204" pitchFamily="34" charset="0"/>
                        </a:rPr>
                        <a:t>Validated Questionnaire Selection</a:t>
                      </a: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highlight>
                          <a:srgbClr val="00FFFF"/>
                        </a:highlight>
                        <a:latin typeface="Arial" panose="020B0604020202020204" pitchFamily="34" charset="0"/>
                        <a:cs typeface="Arial" panose="020B0604020202020204" pitchFamily="34" charset="0"/>
                      </a:endParaRPr>
                    </a:p>
                  </a:txBody>
                  <a:tcPr/>
                </a:tc>
                <a:tc>
                  <a:txBody>
                    <a:bodyPr/>
                    <a:lstStyle/>
                    <a:p>
                      <a:endParaRPr lang="en-GB" sz="1400" dirty="0">
                        <a:highlight>
                          <a:srgbClr val="00FFFF"/>
                        </a:highlight>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chemeClr val="accent1">
                        <a:lumMod val="60000"/>
                        <a:lumOff val="40000"/>
                      </a:schemeClr>
                    </a:solidFill>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03577691"/>
                  </a:ext>
                </a:extLst>
              </a:tr>
              <a:tr h="198208">
                <a:tc>
                  <a:txBody>
                    <a:bodyPr/>
                    <a:lstStyle/>
                    <a:p>
                      <a:r>
                        <a:rPr lang="en-GB" sz="1400" dirty="0">
                          <a:latin typeface="Arial" panose="020B0604020202020204" pitchFamily="34" charset="0"/>
                          <a:cs typeface="Arial" panose="020B0604020202020204" pitchFamily="34" charset="0"/>
                        </a:rPr>
                        <a:t>Data Analysis Technique</a:t>
                      </a: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highlight>
                          <a:srgbClr val="00FFFF"/>
                        </a:highlight>
                        <a:latin typeface="Arial" panose="020B0604020202020204" pitchFamily="34" charset="0"/>
                        <a:cs typeface="Arial" panose="020B0604020202020204" pitchFamily="34" charset="0"/>
                      </a:endParaRPr>
                    </a:p>
                  </a:txBody>
                  <a:tcPr/>
                </a:tc>
                <a:tc>
                  <a:txBody>
                    <a:bodyPr/>
                    <a:lstStyle/>
                    <a:p>
                      <a:endParaRPr lang="en-GB" sz="1400" dirty="0">
                        <a:highlight>
                          <a:srgbClr val="00FFFF"/>
                        </a:highlight>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rgbClr val="002060"/>
                    </a:solidFill>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87815921"/>
                  </a:ext>
                </a:extLst>
              </a:tr>
              <a:tr h="370481">
                <a:tc>
                  <a:txBody>
                    <a:bodyPr/>
                    <a:lstStyle/>
                    <a:p>
                      <a:r>
                        <a:rPr lang="en-GB" sz="1400" dirty="0">
                          <a:latin typeface="Arial" panose="020B0604020202020204" pitchFamily="34" charset="0"/>
                          <a:cs typeface="Arial" panose="020B0604020202020204" pitchFamily="34" charset="0"/>
                        </a:rPr>
                        <a:t>Ethical Consideration </a:t>
                      </a: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rgbClr val="002060"/>
                    </a:solidFill>
                  </a:tcPr>
                </a:tc>
                <a:tc>
                  <a:txBody>
                    <a:bodyPr/>
                    <a:lstStyle/>
                    <a:p>
                      <a:endParaRPr lang="en-GB" sz="14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8170425"/>
                  </a:ext>
                </a:extLst>
              </a:tr>
              <a:tr h="370481">
                <a:tc>
                  <a:txBody>
                    <a:bodyPr/>
                    <a:lstStyle/>
                    <a:p>
                      <a:r>
                        <a:rPr lang="en-GB" sz="1400" dirty="0">
                          <a:latin typeface="Arial" panose="020B0604020202020204" pitchFamily="34" charset="0"/>
                          <a:cs typeface="Arial" panose="020B0604020202020204" pitchFamily="34" charset="0"/>
                        </a:rPr>
                        <a:t>Implications of Research</a:t>
                      </a: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a:latin typeface="Arial" panose="020B0604020202020204" pitchFamily="34" charset="0"/>
                        <a:cs typeface="Arial" panose="020B0604020202020204" pitchFamily="34" charset="0"/>
                      </a:endParaRPr>
                    </a:p>
                  </a:txBody>
                  <a:tcPr/>
                </a:tc>
                <a:tc>
                  <a:txBody>
                    <a:bodyPr/>
                    <a:lstStyle/>
                    <a:p>
                      <a:endParaRPr lang="en-GB" sz="1400" dirty="0">
                        <a:latin typeface="Arial" panose="020B0604020202020204" pitchFamily="34" charset="0"/>
                        <a:cs typeface="Arial" panose="020B0604020202020204" pitchFamily="34" charset="0"/>
                      </a:endParaRPr>
                    </a:p>
                  </a:txBody>
                  <a:tcPr>
                    <a:solidFill>
                      <a:srgbClr val="FFC000"/>
                    </a:solidFill>
                  </a:tcPr>
                </a:tc>
                <a:extLst>
                  <a:ext uri="{0D108BD9-81ED-4DB2-BD59-A6C34878D82A}">
                    <a16:rowId xmlns:a16="http://schemas.microsoft.com/office/drawing/2014/main" val="933747876"/>
                  </a:ext>
                </a:extLst>
              </a:tr>
            </a:tbl>
          </a:graphicData>
        </a:graphic>
      </p:graphicFrame>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273AD34D-8DA9-7DC1-4900-397E35493695}"/>
                  </a:ext>
                </a:extLst>
              </p14:cNvPr>
              <p14:cNvContentPartPr/>
              <p14:nvPr/>
            </p14:nvContentPartPr>
            <p14:xfrm>
              <a:off x="-401312" y="522470"/>
              <a:ext cx="360" cy="360"/>
            </p14:xfrm>
          </p:contentPart>
        </mc:Choice>
        <mc:Fallback xmlns="">
          <p:pic>
            <p:nvPicPr>
              <p:cNvPr id="14" name="Ink 13">
                <a:extLst>
                  <a:ext uri="{FF2B5EF4-FFF2-40B4-BE49-F238E27FC236}">
                    <a16:creationId xmlns:a16="http://schemas.microsoft.com/office/drawing/2014/main" id="{273AD34D-8DA9-7DC1-4900-397E35493695}"/>
                  </a:ext>
                </a:extLst>
              </p:cNvPr>
              <p:cNvPicPr/>
              <p:nvPr/>
            </p:nvPicPr>
            <p:blipFill>
              <a:blip r:embed="rId3"/>
              <a:stretch>
                <a:fillRect/>
              </a:stretch>
            </p:blipFill>
            <p:spPr>
              <a:xfrm>
                <a:off x="-454952" y="41447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F8C6C3B7-1B43-09F0-4675-7E4426EDB015}"/>
                  </a:ext>
                </a:extLst>
              </p14:cNvPr>
              <p14:cNvContentPartPr/>
              <p14:nvPr/>
            </p14:nvContentPartPr>
            <p14:xfrm>
              <a:off x="-662672" y="578270"/>
              <a:ext cx="360" cy="360"/>
            </p14:xfrm>
          </p:contentPart>
        </mc:Choice>
        <mc:Fallback xmlns="">
          <p:pic>
            <p:nvPicPr>
              <p:cNvPr id="15" name="Ink 14">
                <a:extLst>
                  <a:ext uri="{FF2B5EF4-FFF2-40B4-BE49-F238E27FC236}">
                    <a16:creationId xmlns:a16="http://schemas.microsoft.com/office/drawing/2014/main" id="{F8C6C3B7-1B43-09F0-4675-7E4426EDB015}"/>
                  </a:ext>
                </a:extLst>
              </p:cNvPr>
              <p:cNvPicPr/>
              <p:nvPr/>
            </p:nvPicPr>
            <p:blipFill>
              <a:blip r:embed="rId3"/>
              <a:stretch>
                <a:fillRect/>
              </a:stretch>
            </p:blipFill>
            <p:spPr>
              <a:xfrm>
                <a:off x="-716312" y="470630"/>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7" name="Ink 16">
                <a:extLst>
                  <a:ext uri="{FF2B5EF4-FFF2-40B4-BE49-F238E27FC236}">
                    <a16:creationId xmlns:a16="http://schemas.microsoft.com/office/drawing/2014/main" id="{E2D6E562-1D6F-7C2D-807E-EB4AA7655DD8}"/>
                  </a:ext>
                </a:extLst>
              </p14:cNvPr>
              <p14:cNvContentPartPr/>
              <p14:nvPr/>
            </p14:nvContentPartPr>
            <p14:xfrm>
              <a:off x="-933392" y="485030"/>
              <a:ext cx="360" cy="360"/>
            </p14:xfrm>
          </p:contentPart>
        </mc:Choice>
        <mc:Fallback xmlns="">
          <p:pic>
            <p:nvPicPr>
              <p:cNvPr id="17" name="Ink 16">
                <a:extLst>
                  <a:ext uri="{FF2B5EF4-FFF2-40B4-BE49-F238E27FC236}">
                    <a16:creationId xmlns:a16="http://schemas.microsoft.com/office/drawing/2014/main" id="{E2D6E562-1D6F-7C2D-807E-EB4AA7655DD8}"/>
                  </a:ext>
                </a:extLst>
              </p:cNvPr>
              <p:cNvPicPr/>
              <p:nvPr/>
            </p:nvPicPr>
            <p:blipFill>
              <a:blip r:embed="rId3"/>
              <a:stretch>
                <a:fillRect/>
              </a:stretch>
            </p:blipFill>
            <p:spPr>
              <a:xfrm>
                <a:off x="-987032" y="377030"/>
                <a:ext cx="108000" cy="216000"/>
              </a:xfrm>
              <a:prstGeom prst="rect">
                <a:avLst/>
              </a:prstGeom>
            </p:spPr>
          </p:pic>
        </mc:Fallback>
      </mc:AlternateContent>
      <p:sp>
        <p:nvSpPr>
          <p:cNvPr id="3" name="TextBox 2">
            <a:extLst>
              <a:ext uri="{FF2B5EF4-FFF2-40B4-BE49-F238E27FC236}">
                <a16:creationId xmlns:a16="http://schemas.microsoft.com/office/drawing/2014/main" id="{C686F011-8A91-8397-C5C3-5CBE0B216599}"/>
              </a:ext>
            </a:extLst>
          </p:cNvPr>
          <p:cNvSpPr txBox="1"/>
          <p:nvPr/>
        </p:nvSpPr>
        <p:spPr>
          <a:xfrm>
            <a:off x="9967139" y="6226706"/>
            <a:ext cx="201561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(Self-Created)</a:t>
            </a:r>
          </a:p>
        </p:txBody>
      </p:sp>
    </p:spTree>
    <p:extLst>
      <p:ext uri="{BB962C8B-B14F-4D97-AF65-F5344CB8AC3E}">
        <p14:creationId xmlns:p14="http://schemas.microsoft.com/office/powerpoint/2010/main" val="3621225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11AA5-4D84-842B-F69C-EDE47BB02B37}"/>
              </a:ext>
            </a:extLst>
          </p:cNvPr>
          <p:cNvSpPr>
            <a:spLocks noGrp="1"/>
          </p:cNvSpPr>
          <p:nvPr>
            <p:ph type="title"/>
          </p:nvPr>
        </p:nvSpPr>
        <p:spPr>
          <a:xfrm>
            <a:off x="765110" y="329681"/>
            <a:ext cx="9618927" cy="1097902"/>
          </a:xfrm>
        </p:spPr>
        <p:txBody>
          <a:bodyPr>
            <a:normAutofit/>
          </a:bodyPr>
          <a:lstStyle/>
          <a:p>
            <a:r>
              <a:rPr lang="en-GB" sz="32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1E162DB-F555-3AA3-5496-760C23E76E09}"/>
              </a:ext>
            </a:extLst>
          </p:cNvPr>
          <p:cNvSpPr>
            <a:spLocks noGrp="1"/>
          </p:cNvSpPr>
          <p:nvPr>
            <p:ph idx="1"/>
          </p:nvPr>
        </p:nvSpPr>
        <p:spPr>
          <a:xfrm>
            <a:off x="923730" y="1269741"/>
            <a:ext cx="10422695" cy="5258578"/>
          </a:xfrm>
        </p:spPr>
        <p:txBody>
          <a:bodyPr>
            <a:normAutofit fontScale="92500" lnSpcReduction="20000"/>
          </a:bodyPr>
          <a:lstStyle/>
          <a:p>
            <a:pPr>
              <a:lnSpc>
                <a:spcPct val="110000"/>
              </a:lnSpc>
            </a:pPr>
            <a:r>
              <a:rPr lang="en-GB" dirty="0">
                <a:solidFill>
                  <a:schemeClr val="tx1"/>
                </a:solidFill>
                <a:latin typeface="Arial" panose="020B0604020202020204" pitchFamily="34" charset="0"/>
                <a:cs typeface="Arial" panose="020B0604020202020204" pitchFamily="34" charset="0"/>
              </a:rPr>
              <a:t>‌Bhandari, P. (2022). Ethical Considerations in Research | Types &amp; Examples. [online] </a:t>
            </a:r>
            <a:r>
              <a:rPr lang="en-GB" dirty="0" err="1">
                <a:solidFill>
                  <a:schemeClr val="tx1"/>
                </a:solidFill>
                <a:latin typeface="Arial" panose="020B0604020202020204" pitchFamily="34" charset="0"/>
                <a:cs typeface="Arial" panose="020B0604020202020204" pitchFamily="34" charset="0"/>
              </a:rPr>
              <a:t>Scribbr</a:t>
            </a:r>
            <a:r>
              <a:rPr lang="en-GB" dirty="0">
                <a:solidFill>
                  <a:schemeClr val="tx1"/>
                </a:solidFill>
                <a:latin typeface="Arial" panose="020B0604020202020204" pitchFamily="34" charset="0"/>
                <a:cs typeface="Arial" panose="020B0604020202020204" pitchFamily="34" charset="0"/>
              </a:rPr>
              <a:t>. Available at: https://www.scribbr.co.uk/research-methods/ethical-considerations/.</a:t>
            </a:r>
          </a:p>
          <a:p>
            <a:pPr>
              <a:lnSpc>
                <a:spcPct val="110000"/>
              </a:lnSpc>
            </a:pPr>
            <a:r>
              <a:rPr lang="en-GB" dirty="0">
                <a:solidFill>
                  <a:schemeClr val="tx1"/>
                </a:solidFill>
                <a:latin typeface="Arial" panose="020B0604020202020204" pitchFamily="34" charset="0"/>
                <a:cs typeface="Arial" panose="020B0604020202020204" pitchFamily="34" charset="0"/>
              </a:rPr>
              <a:t>Bland, H.W., Melton, B.F., Bigham, L.E. and </a:t>
            </a:r>
            <a:r>
              <a:rPr lang="en-GB" dirty="0" err="1">
                <a:solidFill>
                  <a:schemeClr val="tx1"/>
                </a:solidFill>
                <a:latin typeface="Arial" panose="020B0604020202020204" pitchFamily="34" charset="0"/>
                <a:cs typeface="Arial" panose="020B0604020202020204" pitchFamily="34" charset="0"/>
              </a:rPr>
              <a:t>Welle</a:t>
            </a:r>
            <a:r>
              <a:rPr lang="en-GB" dirty="0">
                <a:solidFill>
                  <a:schemeClr val="tx1"/>
                </a:solidFill>
                <a:latin typeface="Arial" panose="020B0604020202020204" pitchFamily="34" charset="0"/>
                <a:cs typeface="Arial" panose="020B0604020202020204" pitchFamily="34" charset="0"/>
              </a:rPr>
              <a:t>, P.D. (2014). Quantifying the Impact of Physical Activity on Stress Tolerance in College Students. College Student Journal, [online] 48(4), pp.559–568. Available at: https://www.ingentaconnect.com/content/prin/csj/2014/00000048/00000004/art00002.</a:t>
            </a:r>
          </a:p>
          <a:p>
            <a:pPr>
              <a:lnSpc>
                <a:spcPct val="110000"/>
              </a:lnSpc>
            </a:pPr>
            <a:r>
              <a:rPr lang="en-GB" dirty="0">
                <a:solidFill>
                  <a:schemeClr val="tx1"/>
                </a:solidFill>
                <a:latin typeface="Arial" panose="020B0604020202020204" pitchFamily="34" charset="0"/>
                <a:cs typeface="Arial" panose="020B0604020202020204" pitchFamily="34" charset="0"/>
              </a:rPr>
              <a:t>Bopp, T. and </a:t>
            </a:r>
            <a:r>
              <a:rPr lang="en-GB" dirty="0" err="1">
                <a:solidFill>
                  <a:schemeClr val="tx1"/>
                </a:solidFill>
                <a:latin typeface="Arial" panose="020B0604020202020204" pitchFamily="34" charset="0"/>
                <a:cs typeface="Arial" panose="020B0604020202020204" pitchFamily="34" charset="0"/>
              </a:rPr>
              <a:t>Stellefson</a:t>
            </a:r>
            <a:r>
              <a:rPr lang="en-GB" dirty="0">
                <a:solidFill>
                  <a:schemeClr val="tx1"/>
                </a:solidFill>
                <a:latin typeface="Arial" panose="020B0604020202020204" pitchFamily="34" charset="0"/>
                <a:cs typeface="Arial" panose="020B0604020202020204" pitchFamily="34" charset="0"/>
              </a:rPr>
              <a:t>, M. (2020). Practical and Ethical Considerations for Schools Using Social Media to Promote Physical Literacy in Youth. International Journal of Environmental Research and Public Health, 17(4), p.1225. </a:t>
            </a:r>
            <a:r>
              <a:rPr lang="en-GB" dirty="0" err="1">
                <a:solidFill>
                  <a:schemeClr val="tx1"/>
                </a:solidFill>
                <a:latin typeface="Arial" panose="020B0604020202020204" pitchFamily="34" charset="0"/>
                <a:cs typeface="Arial" panose="020B0604020202020204" pitchFamily="34" charset="0"/>
              </a:rPr>
              <a:t>doi:https</a:t>
            </a:r>
            <a:r>
              <a:rPr lang="en-GB" dirty="0">
                <a:solidFill>
                  <a:schemeClr val="tx1"/>
                </a:solidFill>
                <a:latin typeface="Arial" panose="020B0604020202020204" pitchFamily="34" charset="0"/>
                <a:cs typeface="Arial" panose="020B0604020202020204" pitchFamily="34" charset="0"/>
              </a:rPr>
              <a:t>://doi.org/10.3390/ijerph17041225.</a:t>
            </a:r>
          </a:p>
          <a:p>
            <a:pPr>
              <a:lnSpc>
                <a:spcPct val="110000"/>
              </a:lnSpc>
            </a:pPr>
            <a:r>
              <a:rPr lang="en-GB" dirty="0">
                <a:solidFill>
                  <a:schemeClr val="tx1"/>
                </a:solidFill>
                <a:latin typeface="Arial" panose="020B0604020202020204" pitchFamily="34" charset="0"/>
                <a:cs typeface="Arial" panose="020B0604020202020204" pitchFamily="34" charset="0"/>
              </a:rPr>
              <a:t>Bouchard, C. and </a:t>
            </a:r>
            <a:r>
              <a:rPr lang="en-GB" dirty="0" err="1">
                <a:solidFill>
                  <a:schemeClr val="tx1"/>
                </a:solidFill>
                <a:latin typeface="Arial" panose="020B0604020202020204" pitchFamily="34" charset="0"/>
                <a:cs typeface="Arial" panose="020B0604020202020204" pitchFamily="34" charset="0"/>
              </a:rPr>
              <a:t>Després</a:t>
            </a:r>
            <a:r>
              <a:rPr lang="en-GB" dirty="0">
                <a:solidFill>
                  <a:schemeClr val="tx1"/>
                </a:solidFill>
                <a:latin typeface="Arial" panose="020B0604020202020204" pitchFamily="34" charset="0"/>
                <a:cs typeface="Arial" panose="020B0604020202020204" pitchFamily="34" charset="0"/>
              </a:rPr>
              <a:t>, J.-P. (1995). Physical Activity and Health: Atherosclerotic, Metabolic, and Hypertensive Diseases. Research Quarterly for Exercise and Sport, 66(4), pp.268–275. </a:t>
            </a:r>
            <a:r>
              <a:rPr lang="en-GB" dirty="0" err="1">
                <a:solidFill>
                  <a:schemeClr val="tx1"/>
                </a:solidFill>
                <a:latin typeface="Arial" panose="020B0604020202020204" pitchFamily="34" charset="0"/>
                <a:cs typeface="Arial" panose="020B0604020202020204" pitchFamily="34" charset="0"/>
              </a:rPr>
              <a:t>doi:https</a:t>
            </a:r>
            <a:r>
              <a:rPr lang="en-GB" dirty="0">
                <a:solidFill>
                  <a:schemeClr val="tx1"/>
                </a:solidFill>
                <a:latin typeface="Arial" panose="020B0604020202020204" pitchFamily="34" charset="0"/>
                <a:cs typeface="Arial" panose="020B0604020202020204" pitchFamily="34" charset="0"/>
              </a:rPr>
              <a:t>://doi.org/10.1080/02701367.1995.10607911.</a:t>
            </a:r>
          </a:p>
          <a:p>
            <a:pPr>
              <a:lnSpc>
                <a:spcPct val="110000"/>
              </a:lnSpc>
            </a:pPr>
            <a:r>
              <a:rPr lang="en-GB" dirty="0">
                <a:solidFill>
                  <a:srgbClr val="000000"/>
                </a:solidFill>
                <a:effectLst/>
                <a:latin typeface="Arial" panose="020B0604020202020204" pitchFamily="34" charset="0"/>
                <a:ea typeface="Times New Roman" panose="02020603050405020304" pitchFamily="18" charset="0"/>
              </a:rPr>
              <a:t>Chen, A. (2013). Top 10 Research Questions Related to Children Physical Activity Motivation. </a:t>
            </a:r>
            <a:r>
              <a:rPr lang="en-GB" i="1" dirty="0">
                <a:solidFill>
                  <a:srgbClr val="000000"/>
                </a:solidFill>
                <a:effectLst/>
                <a:latin typeface="Arial" panose="020B0604020202020204" pitchFamily="34" charset="0"/>
                <a:ea typeface="Times New Roman" panose="02020603050405020304" pitchFamily="18" charset="0"/>
              </a:rPr>
              <a:t>Research Quarterly for Exercise and Sport</a:t>
            </a:r>
            <a:r>
              <a:rPr lang="en-GB" dirty="0">
                <a:solidFill>
                  <a:srgbClr val="000000"/>
                </a:solidFill>
                <a:effectLst/>
                <a:latin typeface="Arial" panose="020B0604020202020204" pitchFamily="34" charset="0"/>
                <a:ea typeface="Times New Roman" panose="02020603050405020304" pitchFamily="18" charset="0"/>
              </a:rPr>
              <a:t>, 84(4), pp.441–447. </a:t>
            </a:r>
            <a:r>
              <a:rPr lang="en-GB" dirty="0" err="1">
                <a:solidFill>
                  <a:srgbClr val="000000"/>
                </a:solidFill>
                <a:effectLst/>
                <a:latin typeface="Arial" panose="020B0604020202020204" pitchFamily="34" charset="0"/>
                <a:ea typeface="Times New Roman" panose="02020603050405020304" pitchFamily="18" charset="0"/>
              </a:rPr>
              <a:t>doi:https</a:t>
            </a:r>
            <a:r>
              <a:rPr lang="en-GB" dirty="0">
                <a:solidFill>
                  <a:srgbClr val="000000"/>
                </a:solidFill>
                <a:effectLst/>
                <a:latin typeface="Arial" panose="020B0604020202020204" pitchFamily="34" charset="0"/>
                <a:ea typeface="Times New Roman" panose="02020603050405020304" pitchFamily="18" charset="0"/>
              </a:rPr>
              <a:t>://doi.org/10.1080/02701367.2013.844030.</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845169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178B6-8CD8-3D6C-CCE3-A176C05E8E39}"/>
              </a:ext>
            </a:extLst>
          </p:cNvPr>
          <p:cNvSpPr>
            <a:spLocks noGrp="1"/>
          </p:cNvSpPr>
          <p:nvPr>
            <p:ph type="title"/>
          </p:nvPr>
        </p:nvSpPr>
        <p:spPr>
          <a:xfrm>
            <a:off x="559838" y="367003"/>
            <a:ext cx="9544282" cy="995265"/>
          </a:xfrm>
        </p:spPr>
        <p:txBody>
          <a:bodyPr>
            <a:normAutofit/>
          </a:bodyPr>
          <a:lstStyle/>
          <a:p>
            <a:r>
              <a:rPr lang="en-GB" sz="3200" dirty="0">
                <a:latin typeface="Arial" panose="020B0604020202020204" pitchFamily="34" charset="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19280283-95E0-0C70-9970-21B389FE84CF}"/>
              </a:ext>
            </a:extLst>
          </p:cNvPr>
          <p:cNvSpPr>
            <a:spLocks noGrp="1"/>
          </p:cNvSpPr>
          <p:nvPr>
            <p:ph idx="1"/>
          </p:nvPr>
        </p:nvSpPr>
        <p:spPr>
          <a:xfrm>
            <a:off x="910185" y="1206659"/>
            <a:ext cx="10721977" cy="5284338"/>
          </a:xfrm>
        </p:spPr>
        <p:txBody>
          <a:bodyPr>
            <a:noAutofit/>
          </a:bodyPr>
          <a:lstStyle/>
          <a:p>
            <a:pPr>
              <a:lnSpc>
                <a:spcPct val="100000"/>
              </a:lnSpc>
            </a:pPr>
            <a:r>
              <a:rPr lang="en-GB" sz="1800" dirty="0">
                <a:solidFill>
                  <a:srgbClr val="000000"/>
                </a:solidFill>
                <a:effectLst/>
                <a:latin typeface="Arial" panose="020B0604020202020204" pitchFamily="34" charset="0"/>
                <a:ea typeface="Times New Roman" panose="02020603050405020304" pitchFamily="18" charset="0"/>
              </a:rPr>
              <a:t>Creative, T.L. (2023). </a:t>
            </a:r>
            <a:r>
              <a:rPr lang="en-GB" sz="1800" i="1" dirty="0">
                <a:solidFill>
                  <a:srgbClr val="000000"/>
                </a:solidFill>
                <a:effectLst/>
                <a:latin typeface="Arial" panose="020B0604020202020204" pitchFamily="34" charset="0"/>
                <a:ea typeface="Times New Roman" panose="02020603050405020304" pitchFamily="18" charset="0"/>
              </a:rPr>
              <a:t>Benefits of Physical Activity for College Students</a:t>
            </a:r>
            <a:r>
              <a:rPr lang="en-GB" sz="1800" dirty="0">
                <a:solidFill>
                  <a:srgbClr val="000000"/>
                </a:solidFill>
                <a:effectLst/>
                <a:latin typeface="Arial" panose="020B0604020202020204" pitchFamily="34" charset="0"/>
                <a:ea typeface="Times New Roman" panose="02020603050405020304" pitchFamily="18" charset="0"/>
              </a:rPr>
              <a:t>. [online] The Logo Creative | International Logo Design &amp; Branding Studio. Available at: https://www.thelogocreative.co.uk/benefits-of-physical-activity-for-college-students/ [Accessed 11 Oct. 2023].</a:t>
            </a:r>
            <a:endPar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Deliens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Deforche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 De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Bourdeaudhuij</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 and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Clarys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(2015). Determinants of physical activity and sedentary behaviour in university students: a qualitative study using focus group discussions.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BMC Public Health</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15(1).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://doi.org/10.1186/s12889-015-1553-4.</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gn="l">
              <a:lnSpc>
                <a:spcPct val="100000"/>
              </a:lnSpc>
            </a:pP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Ferreira Silva, R.M., </a:t>
            </a:r>
            <a:r>
              <a:rPr lang="en-GB" sz="18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Mendonça</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C.R., Azevedo, V.D., </a:t>
            </a:r>
            <a:r>
              <a:rPr lang="en-GB" sz="18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Raoof</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Memon, A., Noll, P.R.E.S. and Noll, M. (2022). Barriers to high school and university students’ physical activity: A systematic review. PLOS ONE, [online] 17(4), p.e0265913. </a:t>
            </a:r>
            <a:r>
              <a:rPr lang="en-GB" sz="18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://doi.org/10.1371/journal.pone.0265913.</a:t>
            </a:r>
          </a:p>
          <a:p>
            <a:pPr algn="l">
              <a:lnSpc>
                <a:spcPct val="100000"/>
              </a:lnSpc>
            </a:pP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Fleetwood, D. (2018). Cross-Sectional Study: What it is + Free Examples. [online] </a:t>
            </a:r>
            <a:r>
              <a:rPr lang="en-GB" sz="18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QuestionPro</a:t>
            </a:r>
            <a:r>
              <a:rPr lang="en-GB" sz="18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https://www.questionpro.com/blog/cross-sectional-study/#:~:text=A%20cross-sectional%20study%20is%20a%20type%20of%20observational%20research [Accessed 18 Oct. 2023].</a:t>
            </a:r>
          </a:p>
          <a:p>
            <a:pPr algn="l">
              <a:lnSpc>
                <a:spcPct val="1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Franck, C.,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Grandi</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S.M. and Eisenberg, M.J. (2013). Taxing Junk Food to Counter Obesity.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American Journal of Public Health</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103(11), pp.1949–1953.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://doi.org/10.2105/ajph.2013.301279.</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080024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3E7A4-9A2D-F38F-8912-46CC0D3B5989}"/>
              </a:ext>
            </a:extLst>
          </p:cNvPr>
          <p:cNvSpPr>
            <a:spLocks noGrp="1"/>
          </p:cNvSpPr>
          <p:nvPr>
            <p:ph type="title"/>
          </p:nvPr>
        </p:nvSpPr>
        <p:spPr>
          <a:xfrm>
            <a:off x="540774" y="432619"/>
            <a:ext cx="9563346" cy="914400"/>
          </a:xfrm>
        </p:spPr>
        <p:txBody>
          <a:bodyPr>
            <a:normAutofit/>
          </a:bodyPr>
          <a:lstStyle/>
          <a:p>
            <a:r>
              <a:rPr lang="en-GB" sz="3200" dirty="0">
                <a:latin typeface="Arial" panose="020B0604020202020204" pitchFamily="34" charset="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8AA37881-507F-C33A-AA2E-7F1DC0FBE62A}"/>
              </a:ext>
            </a:extLst>
          </p:cNvPr>
          <p:cNvSpPr>
            <a:spLocks noGrp="1"/>
          </p:cNvSpPr>
          <p:nvPr>
            <p:ph idx="1"/>
          </p:nvPr>
        </p:nvSpPr>
        <p:spPr>
          <a:xfrm>
            <a:off x="855405" y="1440426"/>
            <a:ext cx="11041627" cy="5191433"/>
          </a:xfrm>
        </p:spPr>
        <p:txBody>
          <a:bodyPr>
            <a:noAutofit/>
          </a:bodyPr>
          <a:lstStyle/>
          <a:p>
            <a:pPr algn="l">
              <a:lnSpc>
                <a:spcPct val="1100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Harold W. Kohl, I.I.I., Cook, H.D., Environment, C. on P.A. and P.E. in the S., Board, F. and N. and Medicine, I. of (2013). Physical Activity, Fitness, and Physical Education: Effects on Academic Performance. [online] www.ncbi.nlm.nih.gov. National Academies Press (US). Available at: https://www.ncbi.nlm.nih.gov/books/NBK201501/#:~:text=Studies%20have%20found%20that%20single.</a:t>
            </a:r>
          </a:p>
          <a:p>
            <a:pPr algn="l">
              <a:lnSpc>
                <a:spcPct val="1100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Hoover, J.C.,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Alenazi</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A.M.,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Alothman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Alshehri</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M.M., Rucker, J. and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Kluding</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(2018). Recruitment for exercise or physical activity interventions: a protocol for systematic review. BMJ Open, 8(3), p.e019546.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://doi.org/10.1136/bmjopen-2017-019546.</a:t>
            </a:r>
          </a:p>
          <a:p>
            <a:pPr algn="l">
              <a:lnSpc>
                <a:spcPct val="110000"/>
              </a:lnSpc>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Johannes, C.,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Onagbiye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S.O., Roman, N.V. and Leach, L.L. (2022). Strategies and best practices that enhance participation in regular physical activities among undergraduate university students: a systematic review protocol.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BMJ Open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12(12), p.e062997.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://doi.org/10.1136/bmjopen-2022-062997.</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gn="l">
              <a:lnSpc>
                <a:spcPct val="110000"/>
              </a:lnSpc>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Kjellenberg</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 Ekblom, O., Ahlen, J.,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Helgadóttir</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 and Nyberg, G. (2022). Cross-sectional associations between physical activity pattern, sports participation, screen time and mental health in Swedish adolescents. BMJ Open, 12(8), p.e061929.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://doi.org/10.1136/bmjopen-2022-061929.</a:t>
            </a:r>
          </a:p>
        </p:txBody>
      </p:sp>
    </p:spTree>
    <p:extLst>
      <p:ext uri="{BB962C8B-B14F-4D97-AF65-F5344CB8AC3E}">
        <p14:creationId xmlns:p14="http://schemas.microsoft.com/office/powerpoint/2010/main" val="2670315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2D96-B58F-6540-2143-146688503688}"/>
              </a:ext>
            </a:extLst>
          </p:cNvPr>
          <p:cNvSpPr>
            <a:spLocks noGrp="1"/>
          </p:cNvSpPr>
          <p:nvPr>
            <p:ph type="title"/>
          </p:nvPr>
        </p:nvSpPr>
        <p:spPr>
          <a:xfrm>
            <a:off x="432620" y="432619"/>
            <a:ext cx="9474855" cy="816077"/>
          </a:xfrm>
        </p:spPr>
        <p:txBody>
          <a:bodyPr>
            <a:normAutofit/>
          </a:bodyPr>
          <a:lstStyle/>
          <a:p>
            <a:r>
              <a:rPr lang="en-GB" sz="3200" dirty="0">
                <a:latin typeface="Arial" panose="020B0604020202020204" pitchFamily="34" charset="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955DA5C0-7191-9FB1-D80A-7CC6D3C8B058}"/>
              </a:ext>
            </a:extLst>
          </p:cNvPr>
          <p:cNvSpPr>
            <a:spLocks noGrp="1"/>
          </p:cNvSpPr>
          <p:nvPr>
            <p:ph idx="1"/>
          </p:nvPr>
        </p:nvSpPr>
        <p:spPr>
          <a:xfrm>
            <a:off x="973392" y="1248696"/>
            <a:ext cx="10864646" cy="5582265"/>
          </a:xfrm>
        </p:spPr>
        <p:txBody>
          <a:bodyPr>
            <a:noAutofit/>
          </a:bodyPr>
          <a:lstStyle/>
          <a:p>
            <a:pPr algn="l">
              <a:lnSpc>
                <a:spcPct val="100000"/>
              </a:lnSpc>
            </a:pP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Kljajević</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V.,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Stanković</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Đorđević</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Trkulja-Petković</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 Jovanović, R.,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Plazibat</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Oršolić</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Čurić</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and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Sporiš</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 (2021). Physical Activity and Physical Fitness among University Students—A Systematic Review. </a:t>
            </a:r>
            <a:r>
              <a:rPr lang="en-GB" sz="2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19(1), p.158.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://doi.org/10.3390/ijerph19010158.</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Kohn, M. and Golden, N.H. (2001). Eating Disorders in Children and Adolescents. </a:t>
            </a:r>
            <a:r>
              <a:rPr lang="en-GB" sz="2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Paediatric Drugs</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3(2), pp.91–99.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://doi.org/10.2165/00128072-200103020-00002.</a:t>
            </a:r>
            <a:endParaRPr lang="en-GB" sz="2000" dirty="0"/>
          </a:p>
          <a:p>
            <a:pPr>
              <a:lnSpc>
                <a:spcPct val="100000"/>
              </a:lnSpc>
            </a:pPr>
            <a:r>
              <a:rPr lang="en-GB" sz="2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Kuston</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2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Sultoni</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Peralta, L. and Cotton, W. (2022). Using a design-based research approach to develop a technology-supported physical education course to increase the physical activity levels of university students: Study protocol paper. </a:t>
            </a:r>
            <a:r>
              <a:rPr lang="en-GB" sz="2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PLOS ONE</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17(12), pp.e0269759–e0269759. </a:t>
            </a:r>
            <a:r>
              <a:rPr lang="en-GB" sz="2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://doi.org/10.1371/journal.pone.0269759.</a:t>
            </a:r>
          </a:p>
          <a:p>
            <a:pPr algn="l">
              <a:lnSpc>
                <a:spcPct val="100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Martins, J., Marques, A.,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Sarmento</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H. and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Carreiro</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da Costa, F. (2015). Adolescents’ perspectives on the barriers and facilitators of physical activity: a systematic review of qualitative studies. Health Education Research, [online] 30(5), pp.742–755.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doi:https</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://doi.org/10.1093/her/cyv042.</a:t>
            </a:r>
          </a:p>
        </p:txBody>
      </p:sp>
    </p:spTree>
    <p:extLst>
      <p:ext uri="{BB962C8B-B14F-4D97-AF65-F5344CB8AC3E}">
        <p14:creationId xmlns:p14="http://schemas.microsoft.com/office/powerpoint/2010/main" val="2236621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3EDDA-509F-931B-2F51-E0C176A6E426}"/>
              </a:ext>
            </a:extLst>
          </p:cNvPr>
          <p:cNvSpPr>
            <a:spLocks noGrp="1"/>
          </p:cNvSpPr>
          <p:nvPr>
            <p:ph type="title"/>
          </p:nvPr>
        </p:nvSpPr>
        <p:spPr>
          <a:xfrm>
            <a:off x="671804" y="404326"/>
            <a:ext cx="9646920" cy="995265"/>
          </a:xfrm>
        </p:spPr>
        <p:txBody>
          <a:bodyPr>
            <a:normAutofit/>
          </a:bodyPr>
          <a:lstStyle/>
          <a:p>
            <a:r>
              <a:rPr lang="en-GB" sz="3200" dirty="0">
                <a:latin typeface="Arial" panose="020B0604020202020204" pitchFamily="34" charset="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F818914D-454B-F4FF-F4CF-50F2D7EB1FB9}"/>
              </a:ext>
            </a:extLst>
          </p:cNvPr>
          <p:cNvSpPr>
            <a:spLocks noGrp="1"/>
          </p:cNvSpPr>
          <p:nvPr>
            <p:ph idx="1"/>
          </p:nvPr>
        </p:nvSpPr>
        <p:spPr>
          <a:xfrm>
            <a:off x="1163418" y="1229732"/>
            <a:ext cx="10241430" cy="5227351"/>
          </a:xfrm>
        </p:spPr>
        <p:txBody>
          <a:bodyPr>
            <a:normAutofit/>
          </a:bodyPr>
          <a:lstStyle/>
          <a:p>
            <a:pPr>
              <a:lnSpc>
                <a:spcPct val="110000"/>
              </a:lnSpc>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Mandarić</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S. (2001). Effects of programmed exercising to music of female pupils.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Facta</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universitatis - series: Physical Education and Sport, [online] 1(8), pp.37–49. Available at: https://scindeks.ceon.rs/article.aspx?artid=0354-47450108037M [Accessed 9 Oct. 2023].</a:t>
            </a:r>
            <a:endPar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pP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Nascimento-Ferreira, M.V., Rosa, A.C.A., Azevedo, J.C., Santos, A.R. de A., De Araujo-Moura, K. and Ferreira, K.A. (2022). Psychometric Properties of the Online International Physical Activity Questionnaire in College Students. </a:t>
            </a:r>
            <a:r>
              <a:rPr lang="en-GB" sz="2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International Journal of Environmental Research and Public Health</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19(22), p.15380. </a:t>
            </a:r>
            <a:r>
              <a:rPr lang="en-GB" sz="2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://doi.org/10.3390/ijerph192215380.</a:t>
            </a:r>
          </a:p>
          <a:p>
            <a:pPr algn="l">
              <a:lnSpc>
                <a:spcPct val="107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NHS (2021). Benefits of Exercise. [online] NHS. Available at: https://www.nhs.uk/live-well/exercise/exercise-health-benefits/. </a:t>
            </a:r>
          </a:p>
          <a:p>
            <a:pPr algn="l">
              <a:lnSpc>
                <a:spcPct val="107000"/>
              </a:lnSpc>
              <a:spcAft>
                <a:spcPts val="800"/>
              </a:spcAft>
            </a:pP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Sargeant</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J. (2012). Qualitative Research Part II: Participants, Analysis, and Quality Assurance. Journal of Graduate Medical Education, [online] 4(1), pp.1–3. Available at: https://www.ncbi.nlm.nih.gov/pmc/articles/PMC3312514/.</a:t>
            </a:r>
          </a:p>
        </p:txBody>
      </p:sp>
    </p:spTree>
    <p:extLst>
      <p:ext uri="{BB962C8B-B14F-4D97-AF65-F5344CB8AC3E}">
        <p14:creationId xmlns:p14="http://schemas.microsoft.com/office/powerpoint/2010/main" val="764217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E1F56-3DEE-E81C-08B7-E43D50D9C1EB}"/>
              </a:ext>
            </a:extLst>
          </p:cNvPr>
          <p:cNvSpPr>
            <a:spLocks noGrp="1"/>
          </p:cNvSpPr>
          <p:nvPr>
            <p:ph type="title"/>
          </p:nvPr>
        </p:nvSpPr>
        <p:spPr>
          <a:xfrm>
            <a:off x="811763" y="460310"/>
            <a:ext cx="9525622" cy="967273"/>
          </a:xfrm>
        </p:spPr>
        <p:txBody>
          <a:bodyPr>
            <a:normAutofit/>
          </a:bodyPr>
          <a:lstStyle/>
          <a:p>
            <a:r>
              <a:rPr lang="en-GB" sz="3200" dirty="0">
                <a:latin typeface="Arial" panose="020B0604020202020204" pitchFamily="34" charset="0"/>
                <a:cs typeface="Arial" panose="020B0604020202020204" pitchFamily="34" charset="0"/>
              </a:rPr>
              <a:t>References</a:t>
            </a:r>
            <a:endParaRPr lang="en-GB" sz="3200" dirty="0"/>
          </a:p>
        </p:txBody>
      </p:sp>
      <p:sp>
        <p:nvSpPr>
          <p:cNvPr id="3" name="Content Placeholder 2">
            <a:extLst>
              <a:ext uri="{FF2B5EF4-FFF2-40B4-BE49-F238E27FC236}">
                <a16:creationId xmlns:a16="http://schemas.microsoft.com/office/drawing/2014/main" id="{1424469F-0EA2-D745-1723-585A8F831087}"/>
              </a:ext>
            </a:extLst>
          </p:cNvPr>
          <p:cNvSpPr>
            <a:spLocks noGrp="1"/>
          </p:cNvSpPr>
          <p:nvPr>
            <p:ph idx="1"/>
          </p:nvPr>
        </p:nvSpPr>
        <p:spPr>
          <a:xfrm>
            <a:off x="1111045" y="1317522"/>
            <a:ext cx="10278523" cy="5230761"/>
          </a:xfrm>
        </p:spPr>
        <p:txBody>
          <a:bodyPr>
            <a:normAutofit lnSpcReduction="10000"/>
          </a:bodyPr>
          <a:lstStyle/>
          <a:p>
            <a:pPr>
              <a:lnSpc>
                <a:spcPct val="100000"/>
              </a:lnSpc>
            </a:pP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Silva, S.S.M., </a:t>
            </a:r>
            <a:r>
              <a:rPr lang="en-GB" sz="2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Jayawardana</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M.W. and Meyer, D. (2018). Statistical methods to model and evaluate physical activity programs, using step counts: A systematic review. </a:t>
            </a:r>
            <a:r>
              <a:rPr lang="en-GB" sz="2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PLOS ONE</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13(11), p.e0206763. </a:t>
            </a:r>
            <a:r>
              <a:rPr lang="en-GB" sz="2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://doi.org/10.1371/journal.pone.0206763.</a:t>
            </a:r>
          </a:p>
          <a:p>
            <a:pPr algn="l">
              <a:lnSpc>
                <a:spcPct val="100000"/>
              </a:lnSpc>
              <a:spcAft>
                <a:spcPts val="800"/>
              </a:spcAft>
            </a:pP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Strong, W.B., Malina, R.M., Blimkie, C.J.R., Daniels, S.R., Dishman, R.K.,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Gutin</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B.,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Hergenroeder</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 Must, A., Nixon, P.A.,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Pivarnik</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J.M., Rowland, T.,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Trost</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S. and Trudeau, F. (2005). Evidence based physical activity for school-age youth. The Journal of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pediatrics</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[online] 146(6), pp.732–7. </a:t>
            </a:r>
            <a:r>
              <a:rPr lang="en-GB" sz="20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doi:https</a:t>
            </a:r>
            <a:r>
              <a:rPr lang="en-GB" sz="20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://doi.org/10.1016/j.jpeds.2005.01.055.</a:t>
            </a:r>
          </a:p>
          <a:p>
            <a:pPr>
              <a:lnSpc>
                <a:spcPct val="100000"/>
              </a:lnSpc>
            </a:pP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Sun, H. (2013). Impact of exergames on physical activity and motivation in elementary school students: A follow-up study. </a:t>
            </a:r>
            <a:r>
              <a:rPr lang="en-GB" sz="2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Journal of Sport and Health Science</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2(3), pp.138–145. </a:t>
            </a:r>
            <a:r>
              <a:rPr lang="en-GB" sz="2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2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://doi.org/10.1016/j.jshs.2013.02.003.</a:t>
            </a:r>
          </a:p>
          <a:p>
            <a:pPr>
              <a:lnSpc>
                <a:spcPct val="100000"/>
              </a:lnSpc>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Sylvia, L.G., Bernstein, E.E., Hubbard, J.L., Keating, L. and Anderson, E.J. (2014). Practical Guide to Measuring Physical Activity. </a:t>
            </a:r>
            <a:r>
              <a:rPr lang="en-GB" sz="2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the Academy of Nutrition and Dietetics</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114(2), pp.199–208. </a:t>
            </a:r>
            <a:r>
              <a:rPr lang="en-GB" sz="2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doi:https</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://doi.org/10.1016/j.jand.2013.09.018.</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algn="l">
              <a:lnSpc>
                <a:spcPct val="100000"/>
              </a:lnSpc>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Organization (2020). </a:t>
            </a:r>
            <a:r>
              <a:rPr lang="en-GB" sz="2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Physical activity</a:t>
            </a: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www.who.int. Available at: https://www.who.int/health-topics/physical-activity#tab=tab_1.</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0000"/>
              </a:lnSpc>
            </a:pPr>
            <a:endParaRPr lang="en-GB" sz="2000" dirty="0"/>
          </a:p>
          <a:p>
            <a:endParaRPr lang="en-GB" dirty="0"/>
          </a:p>
        </p:txBody>
      </p:sp>
    </p:spTree>
    <p:extLst>
      <p:ext uri="{BB962C8B-B14F-4D97-AF65-F5344CB8AC3E}">
        <p14:creationId xmlns:p14="http://schemas.microsoft.com/office/powerpoint/2010/main" val="1940021238"/>
      </p:ext>
    </p:extLst>
  </p:cSld>
  <p:clrMapOvr>
    <a:masterClrMapping/>
  </p:clrMapOvr>
</p:sld>
</file>

<file path=ppt/theme/theme1.xml><?xml version="1.0" encoding="utf-8"?>
<a:theme xmlns:a="http://schemas.openxmlformats.org/drawingml/2006/main" name="Basis">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12793</TotalTime>
  <Words>4304</Words>
  <Application>Microsoft Office PowerPoint</Application>
  <PresentationFormat>Widescreen</PresentationFormat>
  <Paragraphs>169</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Corbel</vt:lpstr>
      <vt:lpstr>Times New Roman</vt:lpstr>
      <vt:lpstr>Basis</vt:lpstr>
      <vt:lpstr>Prevalence of physical activity among students in a public university </vt:lpstr>
      <vt:lpstr>Introduction</vt:lpstr>
      <vt:lpstr>Introduction</vt:lpstr>
      <vt:lpstr>Background</vt:lpstr>
      <vt:lpstr>Rationale of Study</vt:lpstr>
      <vt:lpstr>Rationale of Study</vt:lpstr>
      <vt:lpstr>Research Aim and Objectives</vt:lpstr>
      <vt:lpstr>Research Question</vt:lpstr>
      <vt:lpstr>Research Methodology</vt:lpstr>
      <vt:lpstr>Research Methodology</vt:lpstr>
      <vt:lpstr>Research Design</vt:lpstr>
      <vt:lpstr>Research Design</vt:lpstr>
      <vt:lpstr>Recruitment, Sampling and study participants</vt:lpstr>
      <vt:lpstr>Recruitment, Sampling and study participants</vt:lpstr>
      <vt:lpstr>Recruitment, Sampling and study participants</vt:lpstr>
      <vt:lpstr>Data Collection</vt:lpstr>
      <vt:lpstr>Data Collection</vt:lpstr>
      <vt:lpstr>Data Analysis Technique</vt:lpstr>
      <vt:lpstr>Ethical consideration</vt:lpstr>
      <vt:lpstr>Implication of research</vt:lpstr>
      <vt:lpstr>Implication of research</vt:lpstr>
      <vt:lpstr>Plan of work</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students in a public university</dc:title>
  <dc:creator>Kavita Jani</dc:creator>
  <cp:lastModifiedBy>Kavita Jani</cp:lastModifiedBy>
  <cp:revision>2</cp:revision>
  <dcterms:created xsi:type="dcterms:W3CDTF">2023-10-09T10:54:33Z</dcterms:created>
  <dcterms:modified xsi:type="dcterms:W3CDTF">2023-10-18T22:13:38Z</dcterms:modified>
</cp:coreProperties>
</file>