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sldIdLst>
    <p:sldId id="293" r:id="rId5"/>
    <p:sldId id="296" r:id="rId6"/>
    <p:sldId id="297" r:id="rId7"/>
    <p:sldId id="298" r:id="rId8"/>
    <p:sldId id="299" r:id="rId9"/>
    <p:sldId id="300" r:id="rId10"/>
    <p:sldId id="302" r:id="rId11"/>
    <p:sldId id="301" r:id="rId12"/>
    <p:sldId id="303" r:id="rId13"/>
    <p:sldId id="304" r:id="rId14"/>
    <p:sldId id="305"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19" autoAdjust="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adi tawfiq" userId="408df5c4903f3f34" providerId="LiveId" clId="{A892FB0F-9F58-4AA7-BF76-4FBDA9CBF0EF}"/>
    <pc:docChg chg="undo custSel addSld delSld modSld sldOrd">
      <pc:chgData name="samadi tawfiq" userId="408df5c4903f3f34" providerId="LiveId" clId="{A892FB0F-9F58-4AA7-BF76-4FBDA9CBF0EF}" dt="2023-02-10T11:14:51.906" v="1095"/>
      <pc:docMkLst>
        <pc:docMk/>
      </pc:docMkLst>
      <pc:sldChg chg="modSp mod">
        <pc:chgData name="samadi tawfiq" userId="408df5c4903f3f34" providerId="LiveId" clId="{A892FB0F-9F58-4AA7-BF76-4FBDA9CBF0EF}" dt="2023-02-09T22:29:05.045" v="869" actId="1076"/>
        <pc:sldMkLst>
          <pc:docMk/>
          <pc:sldMk cId="4269681522" sldId="293"/>
        </pc:sldMkLst>
        <pc:spChg chg="mod">
          <ac:chgData name="samadi tawfiq" userId="408df5c4903f3f34" providerId="LiveId" clId="{A892FB0F-9F58-4AA7-BF76-4FBDA9CBF0EF}" dt="2023-02-09T22:29:02.718" v="868" actId="20577"/>
          <ac:spMkLst>
            <pc:docMk/>
            <pc:sldMk cId="4269681522" sldId="293"/>
            <ac:spMk id="2" creationId="{18C3B467-088C-4F3D-A9A7-105C4E1E20CD}"/>
          </ac:spMkLst>
        </pc:spChg>
        <pc:picChg chg="mod">
          <ac:chgData name="samadi tawfiq" userId="408df5c4903f3f34" providerId="LiveId" clId="{A892FB0F-9F58-4AA7-BF76-4FBDA9CBF0EF}" dt="2023-02-09T22:29:05.045" v="869" actId="1076"/>
          <ac:picMkLst>
            <pc:docMk/>
            <pc:sldMk cId="4269681522" sldId="293"/>
            <ac:picMk id="6" creationId="{D9F73848-91FE-4D29-B0DC-BFC408416682}"/>
          </ac:picMkLst>
        </pc:picChg>
      </pc:sldChg>
      <pc:sldChg chg="del">
        <pc:chgData name="samadi tawfiq" userId="408df5c4903f3f34" providerId="LiveId" clId="{A892FB0F-9F58-4AA7-BF76-4FBDA9CBF0EF}" dt="2023-02-09T21:46:15.454" v="100" actId="47"/>
        <pc:sldMkLst>
          <pc:docMk/>
          <pc:sldMk cId="2049548788" sldId="295"/>
        </pc:sldMkLst>
      </pc:sldChg>
      <pc:sldChg chg="modSp mod">
        <pc:chgData name="samadi tawfiq" userId="408df5c4903f3f34" providerId="LiveId" clId="{A892FB0F-9F58-4AA7-BF76-4FBDA9CBF0EF}" dt="2023-02-10T10:50:24.880" v="1087" actId="20577"/>
        <pc:sldMkLst>
          <pc:docMk/>
          <pc:sldMk cId="3247451344" sldId="296"/>
        </pc:sldMkLst>
        <pc:spChg chg="mod">
          <ac:chgData name="samadi tawfiq" userId="408df5c4903f3f34" providerId="LiveId" clId="{A892FB0F-9F58-4AA7-BF76-4FBDA9CBF0EF}" dt="2023-02-10T10:50:24.880" v="1087" actId="20577"/>
          <ac:spMkLst>
            <pc:docMk/>
            <pc:sldMk cId="3247451344" sldId="296"/>
            <ac:spMk id="3" creationId="{D03A533B-AF0F-448C-0B59-EEC51FADF364}"/>
          </ac:spMkLst>
        </pc:spChg>
      </pc:sldChg>
      <pc:sldChg chg="modSp mod">
        <pc:chgData name="samadi tawfiq" userId="408df5c4903f3f34" providerId="LiveId" clId="{A892FB0F-9F58-4AA7-BF76-4FBDA9CBF0EF}" dt="2023-02-10T10:43:38.904" v="877" actId="20577"/>
        <pc:sldMkLst>
          <pc:docMk/>
          <pc:sldMk cId="2456066175" sldId="297"/>
        </pc:sldMkLst>
        <pc:spChg chg="mod">
          <ac:chgData name="samadi tawfiq" userId="408df5c4903f3f34" providerId="LiveId" clId="{A892FB0F-9F58-4AA7-BF76-4FBDA9CBF0EF}" dt="2023-02-10T10:43:38.904" v="877" actId="20577"/>
          <ac:spMkLst>
            <pc:docMk/>
            <pc:sldMk cId="2456066175" sldId="297"/>
            <ac:spMk id="3" creationId="{9418B66E-7BBD-15E8-569C-77CB1246DEF0}"/>
          </ac:spMkLst>
        </pc:spChg>
      </pc:sldChg>
      <pc:sldChg chg="modSp mod">
        <pc:chgData name="samadi tawfiq" userId="408df5c4903f3f34" providerId="LiveId" clId="{A892FB0F-9F58-4AA7-BF76-4FBDA9CBF0EF}" dt="2023-02-10T10:51:26.863" v="1091" actId="20577"/>
        <pc:sldMkLst>
          <pc:docMk/>
          <pc:sldMk cId="2089891507" sldId="298"/>
        </pc:sldMkLst>
        <pc:spChg chg="mod">
          <ac:chgData name="samadi tawfiq" userId="408df5c4903f3f34" providerId="LiveId" clId="{A892FB0F-9F58-4AA7-BF76-4FBDA9CBF0EF}" dt="2023-02-10T10:51:26.863" v="1091" actId="20577"/>
          <ac:spMkLst>
            <pc:docMk/>
            <pc:sldMk cId="2089891507" sldId="298"/>
            <ac:spMk id="3" creationId="{E1A74E41-765C-B79E-4598-58924A29C4CD}"/>
          </ac:spMkLst>
        </pc:spChg>
      </pc:sldChg>
      <pc:sldChg chg="modSp mod">
        <pc:chgData name="samadi tawfiq" userId="408df5c4903f3f34" providerId="LiveId" clId="{A892FB0F-9F58-4AA7-BF76-4FBDA9CBF0EF}" dt="2023-02-09T22:09:03.604" v="332" actId="20577"/>
        <pc:sldMkLst>
          <pc:docMk/>
          <pc:sldMk cId="3947504709" sldId="299"/>
        </pc:sldMkLst>
        <pc:spChg chg="mod">
          <ac:chgData name="samadi tawfiq" userId="408df5c4903f3f34" providerId="LiveId" clId="{A892FB0F-9F58-4AA7-BF76-4FBDA9CBF0EF}" dt="2023-02-09T22:09:03.604" v="332" actId="20577"/>
          <ac:spMkLst>
            <pc:docMk/>
            <pc:sldMk cId="3947504709" sldId="299"/>
            <ac:spMk id="3" creationId="{55208CD1-626C-7E9D-7F91-762A974C7824}"/>
          </ac:spMkLst>
        </pc:spChg>
      </pc:sldChg>
      <pc:sldChg chg="modSp mod">
        <pc:chgData name="samadi tawfiq" userId="408df5c4903f3f34" providerId="LiveId" clId="{A892FB0F-9F58-4AA7-BF76-4FBDA9CBF0EF}" dt="2023-02-10T10:46:51.991" v="1050" actId="20577"/>
        <pc:sldMkLst>
          <pc:docMk/>
          <pc:sldMk cId="1485103682" sldId="300"/>
        </pc:sldMkLst>
        <pc:spChg chg="mod">
          <ac:chgData name="samadi tawfiq" userId="408df5c4903f3f34" providerId="LiveId" clId="{A892FB0F-9F58-4AA7-BF76-4FBDA9CBF0EF}" dt="2023-02-10T10:46:51.991" v="1050" actId="20577"/>
          <ac:spMkLst>
            <pc:docMk/>
            <pc:sldMk cId="1485103682" sldId="300"/>
            <ac:spMk id="3" creationId="{0069930A-8E8F-5554-5110-5C47BAFD3098}"/>
          </ac:spMkLst>
        </pc:spChg>
      </pc:sldChg>
      <pc:sldChg chg="modSp mod">
        <pc:chgData name="samadi tawfiq" userId="408df5c4903f3f34" providerId="LiveId" clId="{A892FB0F-9F58-4AA7-BF76-4FBDA9CBF0EF}" dt="2023-02-10T10:48:01.927" v="1051" actId="20577"/>
        <pc:sldMkLst>
          <pc:docMk/>
          <pc:sldMk cId="3709133414" sldId="301"/>
        </pc:sldMkLst>
        <pc:spChg chg="mod">
          <ac:chgData name="samadi tawfiq" userId="408df5c4903f3f34" providerId="LiveId" clId="{A892FB0F-9F58-4AA7-BF76-4FBDA9CBF0EF}" dt="2023-02-10T10:48:01.927" v="1051" actId="20577"/>
          <ac:spMkLst>
            <pc:docMk/>
            <pc:sldMk cId="3709133414" sldId="301"/>
            <ac:spMk id="3" creationId="{BDE017AE-1C7D-0613-8CF2-ADBB6BC33488}"/>
          </ac:spMkLst>
        </pc:spChg>
      </pc:sldChg>
      <pc:sldChg chg="modSp mod ord">
        <pc:chgData name="samadi tawfiq" userId="408df5c4903f3f34" providerId="LiveId" clId="{A892FB0F-9F58-4AA7-BF76-4FBDA9CBF0EF}" dt="2023-02-09T22:20:13.495" v="646" actId="20577"/>
        <pc:sldMkLst>
          <pc:docMk/>
          <pc:sldMk cId="4177131470" sldId="302"/>
        </pc:sldMkLst>
        <pc:spChg chg="mod">
          <ac:chgData name="samadi tawfiq" userId="408df5c4903f3f34" providerId="LiveId" clId="{A892FB0F-9F58-4AA7-BF76-4FBDA9CBF0EF}" dt="2023-02-09T21:35:48.437" v="60" actId="313"/>
          <ac:spMkLst>
            <pc:docMk/>
            <pc:sldMk cId="4177131470" sldId="302"/>
            <ac:spMk id="2" creationId="{6DC028B6-518D-9FCF-DF78-D6B59C893F40}"/>
          </ac:spMkLst>
        </pc:spChg>
        <pc:spChg chg="mod">
          <ac:chgData name="samadi tawfiq" userId="408df5c4903f3f34" providerId="LiveId" clId="{A892FB0F-9F58-4AA7-BF76-4FBDA9CBF0EF}" dt="2023-02-09T22:20:13.495" v="646" actId="20577"/>
          <ac:spMkLst>
            <pc:docMk/>
            <pc:sldMk cId="4177131470" sldId="302"/>
            <ac:spMk id="3" creationId="{880F3514-9B78-CA04-A71B-660A70E9140F}"/>
          </ac:spMkLst>
        </pc:spChg>
      </pc:sldChg>
      <pc:sldChg chg="modSp new mod">
        <pc:chgData name="samadi tawfiq" userId="408df5c4903f3f34" providerId="LiveId" clId="{A892FB0F-9F58-4AA7-BF76-4FBDA9CBF0EF}" dt="2023-02-10T10:48:37.882" v="1054" actId="20577"/>
        <pc:sldMkLst>
          <pc:docMk/>
          <pc:sldMk cId="1352558023" sldId="303"/>
        </pc:sldMkLst>
        <pc:spChg chg="mod">
          <ac:chgData name="samadi tawfiq" userId="408df5c4903f3f34" providerId="LiveId" clId="{A892FB0F-9F58-4AA7-BF76-4FBDA9CBF0EF}" dt="2023-02-09T21:38:38.555" v="94" actId="20577"/>
          <ac:spMkLst>
            <pc:docMk/>
            <pc:sldMk cId="1352558023" sldId="303"/>
            <ac:spMk id="2" creationId="{C4C06BA9-EC3F-5B8A-CFE7-3ACF31B74B11}"/>
          </ac:spMkLst>
        </pc:spChg>
        <pc:spChg chg="mod">
          <ac:chgData name="samadi tawfiq" userId="408df5c4903f3f34" providerId="LiveId" clId="{A892FB0F-9F58-4AA7-BF76-4FBDA9CBF0EF}" dt="2023-02-10T10:48:37.882" v="1054" actId="20577"/>
          <ac:spMkLst>
            <pc:docMk/>
            <pc:sldMk cId="1352558023" sldId="303"/>
            <ac:spMk id="3" creationId="{FCACC047-FDE4-97B1-A21A-3D1B585423AC}"/>
          </ac:spMkLst>
        </pc:spChg>
      </pc:sldChg>
      <pc:sldChg chg="modSp new mod ord">
        <pc:chgData name="samadi tawfiq" userId="408df5c4903f3f34" providerId="LiveId" clId="{A892FB0F-9F58-4AA7-BF76-4FBDA9CBF0EF}" dt="2023-02-10T11:14:51.906" v="1095"/>
        <pc:sldMkLst>
          <pc:docMk/>
          <pc:sldMk cId="3730069943" sldId="304"/>
        </pc:sldMkLst>
        <pc:spChg chg="mod">
          <ac:chgData name="samadi tawfiq" userId="408df5c4903f3f34" providerId="LiveId" clId="{A892FB0F-9F58-4AA7-BF76-4FBDA9CBF0EF}" dt="2023-02-09T21:46:23.607" v="111" actId="20577"/>
          <ac:spMkLst>
            <pc:docMk/>
            <pc:sldMk cId="3730069943" sldId="304"/>
            <ac:spMk id="2" creationId="{479A6D5E-485E-8142-A739-76ABCEAD0BB2}"/>
          </ac:spMkLst>
        </pc:spChg>
        <pc:spChg chg="mod">
          <ac:chgData name="samadi tawfiq" userId="408df5c4903f3f34" providerId="LiveId" clId="{A892FB0F-9F58-4AA7-BF76-4FBDA9CBF0EF}" dt="2023-02-10T10:48:54.513" v="1066" actId="20577"/>
          <ac:spMkLst>
            <pc:docMk/>
            <pc:sldMk cId="3730069943" sldId="304"/>
            <ac:spMk id="3" creationId="{AB555BBE-69A6-0CBE-C342-4C689FB83D68}"/>
          </ac:spMkLst>
        </pc:spChg>
      </pc:sldChg>
      <pc:sldChg chg="modSp new mod">
        <pc:chgData name="samadi tawfiq" userId="408df5c4903f3f34" providerId="LiveId" clId="{A892FB0F-9F58-4AA7-BF76-4FBDA9CBF0EF}" dt="2023-02-09T22:28:36.857" v="852" actId="2711"/>
        <pc:sldMkLst>
          <pc:docMk/>
          <pc:sldMk cId="3423260548" sldId="305"/>
        </pc:sldMkLst>
        <pc:spChg chg="mod">
          <ac:chgData name="samadi tawfiq" userId="408df5c4903f3f34" providerId="LiveId" clId="{A892FB0F-9F58-4AA7-BF76-4FBDA9CBF0EF}" dt="2023-02-09T21:46:32.009" v="122" actId="20577"/>
          <ac:spMkLst>
            <pc:docMk/>
            <pc:sldMk cId="3423260548" sldId="305"/>
            <ac:spMk id="2" creationId="{2190A292-CC9D-3C88-9E28-0B28203F5C78}"/>
          </ac:spMkLst>
        </pc:spChg>
        <pc:spChg chg="mod">
          <ac:chgData name="samadi tawfiq" userId="408df5c4903f3f34" providerId="LiveId" clId="{A892FB0F-9F58-4AA7-BF76-4FBDA9CBF0EF}" dt="2023-02-09T22:28:36.857" v="852" actId="2711"/>
          <ac:spMkLst>
            <pc:docMk/>
            <pc:sldMk cId="3423260548" sldId="305"/>
            <ac:spMk id="3" creationId="{E01BB3C7-D92A-3FC9-35B4-C3C2C97B621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2/10/2023</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713444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2/10/2023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2804002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2/10/2023</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1579602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2/10/2023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8199875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2/10/2023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5376868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2/10/2023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0719674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2/10/2023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0978246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2/10/2023</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2688635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2/10/2023</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291304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2/10/2023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2030085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2/10/2023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8999999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2/10/2023</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11321569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infor.com/resources/hotels-resorts-casinos-resiliency-2020s?AOI=hsp&amp;utm_source=google-search&amp;utm_content=HSP-SEM-GSN&amp;utm_medium=paid&amp;utm_type=hsp-fy22&amp;utm_campaign=26197-007&amp;utm_term=hospitality%20enterprise&amp;gclid=CjwKCAiA0JKfBhBIEiwAPhZXD15troYy2rwlcUMrm5oRg61oFiyXl0Y-cQzB4IYJE2H8RqxI2MK5dxoCDOoQAvD_BwE&amp;gclsrc=aw.ds" TargetMode="External"/><Relationship Id="rId2" Type="http://schemas.openxmlformats.org/officeDocument/2006/relationships/hyperlink" Target="https://www.breakingtravelnews.com/news/article/ritz-carlton-reserve-to-debut-in-the-red-sea-project-saudi-arabia/#:~:text=Plans%20also%20include%20a%20range,offerings%20including%20a%20Conservation%20Centre." TargetMode="External"/><Relationship Id="rId1" Type="http://schemas.openxmlformats.org/officeDocument/2006/relationships/slideLayout" Target="../slideLayouts/slideLayout2.xml"/><Relationship Id="rId6" Type="http://schemas.openxmlformats.org/officeDocument/2006/relationships/hyperlink" Target="https://ukdiss.com/examples/situational-analysis-ritz-carlton.php#:~:text=Business%20Travelers%3A%20Business%20travelers%20are,are%20not%20conscious%20of%20costs." TargetMode="External"/><Relationship Id="rId5" Type="http://schemas.openxmlformats.org/officeDocument/2006/relationships/hyperlink" Target="https://www.ritzcarlton.com/en/reserve" TargetMode="External"/><Relationship Id="rId4" Type="http://schemas.openxmlformats.org/officeDocument/2006/relationships/hyperlink" Target="https://operto.com/hotel-guest-expectations/#:~:text=The%20three%20most%20important%20expectations,guests%20the%20comfort%20they%20deserv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9F73848-91FE-4D29-B0DC-BFC408416682}"/>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20" y="0"/>
            <a:ext cx="12191980" cy="6858000"/>
          </a:xfrm>
          <a:prstGeom prst="rect">
            <a:avLst/>
          </a:prstGeom>
        </p:spPr>
      </p:pic>
      <p:sp>
        <p:nvSpPr>
          <p:cNvPr id="89" name="Rectangle 88">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91" name="Rectangle 90">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a:normAutofit/>
          </a:bodyPr>
          <a:lstStyle/>
          <a:p>
            <a:br>
              <a:rPr lang="en-US" sz="4400" dirty="0">
                <a:solidFill>
                  <a:schemeClr val="tx1"/>
                </a:solidFill>
              </a:rPr>
            </a:br>
            <a:r>
              <a:rPr lang="en-US" sz="1600">
                <a:solidFill>
                  <a:schemeClr val="tx1"/>
                </a:solidFill>
              </a:rPr>
              <a:t>Ritz-Carlton reserve</a:t>
            </a:r>
            <a:endParaRPr lang="en-US" sz="4400" dirty="0">
              <a:solidFill>
                <a:schemeClr val="tx1"/>
              </a:solidFill>
            </a:endParaRP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4775075" cy="559656"/>
          </a:xfrm>
        </p:spPr>
        <p:txBody>
          <a:bodyPr>
            <a:normAutofit/>
          </a:bodyPr>
          <a:lstStyle/>
          <a:p>
            <a:pPr>
              <a:spcAft>
                <a:spcPts val="600"/>
              </a:spcAft>
            </a:pPr>
            <a:r>
              <a:rPr lang="en-US" dirty="0">
                <a:solidFill>
                  <a:schemeClr val="tx1"/>
                </a:solidFill>
              </a:rPr>
              <a:t>By Samadi Tawfiq</a:t>
            </a:r>
          </a:p>
        </p:txBody>
      </p:sp>
    </p:spTree>
    <p:extLst>
      <p:ext uri="{BB962C8B-B14F-4D97-AF65-F5344CB8AC3E}">
        <p14:creationId xmlns:p14="http://schemas.microsoft.com/office/powerpoint/2010/main" val="42696815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1C7A34-42E6-F189-2829-E07B466F54B0}"/>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D03A533B-AF0F-448C-0B59-EEC51FADF364}"/>
              </a:ext>
            </a:extLst>
          </p:cNvPr>
          <p:cNvSpPr>
            <a:spLocks noGrp="1"/>
          </p:cNvSpPr>
          <p:nvPr>
            <p:ph idx="1"/>
          </p:nvPr>
        </p:nvSpPr>
        <p:spPr/>
        <p:txBody>
          <a:bodyPr/>
          <a:lstStyle/>
          <a:p>
            <a:r>
              <a:rPr lang="en-GB" sz="2400" b="0" i="0" dirty="0">
                <a:solidFill>
                  <a:srgbClr val="374151"/>
                </a:solidFill>
                <a:effectLst/>
                <a:latin typeface="Söhne"/>
              </a:rPr>
              <a:t>The Ritz-Carlton Reserve is a luxury hotel brand that operates within the Ritz-Carlton Hotel Company. It is a collection of exclusive</a:t>
            </a:r>
            <a:r>
              <a:rPr lang="en-GB" sz="2400" dirty="0">
                <a:solidFill>
                  <a:srgbClr val="374151"/>
                </a:solidFill>
                <a:latin typeface="Söhne"/>
              </a:rPr>
              <a:t> </a:t>
            </a:r>
            <a:r>
              <a:rPr lang="en-GB" sz="2400" b="0" i="0" dirty="0">
                <a:solidFill>
                  <a:srgbClr val="374151"/>
                </a:solidFill>
                <a:effectLst/>
                <a:latin typeface="Söhne"/>
              </a:rPr>
              <a:t>and authentic luxury resorts that offer personalized and culturally rich experiences to guests. Each property is uniquely designed to reflect the local culture, history, and natural beauty of its location. The resorts offer high-end amenities, dining options, spa services, and recreational activities to provide guests with an unforgettable, luxurious vacation experience</a:t>
            </a:r>
            <a:r>
              <a:rPr lang="en-GB" sz="2000" b="0" i="0" dirty="0">
                <a:solidFill>
                  <a:srgbClr val="374151"/>
                </a:solidFill>
                <a:effectLst/>
                <a:latin typeface="Arial" panose="020B0604020202020204" pitchFamily="34" charset="0"/>
                <a:cs typeface="Arial" panose="020B0604020202020204" pitchFamily="34" charset="0"/>
              </a:rPr>
              <a:t>. Ritz-Carlton (2023)</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474513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F82D3-FDB1-1E6D-B4A3-D4B66C9DA5F8}"/>
              </a:ext>
            </a:extLst>
          </p:cNvPr>
          <p:cNvSpPr>
            <a:spLocks noGrp="1"/>
          </p:cNvSpPr>
          <p:nvPr>
            <p:ph type="title"/>
          </p:nvPr>
        </p:nvSpPr>
        <p:spPr/>
        <p:txBody>
          <a:bodyPr/>
          <a:lstStyle/>
          <a:p>
            <a:r>
              <a:rPr lang="en-GB" dirty="0"/>
              <a:t>Hotel brand’s main consumers</a:t>
            </a:r>
          </a:p>
        </p:txBody>
      </p:sp>
      <p:sp>
        <p:nvSpPr>
          <p:cNvPr id="3" name="Content Placeholder 2">
            <a:extLst>
              <a:ext uri="{FF2B5EF4-FFF2-40B4-BE49-F238E27FC236}">
                <a16:creationId xmlns:a16="http://schemas.microsoft.com/office/drawing/2014/main" id="{9418B66E-7BBD-15E8-569C-77CB1246DEF0}"/>
              </a:ext>
            </a:extLst>
          </p:cNvPr>
          <p:cNvSpPr>
            <a:spLocks noGrp="1"/>
          </p:cNvSpPr>
          <p:nvPr>
            <p:ph idx="1"/>
          </p:nvPr>
        </p:nvSpPr>
        <p:spPr/>
        <p:txBody>
          <a:bodyPr>
            <a:normAutofit/>
          </a:bodyPr>
          <a:lstStyle/>
          <a:p>
            <a:r>
              <a:rPr lang="en-GB" sz="2400" b="0" i="0" dirty="0">
                <a:solidFill>
                  <a:srgbClr val="374151"/>
                </a:solidFill>
                <a:effectLst/>
                <a:latin typeface="Söhne"/>
              </a:rPr>
              <a:t>The Ritz Carlton's main consumers are typically  individuals and business </a:t>
            </a:r>
            <a:r>
              <a:rPr lang="en-GB" sz="2400" b="0" i="0" dirty="0" err="1">
                <a:solidFill>
                  <a:srgbClr val="374151"/>
                </a:solidFill>
                <a:effectLst/>
                <a:latin typeface="Söhne"/>
              </a:rPr>
              <a:t>travelers</a:t>
            </a:r>
            <a:r>
              <a:rPr lang="en-GB" sz="2400" b="0" i="0" dirty="0">
                <a:solidFill>
                  <a:srgbClr val="374151"/>
                </a:solidFill>
                <a:effectLst/>
                <a:latin typeface="Söhne"/>
              </a:rPr>
              <a:t> who are looking for luxury accommodation and high-end services. They value premium  personalized service, and exceptional experiences. These consumers are usually willing to pay a premium price for the level of quality and comfort that the Ritz Carlton brand is known for. </a:t>
            </a:r>
            <a:r>
              <a:rPr lang="en-GB" sz="2400" b="0" i="0" dirty="0" err="1">
                <a:solidFill>
                  <a:srgbClr val="374151"/>
                </a:solidFill>
                <a:effectLst/>
                <a:latin typeface="Söhne"/>
              </a:rPr>
              <a:t>Ukdiss</a:t>
            </a:r>
            <a:r>
              <a:rPr lang="en-GB" sz="2400" b="0" i="0" dirty="0">
                <a:solidFill>
                  <a:srgbClr val="374151"/>
                </a:solidFill>
                <a:effectLst/>
                <a:latin typeface="Söhne"/>
              </a:rPr>
              <a:t> (2021)</a:t>
            </a:r>
            <a:endParaRPr lang="en-GB" sz="2400" dirty="0"/>
          </a:p>
        </p:txBody>
      </p:sp>
    </p:spTree>
    <p:extLst>
      <p:ext uri="{BB962C8B-B14F-4D97-AF65-F5344CB8AC3E}">
        <p14:creationId xmlns:p14="http://schemas.microsoft.com/office/powerpoint/2010/main" val="24560661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736E5-3FDF-E5AB-A1DF-3C9D063FE5FE}"/>
              </a:ext>
            </a:extLst>
          </p:cNvPr>
          <p:cNvSpPr>
            <a:spLocks noGrp="1"/>
          </p:cNvSpPr>
          <p:nvPr>
            <p:ph type="title"/>
          </p:nvPr>
        </p:nvSpPr>
        <p:spPr/>
        <p:txBody>
          <a:bodyPr/>
          <a:lstStyle/>
          <a:p>
            <a:r>
              <a:rPr lang="en-GB" b="0" i="0" dirty="0">
                <a:solidFill>
                  <a:srgbClr val="374151"/>
                </a:solidFill>
                <a:effectLst/>
                <a:latin typeface="Söhne"/>
              </a:rPr>
              <a:t>The nature of  services and facilities include:</a:t>
            </a:r>
            <a:endParaRPr lang="en-GB" dirty="0"/>
          </a:p>
        </p:txBody>
      </p:sp>
      <p:sp>
        <p:nvSpPr>
          <p:cNvPr id="3" name="Content Placeholder 2">
            <a:extLst>
              <a:ext uri="{FF2B5EF4-FFF2-40B4-BE49-F238E27FC236}">
                <a16:creationId xmlns:a16="http://schemas.microsoft.com/office/drawing/2014/main" id="{E1A74E41-765C-B79E-4598-58924A29C4CD}"/>
              </a:ext>
            </a:extLst>
          </p:cNvPr>
          <p:cNvSpPr>
            <a:spLocks noGrp="1"/>
          </p:cNvSpPr>
          <p:nvPr>
            <p:ph idx="1"/>
          </p:nvPr>
        </p:nvSpPr>
        <p:spPr/>
        <p:txBody>
          <a:bodyPr/>
          <a:lstStyle/>
          <a:p>
            <a:pPr algn="l">
              <a:buFont typeface="Arial" panose="020B0604020202020204" pitchFamily="34" charset="0"/>
              <a:buChar char="•"/>
            </a:pPr>
            <a:r>
              <a:rPr lang="en-GB" sz="1800" b="0" i="0" dirty="0">
                <a:solidFill>
                  <a:srgbClr val="374151"/>
                </a:solidFill>
                <a:effectLst/>
                <a:latin typeface="Söhne"/>
              </a:rPr>
              <a:t>Accommodation: Guests can choose from a variety of rooms and suites, each featuring high-end amenities</a:t>
            </a:r>
          </a:p>
          <a:p>
            <a:pPr algn="l">
              <a:buFont typeface="Arial" panose="020B0604020202020204" pitchFamily="34" charset="0"/>
              <a:buChar char="•"/>
            </a:pPr>
            <a:r>
              <a:rPr lang="en-GB" sz="1800" b="0" i="0" dirty="0">
                <a:solidFill>
                  <a:srgbClr val="374151"/>
                </a:solidFill>
                <a:effectLst/>
                <a:latin typeface="Söhne"/>
              </a:rPr>
              <a:t>Dining: The hotel features a range of dining options, including fine dining restaurants, cafes, and bars, offering a variety of cuisines and drinks.</a:t>
            </a:r>
          </a:p>
          <a:p>
            <a:pPr algn="l">
              <a:buFont typeface="Arial" panose="020B0604020202020204" pitchFamily="34" charset="0"/>
              <a:buChar char="•"/>
            </a:pPr>
            <a:r>
              <a:rPr lang="en-GB" sz="1800" b="0" i="0" dirty="0">
                <a:solidFill>
                  <a:srgbClr val="374151"/>
                </a:solidFill>
                <a:effectLst/>
                <a:latin typeface="Söhne"/>
              </a:rPr>
              <a:t>Spa and wellness: The hotel features a full-service spa, offering a range of treatments, such as massages, as well as fitness facilities, such as a gym and swimming pool.</a:t>
            </a:r>
          </a:p>
          <a:p>
            <a:pPr algn="l">
              <a:buFont typeface="Arial" panose="020B0604020202020204" pitchFamily="34" charset="0"/>
              <a:buChar char="•"/>
            </a:pPr>
            <a:r>
              <a:rPr lang="en-GB" sz="1800" b="0" i="0" dirty="0">
                <a:solidFill>
                  <a:srgbClr val="374151"/>
                </a:solidFill>
                <a:effectLst/>
                <a:latin typeface="Söhne"/>
              </a:rPr>
              <a:t>Business facilities: The hotel provides business facilities, such as meeting rooms and conference facilities, as well as business services</a:t>
            </a:r>
          </a:p>
          <a:p>
            <a:pPr algn="l">
              <a:buFont typeface="Arial" panose="020B0604020202020204" pitchFamily="34" charset="0"/>
              <a:buChar char="•"/>
            </a:pPr>
            <a:r>
              <a:rPr lang="en-GB" sz="1800" b="0" i="0" dirty="0">
                <a:solidFill>
                  <a:srgbClr val="374151"/>
                </a:solidFill>
                <a:effectLst/>
                <a:latin typeface="Söhne"/>
              </a:rPr>
              <a:t>Leisure facilities: The hotel offers a range of leisure facilities, such as a golf course, tennis courts, and a pool. Hayes, </a:t>
            </a:r>
            <a:r>
              <a:rPr lang="en-GB" sz="1800" b="0" i="0" dirty="0" err="1">
                <a:solidFill>
                  <a:srgbClr val="374151"/>
                </a:solidFill>
                <a:effectLst/>
                <a:latin typeface="Söhne"/>
              </a:rPr>
              <a:t>Ninemeier</a:t>
            </a:r>
            <a:r>
              <a:rPr lang="en-GB" sz="1800" b="0" i="0" dirty="0">
                <a:solidFill>
                  <a:srgbClr val="374151"/>
                </a:solidFill>
                <a:effectLst/>
                <a:latin typeface="Söhne"/>
              </a:rPr>
              <a:t> (2020)</a:t>
            </a:r>
          </a:p>
          <a:p>
            <a:endParaRPr lang="en-GB" dirty="0"/>
          </a:p>
        </p:txBody>
      </p:sp>
    </p:spTree>
    <p:extLst>
      <p:ext uri="{BB962C8B-B14F-4D97-AF65-F5344CB8AC3E}">
        <p14:creationId xmlns:p14="http://schemas.microsoft.com/office/powerpoint/2010/main" val="20898915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42878E-EA0C-DF1B-DCEB-18D6A2107168}"/>
              </a:ext>
            </a:extLst>
          </p:cNvPr>
          <p:cNvSpPr>
            <a:spLocks noGrp="1"/>
          </p:cNvSpPr>
          <p:nvPr>
            <p:ph type="title"/>
          </p:nvPr>
        </p:nvSpPr>
        <p:spPr/>
        <p:txBody>
          <a:bodyPr/>
          <a:lstStyle/>
          <a:p>
            <a:r>
              <a:rPr lang="en-GB" b="0" i="0" dirty="0">
                <a:solidFill>
                  <a:srgbClr val="374151"/>
                </a:solidFill>
                <a:effectLst/>
                <a:latin typeface="Söhne"/>
              </a:rPr>
              <a:t>The nature of  services and facilities </a:t>
            </a:r>
            <a:r>
              <a:rPr lang="en-GB" dirty="0">
                <a:solidFill>
                  <a:srgbClr val="374151"/>
                </a:solidFill>
                <a:latin typeface="Söhne"/>
              </a:rPr>
              <a:t>slide 2</a:t>
            </a:r>
            <a:endParaRPr lang="en-GB" dirty="0"/>
          </a:p>
        </p:txBody>
      </p:sp>
      <p:sp>
        <p:nvSpPr>
          <p:cNvPr id="3" name="Content Placeholder 2">
            <a:extLst>
              <a:ext uri="{FF2B5EF4-FFF2-40B4-BE49-F238E27FC236}">
                <a16:creationId xmlns:a16="http://schemas.microsoft.com/office/drawing/2014/main" id="{55208CD1-626C-7E9D-7F91-762A974C7824}"/>
              </a:ext>
            </a:extLst>
          </p:cNvPr>
          <p:cNvSpPr>
            <a:spLocks noGrp="1"/>
          </p:cNvSpPr>
          <p:nvPr>
            <p:ph idx="1"/>
          </p:nvPr>
        </p:nvSpPr>
        <p:spPr/>
        <p:txBody>
          <a:bodyPr>
            <a:normAutofit/>
          </a:bodyPr>
          <a:lstStyle/>
          <a:p>
            <a:r>
              <a:rPr lang="en-GB" sz="2800" b="0" i="0" dirty="0">
                <a:solidFill>
                  <a:srgbClr val="374151"/>
                </a:solidFill>
                <a:effectLst/>
                <a:latin typeface="Söhne"/>
              </a:rPr>
              <a:t>The scope of these services and facilities is to provide guests with a luxurious and enjoyable experience during their stay, meeting their every need and exceeding their expectations. The role of these services and facilities is to make guests feel welcomed, comfortable, and relaxed, providing them with everything they need to enjoy their stay. </a:t>
            </a:r>
            <a:r>
              <a:rPr lang="en-GB" sz="2800" b="0" i="0" dirty="0" err="1">
                <a:solidFill>
                  <a:srgbClr val="374151"/>
                </a:solidFill>
                <a:effectLst/>
                <a:latin typeface="Söhne"/>
              </a:rPr>
              <a:t>Breakingtravelnews</a:t>
            </a:r>
            <a:r>
              <a:rPr lang="en-GB" sz="2800" b="0" i="0" dirty="0">
                <a:solidFill>
                  <a:srgbClr val="374151"/>
                </a:solidFill>
                <a:effectLst/>
                <a:latin typeface="Söhne"/>
              </a:rPr>
              <a:t> (2022)</a:t>
            </a:r>
            <a:endParaRPr lang="en-GB" sz="2800" dirty="0"/>
          </a:p>
        </p:txBody>
      </p:sp>
    </p:spTree>
    <p:extLst>
      <p:ext uri="{BB962C8B-B14F-4D97-AF65-F5344CB8AC3E}">
        <p14:creationId xmlns:p14="http://schemas.microsoft.com/office/powerpoint/2010/main" val="39475047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474D1-6302-3A97-0BB0-B499030D6433}"/>
              </a:ext>
            </a:extLst>
          </p:cNvPr>
          <p:cNvSpPr>
            <a:spLocks noGrp="1"/>
          </p:cNvSpPr>
          <p:nvPr>
            <p:ph type="title"/>
          </p:nvPr>
        </p:nvSpPr>
        <p:spPr/>
        <p:txBody>
          <a:bodyPr/>
          <a:lstStyle/>
          <a:p>
            <a:r>
              <a:rPr lang="en-GB" dirty="0"/>
              <a:t>Guest service in general</a:t>
            </a:r>
          </a:p>
        </p:txBody>
      </p:sp>
      <p:sp>
        <p:nvSpPr>
          <p:cNvPr id="3" name="Content Placeholder 2">
            <a:extLst>
              <a:ext uri="{FF2B5EF4-FFF2-40B4-BE49-F238E27FC236}">
                <a16:creationId xmlns:a16="http://schemas.microsoft.com/office/drawing/2014/main" id="{0069930A-8E8F-5554-5110-5C47BAFD3098}"/>
              </a:ext>
            </a:extLst>
          </p:cNvPr>
          <p:cNvSpPr>
            <a:spLocks noGrp="1"/>
          </p:cNvSpPr>
          <p:nvPr>
            <p:ph idx="1"/>
          </p:nvPr>
        </p:nvSpPr>
        <p:spPr/>
        <p:txBody>
          <a:bodyPr/>
          <a:lstStyle/>
          <a:p>
            <a:r>
              <a:rPr lang="en-GB" sz="2400" b="0" i="0" dirty="0">
                <a:solidFill>
                  <a:srgbClr val="374151"/>
                </a:solidFill>
                <a:effectLst/>
                <a:latin typeface="Söhne"/>
              </a:rPr>
              <a:t>Guest services play a </a:t>
            </a:r>
            <a:r>
              <a:rPr lang="en-GB" sz="2400" dirty="0">
                <a:solidFill>
                  <a:srgbClr val="374151"/>
                </a:solidFill>
                <a:latin typeface="Söhne"/>
              </a:rPr>
              <a:t>vital</a:t>
            </a:r>
            <a:r>
              <a:rPr lang="en-GB" sz="2400" b="0" i="0" dirty="0">
                <a:solidFill>
                  <a:srgbClr val="374151"/>
                </a:solidFill>
                <a:effectLst/>
                <a:latin typeface="Söhne"/>
              </a:rPr>
              <a:t> role in the hospitality industry as they are responsible for creating a positive experience for guests and ensuring their comfort and satisfaction during their stay. The provision of effective and efficient guest services can greatly impact a guest's perception of the property and overall experience. Additionally, guest services can also help increase customer loyalty and improve the reputation of the property</a:t>
            </a:r>
            <a:r>
              <a:rPr lang="en-GB" b="0" i="0" dirty="0">
                <a:solidFill>
                  <a:srgbClr val="374151"/>
                </a:solidFill>
                <a:effectLst/>
                <a:latin typeface="Söhne"/>
              </a:rPr>
              <a:t>. </a:t>
            </a:r>
            <a:r>
              <a:rPr lang="en-GB" sz="2000" b="0" i="0" dirty="0">
                <a:solidFill>
                  <a:srgbClr val="374151"/>
                </a:solidFill>
                <a:effectLst/>
                <a:latin typeface="Arial" panose="020B0604020202020204" pitchFamily="34" charset="0"/>
                <a:cs typeface="Arial" panose="020B0604020202020204" pitchFamily="34" charset="0"/>
              </a:rPr>
              <a:t>Hudson ( 2012)</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851036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C028B6-518D-9FCF-DF78-D6B59C893F40}"/>
              </a:ext>
            </a:extLst>
          </p:cNvPr>
          <p:cNvSpPr>
            <a:spLocks noGrp="1"/>
          </p:cNvSpPr>
          <p:nvPr>
            <p:ph type="title"/>
          </p:nvPr>
        </p:nvSpPr>
        <p:spPr/>
        <p:txBody>
          <a:bodyPr/>
          <a:lstStyle/>
          <a:p>
            <a:r>
              <a:rPr lang="en-GB" dirty="0"/>
              <a:t>Quality service</a:t>
            </a:r>
          </a:p>
        </p:txBody>
      </p:sp>
      <p:sp>
        <p:nvSpPr>
          <p:cNvPr id="3" name="Content Placeholder 2">
            <a:extLst>
              <a:ext uri="{FF2B5EF4-FFF2-40B4-BE49-F238E27FC236}">
                <a16:creationId xmlns:a16="http://schemas.microsoft.com/office/drawing/2014/main" id="{880F3514-9B78-CA04-A71B-660A70E9140F}"/>
              </a:ext>
            </a:extLst>
          </p:cNvPr>
          <p:cNvSpPr>
            <a:spLocks noGrp="1"/>
          </p:cNvSpPr>
          <p:nvPr>
            <p:ph idx="1"/>
          </p:nvPr>
        </p:nvSpPr>
        <p:spPr/>
        <p:txBody>
          <a:bodyPr>
            <a:normAutofit/>
          </a:bodyPr>
          <a:lstStyle/>
          <a:p>
            <a:r>
              <a:rPr lang="en-GB" sz="2400" dirty="0">
                <a:latin typeface="Arial" panose="020B0604020202020204" pitchFamily="34" charset="0"/>
                <a:cs typeface="Arial" panose="020B0604020202020204" pitchFamily="34" charset="0"/>
              </a:rPr>
              <a:t>Service is an action or performed task that takes place through contact between the guest and employees of the service organisation (Ford and Sturman, 2020).</a:t>
            </a:r>
          </a:p>
          <a:p>
            <a:r>
              <a:rPr lang="en-GB" sz="2400" dirty="0">
                <a:latin typeface="Arial" panose="020B0604020202020204" pitchFamily="34" charset="0"/>
                <a:cs typeface="Arial" panose="020B0604020202020204" pitchFamily="34" charset="0"/>
              </a:rPr>
              <a:t> A common way to think of service is the service (intangible) part of the transaction between the guest and employees</a:t>
            </a:r>
          </a:p>
          <a:p>
            <a:r>
              <a:rPr lang="en-GB" sz="2400" dirty="0">
                <a:latin typeface="Arial" panose="020B0604020202020204" pitchFamily="34" charset="0"/>
                <a:cs typeface="Arial" panose="020B0604020202020204" pitchFamily="34" charset="0"/>
              </a:rPr>
              <a:t>Quality service means exceeding your guests’ expectations by paying attention to every detail of the delivery of your products and services. </a:t>
            </a:r>
            <a:r>
              <a:rPr lang="en-GB" sz="2400" dirty="0" err="1">
                <a:latin typeface="Arial" panose="020B0604020202020204" pitchFamily="34" charset="0"/>
                <a:cs typeface="Arial" panose="020B0604020202020204" pitchFamily="34" charset="0"/>
              </a:rPr>
              <a:t>Kenzelmann</a:t>
            </a:r>
            <a:r>
              <a:rPr lang="en-GB" sz="2400" dirty="0">
                <a:latin typeface="Arial" panose="020B0604020202020204" pitchFamily="34" charset="0"/>
                <a:cs typeface="Arial" panose="020B0604020202020204" pitchFamily="34" charset="0"/>
              </a:rPr>
              <a:t>( 2008)</a:t>
            </a:r>
          </a:p>
        </p:txBody>
      </p:sp>
    </p:spTree>
    <p:extLst>
      <p:ext uri="{BB962C8B-B14F-4D97-AF65-F5344CB8AC3E}">
        <p14:creationId xmlns:p14="http://schemas.microsoft.com/office/powerpoint/2010/main" val="41771314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81C5C0-D4ED-274B-CA16-88C871590455}"/>
              </a:ext>
            </a:extLst>
          </p:cNvPr>
          <p:cNvSpPr>
            <a:spLocks noGrp="1"/>
          </p:cNvSpPr>
          <p:nvPr>
            <p:ph type="title"/>
          </p:nvPr>
        </p:nvSpPr>
        <p:spPr/>
        <p:txBody>
          <a:bodyPr/>
          <a:lstStyle/>
          <a:p>
            <a:r>
              <a:rPr lang="en-GB" dirty="0"/>
              <a:t>Importance to meet guests expectations</a:t>
            </a:r>
          </a:p>
        </p:txBody>
      </p:sp>
      <p:sp>
        <p:nvSpPr>
          <p:cNvPr id="3" name="Content Placeholder 2">
            <a:extLst>
              <a:ext uri="{FF2B5EF4-FFF2-40B4-BE49-F238E27FC236}">
                <a16:creationId xmlns:a16="http://schemas.microsoft.com/office/drawing/2014/main" id="{BDE017AE-1C7D-0613-8CF2-ADBB6BC33488}"/>
              </a:ext>
            </a:extLst>
          </p:cNvPr>
          <p:cNvSpPr>
            <a:spLocks noGrp="1"/>
          </p:cNvSpPr>
          <p:nvPr>
            <p:ph idx="1"/>
          </p:nvPr>
        </p:nvSpPr>
        <p:spPr/>
        <p:txBody>
          <a:bodyPr/>
          <a:lstStyle/>
          <a:p>
            <a:r>
              <a:rPr lang="en-GB" sz="2000" b="0" i="0" dirty="0">
                <a:solidFill>
                  <a:srgbClr val="374151"/>
                </a:solidFill>
                <a:effectLst/>
                <a:latin typeface="Söhne"/>
              </a:rPr>
              <a:t>Hospitality is an essential aspect of the hotel industry as it directly affects the guest experience. Providing high-quality hospitality helps to build a positive reputation for the hotel and creates a loyal customer base. To meet and exceed guest expectations, hotels should prioritize the following:</a:t>
            </a:r>
          </a:p>
          <a:p>
            <a:r>
              <a:rPr lang="en-GB" sz="2000" dirty="0">
                <a:solidFill>
                  <a:srgbClr val="374151"/>
                </a:solidFill>
                <a:latin typeface="Söhne"/>
              </a:rPr>
              <a:t>Personalised service</a:t>
            </a:r>
          </a:p>
          <a:p>
            <a:r>
              <a:rPr lang="en-GB" sz="2000" dirty="0">
                <a:solidFill>
                  <a:srgbClr val="374151"/>
                </a:solidFill>
                <a:latin typeface="Söhne"/>
              </a:rPr>
              <a:t>Cleanliness</a:t>
            </a:r>
          </a:p>
          <a:p>
            <a:r>
              <a:rPr lang="en-GB" sz="2000" dirty="0">
                <a:solidFill>
                  <a:srgbClr val="374151"/>
                </a:solidFill>
                <a:latin typeface="Söhne"/>
              </a:rPr>
              <a:t>Amenities</a:t>
            </a:r>
          </a:p>
          <a:p>
            <a:r>
              <a:rPr lang="en-GB" sz="2000" dirty="0">
                <a:solidFill>
                  <a:srgbClr val="374151"/>
                </a:solidFill>
                <a:latin typeface="Söhne"/>
              </a:rPr>
              <a:t>Comfort</a:t>
            </a:r>
          </a:p>
          <a:p>
            <a:r>
              <a:rPr lang="en-GB" sz="2000" dirty="0">
                <a:solidFill>
                  <a:srgbClr val="374151"/>
                </a:solidFill>
                <a:latin typeface="Söhne"/>
              </a:rPr>
              <a:t>Timeliness  Farris, </a:t>
            </a:r>
            <a:r>
              <a:rPr lang="en-GB" sz="2000" dirty="0" err="1">
                <a:solidFill>
                  <a:srgbClr val="374151"/>
                </a:solidFill>
                <a:latin typeface="Söhne"/>
              </a:rPr>
              <a:t>Reibstein</a:t>
            </a:r>
            <a:r>
              <a:rPr lang="en-GB" sz="2000" dirty="0">
                <a:solidFill>
                  <a:srgbClr val="374151"/>
                </a:solidFill>
                <a:latin typeface="Söhne"/>
              </a:rPr>
              <a:t> (2010)</a:t>
            </a:r>
          </a:p>
          <a:p>
            <a:endParaRPr lang="en-GB" dirty="0"/>
          </a:p>
        </p:txBody>
      </p:sp>
    </p:spTree>
    <p:extLst>
      <p:ext uri="{BB962C8B-B14F-4D97-AF65-F5344CB8AC3E}">
        <p14:creationId xmlns:p14="http://schemas.microsoft.com/office/powerpoint/2010/main" val="37091334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06BA9-EC3F-5B8A-CFE7-3ACF31B74B11}"/>
              </a:ext>
            </a:extLst>
          </p:cNvPr>
          <p:cNvSpPr>
            <a:spLocks noGrp="1"/>
          </p:cNvSpPr>
          <p:nvPr>
            <p:ph type="title"/>
          </p:nvPr>
        </p:nvSpPr>
        <p:spPr/>
        <p:txBody>
          <a:bodyPr/>
          <a:lstStyle/>
          <a:p>
            <a:r>
              <a:rPr lang="en-GB" dirty="0"/>
              <a:t>Understanding guest needs</a:t>
            </a:r>
          </a:p>
        </p:txBody>
      </p:sp>
      <p:sp>
        <p:nvSpPr>
          <p:cNvPr id="3" name="Content Placeholder 2">
            <a:extLst>
              <a:ext uri="{FF2B5EF4-FFF2-40B4-BE49-F238E27FC236}">
                <a16:creationId xmlns:a16="http://schemas.microsoft.com/office/drawing/2014/main" id="{FCACC047-FDE4-97B1-A21A-3D1B585423AC}"/>
              </a:ext>
            </a:extLst>
          </p:cNvPr>
          <p:cNvSpPr>
            <a:spLocks noGrp="1"/>
          </p:cNvSpPr>
          <p:nvPr>
            <p:ph idx="1"/>
          </p:nvPr>
        </p:nvSpPr>
        <p:spPr/>
        <p:txBody>
          <a:bodyPr>
            <a:normAutofit/>
          </a:bodyPr>
          <a:lstStyle/>
          <a:p>
            <a:r>
              <a:rPr lang="en-GB" sz="2400" dirty="0">
                <a:latin typeface="Arial" panose="020B0604020202020204" pitchFamily="34" charset="0"/>
                <a:cs typeface="Arial" panose="020B0604020202020204" pitchFamily="34" charset="0"/>
              </a:rPr>
              <a:t>Effective hoteliers make decisions based on putting their guests’ needs first.</a:t>
            </a:r>
          </a:p>
          <a:p>
            <a:r>
              <a:rPr lang="en-GB" sz="2400" dirty="0">
                <a:latin typeface="Arial" panose="020B0604020202020204" pitchFamily="34" charset="0"/>
                <a:cs typeface="Arial" panose="020B0604020202020204" pitchFamily="34" charset="0"/>
              </a:rPr>
              <a:t> This will help them anticipating and developing service delivery processes and procedures to address them. </a:t>
            </a:r>
          </a:p>
          <a:p>
            <a:r>
              <a:rPr lang="en-GB" sz="2400" dirty="0">
                <a:latin typeface="Arial" panose="020B0604020202020204" pitchFamily="34" charset="0"/>
                <a:cs typeface="Arial" panose="020B0604020202020204" pitchFamily="34" charset="0"/>
              </a:rPr>
              <a:t>An emphasis on guests must be an integral part of the hotel’s corporate culture. </a:t>
            </a:r>
            <a:r>
              <a:rPr lang="en-GB" sz="2400" dirty="0" err="1">
                <a:latin typeface="Arial" panose="020B0604020202020204" pitchFamily="34" charset="0"/>
                <a:cs typeface="Arial" panose="020B0604020202020204" pitchFamily="34" charset="0"/>
              </a:rPr>
              <a:t>Operto</a:t>
            </a:r>
            <a:r>
              <a:rPr lang="en-GB" sz="2400" dirty="0">
                <a:latin typeface="Arial" panose="020B0604020202020204" pitchFamily="34" charset="0"/>
                <a:cs typeface="Arial" panose="020B0604020202020204" pitchFamily="34" charset="0"/>
              </a:rPr>
              <a:t> (2023)</a:t>
            </a:r>
          </a:p>
        </p:txBody>
      </p:sp>
    </p:spTree>
    <p:extLst>
      <p:ext uri="{BB962C8B-B14F-4D97-AF65-F5344CB8AC3E}">
        <p14:creationId xmlns:p14="http://schemas.microsoft.com/office/powerpoint/2010/main" val="13525580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A6D5E-485E-8142-A739-76ABCEAD0BB2}"/>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AB555BBE-69A6-0CBE-C342-4C689FB83D68}"/>
              </a:ext>
            </a:extLst>
          </p:cNvPr>
          <p:cNvSpPr>
            <a:spLocks noGrp="1"/>
          </p:cNvSpPr>
          <p:nvPr>
            <p:ph idx="1"/>
          </p:nvPr>
        </p:nvSpPr>
        <p:spPr/>
        <p:txBody>
          <a:bodyPr/>
          <a:lstStyle/>
          <a:p>
            <a:pPr algn="l"/>
            <a:r>
              <a:rPr lang="en-GB" sz="2000" b="0" i="0" dirty="0">
                <a:solidFill>
                  <a:srgbClr val="374151"/>
                </a:solidFill>
                <a:effectLst/>
                <a:latin typeface="Arial" panose="020B0604020202020204" pitchFamily="34" charset="0"/>
                <a:cs typeface="Arial" panose="020B0604020202020204" pitchFamily="34" charset="0"/>
              </a:rPr>
              <a:t>In the hospitality industry, guest services play a </a:t>
            </a:r>
            <a:r>
              <a:rPr lang="en-GB" sz="2000" dirty="0">
                <a:solidFill>
                  <a:srgbClr val="374151"/>
                </a:solidFill>
                <a:latin typeface="Arial" panose="020B0604020202020204" pitchFamily="34" charset="0"/>
                <a:cs typeface="Arial" panose="020B0604020202020204" pitchFamily="34" charset="0"/>
              </a:rPr>
              <a:t>vital</a:t>
            </a:r>
            <a:r>
              <a:rPr lang="en-GB" sz="2000" b="0" i="0" dirty="0">
                <a:solidFill>
                  <a:srgbClr val="374151"/>
                </a:solidFill>
                <a:effectLst/>
                <a:latin typeface="Arial" panose="020B0604020202020204" pitchFamily="34" charset="0"/>
                <a:cs typeface="Arial" panose="020B0604020202020204" pitchFamily="34" charset="0"/>
              </a:rPr>
              <a:t> role in ensuring customer satisfaction and creating a positive guest experience. They are the front-line representatives of the hotel or resort and are responsible for handling a variety of guest requests, from check-in and check-out procedures to providing information about local attractions and activities. Infor (2023)</a:t>
            </a:r>
          </a:p>
          <a:p>
            <a:pPr algn="l"/>
            <a:r>
              <a:rPr lang="en-GB" sz="2000" b="0" i="0" dirty="0">
                <a:solidFill>
                  <a:srgbClr val="374151"/>
                </a:solidFill>
                <a:effectLst/>
                <a:latin typeface="Arial" panose="020B0604020202020204" pitchFamily="34" charset="0"/>
                <a:cs typeface="Arial" panose="020B0604020202020204" pitchFamily="34" charset="0"/>
              </a:rPr>
              <a:t>Guest services can greatly influence a guest's perception of the property and their overall experience. If the guest services team is friendly, knowledgeable, and efficient, it can lead to increased guest loyalty and positive word-of-mouth recommendations. On the other hand, poor guest services can result in negative reviews and a decrease in repeat business.</a:t>
            </a:r>
          </a:p>
          <a:p>
            <a:endParaRPr lang="en-GB" dirty="0"/>
          </a:p>
        </p:txBody>
      </p:sp>
    </p:spTree>
    <p:extLst>
      <p:ext uri="{BB962C8B-B14F-4D97-AF65-F5344CB8AC3E}">
        <p14:creationId xmlns:p14="http://schemas.microsoft.com/office/powerpoint/2010/main" val="37300699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0A292-CC9D-3C88-9E28-0B28203F5C7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E01BB3C7-D92A-3FC9-35B4-C3C2C97B621D}"/>
              </a:ext>
            </a:extLst>
          </p:cNvPr>
          <p:cNvSpPr>
            <a:spLocks noGrp="1"/>
          </p:cNvSpPr>
          <p:nvPr>
            <p:ph idx="1"/>
          </p:nvPr>
        </p:nvSpPr>
        <p:spPr>
          <a:xfrm>
            <a:off x="812800" y="1635760"/>
            <a:ext cx="10657840" cy="4579646"/>
          </a:xfrm>
        </p:spPr>
        <p:txBody>
          <a:bodyPr>
            <a:normAutofit fontScale="70000" lnSpcReduction="20000"/>
          </a:bodyPr>
          <a:lstStyle/>
          <a:p>
            <a:r>
              <a:rPr lang="en-GB" sz="2000" dirty="0" err="1">
                <a:latin typeface="Arial" panose="020B0604020202020204" pitchFamily="34" charset="0"/>
                <a:cs typeface="Arial" panose="020B0604020202020204" pitchFamily="34" charset="0"/>
              </a:rPr>
              <a:t>Breakingtravelnews</a:t>
            </a:r>
            <a:r>
              <a:rPr lang="en-GB" sz="2000" dirty="0">
                <a:latin typeface="Arial" panose="020B0604020202020204" pitchFamily="34" charset="0"/>
                <a:cs typeface="Arial" panose="020B0604020202020204" pitchFamily="34" charset="0"/>
              </a:rPr>
              <a:t>, 2022, </a:t>
            </a:r>
            <a:r>
              <a:rPr lang="en-GB" sz="2400" dirty="0">
                <a:latin typeface="Arial" panose="020B0604020202020204" pitchFamily="34" charset="0"/>
                <a:cs typeface="Arial" panose="020B0604020202020204" pitchFamily="34" charset="0"/>
                <a:hlinkClick r:id="rId2"/>
              </a:rPr>
              <a:t>Ritz-Carlton Reserve to debut in The Red Sea Project, Saudi Arabia | News | Breaking Travel News</a:t>
            </a:r>
            <a:r>
              <a:rPr lang="en-GB" sz="2400" dirty="0">
                <a:latin typeface="Arial" panose="020B0604020202020204" pitchFamily="34" charset="0"/>
                <a:cs typeface="Arial" panose="020B0604020202020204" pitchFamily="34" charset="0"/>
              </a:rPr>
              <a:t> [accessed 08.02.2023]</a:t>
            </a:r>
          </a:p>
          <a:p>
            <a:r>
              <a:rPr lang="en-GB" sz="2400" dirty="0">
                <a:latin typeface="Arial" panose="020B0604020202020204" pitchFamily="34" charset="0"/>
                <a:cs typeface="Arial" panose="020B0604020202020204" pitchFamily="34" charset="0"/>
              </a:rPr>
              <a:t>Farris, Paul W.; Neil T. </a:t>
            </a:r>
            <a:r>
              <a:rPr lang="en-GB" sz="2400" dirty="0" err="1">
                <a:latin typeface="Arial" panose="020B0604020202020204" pitchFamily="34" charset="0"/>
                <a:cs typeface="Arial" panose="020B0604020202020204" pitchFamily="34" charset="0"/>
              </a:rPr>
              <a:t>Bendle</a:t>
            </a:r>
            <a:r>
              <a:rPr lang="en-GB" sz="2400" dirty="0">
                <a:latin typeface="Arial" panose="020B0604020202020204" pitchFamily="34" charset="0"/>
                <a:cs typeface="Arial" panose="020B0604020202020204" pitchFamily="34" charset="0"/>
              </a:rPr>
              <a:t>; Phillip E. Pfeifer; David J. </a:t>
            </a:r>
            <a:r>
              <a:rPr lang="en-GB" sz="2400" dirty="0" err="1">
                <a:latin typeface="Arial" panose="020B0604020202020204" pitchFamily="34" charset="0"/>
                <a:cs typeface="Arial" panose="020B0604020202020204" pitchFamily="34" charset="0"/>
              </a:rPr>
              <a:t>Reibstein</a:t>
            </a:r>
            <a:r>
              <a:rPr lang="en-GB" sz="2400" dirty="0">
                <a:latin typeface="Arial" panose="020B0604020202020204" pitchFamily="34" charset="0"/>
                <a:cs typeface="Arial" panose="020B0604020202020204" pitchFamily="34" charset="0"/>
              </a:rPr>
              <a:t> (2010). Marketing Metrics: The Definitive Guide to Measuring Marketing Performance. Upper Saddle River, New Jersey: Pearson Education, Inc. ISBN 0-13-705829-2.</a:t>
            </a:r>
          </a:p>
          <a:p>
            <a:r>
              <a:rPr lang="en-GB" sz="2000" dirty="0">
                <a:latin typeface="Arial" panose="020B0604020202020204" pitchFamily="34" charset="0"/>
                <a:cs typeface="Arial" panose="020B0604020202020204" pitchFamily="34" charset="0"/>
              </a:rPr>
              <a:t>Ford, Sturman, 2020, Managing Hospitality Organisations</a:t>
            </a:r>
          </a:p>
          <a:p>
            <a:r>
              <a:rPr lang="en-GB" sz="2000" dirty="0">
                <a:latin typeface="Arial" panose="020B0604020202020204" pitchFamily="34" charset="0"/>
                <a:cs typeface="Arial" panose="020B0604020202020204" pitchFamily="34" charset="0"/>
              </a:rPr>
              <a:t>• Hayes, D. K., </a:t>
            </a:r>
            <a:r>
              <a:rPr lang="en-GB" sz="2000" dirty="0" err="1">
                <a:latin typeface="Arial" panose="020B0604020202020204" pitchFamily="34" charset="0"/>
                <a:cs typeface="Arial" panose="020B0604020202020204" pitchFamily="34" charset="0"/>
              </a:rPr>
              <a:t>Ninemeier</a:t>
            </a:r>
            <a:r>
              <a:rPr lang="en-GB" sz="2000" dirty="0">
                <a:latin typeface="Arial" panose="020B0604020202020204" pitchFamily="34" charset="0"/>
                <a:cs typeface="Arial" panose="020B0604020202020204" pitchFamily="34" charset="0"/>
              </a:rPr>
              <a:t>, J. D. and Miller, A. A. (2020) Hotel Operations Management, 3rd Ed. Uttar Pradesh: Pearson India Education Services.</a:t>
            </a:r>
          </a:p>
          <a:p>
            <a:r>
              <a:rPr lang="en-GB" sz="2000" dirty="0">
                <a:latin typeface="Arial" panose="020B0604020202020204" pitchFamily="34" charset="0"/>
                <a:cs typeface="Arial" panose="020B0604020202020204" pitchFamily="34" charset="0"/>
              </a:rPr>
              <a:t>Hudson S., 2012, Customer Services in Tourism and hospitality</a:t>
            </a:r>
          </a:p>
          <a:p>
            <a:r>
              <a:rPr lang="en-GB" sz="2000" dirty="0">
                <a:latin typeface="Arial" panose="020B0604020202020204" pitchFamily="34" charset="0"/>
                <a:cs typeface="Arial" panose="020B0604020202020204" pitchFamily="34" charset="0"/>
              </a:rPr>
              <a:t>Infor. 2023, </a:t>
            </a:r>
            <a:r>
              <a:rPr lang="en-GB" sz="2400" dirty="0">
                <a:latin typeface="Arial" panose="020B0604020202020204" pitchFamily="34" charset="0"/>
                <a:cs typeface="Arial" panose="020B0604020202020204" pitchFamily="34" charset="0"/>
                <a:hlinkClick r:id="rId3"/>
              </a:rPr>
              <a:t>Hotel and resort resilience | Hospitality best practice guide | Infor</a:t>
            </a:r>
            <a:r>
              <a:rPr lang="en-GB" sz="2400" dirty="0">
                <a:latin typeface="Arial" panose="020B0604020202020204" pitchFamily="34" charset="0"/>
                <a:cs typeface="Arial" panose="020B0604020202020204" pitchFamily="34" charset="0"/>
              </a:rPr>
              <a:t>[accessed 07.02,2023]</a:t>
            </a:r>
            <a:endParaRPr lang="en-GB" sz="2000" dirty="0">
              <a:latin typeface="Arial" panose="020B0604020202020204" pitchFamily="34" charset="0"/>
              <a:cs typeface="Arial" panose="020B0604020202020204" pitchFamily="34" charset="0"/>
            </a:endParaRPr>
          </a:p>
          <a:p>
            <a:r>
              <a:rPr lang="en-GB" sz="2000" dirty="0" err="1">
                <a:latin typeface="Arial" panose="020B0604020202020204" pitchFamily="34" charset="0"/>
                <a:cs typeface="Arial" panose="020B0604020202020204" pitchFamily="34" charset="0"/>
              </a:rPr>
              <a:t>Operto</a:t>
            </a:r>
            <a:r>
              <a:rPr lang="en-GB" sz="2000" dirty="0">
                <a:latin typeface="Arial" panose="020B0604020202020204" pitchFamily="34" charset="0"/>
                <a:cs typeface="Arial" panose="020B0604020202020204" pitchFamily="34" charset="0"/>
              </a:rPr>
              <a:t> 2023, </a:t>
            </a:r>
            <a:r>
              <a:rPr lang="en-GB" sz="2400" dirty="0">
                <a:latin typeface="Arial" panose="020B0604020202020204" pitchFamily="34" charset="0"/>
                <a:cs typeface="Arial" panose="020B0604020202020204" pitchFamily="34" charset="0"/>
                <a:hlinkClick r:id="rId4"/>
              </a:rPr>
              <a:t>9 Hotel Guest Expectations Every Hotelier Needs To Know | </a:t>
            </a:r>
            <a:r>
              <a:rPr lang="en-GB" sz="2400" dirty="0" err="1">
                <a:latin typeface="Arial" panose="020B0604020202020204" pitchFamily="34" charset="0"/>
                <a:cs typeface="Arial" panose="020B0604020202020204" pitchFamily="34" charset="0"/>
                <a:hlinkClick r:id="rId4"/>
              </a:rPr>
              <a:t>Operto</a:t>
            </a:r>
            <a:r>
              <a:rPr lang="en-GB" sz="2400" dirty="0">
                <a:latin typeface="Arial" panose="020B0604020202020204" pitchFamily="34" charset="0"/>
                <a:cs typeface="Arial" panose="020B0604020202020204" pitchFamily="34" charset="0"/>
              </a:rPr>
              <a:t> [accessed 05.02.2023]</a:t>
            </a:r>
            <a:endParaRPr lang="en-GB" sz="2000" dirty="0">
              <a:latin typeface="Arial" panose="020B0604020202020204" pitchFamily="34" charset="0"/>
              <a:cs typeface="Arial" panose="020B0604020202020204" pitchFamily="34" charset="0"/>
            </a:endParaRPr>
          </a:p>
          <a:p>
            <a:r>
              <a:rPr lang="de-DE" sz="2000" dirty="0">
                <a:latin typeface="Arial" panose="020B0604020202020204" pitchFamily="34" charset="0"/>
                <a:cs typeface="Arial" panose="020B0604020202020204" pitchFamily="34" charset="0"/>
              </a:rPr>
              <a:t>Peter Kenzelmann. Kundenbindung German, 3. Auflage, Berlin: Cornelsen Verlag Skriptor GmbH &amp; Co KG 2008</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Ritz-Carlton,2023, </a:t>
            </a:r>
            <a:r>
              <a:rPr lang="en-GB" sz="2400" dirty="0">
                <a:latin typeface="Arial" panose="020B0604020202020204" pitchFamily="34" charset="0"/>
                <a:cs typeface="Arial" panose="020B0604020202020204" pitchFamily="34" charset="0"/>
                <a:hlinkClick r:id="rId5"/>
              </a:rPr>
              <a:t>Private Resorts, Villas &amp; Residences | Ritz-Carlton Reserve (ritzcarlton.com)</a:t>
            </a:r>
            <a:r>
              <a:rPr lang="en-GB" sz="2400" dirty="0">
                <a:latin typeface="Arial" panose="020B0604020202020204" pitchFamily="34" charset="0"/>
                <a:cs typeface="Arial" panose="020B0604020202020204" pitchFamily="34" charset="0"/>
              </a:rPr>
              <a:t>[ accessed 07.02.2023]</a:t>
            </a:r>
          </a:p>
          <a:p>
            <a:r>
              <a:rPr lang="en-GB" sz="2400" dirty="0" err="1">
                <a:latin typeface="Arial" panose="020B0604020202020204" pitchFamily="34" charset="0"/>
                <a:cs typeface="Arial" panose="020B0604020202020204" pitchFamily="34" charset="0"/>
              </a:rPr>
              <a:t>Ukdiss</a:t>
            </a:r>
            <a:r>
              <a:rPr lang="en-GB" sz="2400" dirty="0">
                <a:latin typeface="Arial" panose="020B0604020202020204" pitchFamily="34" charset="0"/>
                <a:cs typeface="Arial" panose="020B0604020202020204" pitchFamily="34" charset="0"/>
              </a:rPr>
              <a:t> 2021, </a:t>
            </a:r>
            <a:r>
              <a:rPr lang="en-GB" sz="2400" dirty="0">
                <a:latin typeface="Arial" panose="020B0604020202020204" pitchFamily="34" charset="0"/>
                <a:cs typeface="Arial" panose="020B0604020202020204" pitchFamily="34" charset="0"/>
                <a:hlinkClick r:id="rId6"/>
              </a:rPr>
              <a:t>The Ritz Carlton Philadelphia: Situational Analysis (ukdiss.com)</a:t>
            </a:r>
            <a:r>
              <a:rPr lang="en-GB" sz="2400" dirty="0">
                <a:latin typeface="Arial" panose="020B0604020202020204" pitchFamily="34" charset="0"/>
                <a:cs typeface="Arial" panose="020B0604020202020204" pitchFamily="34" charset="0"/>
              </a:rPr>
              <a:t> [accesses 05.02.2023]</a:t>
            </a: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2326054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Savon">
      <a:majorFont>
        <a:latin typeface="Avenir Next LT Pro 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venir Next LT Pro"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Override1.xml><?xml version="1.0" encoding="utf-8"?>
<a:themeOverride xmlns:a="http://schemas.openxmlformats.org/drawingml/2006/main">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94F055B-D391-44D3-A87A-BCD07BD5A31C}">
  <ds:schemaRefs>
    <ds:schemaRef ds:uri="http://schemas.microsoft.com/sharepoint/v3/contenttype/forms"/>
  </ds:schemaRefs>
</ds:datastoreItem>
</file>

<file path=customXml/itemProps2.xml><?xml version="1.0" encoding="utf-8"?>
<ds:datastoreItem xmlns:ds="http://schemas.openxmlformats.org/officeDocument/2006/customXml" ds:itemID="{B975FBC4-9D33-46BE-911D-419763BA9AF9}">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26DBD101-FC0A-4B21-82B0-57CAA7AEEC7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{6A481200-3379-49EC-AA7E-4BA16DE19A99}tf56219246_win32</Template>
  <TotalTime>135</TotalTime>
  <Words>1001</Words>
  <Application>Microsoft Office PowerPoint</Application>
  <PresentationFormat>Widescreen</PresentationFormat>
  <Paragraphs>45</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Avenir Next LT Pro</vt:lpstr>
      <vt:lpstr>Avenir Next LT Pro Light</vt:lpstr>
      <vt:lpstr>Garamond</vt:lpstr>
      <vt:lpstr>Söhne</vt:lpstr>
      <vt:lpstr>SavonVTI</vt:lpstr>
      <vt:lpstr> Ritz-Carlton reserve</vt:lpstr>
      <vt:lpstr>Introduction</vt:lpstr>
      <vt:lpstr>Hotel brand’s main consumers</vt:lpstr>
      <vt:lpstr>The nature of  services and facilities include:</vt:lpstr>
      <vt:lpstr>The nature of  services and facilities slide 2</vt:lpstr>
      <vt:lpstr>Guest service in general</vt:lpstr>
      <vt:lpstr>Quality service</vt:lpstr>
      <vt:lpstr>Importance to meet guests expectations</vt:lpstr>
      <vt:lpstr>Understanding guest needs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Ritz</dc:title>
  <dc:creator>samadi tawfiq</dc:creator>
  <cp:lastModifiedBy>samadi tawfiq</cp:lastModifiedBy>
  <cp:revision>1</cp:revision>
  <dcterms:created xsi:type="dcterms:W3CDTF">2023-02-05T20:37:12Z</dcterms:created>
  <dcterms:modified xsi:type="dcterms:W3CDTF">2023-02-10T11:15:00Z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