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6"/>
  </p:notesMasterIdLst>
  <p:sldIdLst>
    <p:sldId id="256" r:id="rId2"/>
    <p:sldId id="270" r:id="rId3"/>
    <p:sldId id="257" r:id="rId4"/>
    <p:sldId id="264" r:id="rId5"/>
    <p:sldId id="258" r:id="rId6"/>
    <p:sldId id="263" r:id="rId7"/>
    <p:sldId id="259" r:id="rId8"/>
    <p:sldId id="260" r:id="rId9"/>
    <p:sldId id="261" r:id="rId10"/>
    <p:sldId id="262" r:id="rId11"/>
    <p:sldId id="265" r:id="rId12"/>
    <p:sldId id="266"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6EFEC-700C-48CE-B0F0-983BF9085F8F}" v="181" dt="2022-11-07T20:54:47.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9" autoAdjust="0"/>
    <p:restoredTop sz="70013" autoAdjust="0"/>
  </p:normalViewPr>
  <p:slideViewPr>
    <p:cSldViewPr snapToGrid="0">
      <p:cViewPr varScale="1">
        <p:scale>
          <a:sx n="44" d="100"/>
          <a:sy n="44" d="100"/>
        </p:scale>
        <p:origin x="152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60A200-F013-4508-8E9C-4A1F9DBADE9E}" type="datetimeFigureOut">
              <a:rPr lang="en-US" smtClean="0"/>
              <a:t>11/7/2022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0153AB-0CBC-414F-988F-33B69EDBDFB9}" type="slidenum">
              <a:rPr lang="en-US" smtClean="0"/>
              <a:t>‹#›</a:t>
            </a:fld>
            <a:endParaRPr lang="en-US"/>
          </a:p>
        </p:txBody>
      </p:sp>
    </p:spTree>
    <p:extLst>
      <p:ext uri="{BB962C8B-B14F-4D97-AF65-F5344CB8AC3E}">
        <p14:creationId xmlns:p14="http://schemas.microsoft.com/office/powerpoint/2010/main" val="1264957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By ensuring diversity and inclusion, the employees level of engagement increases that able to offer their opinions and new ideas to the management easily.</a:t>
            </a:r>
          </a:p>
          <a:p>
            <a:pPr marL="0" indent="0">
              <a:buFont typeface="Arial" panose="020B0604020202020204" pitchFamily="34" charset="0"/>
              <a:buNone/>
            </a:pPr>
            <a:r>
              <a:rPr lang="en-GB" dirty="0"/>
              <a:t>Increased employees engagement enable Tesco  leaders to acquire diverse ideas due to diversity and inclusion helps Tesco make better decisions and be more creative and innovative. Diverse employees get better answers especially when the organisation is frustrated with problems.</a:t>
            </a:r>
          </a:p>
          <a:p>
            <a:pPr marL="0" indent="0">
              <a:buFont typeface="Arial" panose="020B0604020202020204" pitchFamily="34" charset="0"/>
              <a:buNone/>
            </a:pPr>
            <a:r>
              <a:rPr lang="en-GB" dirty="0"/>
              <a:t>A diverse workforce which is highly committed and engaged will help Tesco in understanding the needs of their customers and coming up with ideas of fulfilling those needs.</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990153AB-0CBC-414F-988F-33B69EDBDFB9}" type="slidenum">
              <a:rPr lang="en-US" smtClean="0"/>
              <a:t>5</a:t>
            </a:fld>
            <a:endParaRPr lang="en-US"/>
          </a:p>
        </p:txBody>
      </p:sp>
    </p:spTree>
    <p:extLst>
      <p:ext uri="{BB962C8B-B14F-4D97-AF65-F5344CB8AC3E}">
        <p14:creationId xmlns:p14="http://schemas.microsoft.com/office/powerpoint/2010/main" val="3383510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To support people who beyond working hours in their compressed work schedule, Tesco include social breaks in their employees schedules by working a few hours then spending an hour or two doing something social outside their daily activities.</a:t>
            </a:r>
          </a:p>
          <a:p>
            <a:pPr marL="0" indent="0">
              <a:buFont typeface="Arial" panose="020B0604020202020204" pitchFamily="34" charset="0"/>
              <a:buNone/>
            </a:pPr>
            <a:r>
              <a:rPr lang="en-GB" dirty="0"/>
              <a:t>Compressed work schedule is enabling Tesco employees to have more days off, incur less expenses in commuting, saving time and having higher level of job satisfaction.  Although they have more hours in a workday, they are enjoying more time for personal errands.</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990153AB-0CBC-414F-988F-33B69EDBDFB9}" type="slidenum">
              <a:rPr lang="en-US" smtClean="0"/>
              <a:t>6</a:t>
            </a:fld>
            <a:endParaRPr lang="en-US"/>
          </a:p>
        </p:txBody>
      </p:sp>
    </p:spTree>
    <p:extLst>
      <p:ext uri="{BB962C8B-B14F-4D97-AF65-F5344CB8AC3E}">
        <p14:creationId xmlns:p14="http://schemas.microsoft.com/office/powerpoint/2010/main" val="601405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Implementation of flexible working within Tesco will help in increasing the morale of employees and instilling a desire to more effective and becoming more efficient thus increasing their sense of belonging.</a:t>
            </a:r>
          </a:p>
          <a:p>
            <a:pPr marL="0" indent="0">
              <a:buFont typeface="Arial" panose="020B0604020202020204" pitchFamily="34" charset="0"/>
              <a:buNone/>
            </a:pPr>
            <a:r>
              <a:rPr lang="en-GB" dirty="0"/>
              <a:t>High sense of belonging will also promote greater level of productivity and innovation. If employees have a feeling of being fairly treated, they will be willing to speak out their ideas and due to diversification and inclusion brought about by flexible working, there is high possibility of creativity and innovation.</a:t>
            </a:r>
          </a:p>
          <a:p>
            <a:pPr marL="0" indent="0">
              <a:buFont typeface="Arial" panose="020B0604020202020204" pitchFamily="34" charset="0"/>
              <a:buNone/>
            </a:pPr>
            <a:r>
              <a:rPr lang="en-GB" dirty="0"/>
              <a:t>Flexible working is enabling people to be their whole selves thus inclusion, and conversations are much more focused on work because the spending of less time in office is making them spend the little time they get to discuss issues they are facing while working.</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990153AB-0CBC-414F-988F-33B69EDBDFB9}" type="slidenum">
              <a:rPr lang="en-US" smtClean="0"/>
              <a:t>7</a:t>
            </a:fld>
            <a:endParaRPr lang="en-US"/>
          </a:p>
        </p:txBody>
      </p:sp>
    </p:spTree>
    <p:extLst>
      <p:ext uri="{BB962C8B-B14F-4D97-AF65-F5344CB8AC3E}">
        <p14:creationId xmlns:p14="http://schemas.microsoft.com/office/powerpoint/2010/main" val="294250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Giving an opportunity to people to work from home enables those with either health issues or are disabled to work at their comfort. With the wide avenues of communication it has been made easier to communicate with them even when at home. This is also enabling such people to have a </a:t>
            </a:r>
            <a:r>
              <a:rPr lang="en-US" dirty="0"/>
              <a:t>better work-life balance because they are able to start and end their day as they choose as long as there are completing their work thus resulting to strong outcomes. </a:t>
            </a:r>
          </a:p>
          <a:p>
            <a:pPr marL="0" indent="0">
              <a:buFont typeface="Arial" panose="020B0604020202020204" pitchFamily="34" charset="0"/>
              <a:buNone/>
            </a:pPr>
            <a:r>
              <a:rPr lang="en-US" dirty="0"/>
              <a:t>Flexible working is helping in meeting diversity goals because when Tesco is in control of  employees work schedules, this can be invaluable in terms of attending to the needs of employees personal life. </a:t>
            </a:r>
          </a:p>
        </p:txBody>
      </p:sp>
      <p:sp>
        <p:nvSpPr>
          <p:cNvPr id="4" name="Slide Number Placeholder 3"/>
          <p:cNvSpPr>
            <a:spLocks noGrp="1"/>
          </p:cNvSpPr>
          <p:nvPr>
            <p:ph type="sldNum" sz="quarter" idx="5"/>
          </p:nvPr>
        </p:nvSpPr>
        <p:spPr/>
        <p:txBody>
          <a:bodyPr/>
          <a:lstStyle/>
          <a:p>
            <a:fld id="{990153AB-0CBC-414F-988F-33B69EDBDFB9}" type="slidenum">
              <a:rPr lang="en-US" smtClean="0"/>
              <a:t>8</a:t>
            </a:fld>
            <a:endParaRPr lang="en-US"/>
          </a:p>
        </p:txBody>
      </p:sp>
    </p:spTree>
    <p:extLst>
      <p:ext uri="{BB962C8B-B14F-4D97-AF65-F5344CB8AC3E}">
        <p14:creationId xmlns:p14="http://schemas.microsoft.com/office/powerpoint/2010/main" val="859795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Flexibility working will help Tesco to work with both the lower, middle and even the upper class thus promotion of inclusivity and diversity thus identification with variety of backgrounds</a:t>
            </a:r>
          </a:p>
          <a:p>
            <a:pPr marL="0" indent="0">
              <a:buFont typeface="Arial" panose="020B0604020202020204" pitchFamily="34" charset="0"/>
              <a:buNone/>
            </a:pPr>
            <a:r>
              <a:rPr lang="en-US" dirty="0"/>
              <a:t>The turnover rate of people with the various background reduces due to flexible working. This is because a workplace encouraging diversity and inclusion makes employees to feel that they are valued thus being happy which will make them stay in the company. </a:t>
            </a:r>
          </a:p>
          <a:p>
            <a:pPr marL="0" indent="0">
              <a:buFont typeface="Arial" panose="020B0604020202020204" pitchFamily="34" charset="0"/>
              <a:buNone/>
            </a:pPr>
            <a:r>
              <a:rPr lang="en-US" dirty="0"/>
              <a:t>This will help Tesco to have more time and funds of investing somewhere else rather than spending more on constant hiring of employees due to the high turnover rate.</a:t>
            </a:r>
          </a:p>
        </p:txBody>
      </p:sp>
      <p:sp>
        <p:nvSpPr>
          <p:cNvPr id="4" name="Slide Number Placeholder 3"/>
          <p:cNvSpPr>
            <a:spLocks noGrp="1"/>
          </p:cNvSpPr>
          <p:nvPr>
            <p:ph type="sldNum" sz="quarter" idx="5"/>
          </p:nvPr>
        </p:nvSpPr>
        <p:spPr/>
        <p:txBody>
          <a:bodyPr/>
          <a:lstStyle/>
          <a:p>
            <a:fld id="{990153AB-0CBC-414F-988F-33B69EDBDFB9}" type="slidenum">
              <a:rPr lang="en-US" smtClean="0"/>
              <a:t>9</a:t>
            </a:fld>
            <a:endParaRPr lang="en-US"/>
          </a:p>
        </p:txBody>
      </p:sp>
    </p:spTree>
    <p:extLst>
      <p:ext uri="{BB962C8B-B14F-4D97-AF65-F5344CB8AC3E}">
        <p14:creationId xmlns:p14="http://schemas.microsoft.com/office/powerpoint/2010/main" val="3188843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Human resource manager should foster inclusivity in the workplace by providing opportunity for earning, growing and contributing toward organisation’s success through flexible working.</a:t>
            </a:r>
          </a:p>
          <a:p>
            <a:pPr marL="0" indent="0">
              <a:buFont typeface="Arial" panose="020B0604020202020204" pitchFamily="34" charset="0"/>
              <a:buNone/>
            </a:pPr>
            <a:r>
              <a:rPr lang="en-US" dirty="0"/>
              <a:t>HR is able to promote equality policies by adapting grievance procedures to deal sensitively and effectively with the discrimination and other related issues thus demonstrating a positive approach to equality, inclusion and diversity.</a:t>
            </a:r>
          </a:p>
          <a:p>
            <a:pPr marL="0" indent="0">
              <a:buFont typeface="Arial" panose="020B0604020202020204" pitchFamily="34" charset="0"/>
              <a:buNone/>
            </a:pPr>
            <a:r>
              <a:rPr lang="en-US" dirty="0"/>
              <a:t>Good communication for the HR helps in promoting trust, employees loyalty as well as enhancing employees engagement. Communication promotes innovation and is also a way of resolving issues effectively and peacefully.</a:t>
            </a:r>
          </a:p>
        </p:txBody>
      </p:sp>
      <p:sp>
        <p:nvSpPr>
          <p:cNvPr id="4" name="Slide Number Placeholder 3"/>
          <p:cNvSpPr>
            <a:spLocks noGrp="1"/>
          </p:cNvSpPr>
          <p:nvPr>
            <p:ph type="sldNum" sz="quarter" idx="5"/>
          </p:nvPr>
        </p:nvSpPr>
        <p:spPr/>
        <p:txBody>
          <a:bodyPr/>
          <a:lstStyle/>
          <a:p>
            <a:fld id="{990153AB-0CBC-414F-988F-33B69EDBDFB9}" type="slidenum">
              <a:rPr lang="en-US" smtClean="0"/>
              <a:t>10</a:t>
            </a:fld>
            <a:endParaRPr lang="en-US"/>
          </a:p>
        </p:txBody>
      </p:sp>
    </p:spTree>
    <p:extLst>
      <p:ext uri="{BB962C8B-B14F-4D97-AF65-F5344CB8AC3E}">
        <p14:creationId xmlns:p14="http://schemas.microsoft.com/office/powerpoint/2010/main" val="2922939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0153AB-0CBC-414F-988F-33B69EDBDFB9}" type="slidenum">
              <a:rPr lang="en-US" smtClean="0"/>
              <a:t>13</a:t>
            </a:fld>
            <a:endParaRPr lang="en-US"/>
          </a:p>
        </p:txBody>
      </p:sp>
    </p:spTree>
    <p:extLst>
      <p:ext uri="{BB962C8B-B14F-4D97-AF65-F5344CB8AC3E}">
        <p14:creationId xmlns:p14="http://schemas.microsoft.com/office/powerpoint/2010/main" val="2666251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69950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3744673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3924488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D11024-7574-4C93-90CE-B3BCB721A2B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2329802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D11024-7574-4C93-90CE-B3BCB721A2BE}" type="datetimeFigureOut">
              <a:rPr lang="en-US" smtClean="0"/>
              <a:t>11/7/2022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1858582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D11024-7574-4C93-90CE-B3BCB721A2BE}" type="datetimeFigureOut">
              <a:rPr lang="en-US" smtClean="0"/>
              <a:t>11/7/2022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338601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D11024-7574-4C93-90CE-B3BCB721A2BE}" type="datetimeFigureOut">
              <a:rPr lang="en-US" smtClean="0"/>
              <a:t>11/7/2022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2378773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D11024-7574-4C93-90CE-B3BCB721A2B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493836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D11024-7574-4C93-90CE-B3BCB721A2B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168901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894518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1B1FC8B-34A9-4F16-871D-24847ECB645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874371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ED11024-7574-4C93-90CE-B3BCB721A2B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2024339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ED11024-7574-4C93-90CE-B3BCB721A2B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1B1FC8B-34A9-4F16-871D-24847ECB645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14230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ED11024-7574-4C93-90CE-B3BCB721A2BE}" type="datetimeFigureOut">
              <a:rPr lang="en-US" smtClean="0"/>
              <a:t>11/7/2022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1006911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2445644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D11024-7574-4C93-90CE-B3BCB721A2BE}" type="datetimeFigureOut">
              <a:rPr lang="en-US" smtClean="0"/>
              <a:t>11/7/2022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1B1FC8B-34A9-4F16-871D-24847ECB6459}" type="slidenum">
              <a:rPr lang="en-US" smtClean="0"/>
              <a:t>‹#›</a:t>
            </a:fld>
            <a:endParaRPr lang="en-US"/>
          </a:p>
        </p:txBody>
      </p:sp>
    </p:spTree>
    <p:extLst>
      <p:ext uri="{BB962C8B-B14F-4D97-AF65-F5344CB8AC3E}">
        <p14:creationId xmlns:p14="http://schemas.microsoft.com/office/powerpoint/2010/main" val="3911423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ED11024-7574-4C93-90CE-B3BCB721A2BE}" type="datetimeFigureOut">
              <a:rPr lang="en-US" smtClean="0"/>
              <a:t>11/7/2022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1B1FC8B-34A9-4F16-871D-24847ECB6459}" type="slidenum">
              <a:rPr lang="en-US" smtClean="0"/>
              <a:t>‹#›</a:t>
            </a:fld>
            <a:endParaRPr lang="en-US"/>
          </a:p>
        </p:txBody>
      </p:sp>
    </p:spTree>
    <p:extLst>
      <p:ext uri="{BB962C8B-B14F-4D97-AF65-F5344CB8AC3E}">
        <p14:creationId xmlns:p14="http://schemas.microsoft.com/office/powerpoint/2010/main" val="321564950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D18C-05DC-2CBD-BCF2-A9535938C7B5}"/>
              </a:ext>
            </a:extLst>
          </p:cNvPr>
          <p:cNvSpPr>
            <a:spLocks noGrp="1"/>
          </p:cNvSpPr>
          <p:nvPr>
            <p:ph type="ctrTitle"/>
          </p:nvPr>
        </p:nvSpPr>
        <p:spPr>
          <a:xfrm>
            <a:off x="2952760" y="1354985"/>
            <a:ext cx="7766936" cy="1155986"/>
          </a:xfrm>
        </p:spPr>
        <p:txBody>
          <a:bodyPr>
            <a:normAutofit/>
          </a:bodyPr>
          <a:lstStyle/>
          <a:p>
            <a:pPr algn="ctr"/>
            <a:r>
              <a:rPr lang="en-US" sz="2400" b="1" dirty="0">
                <a:solidFill>
                  <a:schemeClr val="tx1"/>
                </a:solidFill>
                <a:latin typeface="Century Gothic"/>
                <a:cs typeface="Arial"/>
              </a:rPr>
              <a:t>Module: Managing People</a:t>
            </a:r>
            <a:br>
              <a:rPr lang="en-US" sz="2400" b="1" dirty="0">
                <a:latin typeface="Century Gothic"/>
                <a:cs typeface="Arial" panose="020B0604020202020204" pitchFamily="34" charset="0"/>
              </a:rPr>
            </a:br>
            <a:r>
              <a:rPr lang="en-US" sz="2400" b="1" dirty="0">
                <a:solidFill>
                  <a:schemeClr val="tx1"/>
                </a:solidFill>
                <a:latin typeface="Century Gothic"/>
                <a:cs typeface="Arial"/>
              </a:rPr>
              <a:t>Module code: LCBB5004</a:t>
            </a:r>
            <a:r>
              <a:rPr lang="en-US" sz="1800" b="1" dirty="0">
                <a:solidFill>
                  <a:schemeClr val="tx1"/>
                </a:solidFill>
                <a:latin typeface="Arial"/>
                <a:cs typeface="Arial"/>
              </a:rPr>
              <a:t> </a:t>
            </a:r>
            <a:endParaRPr lang="en-US" sz="1800" b="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F399A0B-ED13-8405-2D39-CB6E7C49872F}"/>
              </a:ext>
            </a:extLst>
          </p:cNvPr>
          <p:cNvSpPr>
            <a:spLocks noGrp="1"/>
          </p:cNvSpPr>
          <p:nvPr>
            <p:ph type="subTitle" idx="1"/>
          </p:nvPr>
        </p:nvSpPr>
        <p:spPr>
          <a:xfrm>
            <a:off x="1785257" y="2887198"/>
            <a:ext cx="10101943" cy="3786793"/>
          </a:xfrm>
        </p:spPr>
        <p:txBody>
          <a:bodyPr>
            <a:normAutofit/>
          </a:bodyPr>
          <a:lstStyle/>
          <a:p>
            <a:pPr algn="ctr"/>
            <a:endParaRPr lang="en-GB" b="1" dirty="0">
              <a:latin typeface="Arial" panose="020B0604020202020204" pitchFamily="34" charset="0"/>
              <a:cs typeface="Arial" panose="020B0604020202020204" pitchFamily="34" charset="0"/>
            </a:endParaRPr>
          </a:p>
          <a:p>
            <a:pPr algn="ctr"/>
            <a:r>
              <a:rPr lang="en-GB" b="1" dirty="0">
                <a:ea typeface="+mn-lt"/>
                <a:cs typeface="+mn-lt"/>
              </a:rPr>
              <a:t>Lecturer's Name: Dr </a:t>
            </a:r>
            <a:r>
              <a:rPr lang="en-GB" b="1" u="sng" dirty="0" err="1">
                <a:ea typeface="+mn-lt"/>
                <a:cs typeface="+mn-lt"/>
              </a:rPr>
              <a:t>Olusoyi</a:t>
            </a:r>
            <a:r>
              <a:rPr lang="en-GB" b="1" u="sng" dirty="0">
                <a:ea typeface="+mn-lt"/>
                <a:cs typeface="+mn-lt"/>
              </a:rPr>
              <a:t> </a:t>
            </a:r>
            <a:r>
              <a:rPr lang="en-GB" b="1" u="sng" dirty="0" err="1">
                <a:ea typeface="+mn-lt"/>
                <a:cs typeface="+mn-lt"/>
              </a:rPr>
              <a:t>Ashaye</a:t>
            </a:r>
            <a:br>
              <a:rPr lang="en-GB" b="1" dirty="0">
                <a:ea typeface="+mn-lt"/>
                <a:cs typeface="+mn-lt"/>
              </a:rPr>
            </a:br>
            <a:r>
              <a:rPr lang="en-GB" b="1" dirty="0">
                <a:ea typeface="+mn-lt"/>
                <a:cs typeface="+mn-lt"/>
              </a:rPr>
              <a:t>Student’s Name: </a:t>
            </a:r>
            <a:r>
              <a:rPr lang="en-GB" b="1" u="sng" dirty="0">
                <a:ea typeface="+mn-lt"/>
                <a:cs typeface="+mn-lt"/>
              </a:rPr>
              <a:t>Paolina Markova </a:t>
            </a:r>
            <a:br>
              <a:rPr lang="en-GB" b="1" dirty="0">
                <a:ea typeface="+mn-lt"/>
                <a:cs typeface="+mn-lt"/>
              </a:rPr>
            </a:br>
            <a:r>
              <a:rPr lang="en-GB" b="1" dirty="0">
                <a:ea typeface="+mn-lt"/>
                <a:cs typeface="+mn-lt"/>
              </a:rPr>
              <a:t>Student’s Number: </a:t>
            </a:r>
            <a:r>
              <a:rPr lang="en-GB" b="1" u="sng" dirty="0">
                <a:ea typeface="+mn-lt"/>
                <a:cs typeface="+mn-lt"/>
              </a:rPr>
              <a:t>2113318</a:t>
            </a:r>
            <a:endParaRPr lang="en-GB" u="sng" dirty="0">
              <a:ea typeface="+mn-lt"/>
              <a:cs typeface="+mn-lt"/>
            </a:endParaRPr>
          </a:p>
          <a:p>
            <a:pPr algn="ctr"/>
            <a:br>
              <a:rPr lang="en-GB" b="1" dirty="0">
                <a:ea typeface="+mn-lt"/>
                <a:cs typeface="+mn-lt"/>
              </a:rPr>
            </a:br>
            <a:endParaRPr lang="en-GB" dirty="0">
              <a:ea typeface="+mn-lt"/>
              <a:cs typeface="+mn-lt"/>
            </a:endParaRPr>
          </a:p>
          <a:p>
            <a:pPr algn="ctr"/>
            <a:r>
              <a:rPr lang="en-US" b="1" dirty="0">
                <a:latin typeface="Arial"/>
                <a:cs typeface="Arial"/>
              </a:rPr>
              <a:t>Date : 20/11/22</a:t>
            </a:r>
            <a:endParaRPr lang="en-US"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p:txBody>
      </p:sp>
      <p:pic>
        <p:nvPicPr>
          <p:cNvPr id="4" name="Picture 4" descr="Text&#10;&#10;Description automatically generated">
            <a:extLst>
              <a:ext uri="{FF2B5EF4-FFF2-40B4-BE49-F238E27FC236}">
                <a16:creationId xmlns:a16="http://schemas.microsoft.com/office/drawing/2014/main" id="{58EB6FB4-8AB7-3369-04EE-B6508BE9E707}"/>
              </a:ext>
            </a:extLst>
          </p:cNvPr>
          <p:cNvPicPr>
            <a:picLocks noChangeAspect="1"/>
          </p:cNvPicPr>
          <p:nvPr/>
        </p:nvPicPr>
        <p:blipFill>
          <a:blip r:embed="rId2"/>
          <a:stretch>
            <a:fillRect/>
          </a:stretch>
        </p:blipFill>
        <p:spPr>
          <a:xfrm>
            <a:off x="813547" y="4482"/>
            <a:ext cx="2743200" cy="1828800"/>
          </a:xfrm>
          <a:prstGeom prst="rect">
            <a:avLst/>
          </a:prstGeom>
        </p:spPr>
      </p:pic>
      <p:sp>
        <p:nvSpPr>
          <p:cNvPr id="5" name="TextBox 4">
            <a:extLst>
              <a:ext uri="{FF2B5EF4-FFF2-40B4-BE49-F238E27FC236}">
                <a16:creationId xmlns:a16="http://schemas.microsoft.com/office/drawing/2014/main" id="{6A8280D0-6B35-204E-F9A3-3189D4BA1124}"/>
              </a:ext>
            </a:extLst>
          </p:cNvPr>
          <p:cNvSpPr txBox="1"/>
          <p:nvPr/>
        </p:nvSpPr>
        <p:spPr>
          <a:xfrm>
            <a:off x="9454963" y="6208058"/>
            <a:ext cx="27762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Assessment 1:</a:t>
            </a:r>
            <a:br>
              <a:rPr lang="en-US" dirty="0"/>
            </a:br>
            <a:r>
              <a:rPr lang="en-US" dirty="0"/>
              <a:t> Individual Presentation</a:t>
            </a:r>
          </a:p>
        </p:txBody>
      </p:sp>
    </p:spTree>
    <p:extLst>
      <p:ext uri="{BB962C8B-B14F-4D97-AF65-F5344CB8AC3E}">
        <p14:creationId xmlns:p14="http://schemas.microsoft.com/office/powerpoint/2010/main" val="1967054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BCA3A-7F84-AE41-67D0-601FC0905F06}"/>
              </a:ext>
            </a:extLst>
          </p:cNvPr>
          <p:cNvSpPr>
            <a:spLocks noGrp="1"/>
          </p:cNvSpPr>
          <p:nvPr>
            <p:ph type="title"/>
          </p:nvPr>
        </p:nvSpPr>
        <p:spPr>
          <a:xfrm>
            <a:off x="224896" y="159024"/>
            <a:ext cx="8596668" cy="1200727"/>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Table of Content.</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DEDFE7-01C0-8A33-0D05-3B513FC83943}"/>
              </a:ext>
            </a:extLst>
          </p:cNvPr>
          <p:cNvSpPr>
            <a:spLocks noGrp="1"/>
          </p:cNvSpPr>
          <p:nvPr>
            <p:ph idx="1"/>
          </p:nvPr>
        </p:nvSpPr>
        <p:spPr>
          <a:xfrm>
            <a:off x="1362869" y="1459071"/>
            <a:ext cx="10824051" cy="5492113"/>
          </a:xfrm>
        </p:spPr>
        <p:txBody>
          <a:bodyPr vert="horz" lIns="91440" tIns="45720" rIns="91440" bIns="45720" rtlCol="0" anchor="t">
            <a:normAutofit/>
          </a:bodyPr>
          <a:lstStyle/>
          <a:p>
            <a:r>
              <a:rPr lang="en-GB" dirty="0">
                <a:latin typeface="Arial"/>
                <a:cs typeface="Arial"/>
              </a:rPr>
              <a:t>Slide 1……………… Cover page</a:t>
            </a:r>
          </a:p>
          <a:p>
            <a:r>
              <a:rPr lang="en-GB" dirty="0">
                <a:latin typeface="Arial"/>
                <a:cs typeface="Arial"/>
              </a:rPr>
              <a:t>Slide 2…...................Table of Content </a:t>
            </a:r>
            <a:endParaRPr lang="en-GB" dirty="0">
              <a:latin typeface="Arial" panose="020B0604020202020204" pitchFamily="34" charset="0"/>
              <a:cs typeface="Arial" panose="020B0604020202020204" pitchFamily="34" charset="0"/>
            </a:endParaRPr>
          </a:p>
          <a:p>
            <a:r>
              <a:rPr lang="en-GB" dirty="0">
                <a:latin typeface="Arial"/>
                <a:cs typeface="Arial"/>
              </a:rPr>
              <a:t>Slide 3.......................Introduction</a:t>
            </a:r>
            <a:endParaRPr lang="en-US" dirty="0">
              <a:latin typeface="Arial"/>
              <a:cs typeface="Arial"/>
            </a:endParaRPr>
          </a:p>
          <a:p>
            <a:r>
              <a:rPr lang="en-US" dirty="0">
                <a:latin typeface="Arial"/>
                <a:cs typeface="Arial"/>
              </a:rPr>
              <a:t>Slide 4……………….Brief overview of Tesco</a:t>
            </a:r>
          </a:p>
          <a:p>
            <a:r>
              <a:rPr lang="en-US" dirty="0">
                <a:latin typeface="Arial"/>
                <a:cs typeface="Arial"/>
              </a:rPr>
              <a:t>Slide 5……………….Definition of diversity and inclusion in the workplace</a:t>
            </a:r>
          </a:p>
          <a:p>
            <a:r>
              <a:rPr lang="en-US" dirty="0">
                <a:latin typeface="Arial"/>
                <a:cs typeface="Arial"/>
              </a:rPr>
              <a:t>Slide 6-9…………    Benefits of flexible working in relation to inclusion and diversity in work.</a:t>
            </a:r>
          </a:p>
          <a:p>
            <a:r>
              <a:rPr lang="en-US" dirty="0">
                <a:latin typeface="Arial" panose="020B0604020202020204" pitchFamily="34" charset="0"/>
                <a:cs typeface="Arial" panose="020B0604020202020204" pitchFamily="34" charset="0"/>
              </a:rPr>
              <a:t>Slide 10……………</a:t>
            </a:r>
            <a:r>
              <a:rPr lang="en-GB" sz="1800" dirty="0">
                <a:solidFill>
                  <a:schemeClr val="tx1"/>
                </a:solidFill>
                <a:latin typeface="Arial" panose="020B0604020202020204" pitchFamily="34" charset="0"/>
                <a:cs typeface="Arial" panose="020B0604020202020204" pitchFamily="34" charset="0"/>
              </a:rPr>
              <a:t> Role of human resources in promoting diversity and inclusion through flexible working.</a:t>
            </a:r>
            <a:endParaRPr lang="en-US" dirty="0">
              <a:latin typeface="Arial" panose="020B0604020202020204" pitchFamily="34" charset="0"/>
              <a:cs typeface="Arial" panose="020B0604020202020204" pitchFamily="34" charset="0"/>
            </a:endParaRPr>
          </a:p>
          <a:p>
            <a:r>
              <a:rPr lang="en-GB" dirty="0">
                <a:latin typeface="Arial"/>
                <a:cs typeface="Arial"/>
              </a:rPr>
              <a:t>Slide 11....................Recommendations</a:t>
            </a:r>
          </a:p>
          <a:p>
            <a:r>
              <a:rPr lang="en-GB" dirty="0">
                <a:latin typeface="Arial"/>
                <a:cs typeface="Arial"/>
              </a:rPr>
              <a:t>Slide 12....................Conclusions</a:t>
            </a:r>
          </a:p>
          <a:p>
            <a:r>
              <a:rPr lang="en-GB" dirty="0">
                <a:latin typeface="Arial"/>
                <a:cs typeface="Arial"/>
              </a:rPr>
              <a:t>Slide 13....................References</a:t>
            </a:r>
          </a:p>
          <a:p>
            <a:endParaRPr lang="en-GB" dirty="0"/>
          </a:p>
        </p:txBody>
      </p:sp>
    </p:spTree>
    <p:extLst>
      <p:ext uri="{BB962C8B-B14F-4D97-AF65-F5344CB8AC3E}">
        <p14:creationId xmlns:p14="http://schemas.microsoft.com/office/powerpoint/2010/main" val="303353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4F89-91D8-EABA-83EF-FE33C624286F}"/>
              </a:ext>
            </a:extLst>
          </p:cNvPr>
          <p:cNvSpPr>
            <a:spLocks noGrp="1"/>
          </p:cNvSpPr>
          <p:nvPr>
            <p:ph type="title"/>
          </p:nvPr>
        </p:nvSpPr>
        <p:spPr>
          <a:xfrm>
            <a:off x="677334" y="126146"/>
            <a:ext cx="8596668" cy="1598168"/>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Introduction.</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64FEA2-6D7F-3C5F-ECB2-3D1EF1E74B63}"/>
              </a:ext>
            </a:extLst>
          </p:cNvPr>
          <p:cNvSpPr>
            <a:spLocks noGrp="1"/>
          </p:cNvSpPr>
          <p:nvPr>
            <p:ph idx="1"/>
          </p:nvPr>
        </p:nvSpPr>
        <p:spPr>
          <a:xfrm>
            <a:off x="329955" y="687847"/>
            <a:ext cx="4852595" cy="6875026"/>
          </a:xfrm>
        </p:spPr>
        <p:txBody>
          <a:bodyPr>
            <a:noAutofit/>
          </a:bodyPr>
          <a:lstStyle/>
          <a:p>
            <a:pPr algn="just">
              <a:lnSpc>
                <a:spcPct val="170000"/>
              </a:lnSpc>
            </a:pPr>
            <a:r>
              <a:rPr lang="en-GB" sz="1600" dirty="0">
                <a:latin typeface="Arial" panose="020B0604020202020204" pitchFamily="34" charset="0"/>
                <a:cs typeface="Arial" panose="020B0604020202020204" pitchFamily="34" charset="0"/>
              </a:rPr>
              <a:t>Flexible working means any type of work arrangement that suits the needs of employees.</a:t>
            </a:r>
          </a:p>
          <a:p>
            <a:pPr algn="just">
              <a:lnSpc>
                <a:spcPct val="170000"/>
              </a:lnSpc>
            </a:pPr>
            <a:r>
              <a:rPr lang="en-GB" sz="1600" dirty="0">
                <a:latin typeface="Arial" panose="020B0604020202020204" pitchFamily="34" charset="0"/>
                <a:cs typeface="Arial" panose="020B0604020202020204" pitchFamily="34" charset="0"/>
              </a:rPr>
              <a:t> For instance having flexible start and finish times or working from home is flexible working.</a:t>
            </a:r>
          </a:p>
          <a:p>
            <a:pPr algn="just">
              <a:lnSpc>
                <a:spcPct val="170000"/>
              </a:lnSpc>
            </a:pPr>
            <a:r>
              <a:rPr lang="en-US" sz="1600" dirty="0">
                <a:latin typeface="Arial" panose="020B0604020202020204" pitchFamily="34" charset="0"/>
                <a:cs typeface="Arial" panose="020B0604020202020204" pitchFamily="34" charset="0"/>
              </a:rPr>
              <a:t>The presentation is a case in favor of flexible working in relation to diversity and inclusion at work.</a:t>
            </a:r>
          </a:p>
          <a:p>
            <a:pPr algn="just">
              <a:lnSpc>
                <a:spcPct val="170000"/>
              </a:lnSpc>
            </a:pPr>
            <a:r>
              <a:rPr lang="en-US" sz="1600" dirty="0">
                <a:latin typeface="Arial" panose="020B0604020202020204" pitchFamily="34" charset="0"/>
                <a:cs typeface="Arial" panose="020B0604020202020204" pitchFamily="34" charset="0"/>
              </a:rPr>
              <a:t>It will analyse the role of human resources in promoting diversity and inclusion through flexible working.</a:t>
            </a:r>
          </a:p>
          <a:p>
            <a:pPr algn="just">
              <a:lnSpc>
                <a:spcPct val="170000"/>
              </a:lnSpc>
            </a:pPr>
            <a:r>
              <a:rPr lang="en-US" sz="1600" dirty="0">
                <a:latin typeface="Arial" panose="020B0604020202020204" pitchFamily="34" charset="0"/>
                <a:cs typeface="Arial" panose="020B0604020202020204" pitchFamily="34" charset="0"/>
              </a:rPr>
              <a:t>The presentation will be prepared by a human resource manager for Tesco, a retail organisation in UK.</a:t>
            </a:r>
          </a:p>
        </p:txBody>
      </p:sp>
      <p:pic>
        <p:nvPicPr>
          <p:cNvPr id="5" name="Picture 5" descr="Text, chat or text message&#10;&#10;Description automatically generated">
            <a:extLst>
              <a:ext uri="{FF2B5EF4-FFF2-40B4-BE49-F238E27FC236}">
                <a16:creationId xmlns:a16="http://schemas.microsoft.com/office/drawing/2014/main" id="{B9E808FF-3459-8469-1F9B-330BFC0CC8EF}"/>
              </a:ext>
            </a:extLst>
          </p:cNvPr>
          <p:cNvPicPr>
            <a:picLocks noChangeAspect="1"/>
          </p:cNvPicPr>
          <p:nvPr/>
        </p:nvPicPr>
        <p:blipFill>
          <a:blip r:embed="rId2"/>
          <a:stretch>
            <a:fillRect/>
          </a:stretch>
        </p:blipFill>
        <p:spPr>
          <a:xfrm>
            <a:off x="5355431" y="923925"/>
            <a:ext cx="6517480" cy="4891086"/>
          </a:xfrm>
          <a:prstGeom prst="rect">
            <a:avLst/>
          </a:prstGeom>
        </p:spPr>
      </p:pic>
    </p:spTree>
    <p:extLst>
      <p:ext uri="{BB962C8B-B14F-4D97-AF65-F5344CB8AC3E}">
        <p14:creationId xmlns:p14="http://schemas.microsoft.com/office/powerpoint/2010/main" val="1625054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E7CA1-9D33-26FF-555C-7B276A273C4B}"/>
              </a:ext>
            </a:extLst>
          </p:cNvPr>
          <p:cNvSpPr>
            <a:spLocks noGrp="1"/>
          </p:cNvSpPr>
          <p:nvPr>
            <p:ph type="title"/>
          </p:nvPr>
        </p:nvSpPr>
        <p:spPr>
          <a:xfrm>
            <a:off x="677334" y="80169"/>
            <a:ext cx="8596668" cy="616163"/>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Brief Overview of Tesco.</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26EFE3-C01F-5327-DE03-AE8675E3CD7A}"/>
              </a:ext>
            </a:extLst>
          </p:cNvPr>
          <p:cNvSpPr>
            <a:spLocks noGrp="1"/>
          </p:cNvSpPr>
          <p:nvPr>
            <p:ph idx="1"/>
          </p:nvPr>
        </p:nvSpPr>
        <p:spPr>
          <a:xfrm>
            <a:off x="265973" y="1247661"/>
            <a:ext cx="6458805" cy="5165309"/>
          </a:xfrm>
        </p:spPr>
        <p:txBody>
          <a:bodyPr/>
          <a:lstStyle/>
          <a:p>
            <a:pPr algn="just">
              <a:lnSpc>
                <a:spcPct val="150000"/>
              </a:lnSpc>
            </a:pPr>
            <a:r>
              <a:rPr lang="en-GB" dirty="0">
                <a:latin typeface="Arial" panose="020B0604020202020204" pitchFamily="34" charset="0"/>
                <a:cs typeface="Arial" panose="020B0604020202020204" pitchFamily="34" charset="0"/>
              </a:rPr>
              <a:t>Tesco is a Public Limited Company that operates in the retail industry.</a:t>
            </a:r>
          </a:p>
          <a:p>
            <a:pPr algn="just">
              <a:lnSpc>
                <a:spcPct val="150000"/>
              </a:lnSpc>
            </a:pPr>
            <a:r>
              <a:rPr lang="en-GB" dirty="0">
                <a:latin typeface="Arial" panose="020B0604020202020204" pitchFamily="34" charset="0"/>
                <a:cs typeface="Arial" panose="020B0604020202020204" pitchFamily="34" charset="0"/>
              </a:rPr>
              <a:t>The company came into existence in 1919, Jack Cohen being the founder.</a:t>
            </a:r>
          </a:p>
          <a:p>
            <a:pPr algn="just">
              <a:lnSpc>
                <a:spcPct val="150000"/>
              </a:lnSpc>
            </a:pPr>
            <a:r>
              <a:rPr lang="en-GB" dirty="0">
                <a:latin typeface="Arial" panose="020B0604020202020204" pitchFamily="34" charset="0"/>
                <a:cs typeface="Arial" panose="020B0604020202020204" pitchFamily="34" charset="0"/>
              </a:rPr>
              <a:t>Its headquarters are in Hertfordshire, England , UK.</a:t>
            </a:r>
          </a:p>
          <a:p>
            <a:pPr algn="just">
              <a:lnSpc>
                <a:spcPct val="150000"/>
              </a:lnSpc>
            </a:pPr>
            <a:r>
              <a:rPr lang="en-GB" dirty="0">
                <a:latin typeface="Arial" panose="020B0604020202020204" pitchFamily="34" charset="0"/>
                <a:cs typeface="Arial" panose="020B0604020202020204" pitchFamily="34" charset="0"/>
              </a:rPr>
              <a:t>The company has an approximate of 367,322 employees as of 2021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Gutterman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dirty="0">
                <a:latin typeface="Arial" panose="020B0604020202020204" pitchFamily="34" charset="0"/>
                <a:cs typeface="Arial" panose="020B0604020202020204" pitchFamily="34" charset="0"/>
              </a:rPr>
              <a:t>.</a:t>
            </a:r>
          </a:p>
          <a:p>
            <a:pPr algn="just">
              <a:lnSpc>
                <a:spcPct val="150000"/>
              </a:lnSpc>
            </a:pPr>
            <a:r>
              <a:rPr lang="en-GB" dirty="0">
                <a:latin typeface="Arial" panose="020B0604020202020204" pitchFamily="34" charset="0"/>
                <a:cs typeface="Arial" panose="020B0604020202020204" pitchFamily="34" charset="0"/>
              </a:rPr>
              <a:t>Tesco  apply compressed working schedules to promote flexibility in the workplace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Gutterman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2022)</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4" name="Picture 3" descr="2,522 Tesco Stock Photos - Free &amp; Royalty-Free Stock Photos ...">
            <a:extLst>
              <a:ext uri="{FF2B5EF4-FFF2-40B4-BE49-F238E27FC236}">
                <a16:creationId xmlns:a16="http://schemas.microsoft.com/office/drawing/2014/main" id="{13F3A629-50CD-51BC-7E46-64E4990E47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17142" y="244929"/>
            <a:ext cx="5016520" cy="6613071"/>
          </a:xfrm>
          <a:prstGeom prst="rect">
            <a:avLst/>
          </a:prstGeom>
          <a:noFill/>
          <a:ln>
            <a:noFill/>
          </a:ln>
        </p:spPr>
      </p:pic>
    </p:spTree>
    <p:extLst>
      <p:ext uri="{BB962C8B-B14F-4D97-AF65-F5344CB8AC3E}">
        <p14:creationId xmlns:p14="http://schemas.microsoft.com/office/powerpoint/2010/main" val="2285841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93B8F-B020-07B9-5FBB-7D7BBF061310}"/>
              </a:ext>
            </a:extLst>
          </p:cNvPr>
          <p:cNvSpPr>
            <a:spLocks noGrp="1"/>
          </p:cNvSpPr>
          <p:nvPr>
            <p:ph type="title"/>
          </p:nvPr>
        </p:nvSpPr>
        <p:spPr>
          <a:xfrm>
            <a:off x="677334" y="204348"/>
            <a:ext cx="8596668" cy="902124"/>
          </a:xfrm>
        </p:spPr>
        <p:txBody>
          <a:bodyPr>
            <a:normAutofit/>
          </a:bodyPr>
          <a:lstStyle/>
          <a:p>
            <a:r>
              <a:rPr lang="en-GB" sz="1800" b="1" dirty="0">
                <a:solidFill>
                  <a:schemeClr val="tx1"/>
                </a:solidFill>
                <a:latin typeface="Arial" panose="020B0604020202020204" pitchFamily="34" charset="0"/>
                <a:cs typeface="Arial" panose="020B0604020202020204" pitchFamily="34" charset="0"/>
              </a:rPr>
              <a:t>Definition of diversity and inclusion in the workplace.</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584292-55B5-62D8-6B6D-D44C37D7DF27}"/>
              </a:ext>
            </a:extLst>
          </p:cNvPr>
          <p:cNvSpPr>
            <a:spLocks noGrp="1"/>
          </p:cNvSpPr>
          <p:nvPr>
            <p:ph idx="1"/>
          </p:nvPr>
        </p:nvSpPr>
        <p:spPr>
          <a:xfrm>
            <a:off x="675610" y="1176160"/>
            <a:ext cx="4165190" cy="5681840"/>
          </a:xfrm>
        </p:spPr>
        <p:txBody>
          <a:bodyPr/>
          <a:lstStyle/>
          <a:p>
            <a:pPr algn="just">
              <a:lnSpc>
                <a:spcPct val="150000"/>
              </a:lnSpc>
            </a:pPr>
            <a:r>
              <a:rPr lang="en-GB" dirty="0">
                <a:latin typeface="Arial" panose="020B0604020202020204" pitchFamily="34" charset="0"/>
                <a:cs typeface="Arial" panose="020B0604020202020204" pitchFamily="34" charset="0"/>
              </a:rPr>
              <a:t>A diverse and inclusive workplace is one that makes everyone feel equally involved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(O’Donovan, 2018)</a:t>
            </a:r>
            <a:r>
              <a:rPr lang="en-GB" dirty="0">
                <a:latin typeface="Arial" panose="020B0604020202020204" pitchFamily="34" charset="0"/>
                <a:cs typeface="Arial" panose="020B0604020202020204" pitchFamily="34" charset="0"/>
              </a:rPr>
              <a:t>.</a:t>
            </a:r>
          </a:p>
          <a:p>
            <a:pPr algn="just">
              <a:lnSpc>
                <a:spcPct val="150000"/>
              </a:lnSpc>
            </a:pPr>
            <a:r>
              <a:rPr lang="en-GB" dirty="0">
                <a:latin typeface="Arial" panose="020B0604020202020204" pitchFamily="34" charset="0"/>
                <a:cs typeface="Arial" panose="020B0604020202020204" pitchFamily="34" charset="0"/>
              </a:rPr>
              <a:t>Diverse and inclusive workplaces earn deeper trust and more commitment from their employees.</a:t>
            </a:r>
          </a:p>
          <a:p>
            <a:pPr algn="just">
              <a:lnSpc>
                <a:spcPct val="150000"/>
              </a:lnSpc>
            </a:pPr>
            <a:r>
              <a:rPr lang="en-GB" dirty="0">
                <a:latin typeface="Arial" panose="020B0604020202020204" pitchFamily="34" charset="0"/>
                <a:cs typeface="Arial" panose="020B0604020202020204" pitchFamily="34" charset="0"/>
              </a:rPr>
              <a:t>Inclusion helps in creation of employee engagement and a sense of belonging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(O’Donovan, 2018)</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descr="5 Important Reasons To Start Offering Flexible Working Hours">
            <a:extLst>
              <a:ext uri="{FF2B5EF4-FFF2-40B4-BE49-F238E27FC236}">
                <a16:creationId xmlns:a16="http://schemas.microsoft.com/office/drawing/2014/main" id="{4BB0673D-C2A0-40BF-F272-686BBE4CEC6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17051" y="780375"/>
            <a:ext cx="6762251" cy="5873277"/>
          </a:xfrm>
          <a:prstGeom prst="rect">
            <a:avLst/>
          </a:prstGeom>
          <a:noFill/>
          <a:ln>
            <a:noFill/>
          </a:ln>
        </p:spPr>
      </p:pic>
    </p:spTree>
    <p:extLst>
      <p:ext uri="{BB962C8B-B14F-4D97-AF65-F5344CB8AC3E}">
        <p14:creationId xmlns:p14="http://schemas.microsoft.com/office/powerpoint/2010/main" val="481122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A8094-7FF6-4F74-DBB3-5E80ACD4AE79}"/>
              </a:ext>
            </a:extLst>
          </p:cNvPr>
          <p:cNvSpPr>
            <a:spLocks noGrp="1"/>
          </p:cNvSpPr>
          <p:nvPr>
            <p:ph type="title"/>
          </p:nvPr>
        </p:nvSpPr>
        <p:spPr>
          <a:xfrm>
            <a:off x="677334" y="357760"/>
            <a:ext cx="8596668" cy="616163"/>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Flexible working arrangements within Tesco.</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DDFFBB-8AB0-AAA9-0F57-FE1D7CC91863}"/>
              </a:ext>
            </a:extLst>
          </p:cNvPr>
          <p:cNvSpPr>
            <a:spLocks noGrp="1"/>
          </p:cNvSpPr>
          <p:nvPr>
            <p:ph idx="1"/>
          </p:nvPr>
        </p:nvSpPr>
        <p:spPr>
          <a:xfrm>
            <a:off x="586937" y="1785256"/>
            <a:ext cx="6458805" cy="4879045"/>
          </a:xfrm>
        </p:spPr>
        <p:txBody>
          <a:bodyPr vert="horz" lIns="91440" tIns="45720" rIns="91440" bIns="45720" rtlCol="0" anchor="t">
            <a:normAutofit/>
          </a:bodyPr>
          <a:lstStyle/>
          <a:p>
            <a:pPr algn="just">
              <a:lnSpc>
                <a:spcPct val="150000"/>
              </a:lnSpc>
            </a:pPr>
            <a:r>
              <a:rPr lang="en-GB" dirty="0">
                <a:latin typeface="Arial"/>
                <a:cs typeface="Arial"/>
              </a:rPr>
              <a:t>Tesco uses compressed work schedule which allows an employee to work a traditional 35-40 hours in less than five working days</a:t>
            </a:r>
            <a:r>
              <a:rPr lang="en-US" sz="1800" dirty="0">
                <a:effectLst/>
                <a:latin typeface="Arial"/>
                <a:ea typeface="Times New Roman" panose="02020603050405020304" pitchFamily="18" charset="0"/>
                <a:cs typeface="Times New Roman"/>
              </a:rPr>
              <a:t> (Gutterman, 2022).</a:t>
            </a:r>
            <a:endParaRPr lang="en-GB">
              <a:latin typeface="Arial"/>
              <a:cs typeface="Times New Roman"/>
            </a:endParaRPr>
          </a:p>
          <a:p>
            <a:pPr algn="just">
              <a:lnSpc>
                <a:spcPct val="150000"/>
              </a:lnSpc>
            </a:pPr>
            <a:r>
              <a:rPr lang="en-GB" dirty="0">
                <a:latin typeface="Arial"/>
                <a:cs typeface="Arial"/>
              </a:rPr>
              <a:t> Tesco uses salary as their primary direct form of compensation and beyond direct compensation, the  use benefits as the indirect compensation (</a:t>
            </a:r>
            <a:r>
              <a:rPr lang="en-US" sz="1800" dirty="0">
                <a:effectLst/>
                <a:latin typeface="Arial"/>
                <a:ea typeface="Times New Roman" panose="02020603050405020304" pitchFamily="18" charset="0"/>
                <a:cs typeface="Times New Roman"/>
              </a:rPr>
              <a:t>Johnson, et al., 2018)</a:t>
            </a:r>
            <a:r>
              <a:rPr lang="en-GB" dirty="0">
                <a:latin typeface="Arial"/>
                <a:cs typeface="Arial"/>
              </a:rPr>
              <a:t>.</a:t>
            </a:r>
          </a:p>
          <a:p>
            <a:pPr algn="just">
              <a:lnSpc>
                <a:spcPct val="150000"/>
              </a:lnSpc>
            </a:pPr>
            <a:r>
              <a:rPr lang="en-GB" dirty="0">
                <a:latin typeface="Arial"/>
                <a:cs typeface="Arial"/>
              </a:rPr>
              <a:t>Tesco aims to motivate its employees both by paying attention to hygiene factors  and by enabling  satisfiers.</a:t>
            </a:r>
          </a:p>
          <a:p>
            <a:endParaRPr lang="en-US" dirty="0"/>
          </a:p>
        </p:txBody>
      </p:sp>
      <p:pic>
        <p:nvPicPr>
          <p:cNvPr id="9" name="Picture 8" descr="Meeting now in aisle 14: Tesco pilots in-store flexible ...">
            <a:extLst>
              <a:ext uri="{FF2B5EF4-FFF2-40B4-BE49-F238E27FC236}">
                <a16:creationId xmlns:a16="http://schemas.microsoft.com/office/drawing/2014/main" id="{43FEA715-85DE-5B82-2F16-F65E345E75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68243" y="849086"/>
            <a:ext cx="5023757" cy="5815216"/>
          </a:xfrm>
          <a:prstGeom prst="rect">
            <a:avLst/>
          </a:prstGeom>
          <a:noFill/>
          <a:ln>
            <a:noFill/>
          </a:ln>
        </p:spPr>
      </p:pic>
    </p:spTree>
    <p:extLst>
      <p:ext uri="{BB962C8B-B14F-4D97-AF65-F5344CB8AC3E}">
        <p14:creationId xmlns:p14="http://schemas.microsoft.com/office/powerpoint/2010/main" val="3208447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332A5-CA39-3EBA-8CA8-6052FD4CC331}"/>
              </a:ext>
            </a:extLst>
          </p:cNvPr>
          <p:cNvSpPr>
            <a:spLocks noGrp="1"/>
          </p:cNvSpPr>
          <p:nvPr>
            <p:ph type="title"/>
          </p:nvPr>
        </p:nvSpPr>
        <p:spPr>
          <a:xfrm>
            <a:off x="-1322" y="142161"/>
            <a:ext cx="8596668" cy="820113"/>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Benefits of flexible working in relation to inclusion at work.</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C6DAC5-2A9E-C65C-A483-5BCD5B357BE3}"/>
              </a:ext>
            </a:extLst>
          </p:cNvPr>
          <p:cNvSpPr>
            <a:spLocks noGrp="1"/>
          </p:cNvSpPr>
          <p:nvPr>
            <p:ph idx="1"/>
          </p:nvPr>
        </p:nvSpPr>
        <p:spPr>
          <a:xfrm>
            <a:off x="379968" y="1208071"/>
            <a:ext cx="4897324" cy="5510590"/>
          </a:xfrm>
        </p:spPr>
        <p:txBody>
          <a:bodyPr>
            <a:normAutofit fontScale="92500" lnSpcReduction="10000"/>
          </a:bodyPr>
          <a:lstStyle/>
          <a:p>
            <a:pPr algn="just">
              <a:lnSpc>
                <a:spcPct val="150000"/>
              </a:lnSpc>
            </a:pPr>
            <a:r>
              <a:rPr lang="en-GB" dirty="0">
                <a:latin typeface="Arial" panose="020B0604020202020204" pitchFamily="34" charset="0"/>
                <a:cs typeface="Arial" panose="020B0604020202020204" pitchFamily="34" charset="0"/>
              </a:rPr>
              <a:t>Implementation of flexible working within Tesco will enable it broaden its prospective talent scope.</a:t>
            </a:r>
          </a:p>
          <a:p>
            <a:pPr algn="just">
              <a:lnSpc>
                <a:spcPct val="150000"/>
              </a:lnSpc>
            </a:pPr>
            <a:r>
              <a:rPr lang="en-GB" dirty="0">
                <a:latin typeface="Arial" panose="020B0604020202020204" pitchFamily="34" charset="0"/>
                <a:cs typeface="Arial" panose="020B0604020202020204" pitchFamily="34" charset="0"/>
              </a:rPr>
              <a:t>The rise of flexible working at Tesco has contributed to greater sense of belonging and stronger sense of being fairly treated. </a:t>
            </a:r>
          </a:p>
          <a:p>
            <a:pPr algn="just">
              <a:lnSpc>
                <a:spcPct val="150000"/>
              </a:lnSpc>
            </a:pPr>
            <a:r>
              <a:rPr lang="en-GB" dirty="0">
                <a:latin typeface="Arial" panose="020B0604020202020204" pitchFamily="34" charset="0"/>
                <a:cs typeface="Arial" panose="020B0604020202020204" pitchFamily="34" charset="0"/>
              </a:rPr>
              <a:t>The arrangement is helping in reducing emotional labour that is often experienced by employees who are working in the office throughout. </a:t>
            </a:r>
          </a:p>
          <a:p>
            <a:pPr algn="just">
              <a:lnSpc>
                <a:spcPct val="150000"/>
              </a:lnSpc>
            </a:pPr>
            <a:r>
              <a:rPr lang="en-GB" dirty="0">
                <a:latin typeface="Arial" panose="020B0604020202020204" pitchFamily="34" charset="0"/>
                <a:cs typeface="Arial" panose="020B0604020202020204" pitchFamily="34" charset="0"/>
              </a:rPr>
              <a:t>Employees are spending less time in a physical office thus they do not need to change their behaviour to assimilate in the office culture.</a:t>
            </a:r>
            <a:endParaRPr lang="en-US" dirty="0">
              <a:latin typeface="Arial" panose="020B0604020202020204" pitchFamily="34" charset="0"/>
              <a:cs typeface="Arial" panose="020B0604020202020204" pitchFamily="34" charset="0"/>
            </a:endParaRPr>
          </a:p>
        </p:txBody>
      </p:sp>
      <p:pic>
        <p:nvPicPr>
          <p:cNvPr id="5" name="Picture 5" descr="Diagram&#10;&#10;Description automatically generated">
            <a:extLst>
              <a:ext uri="{FF2B5EF4-FFF2-40B4-BE49-F238E27FC236}">
                <a16:creationId xmlns:a16="http://schemas.microsoft.com/office/drawing/2014/main" id="{652FCB8B-543A-26DF-F0A9-66A5C26A6635}"/>
              </a:ext>
            </a:extLst>
          </p:cNvPr>
          <p:cNvPicPr>
            <a:picLocks noChangeAspect="1"/>
          </p:cNvPicPr>
          <p:nvPr/>
        </p:nvPicPr>
        <p:blipFill>
          <a:blip r:embed="rId3"/>
          <a:stretch>
            <a:fillRect/>
          </a:stretch>
        </p:blipFill>
        <p:spPr>
          <a:xfrm>
            <a:off x="5272089" y="760476"/>
            <a:ext cx="6862762" cy="6015702"/>
          </a:xfrm>
          <a:prstGeom prst="rect">
            <a:avLst/>
          </a:prstGeom>
        </p:spPr>
      </p:pic>
    </p:spTree>
    <p:extLst>
      <p:ext uri="{BB962C8B-B14F-4D97-AF65-F5344CB8AC3E}">
        <p14:creationId xmlns:p14="http://schemas.microsoft.com/office/powerpoint/2010/main" val="2033300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4446-8371-B14E-FFBE-EEBC2F08F0DC}"/>
              </a:ext>
            </a:extLst>
          </p:cNvPr>
          <p:cNvSpPr>
            <a:spLocks noGrp="1"/>
          </p:cNvSpPr>
          <p:nvPr>
            <p:ph type="title"/>
          </p:nvPr>
        </p:nvSpPr>
        <p:spPr>
          <a:xfrm>
            <a:off x="677334" y="320451"/>
            <a:ext cx="8596668" cy="560148"/>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Benefits of flexible working in relation to diversity and inclusion.</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7CD47D-3486-4331-24B2-549287A51888}"/>
              </a:ext>
            </a:extLst>
          </p:cNvPr>
          <p:cNvSpPr>
            <a:spLocks noGrp="1"/>
          </p:cNvSpPr>
          <p:nvPr>
            <p:ph idx="1"/>
          </p:nvPr>
        </p:nvSpPr>
        <p:spPr>
          <a:xfrm>
            <a:off x="677334" y="1309793"/>
            <a:ext cx="5337855" cy="6250024"/>
          </a:xfrm>
        </p:spPr>
        <p:txBody>
          <a:bodyPr/>
          <a:lstStyle/>
          <a:p>
            <a:pPr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Flexibility in work location  and schedule and schedules provide opportunity for jobs to people with physical disabilities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Freathy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 and  Sparks, L. (2013).</a:t>
            </a:r>
            <a:r>
              <a:rPr lang="en-GB" dirty="0">
                <a:latin typeface="Arial" panose="020B0604020202020204" pitchFamily="34" charset="0"/>
                <a:cs typeface="Arial" panose="020B0604020202020204" pitchFamily="34" charset="0"/>
              </a:rPr>
              <a:t>.</a:t>
            </a:r>
          </a:p>
          <a:p>
            <a:pPr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Flexibility in the work allows Tesco to hire people from any side of the world because there is no need to work in the office.</a:t>
            </a:r>
          </a:p>
          <a:p>
            <a:pPr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This helps in  meeting diversity goals.</a:t>
            </a:r>
          </a:p>
          <a:p>
            <a:pPr algn="just">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Tesco is able to reach larger customer base because of the many representatives speaking other languages rather than English</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Freathy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Sparks, 2013)</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Ø"/>
            </a:pPr>
            <a:endParaRPr lang="en-GB" dirty="0"/>
          </a:p>
        </p:txBody>
      </p:sp>
      <p:pic>
        <p:nvPicPr>
          <p:cNvPr id="4" name="Picture 3">
            <a:extLst>
              <a:ext uri="{FF2B5EF4-FFF2-40B4-BE49-F238E27FC236}">
                <a16:creationId xmlns:a16="http://schemas.microsoft.com/office/drawing/2014/main" id="{2FAAC410-EAA0-7535-8A31-6549210B9FD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62309" y="1159330"/>
            <a:ext cx="6141641" cy="5698670"/>
          </a:xfrm>
          <a:prstGeom prst="rect">
            <a:avLst/>
          </a:prstGeom>
          <a:noFill/>
          <a:ln>
            <a:noFill/>
          </a:ln>
        </p:spPr>
      </p:pic>
    </p:spTree>
    <p:extLst>
      <p:ext uri="{BB962C8B-B14F-4D97-AF65-F5344CB8AC3E}">
        <p14:creationId xmlns:p14="http://schemas.microsoft.com/office/powerpoint/2010/main" val="446214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21102-0B6F-93EC-DDAD-F361AB9F804C}"/>
              </a:ext>
            </a:extLst>
          </p:cNvPr>
          <p:cNvSpPr>
            <a:spLocks noGrp="1"/>
          </p:cNvSpPr>
          <p:nvPr>
            <p:ph type="title"/>
          </p:nvPr>
        </p:nvSpPr>
        <p:spPr>
          <a:xfrm>
            <a:off x="617803" y="53328"/>
            <a:ext cx="8596668" cy="992336"/>
          </a:xfrm>
        </p:spPr>
        <p:txBody>
          <a:bodyPr>
            <a:normAutofit/>
          </a:bodyPr>
          <a:lstStyle/>
          <a:p>
            <a:pPr algn="ctr"/>
            <a:r>
              <a:rPr lang="en-GB" sz="2000" b="1" dirty="0">
                <a:solidFill>
                  <a:schemeClr val="tx1"/>
                </a:solidFill>
                <a:latin typeface="Arial" panose="020B0604020202020204" pitchFamily="34" charset="0"/>
                <a:cs typeface="Arial" panose="020B0604020202020204" pitchFamily="34" charset="0"/>
              </a:rPr>
              <a:t>Benefits of flexible working in relation to diversity and inclusion.</a:t>
            </a:r>
            <a:r>
              <a:rPr lang="en-GB" dirty="0"/>
              <a:t>   </a:t>
            </a:r>
            <a:endParaRPr lang="en-US" dirty="0"/>
          </a:p>
        </p:txBody>
      </p:sp>
      <p:sp>
        <p:nvSpPr>
          <p:cNvPr id="3" name="Content Placeholder 2">
            <a:extLst>
              <a:ext uri="{FF2B5EF4-FFF2-40B4-BE49-F238E27FC236}">
                <a16:creationId xmlns:a16="http://schemas.microsoft.com/office/drawing/2014/main" id="{EEEE489E-7D1E-0C37-9D80-16D6A5157ACD}"/>
              </a:ext>
            </a:extLst>
          </p:cNvPr>
          <p:cNvSpPr>
            <a:spLocks noGrp="1"/>
          </p:cNvSpPr>
          <p:nvPr>
            <p:ph idx="1"/>
          </p:nvPr>
        </p:nvSpPr>
        <p:spPr>
          <a:xfrm>
            <a:off x="880516" y="1055943"/>
            <a:ext cx="5871641" cy="4268850"/>
          </a:xfrm>
        </p:spPr>
        <p:txBody>
          <a:bodyPr/>
          <a:lstStyle/>
          <a:p>
            <a:pPr>
              <a:lnSpc>
                <a:spcPct val="150000"/>
              </a:lnSpc>
            </a:pPr>
            <a:r>
              <a:rPr lang="en-GB" dirty="0">
                <a:latin typeface="Arial" panose="020B0604020202020204" pitchFamily="34" charset="0"/>
                <a:cs typeface="Arial" panose="020B0604020202020204" pitchFamily="34" charset="0"/>
              </a:rPr>
              <a:t>Flexible working give visibility to employees who identify with a variety of backgrounds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Ahmad, 2018)</a:t>
            </a:r>
            <a:r>
              <a:rPr lang="en-GB" dirty="0">
                <a:latin typeface="Arial" panose="020B0604020202020204" pitchFamily="34" charset="0"/>
                <a:cs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It enables inclusion of people with different gender expressions, and personal choices such as clothing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(Rose, 2017)</a:t>
            </a:r>
            <a:r>
              <a:rPr lang="en-GB" dirty="0">
                <a:latin typeface="Arial" panose="020B0604020202020204" pitchFamily="34" charset="0"/>
                <a:cs typeface="Arial" panose="020B0604020202020204" pitchFamily="34" charset="0"/>
              </a:rPr>
              <a:t>.</a:t>
            </a:r>
          </a:p>
          <a:p>
            <a:pPr>
              <a:lnSpc>
                <a:spcPct val="150000"/>
              </a:lnSpc>
            </a:pPr>
            <a:r>
              <a:rPr lang="en-US" dirty="0">
                <a:latin typeface="Arial" panose="020B0604020202020204" pitchFamily="34" charset="0"/>
                <a:cs typeface="Arial" panose="020B0604020202020204" pitchFamily="34" charset="0"/>
              </a:rPr>
              <a:t>It  will enable Tesco to broaden  the nork experience for their existing employees as well as enhancing retention</a:t>
            </a:r>
            <a:r>
              <a:rPr lang="en-US" dirty="0"/>
              <a:t>.</a:t>
            </a:r>
          </a:p>
        </p:txBody>
      </p:sp>
      <p:pic>
        <p:nvPicPr>
          <p:cNvPr id="6" name="Picture 5" descr="77,614 Flexible Working Images, Stock Photos &amp; Vectors | Shutterstock">
            <a:extLst>
              <a:ext uri="{FF2B5EF4-FFF2-40B4-BE49-F238E27FC236}">
                <a16:creationId xmlns:a16="http://schemas.microsoft.com/office/drawing/2014/main" id="{DBF5832F-5EC8-0CDB-D53D-3FBA2E946B4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32280" y="4264541"/>
            <a:ext cx="4413408" cy="2667000"/>
          </a:xfrm>
          <a:prstGeom prst="rect">
            <a:avLst/>
          </a:prstGeom>
          <a:noFill/>
          <a:ln>
            <a:noFill/>
          </a:ln>
        </p:spPr>
      </p:pic>
      <p:pic>
        <p:nvPicPr>
          <p:cNvPr id="5" name="Picture 6">
            <a:extLst>
              <a:ext uri="{FF2B5EF4-FFF2-40B4-BE49-F238E27FC236}">
                <a16:creationId xmlns:a16="http://schemas.microsoft.com/office/drawing/2014/main" id="{038EC4ED-86A1-E192-49DA-36FD63282B82}"/>
              </a:ext>
            </a:extLst>
          </p:cNvPr>
          <p:cNvPicPr>
            <a:picLocks noChangeAspect="1"/>
          </p:cNvPicPr>
          <p:nvPr/>
        </p:nvPicPr>
        <p:blipFill>
          <a:blip r:embed="rId4"/>
          <a:stretch>
            <a:fillRect/>
          </a:stretch>
        </p:blipFill>
        <p:spPr>
          <a:xfrm>
            <a:off x="6736556" y="708850"/>
            <a:ext cx="5457824" cy="4463986"/>
          </a:xfrm>
          <a:prstGeom prst="rect">
            <a:avLst/>
          </a:prstGeom>
        </p:spPr>
      </p:pic>
    </p:spTree>
    <p:extLst>
      <p:ext uri="{BB962C8B-B14F-4D97-AF65-F5344CB8AC3E}">
        <p14:creationId xmlns:p14="http://schemas.microsoft.com/office/powerpoint/2010/main" val="2178831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937DF-32F6-CCF3-E86D-43E70DD451B1}"/>
              </a:ext>
            </a:extLst>
          </p:cNvPr>
          <p:cNvSpPr>
            <a:spLocks noGrp="1"/>
          </p:cNvSpPr>
          <p:nvPr>
            <p:ph type="title"/>
          </p:nvPr>
        </p:nvSpPr>
        <p:spPr>
          <a:xfrm>
            <a:off x="677334" y="71701"/>
            <a:ext cx="8596668" cy="992336"/>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Role of human resources in promoting diversity and inclusion through flexible working.</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DCCC32-B3AE-7026-4831-04D5CF99B462}"/>
              </a:ext>
            </a:extLst>
          </p:cNvPr>
          <p:cNvSpPr>
            <a:spLocks noGrp="1"/>
          </p:cNvSpPr>
          <p:nvPr>
            <p:ph idx="1"/>
          </p:nvPr>
        </p:nvSpPr>
        <p:spPr>
          <a:xfrm>
            <a:off x="1423326" y="933479"/>
            <a:ext cx="7104685" cy="5681840"/>
          </a:xfrm>
        </p:spPr>
        <p:txBody>
          <a:bodyPr/>
          <a:lstStyle/>
          <a:p>
            <a:pPr algn="just">
              <a:lnSpc>
                <a:spcPct val="150000"/>
              </a:lnSpc>
            </a:pPr>
            <a:r>
              <a:rPr lang="en-GB" dirty="0">
                <a:latin typeface="Arial" panose="020B0604020202020204" pitchFamily="34" charset="0"/>
                <a:cs typeface="Arial" panose="020B0604020202020204" pitchFamily="34" charset="0"/>
              </a:rPr>
              <a:t>Human resource manager  has a responsibility of promoting and empowering organisation culture that is fostering inclusive work environment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(Cheese, 2020).</a:t>
            </a: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HR should make a commitment to listen to employees to create a diverse and inclusive workplace.</a:t>
            </a:r>
          </a:p>
          <a:p>
            <a:pPr algn="just">
              <a:lnSpc>
                <a:spcPct val="150000"/>
              </a:lnSpc>
            </a:pPr>
            <a:r>
              <a:rPr lang="en-GB" dirty="0">
                <a:latin typeface="Arial" panose="020B0604020202020204" pitchFamily="34" charset="0"/>
                <a:cs typeface="Arial" panose="020B0604020202020204" pitchFamily="34" charset="0"/>
              </a:rPr>
              <a:t>Human resource managers at Tesco has a role of putting equality policies in place to ensure all employees are being treated equally. </a:t>
            </a:r>
          </a:p>
          <a:p>
            <a:pPr algn="just">
              <a:lnSpc>
                <a:spcPct val="150000"/>
              </a:lnSpc>
            </a:pPr>
            <a:r>
              <a:rPr lang="en-US" dirty="0">
                <a:latin typeface="Arial" panose="020B0604020202020204" pitchFamily="34" charset="0"/>
                <a:cs typeface="Arial" panose="020B0604020202020204" pitchFamily="34" charset="0"/>
              </a:rPr>
              <a:t>The manager should ensure that when communicating, they are mindful of their language to avoid hurting other people intentionally to promote inclusivity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Cheese, 2020)</a:t>
            </a:r>
            <a:r>
              <a:rPr lang="en-US"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982B8D23-701C-5028-8D21-C3A826A58E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35786" y="473529"/>
            <a:ext cx="3456213" cy="6384471"/>
          </a:xfrm>
          <a:prstGeom prst="rect">
            <a:avLst/>
          </a:prstGeom>
        </p:spPr>
      </p:pic>
    </p:spTree>
    <p:extLst>
      <p:ext uri="{BB962C8B-B14F-4D97-AF65-F5344CB8AC3E}">
        <p14:creationId xmlns:p14="http://schemas.microsoft.com/office/powerpoint/2010/main" val="1541961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6260B-DC53-B64E-E281-1B4074CC5B0A}"/>
              </a:ext>
            </a:extLst>
          </p:cNvPr>
          <p:cNvSpPr>
            <a:spLocks noGrp="1"/>
          </p:cNvSpPr>
          <p:nvPr>
            <p:ph type="title"/>
          </p:nvPr>
        </p:nvSpPr>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Recommendations.</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277D6B-C844-51FB-0FDE-5DE8285D6E9A}"/>
              </a:ext>
            </a:extLst>
          </p:cNvPr>
          <p:cNvSpPr>
            <a:spLocks noGrp="1"/>
          </p:cNvSpPr>
          <p:nvPr>
            <p:ph idx="1"/>
          </p:nvPr>
        </p:nvSpPr>
        <p:spPr>
          <a:xfrm>
            <a:off x="677334" y="1475515"/>
            <a:ext cx="10827278" cy="4695735"/>
          </a:xfrm>
        </p:spPr>
        <p:txBody>
          <a:bodyPr/>
          <a:lstStyle/>
          <a:p>
            <a:pPr algn="just">
              <a:lnSpc>
                <a:spcPct val="150000"/>
              </a:lnSpc>
            </a:pPr>
            <a:r>
              <a:rPr lang="en-GB" dirty="0">
                <a:latin typeface="Arial" panose="020B0604020202020204" pitchFamily="34" charset="0"/>
                <a:cs typeface="Arial" panose="020B0604020202020204" pitchFamily="34" charset="0"/>
              </a:rPr>
              <a:t>Tesco should put more emphasis  on flexible working as it has more benefits than harm.</a:t>
            </a:r>
          </a:p>
          <a:p>
            <a:pPr algn="just">
              <a:lnSpc>
                <a:spcPct val="150000"/>
              </a:lnSpc>
            </a:pPr>
            <a:r>
              <a:rPr lang="en-GB" dirty="0">
                <a:latin typeface="Arial" panose="020B0604020202020204" pitchFamily="34" charset="0"/>
                <a:cs typeface="Arial" panose="020B0604020202020204" pitchFamily="34" charset="0"/>
              </a:rPr>
              <a:t>By implementing flexible working, the company will enjoy reduced stress, improved productivity and higher job satisfaction.</a:t>
            </a:r>
          </a:p>
          <a:p>
            <a:pPr algn="just">
              <a:lnSpc>
                <a:spcPct val="150000"/>
              </a:lnSpc>
            </a:pPr>
            <a:r>
              <a:rPr lang="en-GB" dirty="0">
                <a:latin typeface="Arial" panose="020B0604020202020204" pitchFamily="34" charset="0"/>
                <a:cs typeface="Arial" panose="020B0604020202020204" pitchFamily="34" charset="0"/>
              </a:rPr>
              <a:t>To support flexible workforce, Tesco should implement different communication solutions including video meetings and team messaging.</a:t>
            </a:r>
          </a:p>
          <a:p>
            <a:pPr algn="just">
              <a:lnSpc>
                <a:spcPct val="150000"/>
              </a:lnSpc>
            </a:pPr>
            <a:r>
              <a:rPr lang="en-GB" dirty="0">
                <a:latin typeface="Arial" panose="020B0604020202020204" pitchFamily="34" charset="0"/>
                <a:cs typeface="Arial" panose="020B0604020202020204" pitchFamily="34" charset="0"/>
              </a:rPr>
              <a:t>The company should plan their flexible arrangements before executing them.</a:t>
            </a:r>
          </a:p>
          <a:p>
            <a:pPr algn="just">
              <a:lnSpc>
                <a:spcPct val="150000"/>
              </a:lnSpc>
            </a:pPr>
            <a:r>
              <a:rPr lang="en-GB" dirty="0">
                <a:latin typeface="Arial" panose="020B0604020202020204" pitchFamily="34" charset="0"/>
                <a:cs typeface="Arial" panose="020B0604020202020204" pitchFamily="34" charset="0"/>
              </a:rPr>
              <a:t>It should allow for standard work schedules.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3494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5057D-F51B-25BA-7337-D506E09B2A38}"/>
              </a:ext>
            </a:extLst>
          </p:cNvPr>
          <p:cNvSpPr>
            <a:spLocks noGrp="1"/>
          </p:cNvSpPr>
          <p:nvPr>
            <p:ph type="title"/>
          </p:nvPr>
        </p:nvSpPr>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Conclusion</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65EF219-780F-9E14-E42C-E2332A7B0DDE}"/>
              </a:ext>
            </a:extLst>
          </p:cNvPr>
          <p:cNvSpPr>
            <a:spLocks noGrp="1"/>
          </p:cNvSpPr>
          <p:nvPr>
            <p:ph idx="1"/>
          </p:nvPr>
        </p:nvSpPr>
        <p:spPr>
          <a:xfrm>
            <a:off x="677333" y="1753108"/>
            <a:ext cx="10339009" cy="4695735"/>
          </a:xfrm>
        </p:spPr>
        <p:txBody>
          <a:bodyPr/>
          <a:lstStyle/>
          <a:p>
            <a:pPr>
              <a:lnSpc>
                <a:spcPct val="150000"/>
              </a:lnSpc>
            </a:pPr>
            <a:r>
              <a:rPr lang="en-GB" sz="1800" dirty="0">
                <a:latin typeface="Arial" panose="020B0604020202020204" pitchFamily="34" charset="0"/>
                <a:cs typeface="Arial" panose="020B0604020202020204" pitchFamily="34" charset="0"/>
              </a:rPr>
              <a:t>Flexible working means any type of work arrangement that suits the needs of employees.</a:t>
            </a:r>
          </a:p>
          <a:p>
            <a:pPr>
              <a:lnSpc>
                <a:spcPct val="150000"/>
              </a:lnSpc>
            </a:pPr>
            <a:r>
              <a:rPr lang="en-US" dirty="0">
                <a:latin typeface="Arial" panose="020B0604020202020204" pitchFamily="34" charset="0"/>
                <a:cs typeface="Arial" panose="020B0604020202020204" pitchFamily="34" charset="0"/>
              </a:rPr>
              <a:t>Implementation of flexible working in relation to diversity and inclusion is essential in Tesco as it brings more benefits than harm.</a:t>
            </a:r>
          </a:p>
          <a:p>
            <a:pPr>
              <a:lnSpc>
                <a:spcPct val="150000"/>
              </a:lnSpc>
            </a:pPr>
            <a:r>
              <a:rPr lang="en-GB" dirty="0">
                <a:latin typeface="Arial" panose="020B0604020202020204" pitchFamily="34" charset="0"/>
                <a:cs typeface="Arial" panose="020B0604020202020204" pitchFamily="34" charset="0"/>
              </a:rPr>
              <a:t>It has contributed to greater sense of belonging and stronger sense of being fairly treated among other major benefits.</a:t>
            </a:r>
          </a:p>
          <a:p>
            <a:pPr>
              <a:lnSpc>
                <a:spcPct val="150000"/>
              </a:lnSpc>
            </a:pPr>
            <a:r>
              <a:rPr lang="en-GB" dirty="0">
                <a:latin typeface="Arial" panose="020B0604020202020204" pitchFamily="34" charset="0"/>
                <a:cs typeface="Arial" panose="020B0604020202020204" pitchFamily="34" charset="0"/>
              </a:rPr>
              <a:t>Human resource manager  has a responsibility of promoting and empowering organisation culture that is fostering inclusive work environment.</a:t>
            </a:r>
          </a:p>
          <a:p>
            <a:endParaRPr lang="en-GB"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67257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5356D-538F-41B7-6A09-F1B91FD5D245}"/>
              </a:ext>
            </a:extLst>
          </p:cNvPr>
          <p:cNvSpPr>
            <a:spLocks noGrp="1"/>
          </p:cNvSpPr>
          <p:nvPr>
            <p:ph type="title"/>
          </p:nvPr>
        </p:nvSpPr>
        <p:spPr>
          <a:xfrm>
            <a:off x="677334" y="140834"/>
            <a:ext cx="8596668" cy="560148"/>
          </a:xfrm>
        </p:spPr>
        <p:txBody>
          <a:bodyPr>
            <a:normAutofit/>
          </a:bodyPr>
          <a:lstStyle/>
          <a:p>
            <a:pPr algn="ctr"/>
            <a:r>
              <a:rPr lang="en-GB" sz="1800" b="1" dirty="0">
                <a:solidFill>
                  <a:schemeClr val="tx1"/>
                </a:solidFill>
                <a:latin typeface="Arial" panose="020B0604020202020204" pitchFamily="34" charset="0"/>
                <a:cs typeface="Arial" panose="020B0604020202020204" pitchFamily="34" charset="0"/>
              </a:rPr>
              <a:t>References</a:t>
            </a:r>
            <a:endParaRPr lang="en-US" sz="1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0A471-3C3B-576F-9D7E-AFCABC3586E5}"/>
              </a:ext>
            </a:extLst>
          </p:cNvPr>
          <p:cNvSpPr>
            <a:spLocks noGrp="1"/>
          </p:cNvSpPr>
          <p:nvPr>
            <p:ph idx="1"/>
          </p:nvPr>
        </p:nvSpPr>
        <p:spPr>
          <a:xfrm>
            <a:off x="2017486" y="979469"/>
            <a:ext cx="9927770" cy="5878531"/>
          </a:xfrm>
        </p:spPr>
        <p:txBody>
          <a:bodyPr>
            <a:normAutofit lnSpcReduction="10000"/>
          </a:bodyPr>
          <a:lstStyle/>
          <a:p>
            <a:pPr marL="457200" indent="-457200"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Ahmad, M. H. (2018). Advantages and drawbacks of an increase in the number of employers adopting flexible working practices.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Cheese, P. (2020). A flexible working future–the opportunities and challenges.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Flexible Work</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9-32.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Freathy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 and  Sparks, L. (2013). The organisation of working time in large UK food retail firms. In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Flexible working in food retailing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(pp. 99-129). Routledge.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Gutterman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 (2022). Diversity and Inclusion in the Workplace.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Available at SSRN 4085736</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Johnson, S., Robertson, I., Cooper, C. L., Dickinson, J., and Jones, N. (2018). Tesco Bank Wellbeing Case Study. In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WELL-BEING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(pp. 179-188). Palgrave Macmillan, Cham.</a:t>
            </a:r>
          </a:p>
          <a:p>
            <a:pPr marL="457200" marR="0" lvl="0" indent="-457200" algn="just" defTabSz="457200" rtl="0" eaLnBrk="1" fontAlgn="auto" latinLnBrk="0" hangingPunct="1">
              <a:lnSpc>
                <a:spcPct val="150000"/>
              </a:lnSpc>
              <a:spcBef>
                <a:spcPts val="1000"/>
              </a:spcBef>
              <a:spcAft>
                <a:spcPts val="800"/>
              </a:spcAft>
              <a:buClr>
                <a:srgbClr val="E78712"/>
              </a:buClr>
              <a:buSzTx/>
              <a:buFont typeface="Wingdings 3"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O’Donovan, D. (2018). Diversity and inclusion in the workplace. In </a:t>
            </a:r>
            <a:r>
              <a:rPr kumimoji="0" lang="en-US" sz="1800" b="0" i="1"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Organizational Behaviour and Human Resource Management</a:t>
            </a:r>
            <a:r>
              <a:rPr kumimoji="0" lang="en-US" sz="1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(pp. 73-108). Springer, Cham.</a:t>
            </a:r>
            <a:endPar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gn="just" defTabSz="457200" rtl="0" eaLnBrk="1" fontAlgn="auto" latinLnBrk="0" hangingPunct="1">
              <a:lnSpc>
                <a:spcPct val="150000"/>
              </a:lnSpc>
              <a:spcBef>
                <a:spcPts val="1000"/>
              </a:spcBef>
              <a:spcAft>
                <a:spcPts val="800"/>
              </a:spcAft>
              <a:buClr>
                <a:srgbClr val="E78712"/>
              </a:buClr>
              <a:buSzTx/>
              <a:buFont typeface="Wingdings 3"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Rose, E. (2017). Workplace temporalities: a time-based critique of the flexible working provisions. </a:t>
            </a:r>
            <a:r>
              <a:rPr kumimoji="0" lang="en-US" sz="1800" b="0" i="1"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Industrial Law Journal</a:t>
            </a:r>
            <a:r>
              <a:rPr kumimoji="0" lang="en-US" sz="1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US" sz="1800" b="0" i="1"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46</a:t>
            </a:r>
            <a:r>
              <a:rPr kumimoji="0" lang="en-US" sz="18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(2), 245-267.</a:t>
            </a:r>
            <a:endPar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Tree>
    <p:extLst>
      <p:ext uri="{BB962C8B-B14F-4D97-AF65-F5344CB8AC3E}">
        <p14:creationId xmlns:p14="http://schemas.microsoft.com/office/powerpoint/2010/main" val="279541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58B3E1E-0EEE-464E-E01E-219ACF1BB463}"/>
              </a:ext>
            </a:extLst>
          </p:cNvPr>
          <p:cNvPicPr>
            <a:picLocks noChangeAspect="1"/>
          </p:cNvPicPr>
          <p:nvPr/>
        </p:nvPicPr>
        <p:blipFill>
          <a:blip r:embed="rId2"/>
          <a:stretch>
            <a:fillRect/>
          </a:stretch>
        </p:blipFill>
        <p:spPr>
          <a:xfrm>
            <a:off x="3410252" y="1939040"/>
            <a:ext cx="6236029" cy="3550070"/>
          </a:xfrm>
          <a:prstGeom prst="rect">
            <a:avLst/>
          </a:prstGeom>
        </p:spPr>
      </p:pic>
    </p:spTree>
    <p:extLst>
      <p:ext uri="{BB962C8B-B14F-4D97-AF65-F5344CB8AC3E}">
        <p14:creationId xmlns:p14="http://schemas.microsoft.com/office/powerpoint/2010/main" val="37563627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441</TotalTime>
  <Words>1774</Words>
  <Application>Microsoft Office PowerPoint</Application>
  <PresentationFormat>Widescreen</PresentationFormat>
  <Paragraphs>102</Paragraphs>
  <Slides>14</Slides>
  <Notes>7</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Module: Managing People Module code: LCBB5004 </vt:lpstr>
      <vt:lpstr>Table of Content.</vt:lpstr>
      <vt:lpstr>Introduction.</vt:lpstr>
      <vt:lpstr>Brief Overview of Tesco.</vt:lpstr>
      <vt:lpstr>Definition of diversity and inclusion in the workplace.</vt:lpstr>
      <vt:lpstr>Flexible working arrangements within Tesco.</vt:lpstr>
      <vt:lpstr>Benefits of flexible working in relation to inclusion at work.</vt:lpstr>
      <vt:lpstr>Benefits of flexible working in relation to diversity and inclusion.</vt:lpstr>
      <vt:lpstr>Benefits of flexible working in relation to diversity and inclusion.   </vt:lpstr>
      <vt:lpstr>Role of human resources in promoting diversity and inclusion through flexible working.</vt:lpstr>
      <vt:lpstr>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FLEXIBLE WORKING IN RELATION TO DIVERSITY AND INCLUSION AT WORK</dc:title>
  <dc:creator>User</dc:creator>
  <cp:lastModifiedBy>User</cp:lastModifiedBy>
  <cp:revision>178</cp:revision>
  <dcterms:created xsi:type="dcterms:W3CDTF">2022-11-02T12:50:45Z</dcterms:created>
  <dcterms:modified xsi:type="dcterms:W3CDTF">2022-11-07T20:56:57Z</dcterms:modified>
</cp:coreProperties>
</file>