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82" r:id="rId3"/>
    <p:sldId id="257" r:id="rId4"/>
    <p:sldId id="258" r:id="rId5"/>
    <p:sldId id="263" r:id="rId6"/>
    <p:sldId id="264" r:id="rId7"/>
    <p:sldId id="270" r:id="rId8"/>
    <p:sldId id="275" r:id="rId9"/>
    <p:sldId id="276" r:id="rId10"/>
    <p:sldId id="265" r:id="rId11"/>
    <p:sldId id="271" r:id="rId12"/>
    <p:sldId id="277" r:id="rId13"/>
    <p:sldId id="278" r:id="rId14"/>
    <p:sldId id="279" r:id="rId15"/>
    <p:sldId id="272" r:id="rId16"/>
    <p:sldId id="273" r:id="rId17"/>
    <p:sldId id="266" r:id="rId18"/>
    <p:sldId id="280" r:id="rId19"/>
    <p:sldId id="281" r:id="rId20"/>
    <p:sldId id="268" r:id="rId21"/>
    <p:sldId id="267" r:id="rId22"/>
    <p:sldId id="269"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6" d="100"/>
          <a:sy n="106" d="100"/>
        </p:scale>
        <p:origin x="1686" y="11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D6FD6C7B-5BCF-43AC-88A7-E6807C45B98A}" type="datetimeFigureOut">
              <a:rPr lang="en-GB" smtClean="0"/>
              <a:t>28/04/2016</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EA3A694C-6A83-40C1-8838-23FA6AEFFEF1}"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D6FD6C7B-5BCF-43AC-88A7-E6807C45B98A}" type="datetimeFigureOut">
              <a:rPr lang="en-GB" smtClean="0"/>
              <a:t>28/04/2016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EA3A694C-6A83-40C1-8838-23FA6AEFFEF1}" type="slidenum">
              <a:rPr lang="en-GB" smtClean="0"/>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D6FD6C7B-5BCF-43AC-88A7-E6807C45B98A}" type="datetimeFigureOut">
              <a:rPr lang="en-GB" smtClean="0"/>
              <a:t>28/04/2016</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EA3A694C-6A83-40C1-8838-23FA6AEFFEF1}" type="slidenum">
              <a:rPr lang="en-GB" smtClean="0"/>
              <a:t>‹#›</a:t>
            </a:fld>
            <a:endParaRPr lang="en-GB"/>
          </a:p>
        </p:txBody>
      </p:sp>
      <p:sp>
        <p:nvSpPr>
          <p:cNvPr id="14" name="Footer Placeholder 13"/>
          <p:cNvSpPr>
            <a:spLocks noGrp="1"/>
          </p:cNvSpPr>
          <p:nvPr>
            <p:ph type="ftr" sz="quarter" idx="12"/>
          </p:nvPr>
        </p:nvSpPr>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fld id="{D6FD6C7B-5BCF-43AC-88A7-E6807C45B98A}" type="datetimeFigureOut">
              <a:rPr lang="en-GB" smtClean="0"/>
              <a:t>28/04/2016</a:t>
            </a:fld>
            <a:endParaRPr lang="en-GB"/>
          </a:p>
        </p:txBody>
      </p:sp>
      <p:sp>
        <p:nvSpPr>
          <p:cNvPr id="10" name="Slide Number Placeholder 9"/>
          <p:cNvSpPr>
            <a:spLocks noGrp="1"/>
          </p:cNvSpPr>
          <p:nvPr>
            <p:ph type="sldNum" sz="quarter" idx="16"/>
          </p:nvPr>
        </p:nvSpPr>
        <p:spPr/>
        <p:txBody>
          <a:bodyPr rtlCol="0"/>
          <a:lstStyle/>
          <a:p>
            <a:fld id="{EA3A694C-6A83-40C1-8838-23FA6AEFFEF1}" type="slidenum">
              <a:rPr lang="en-GB" smtClean="0"/>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fld id="{D6FD6C7B-5BCF-43AC-88A7-E6807C45B98A}" type="datetimeFigureOut">
              <a:rPr lang="en-GB" smtClean="0"/>
              <a:t>28/04/2016</a:t>
            </a:fld>
            <a:endParaRPr lang="en-GB"/>
          </a:p>
        </p:txBody>
      </p:sp>
      <p:sp>
        <p:nvSpPr>
          <p:cNvPr id="12" name="Slide Number Placeholder 11"/>
          <p:cNvSpPr>
            <a:spLocks noGrp="1"/>
          </p:cNvSpPr>
          <p:nvPr>
            <p:ph type="sldNum" sz="quarter" idx="16"/>
          </p:nvPr>
        </p:nvSpPr>
        <p:spPr/>
        <p:txBody>
          <a:bodyPr rtlCol="0"/>
          <a:lstStyle/>
          <a:p>
            <a:fld id="{EA3A694C-6A83-40C1-8838-23FA6AEFFEF1}" type="slidenum">
              <a:rPr lang="en-GB" smtClean="0"/>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D6FD6C7B-5BCF-43AC-88A7-E6807C45B98A}" type="datetimeFigureOut">
              <a:rPr lang="en-GB" smtClean="0"/>
              <a:t>28/04/2016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EA3A694C-6A83-40C1-8838-23FA6AEFFEF1}"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6FD6C7B-5BCF-43AC-88A7-E6807C45B98A}" type="datetimeFigureOut">
              <a:rPr lang="en-GB" smtClean="0"/>
              <a:t>28/04/2016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EA3A694C-6A83-40C1-8838-23FA6AEFFEF1}"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D6FD6C7B-5BCF-43AC-88A7-E6807C45B98A}" type="datetimeFigureOut">
              <a:rPr lang="en-GB" smtClean="0"/>
              <a:t>28/04/2016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EA3A694C-6A83-40C1-8838-23FA6AEFFEF1}" type="slidenum">
              <a:rPr lang="en-GB" smtClean="0"/>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D6FD6C7B-5BCF-43AC-88A7-E6807C45B98A}" type="datetimeFigureOut">
              <a:rPr lang="en-GB" smtClean="0"/>
              <a:t>28/04/2016</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EA3A694C-6A83-40C1-8838-23FA6AEFFEF1}" type="slidenum">
              <a:rPr lang="en-GB" smtClean="0"/>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6FD6C7B-5BCF-43AC-88A7-E6807C45B98A}" type="datetimeFigureOut">
              <a:rPr lang="en-GB" smtClean="0"/>
              <a:t>28/04/2016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3A694C-6A83-40C1-8838-23FA6AEFFEF1}"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D6FD6C7B-5BCF-43AC-88A7-E6807C45B98A}" type="datetimeFigureOut">
              <a:rPr lang="en-GB" smtClean="0"/>
              <a:t>28/04/2016</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EA3A694C-6A83-40C1-8838-23FA6AEFFEF1}"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D6FD6C7B-5BCF-43AC-88A7-E6807C45B98A}" type="datetimeFigureOut">
              <a:rPr lang="en-GB" smtClean="0"/>
              <a:t>28/04/2016</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EA3A694C-6A83-40C1-8838-23FA6AEFFEF1}"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emf"/><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mtClean="0"/>
              <a:t>Augustan lovers</a:t>
            </a:r>
            <a:endParaRPr lang="en-GB" dirty="0"/>
          </a:p>
        </p:txBody>
      </p:sp>
      <p:sp>
        <p:nvSpPr>
          <p:cNvPr id="3" name="Subtitle 2"/>
          <p:cNvSpPr>
            <a:spLocks noGrp="1"/>
          </p:cNvSpPr>
          <p:nvPr>
            <p:ph type="subTitle" idx="1"/>
          </p:nvPr>
        </p:nvSpPr>
        <p:spPr/>
        <p:txBody>
          <a:bodyPr/>
          <a:lstStyle/>
          <a:p>
            <a:r>
              <a:rPr lang="en-GB" smtClean="0"/>
              <a:t>Reception of Augustan Love Elegy</a:t>
            </a:r>
            <a:endParaRPr lang="en-GB" dirty="0"/>
          </a:p>
        </p:txBody>
      </p:sp>
    </p:spTree>
    <p:extLst>
      <p:ext uri="{BB962C8B-B14F-4D97-AF65-F5344CB8AC3E}">
        <p14:creationId xmlns:p14="http://schemas.microsoft.com/office/powerpoint/2010/main" val="324693476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Presentations</a:t>
            </a:r>
            <a:endParaRPr lang="en-GB"/>
          </a:p>
        </p:txBody>
      </p:sp>
      <p:sp>
        <p:nvSpPr>
          <p:cNvPr id="3" name="Content Placeholder 2"/>
          <p:cNvSpPr>
            <a:spLocks noGrp="1"/>
          </p:cNvSpPr>
          <p:nvPr>
            <p:ph sz="quarter" idx="1"/>
          </p:nvPr>
        </p:nvSpPr>
        <p:spPr/>
        <p:txBody>
          <a:bodyPr/>
          <a:lstStyle/>
          <a:p>
            <a:r>
              <a:rPr lang="en-GB" smtClean="0"/>
              <a:t>Presentations will take place on the 19</a:t>
            </a:r>
            <a:r>
              <a:rPr lang="en-GB" baseline="30000" smtClean="0"/>
              <a:t>th</a:t>
            </a:r>
            <a:r>
              <a:rPr lang="en-GB" smtClean="0"/>
              <a:t> of May</a:t>
            </a:r>
          </a:p>
          <a:p>
            <a:r>
              <a:rPr lang="en-GB" smtClean="0"/>
              <a:t>There will be one session in the morning, one in the afternoon</a:t>
            </a:r>
          </a:p>
          <a:p>
            <a:r>
              <a:rPr lang="en-GB" smtClean="0"/>
              <a:t>NB: The submission of aids deadline will be shifted to the 18</a:t>
            </a:r>
            <a:r>
              <a:rPr lang="en-GB" baseline="30000" smtClean="0"/>
              <a:t>th</a:t>
            </a:r>
            <a:r>
              <a:rPr lang="en-GB" smtClean="0"/>
              <a:t> of May to avoid the need for post-submission changes</a:t>
            </a:r>
          </a:p>
          <a:p>
            <a:r>
              <a:rPr lang="en-GB" smtClean="0"/>
              <a:t>Titles need to be approved prior to the presentation: the </a:t>
            </a:r>
            <a:r>
              <a:rPr lang="en-GB" u="sng" smtClean="0"/>
              <a:t>absolute final date</a:t>
            </a:r>
            <a:r>
              <a:rPr lang="en-GB" smtClean="0"/>
              <a:t> to do so is 6</a:t>
            </a:r>
            <a:r>
              <a:rPr lang="en-GB" baseline="30000" smtClean="0"/>
              <a:t>th</a:t>
            </a:r>
            <a:r>
              <a:rPr lang="en-GB" smtClean="0"/>
              <a:t> of May</a:t>
            </a:r>
            <a:endParaRPr lang="en-GB"/>
          </a:p>
        </p:txBody>
      </p:sp>
    </p:spTree>
    <p:extLst>
      <p:ext uri="{BB962C8B-B14F-4D97-AF65-F5344CB8AC3E}">
        <p14:creationId xmlns:p14="http://schemas.microsoft.com/office/powerpoint/2010/main" val="27335899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Roman love elegy?</a:t>
            </a:r>
            <a:endParaRPr lang="en-GB" dirty="0"/>
          </a:p>
        </p:txBody>
      </p:sp>
      <p:sp>
        <p:nvSpPr>
          <p:cNvPr id="3" name="Content Placeholder 2"/>
          <p:cNvSpPr>
            <a:spLocks noGrp="1"/>
          </p:cNvSpPr>
          <p:nvPr>
            <p:ph sz="quarter" idx="1"/>
          </p:nvPr>
        </p:nvSpPr>
        <p:spPr/>
        <p:txBody>
          <a:bodyPr>
            <a:normAutofit fontScale="85000" lnSpcReduction="10000"/>
          </a:bodyPr>
          <a:lstStyle/>
          <a:p>
            <a:r>
              <a:rPr lang="en-GB" dirty="0" smtClean="0"/>
              <a:t>It is written in elegiac metre</a:t>
            </a:r>
          </a:p>
          <a:p>
            <a:r>
              <a:rPr lang="en-GB" dirty="0" smtClean="0"/>
              <a:t>It uses a first-person narrator</a:t>
            </a:r>
          </a:p>
          <a:p>
            <a:r>
              <a:rPr lang="en-GB" dirty="0" smtClean="0"/>
              <a:t>In first-person, it speaks of experiences of love and writing</a:t>
            </a:r>
          </a:p>
          <a:p>
            <a:r>
              <a:rPr lang="en-GB" dirty="0" smtClean="0"/>
              <a:t>It largely adheres to </a:t>
            </a:r>
            <a:r>
              <a:rPr lang="en-GB" dirty="0" err="1" smtClean="0"/>
              <a:t>Callimachean</a:t>
            </a:r>
            <a:r>
              <a:rPr lang="en-GB" dirty="0" smtClean="0"/>
              <a:t> aesthetics </a:t>
            </a:r>
          </a:p>
          <a:p>
            <a:r>
              <a:rPr lang="en-GB" dirty="0" smtClean="0"/>
              <a:t>It exhibits a group of literary topoi, most notably:</a:t>
            </a:r>
          </a:p>
          <a:p>
            <a:pPr lvl="1"/>
            <a:r>
              <a:rPr lang="en-GB" dirty="0" smtClean="0"/>
              <a:t>Militia </a:t>
            </a:r>
            <a:r>
              <a:rPr lang="en-GB" dirty="0" err="1" smtClean="0"/>
              <a:t>amoris</a:t>
            </a:r>
            <a:endParaRPr lang="en-GB" dirty="0" smtClean="0"/>
          </a:p>
          <a:p>
            <a:pPr lvl="1"/>
            <a:r>
              <a:rPr lang="en-GB" dirty="0" err="1" smtClean="0"/>
              <a:t>Servititum</a:t>
            </a:r>
            <a:r>
              <a:rPr lang="en-GB" dirty="0" smtClean="0"/>
              <a:t> </a:t>
            </a:r>
            <a:r>
              <a:rPr lang="en-GB" dirty="0" err="1" smtClean="0"/>
              <a:t>amoris</a:t>
            </a:r>
            <a:endParaRPr lang="en-GB" dirty="0" smtClean="0"/>
          </a:p>
          <a:p>
            <a:pPr lvl="1"/>
            <a:r>
              <a:rPr lang="en-GB" dirty="0" smtClean="0"/>
              <a:t>Inversion of gender roles compared to normative Roman society</a:t>
            </a:r>
          </a:p>
          <a:p>
            <a:r>
              <a:rPr lang="en-GB" dirty="0" smtClean="0"/>
              <a:t>It engages closely with a specific group of other texts in the same genre</a:t>
            </a:r>
          </a:p>
          <a:p>
            <a:pPr lvl="1"/>
            <a:endParaRPr lang="en-GB" dirty="0" smtClean="0"/>
          </a:p>
          <a:p>
            <a:pPr lvl="1"/>
            <a:endParaRPr lang="en-GB" dirty="0" smtClean="0"/>
          </a:p>
          <a:p>
            <a:endParaRPr lang="en-GB" dirty="0"/>
          </a:p>
        </p:txBody>
      </p:sp>
    </p:spTree>
    <p:extLst>
      <p:ext uri="{BB962C8B-B14F-4D97-AF65-F5344CB8AC3E}">
        <p14:creationId xmlns:p14="http://schemas.microsoft.com/office/powerpoint/2010/main" val="166036305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After Ovid’s </a:t>
            </a:r>
            <a:r>
              <a:rPr lang="en-GB" i="1" dirty="0" err="1" smtClean="0"/>
              <a:t>Amores</a:t>
            </a:r>
            <a:r>
              <a:rPr lang="en-GB" dirty="0" smtClean="0"/>
              <a:t>…</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a:t>Ovid and Propertius both signal a departure from elegy in their work</a:t>
            </a:r>
          </a:p>
          <a:p>
            <a:r>
              <a:rPr lang="en-GB" dirty="0"/>
              <a:t>Yet Ovid continues to engage with elegiac topoi throughout his </a:t>
            </a:r>
            <a:r>
              <a:rPr lang="en-GB" dirty="0" smtClean="0"/>
              <a:t>work</a:t>
            </a:r>
          </a:p>
          <a:p>
            <a:pPr lvl="1"/>
            <a:r>
              <a:rPr lang="en-GB" dirty="0" smtClean="0"/>
              <a:t>The </a:t>
            </a:r>
            <a:r>
              <a:rPr lang="en-GB" i="1" dirty="0" err="1" smtClean="0"/>
              <a:t>Ars</a:t>
            </a:r>
            <a:r>
              <a:rPr lang="en-GB" i="1" dirty="0" smtClean="0"/>
              <a:t> </a:t>
            </a:r>
            <a:r>
              <a:rPr lang="en-GB" dirty="0" smtClean="0"/>
              <a:t>collapses the elegiac system by making falling in love a teachable experience subject to logic checks</a:t>
            </a:r>
          </a:p>
          <a:p>
            <a:pPr lvl="1"/>
            <a:r>
              <a:rPr lang="en-GB" dirty="0" smtClean="0"/>
              <a:t>The </a:t>
            </a:r>
            <a:r>
              <a:rPr lang="en-GB" i="1" dirty="0" smtClean="0"/>
              <a:t>Metamorphoses</a:t>
            </a:r>
            <a:r>
              <a:rPr lang="en-GB" dirty="0" smtClean="0"/>
              <a:t> show that the </a:t>
            </a:r>
            <a:r>
              <a:rPr lang="en-GB" i="1" dirty="0" err="1" smtClean="0"/>
              <a:t>puella</a:t>
            </a:r>
            <a:r>
              <a:rPr lang="en-GB" dirty="0" smtClean="0"/>
              <a:t> is an artistic creation</a:t>
            </a:r>
          </a:p>
          <a:p>
            <a:pPr lvl="1"/>
            <a:r>
              <a:rPr lang="en-GB" dirty="0" smtClean="0"/>
              <a:t>The exile poetry reinforces the connection with lamentation… …but also expresses continued pride in the early elegiac works and position them as continually important reading</a:t>
            </a:r>
            <a:endParaRPr lang="en-GB" dirty="0"/>
          </a:p>
          <a:p>
            <a:pPr lvl="1"/>
            <a:endParaRPr lang="en-GB" dirty="0" smtClean="0"/>
          </a:p>
        </p:txBody>
      </p:sp>
    </p:spTree>
    <p:extLst>
      <p:ext uri="{BB962C8B-B14F-4D97-AF65-F5344CB8AC3E}">
        <p14:creationId xmlns:p14="http://schemas.microsoft.com/office/powerpoint/2010/main" val="138902018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What happens after Ovid?</a:t>
            </a:r>
            <a:endParaRPr lang="en-GB" dirty="0"/>
          </a:p>
        </p:txBody>
      </p:sp>
      <p:sp>
        <p:nvSpPr>
          <p:cNvPr id="3" name="Content Placeholder 2"/>
          <p:cNvSpPr>
            <a:spLocks noGrp="1"/>
          </p:cNvSpPr>
          <p:nvPr>
            <p:ph sz="quarter" idx="1"/>
          </p:nvPr>
        </p:nvSpPr>
        <p:spPr>
          <a:xfrm>
            <a:off x="251520" y="1589566"/>
            <a:ext cx="4244280" cy="5151802"/>
          </a:xfrm>
        </p:spPr>
        <p:txBody>
          <a:bodyPr>
            <a:noAutofit/>
          </a:bodyPr>
          <a:lstStyle/>
          <a:p>
            <a:r>
              <a:rPr lang="en-GB" sz="1800" dirty="0" err="1" smtClean="0"/>
              <a:t>Martial’s</a:t>
            </a:r>
            <a:r>
              <a:rPr lang="en-GB" sz="1800" dirty="0" smtClean="0"/>
              <a:t> epigrams contain significant engagement with Ovid’s work, especially his erotic elegies and his exile poetry</a:t>
            </a:r>
          </a:p>
          <a:p>
            <a:pPr lvl="1"/>
            <a:r>
              <a:rPr lang="en-GB" sz="1400" dirty="0" smtClean="0"/>
              <a:t>Many epigrams are elegiac in metre but not all</a:t>
            </a:r>
          </a:p>
          <a:p>
            <a:pPr lvl="1"/>
            <a:r>
              <a:rPr lang="en-GB" sz="1400" dirty="0" smtClean="0"/>
              <a:t>No consistent love story told</a:t>
            </a:r>
          </a:p>
          <a:p>
            <a:r>
              <a:rPr lang="en-GB" sz="1800" dirty="0" smtClean="0"/>
              <a:t>Epigram as a genre has no compunction about sexual explicitness, cf. </a:t>
            </a:r>
            <a:r>
              <a:rPr lang="en-GB" sz="1800" dirty="0" err="1" smtClean="0"/>
              <a:t>Martial’s</a:t>
            </a:r>
            <a:r>
              <a:rPr lang="en-GB" sz="1800" dirty="0" smtClean="0"/>
              <a:t> preface to his first book</a:t>
            </a:r>
          </a:p>
          <a:p>
            <a:r>
              <a:rPr lang="en-GB" sz="1800" dirty="0" smtClean="0"/>
              <a:t>Uses of explicit sexual references in epigram wider than their counterparts in elegy</a:t>
            </a:r>
          </a:p>
          <a:p>
            <a:pPr lvl="1"/>
            <a:r>
              <a:rPr lang="en-GB" sz="1600" dirty="0" smtClean="0"/>
              <a:t>Invective</a:t>
            </a:r>
          </a:p>
          <a:p>
            <a:pPr lvl="1"/>
            <a:r>
              <a:rPr lang="en-GB" sz="1600" dirty="0" smtClean="0"/>
              <a:t>Titillation for the voyeur and reader</a:t>
            </a:r>
          </a:p>
          <a:p>
            <a:r>
              <a:rPr lang="en-GB" sz="1800" dirty="0" smtClean="0"/>
              <a:t>“Staining” of motifs (cf. </a:t>
            </a:r>
            <a:r>
              <a:rPr lang="en-GB" sz="1800" dirty="0" err="1" smtClean="0"/>
              <a:t>Richlin</a:t>
            </a:r>
            <a:r>
              <a:rPr lang="en-GB" sz="1800" dirty="0" smtClean="0"/>
              <a:t> and Hinds) illustrative of the entrance of elegiac motifs into a genre that plays according to very different rules</a:t>
            </a:r>
          </a:p>
          <a:p>
            <a:pPr lvl="1"/>
            <a:endParaRPr lang="en-GB" dirty="0" smtClean="0"/>
          </a:p>
          <a:p>
            <a:endParaRPr lang="en-GB" dirty="0" smtClean="0"/>
          </a:p>
          <a:p>
            <a:endParaRPr lang="en-GB" dirty="0"/>
          </a:p>
          <a:p>
            <a:pPr marL="0" indent="0">
              <a:buNone/>
            </a:pPr>
            <a:endParaRPr lang="en-GB" dirty="0"/>
          </a:p>
        </p:txBody>
      </p:sp>
      <p:sp>
        <p:nvSpPr>
          <p:cNvPr id="4" name="Content Placeholder 3"/>
          <p:cNvSpPr>
            <a:spLocks noGrp="1"/>
          </p:cNvSpPr>
          <p:nvPr>
            <p:ph sz="quarter" idx="2"/>
          </p:nvPr>
        </p:nvSpPr>
        <p:spPr>
          <a:xfrm>
            <a:off x="4844900" y="1589566"/>
            <a:ext cx="4047579" cy="5079793"/>
          </a:xfrm>
        </p:spPr>
        <p:txBody>
          <a:bodyPr>
            <a:normAutofit fontScale="55000" lnSpcReduction="20000"/>
          </a:bodyPr>
          <a:lstStyle/>
          <a:p>
            <a:pPr marL="0" indent="0">
              <a:buNone/>
            </a:pPr>
            <a:r>
              <a:rPr lang="en-GB" dirty="0"/>
              <a:t>I would make </a:t>
            </a:r>
            <a:r>
              <a:rPr lang="en-GB" u="sng" dirty="0"/>
              <a:t>no apology for immodest </a:t>
            </a:r>
            <a:r>
              <a:rPr lang="en-GB" u="sng" dirty="0" err="1"/>
              <a:t>unreserve</a:t>
            </a:r>
            <a:r>
              <a:rPr lang="en-GB" u="sng" dirty="0"/>
              <a:t> in word</a:t>
            </a:r>
            <a:r>
              <a:rPr lang="en-GB" dirty="0"/>
              <a:t> - that is, for the </a:t>
            </a:r>
            <a:r>
              <a:rPr lang="en-GB" u="sng" dirty="0"/>
              <a:t>language of epigram</a:t>
            </a:r>
            <a:r>
              <a:rPr lang="en-GB" dirty="0"/>
              <a:t> - were I the first to use it, but this is the manner in which </a:t>
            </a:r>
            <a:r>
              <a:rPr lang="en-GB" i="1" dirty="0"/>
              <a:t>Catullus</a:t>
            </a:r>
            <a:r>
              <a:rPr lang="en-GB" dirty="0"/>
              <a:t> writes […] and every other author whose works are </a:t>
            </a:r>
            <a:r>
              <a:rPr lang="en-GB" u="sng" dirty="0"/>
              <a:t>read right through</a:t>
            </a:r>
            <a:r>
              <a:rPr lang="en-GB" dirty="0"/>
              <a:t>; yet even if there be any man so ostentatiously prim, that one may not, even on a single page, speak </a:t>
            </a:r>
            <a:r>
              <a:rPr lang="en-GB" u="sng" dirty="0"/>
              <a:t>plain Latin</a:t>
            </a:r>
            <a:r>
              <a:rPr lang="en-GB" dirty="0"/>
              <a:t> to him, he need not go further than this preface - or rather no further than the </a:t>
            </a:r>
            <a:r>
              <a:rPr lang="en-GB" u="sng" dirty="0"/>
              <a:t>title</a:t>
            </a:r>
            <a:r>
              <a:rPr lang="en-GB" dirty="0"/>
              <a:t>. Epigrams are […] for those who are used to </a:t>
            </a:r>
            <a:r>
              <a:rPr lang="en-GB" u="sng" dirty="0"/>
              <a:t>look on</a:t>
            </a:r>
            <a:r>
              <a:rPr lang="en-GB" dirty="0"/>
              <a:t> at the games of Flora; therefore, let no Cato come to my </a:t>
            </a:r>
            <a:r>
              <a:rPr lang="en-GB" u="sng" dirty="0"/>
              <a:t>playhouse</a:t>
            </a:r>
            <a:r>
              <a:rPr lang="en-GB" dirty="0"/>
              <a:t>; or if he come, </a:t>
            </a:r>
            <a:r>
              <a:rPr lang="en-GB" u="sng" dirty="0"/>
              <a:t>let him watch the show</a:t>
            </a:r>
            <a:r>
              <a:rPr lang="en-GB" dirty="0"/>
              <a:t> </a:t>
            </a:r>
            <a:r>
              <a:rPr lang="en-GB" dirty="0" smtClean="0"/>
              <a:t>[…] (preface to Mart. 1)</a:t>
            </a:r>
            <a:endParaRPr lang="en-GB" dirty="0"/>
          </a:p>
          <a:p>
            <a:pPr marL="0" indent="0">
              <a:buNone/>
            </a:pPr>
            <a:r>
              <a:rPr lang="en-GB" dirty="0" smtClean="0"/>
              <a:t>Phrygian </a:t>
            </a:r>
            <a:r>
              <a:rPr lang="en-GB" dirty="0"/>
              <a:t>slaves used to masturbate behind the door whenever his wife rode Hector’s horse, and although the Ithacan was snoring, modest Penelope always used to keep her hand right there. […] If you are pleased by austere morals, you may be </a:t>
            </a:r>
            <a:r>
              <a:rPr lang="en-GB" dirty="0" err="1"/>
              <a:t>Lucretia</a:t>
            </a:r>
            <a:r>
              <a:rPr lang="en-GB" dirty="0"/>
              <a:t> the whole day: at night I want a </a:t>
            </a:r>
            <a:r>
              <a:rPr lang="en-GB" dirty="0" err="1"/>
              <a:t>Lais</a:t>
            </a:r>
            <a:r>
              <a:rPr lang="en-GB" dirty="0"/>
              <a:t>. (from Mart. 11.104)</a:t>
            </a:r>
          </a:p>
          <a:p>
            <a:endParaRPr lang="en-GB" dirty="0"/>
          </a:p>
        </p:txBody>
      </p:sp>
    </p:spTree>
    <p:extLst>
      <p:ext uri="{BB962C8B-B14F-4D97-AF65-F5344CB8AC3E}">
        <p14:creationId xmlns:p14="http://schemas.microsoft.com/office/powerpoint/2010/main" val="134431898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Elegiac vacuum?</a:t>
            </a:r>
            <a:endParaRPr lang="en-GB" dirty="0"/>
          </a:p>
        </p:txBody>
      </p:sp>
      <p:sp>
        <p:nvSpPr>
          <p:cNvPr id="6" name="Content Placeholder 5"/>
          <p:cNvSpPr>
            <a:spLocks noGrp="1"/>
          </p:cNvSpPr>
          <p:nvPr>
            <p:ph sz="quarter" idx="1"/>
          </p:nvPr>
        </p:nvSpPr>
        <p:spPr/>
        <p:txBody>
          <a:bodyPr>
            <a:normAutofit fontScale="92500" lnSpcReduction="10000"/>
          </a:bodyPr>
          <a:lstStyle/>
          <a:p>
            <a:r>
              <a:rPr lang="en-GB" dirty="0" smtClean="0"/>
              <a:t>We have no texts from the empire that meet our criteria for what elegy is but…</a:t>
            </a:r>
          </a:p>
          <a:p>
            <a:r>
              <a:rPr lang="en-GB" dirty="0" smtClean="0"/>
              <a:t>Elegiac metre is used for a range of content and its use expanded particularly in late Antiquity</a:t>
            </a:r>
          </a:p>
          <a:p>
            <a:pPr lvl="1"/>
            <a:r>
              <a:rPr lang="en-GB" dirty="0" smtClean="0"/>
              <a:t>E.g. </a:t>
            </a:r>
            <a:r>
              <a:rPr lang="en-GB" dirty="0" err="1" smtClean="0"/>
              <a:t>Venantius</a:t>
            </a:r>
            <a:r>
              <a:rPr lang="en-GB" dirty="0" smtClean="0"/>
              <a:t> </a:t>
            </a:r>
            <a:r>
              <a:rPr lang="en-GB" dirty="0" err="1" smtClean="0"/>
              <a:t>Fortunatus</a:t>
            </a:r>
            <a:r>
              <a:rPr lang="en-GB" dirty="0" smtClean="0"/>
              <a:t> with hymns in elegiac verse!</a:t>
            </a:r>
          </a:p>
          <a:p>
            <a:r>
              <a:rPr lang="en-GB" dirty="0" smtClean="0"/>
              <a:t>Motifs and vocabulary from our elegiac authors recur in many contexts</a:t>
            </a:r>
          </a:p>
          <a:p>
            <a:pPr lvl="1"/>
            <a:r>
              <a:rPr lang="en-GB" dirty="0" smtClean="0"/>
              <a:t>Particularly in epigram in late Antiquity, e.g. </a:t>
            </a:r>
            <a:r>
              <a:rPr lang="en-GB" dirty="0" err="1" smtClean="0"/>
              <a:t>Ausonius</a:t>
            </a:r>
            <a:r>
              <a:rPr lang="en-GB" dirty="0" smtClean="0"/>
              <a:t> and epigrams in the </a:t>
            </a:r>
            <a:r>
              <a:rPr lang="en-GB" i="1" dirty="0" err="1" smtClean="0"/>
              <a:t>Anthologia</a:t>
            </a:r>
            <a:r>
              <a:rPr lang="en-GB" i="1" dirty="0" smtClean="0"/>
              <a:t> Latina</a:t>
            </a:r>
          </a:p>
          <a:p>
            <a:r>
              <a:rPr lang="en-GB" dirty="0" smtClean="0"/>
              <a:t>…and our authors, perhaps particularly Ovid, continue to be read: cf. Quintilian’s comment on the elegists</a:t>
            </a:r>
          </a:p>
        </p:txBody>
      </p:sp>
    </p:spTree>
    <p:extLst>
      <p:ext uri="{BB962C8B-B14F-4D97-AF65-F5344CB8AC3E}">
        <p14:creationId xmlns:p14="http://schemas.microsoft.com/office/powerpoint/2010/main" val="92500864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0000"/>
            <a:lum/>
          </a:blip>
          <a:srcRect/>
          <a:stretch>
            <a:fillRect t="-48000" b="-48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Literature under Christian influence</a:t>
            </a:r>
            <a:endParaRPr lang="en-GB" dirty="0"/>
          </a:p>
        </p:txBody>
      </p:sp>
      <p:sp>
        <p:nvSpPr>
          <p:cNvPr id="3" name="Content Placeholder 2"/>
          <p:cNvSpPr>
            <a:spLocks noGrp="1"/>
          </p:cNvSpPr>
          <p:nvPr>
            <p:ph sz="quarter" idx="1"/>
          </p:nvPr>
        </p:nvSpPr>
        <p:spPr>
          <a:xfrm>
            <a:off x="0" y="1589566"/>
            <a:ext cx="4495800" cy="5268434"/>
          </a:xfrm>
        </p:spPr>
        <p:txBody>
          <a:bodyPr>
            <a:noAutofit/>
          </a:bodyPr>
          <a:lstStyle/>
          <a:p>
            <a:r>
              <a:rPr lang="en-GB" sz="2000" dirty="0" smtClean="0"/>
              <a:t>Christianity’s increasing dominance has a distinct influence on the engagement with Classical Latin literature in the late antique period</a:t>
            </a:r>
          </a:p>
          <a:p>
            <a:pPr lvl="1"/>
            <a:r>
              <a:rPr lang="en-GB" sz="1800" dirty="0" smtClean="0"/>
              <a:t>Cf. readings of Vergil, esp. </a:t>
            </a:r>
            <a:r>
              <a:rPr lang="en-GB" sz="1800" i="1" dirty="0" err="1" smtClean="0"/>
              <a:t>Ecl</a:t>
            </a:r>
            <a:r>
              <a:rPr lang="en-GB" sz="1800" dirty="0" smtClean="0"/>
              <a:t>. 4 and 6 but also of the </a:t>
            </a:r>
            <a:r>
              <a:rPr lang="en-GB" sz="1800" i="1" dirty="0" err="1" smtClean="0"/>
              <a:t>Aeneid</a:t>
            </a:r>
            <a:endParaRPr lang="en-GB" sz="1800" dirty="0" smtClean="0"/>
          </a:p>
          <a:p>
            <a:pPr lvl="1"/>
            <a:r>
              <a:rPr lang="en-GB" sz="1800" dirty="0" smtClean="0"/>
              <a:t>Cf. re-use of Vergil in Christian cento poetry, cf. </a:t>
            </a:r>
            <a:r>
              <a:rPr lang="en-GB" sz="1800" dirty="0" err="1" smtClean="0"/>
              <a:t>Proba</a:t>
            </a:r>
            <a:endParaRPr lang="en-GB" sz="1800" dirty="0" smtClean="0"/>
          </a:p>
          <a:p>
            <a:r>
              <a:rPr lang="en-GB" sz="2000" dirty="0" smtClean="0"/>
              <a:t>Using the paradigm of the </a:t>
            </a:r>
            <a:r>
              <a:rPr lang="en-GB" sz="2000" i="1" dirty="0" smtClean="0"/>
              <a:t>Song </a:t>
            </a:r>
            <a:r>
              <a:rPr lang="en-GB" sz="2000" i="1" smtClean="0"/>
              <a:t>of Songs </a:t>
            </a:r>
            <a:r>
              <a:rPr lang="en-GB" sz="2000" smtClean="0"/>
              <a:t>[right in the King James version], </a:t>
            </a:r>
            <a:r>
              <a:rPr lang="en-GB" sz="2000" dirty="0" smtClean="0"/>
              <a:t>the expression of Christian religious love often uses a language reminiscent of erotic poetry</a:t>
            </a:r>
          </a:p>
          <a:p>
            <a:pPr lvl="1"/>
            <a:r>
              <a:rPr lang="en-GB" sz="1800" dirty="0" smtClean="0"/>
              <a:t>This is taken further in medieval literature, too</a:t>
            </a:r>
          </a:p>
        </p:txBody>
      </p:sp>
      <p:sp>
        <p:nvSpPr>
          <p:cNvPr id="4" name="Content Placeholder 3"/>
          <p:cNvSpPr>
            <a:spLocks noGrp="1"/>
          </p:cNvSpPr>
          <p:nvPr>
            <p:ph sz="quarter" idx="2"/>
          </p:nvPr>
        </p:nvSpPr>
        <p:spPr>
          <a:xfrm>
            <a:off x="4844900" y="1589566"/>
            <a:ext cx="4119587" cy="5151801"/>
          </a:xfrm>
        </p:spPr>
        <p:txBody>
          <a:bodyPr>
            <a:normAutofit fontScale="55000" lnSpcReduction="20000"/>
          </a:bodyPr>
          <a:lstStyle/>
          <a:p>
            <a:pPr marL="0" indent="0">
              <a:buNone/>
            </a:pPr>
            <a:r>
              <a:rPr lang="en-GB" smtClean="0"/>
              <a:t>Behold</a:t>
            </a:r>
            <a:r>
              <a:rPr lang="en-GB"/>
              <a:t>, thou art fair, my love</a:t>
            </a:r>
            <a:r>
              <a:rPr lang="en-GB" smtClean="0"/>
              <a:t>;  behold</a:t>
            </a:r>
            <a:r>
              <a:rPr lang="en-GB"/>
              <a:t>, thou art fair</a:t>
            </a:r>
            <a:r>
              <a:rPr lang="en-GB" smtClean="0"/>
              <a:t>;  thou </a:t>
            </a:r>
            <a:r>
              <a:rPr lang="en-GB"/>
              <a:t>hast doves' eyes within thy </a:t>
            </a:r>
            <a:r>
              <a:rPr lang="en-GB" smtClean="0"/>
              <a:t>locks: thy </a:t>
            </a:r>
            <a:r>
              <a:rPr lang="en-GB"/>
              <a:t>hair is as a flock of goats</a:t>
            </a:r>
            <a:r>
              <a:rPr lang="en-GB" smtClean="0"/>
              <a:t>, that </a:t>
            </a:r>
            <a:r>
              <a:rPr lang="en-GB"/>
              <a:t>appear from mount Gil'e-ad</a:t>
            </a:r>
            <a:r>
              <a:rPr lang="en-GB" smtClean="0"/>
              <a:t>. </a:t>
            </a:r>
          </a:p>
          <a:p>
            <a:pPr marL="0" indent="0">
              <a:buNone/>
            </a:pPr>
            <a:r>
              <a:rPr lang="en-GB" smtClean="0"/>
              <a:t>Thy </a:t>
            </a:r>
            <a:r>
              <a:rPr lang="en-GB"/>
              <a:t>teeth are like a flock of sheep that are even shorn</a:t>
            </a:r>
            <a:r>
              <a:rPr lang="en-GB" smtClean="0"/>
              <a:t>, which </a:t>
            </a:r>
            <a:r>
              <a:rPr lang="en-GB"/>
              <a:t>came up from the washing</a:t>
            </a:r>
            <a:r>
              <a:rPr lang="en-GB" smtClean="0"/>
              <a:t>; whereof </a:t>
            </a:r>
            <a:r>
              <a:rPr lang="en-GB"/>
              <a:t>every one bear </a:t>
            </a:r>
            <a:r>
              <a:rPr lang="en-GB" smtClean="0"/>
              <a:t>twins, and </a:t>
            </a:r>
            <a:r>
              <a:rPr lang="en-GB"/>
              <a:t>none is barren among </a:t>
            </a:r>
            <a:r>
              <a:rPr lang="en-GB" smtClean="0"/>
              <a:t>them. </a:t>
            </a:r>
          </a:p>
          <a:p>
            <a:pPr marL="0" indent="0">
              <a:buNone/>
            </a:pPr>
            <a:r>
              <a:rPr lang="en-GB" smtClean="0"/>
              <a:t>Thy </a:t>
            </a:r>
            <a:r>
              <a:rPr lang="en-GB"/>
              <a:t>lips are like a thread of scarlet</a:t>
            </a:r>
            <a:r>
              <a:rPr lang="en-GB" smtClean="0"/>
              <a:t>, and </a:t>
            </a:r>
            <a:r>
              <a:rPr lang="en-GB"/>
              <a:t>thy speech is </a:t>
            </a:r>
            <a:r>
              <a:rPr lang="en-GB" smtClean="0"/>
              <a:t>comely: thy </a:t>
            </a:r>
            <a:r>
              <a:rPr lang="en-GB"/>
              <a:t>temples are like a piece of a pomegranate within thy </a:t>
            </a:r>
            <a:r>
              <a:rPr lang="en-GB" smtClean="0"/>
              <a:t>locks.</a:t>
            </a:r>
          </a:p>
          <a:p>
            <a:pPr marL="0" indent="0">
              <a:buNone/>
            </a:pPr>
            <a:r>
              <a:rPr lang="en-GB" smtClean="0"/>
              <a:t>Thy </a:t>
            </a:r>
            <a:r>
              <a:rPr lang="en-GB"/>
              <a:t>neck is like the tower of David builded for an </a:t>
            </a:r>
            <a:r>
              <a:rPr lang="en-GB" smtClean="0"/>
              <a:t>armory, whereon </a:t>
            </a:r>
            <a:r>
              <a:rPr lang="en-GB"/>
              <a:t>there hang a thousand </a:t>
            </a:r>
            <a:r>
              <a:rPr lang="en-GB" smtClean="0"/>
              <a:t>bucklers, all </a:t>
            </a:r>
            <a:r>
              <a:rPr lang="en-GB"/>
              <a:t>shields of mighty men</a:t>
            </a:r>
            <a:r>
              <a:rPr lang="en-GB" smtClean="0"/>
              <a:t>.</a:t>
            </a:r>
          </a:p>
          <a:p>
            <a:pPr marL="0" indent="0">
              <a:buNone/>
            </a:pPr>
            <a:r>
              <a:rPr lang="en-GB" smtClean="0"/>
              <a:t>Thy </a:t>
            </a:r>
            <a:r>
              <a:rPr lang="en-GB"/>
              <a:t>two breasts are like two young roes that are </a:t>
            </a:r>
            <a:r>
              <a:rPr lang="en-GB" smtClean="0"/>
              <a:t>twins, which </a:t>
            </a:r>
            <a:r>
              <a:rPr lang="en-GB"/>
              <a:t>feed among the </a:t>
            </a:r>
            <a:r>
              <a:rPr lang="en-GB" smtClean="0"/>
              <a:t>lilies. Until </a:t>
            </a:r>
            <a:r>
              <a:rPr lang="en-GB"/>
              <a:t>the day break</a:t>
            </a:r>
            <a:r>
              <a:rPr lang="en-GB" smtClean="0"/>
              <a:t>, and </a:t>
            </a:r>
            <a:r>
              <a:rPr lang="en-GB"/>
              <a:t>the shadows flee </a:t>
            </a:r>
            <a:r>
              <a:rPr lang="en-GB" smtClean="0"/>
              <a:t>away, I </a:t>
            </a:r>
            <a:r>
              <a:rPr lang="en-GB"/>
              <a:t>will </a:t>
            </a:r>
            <a:r>
              <a:rPr lang="en-GB" smtClean="0"/>
              <a:t>get </a:t>
            </a:r>
            <a:r>
              <a:rPr lang="en-GB"/>
              <a:t>me to the mountain of </a:t>
            </a:r>
            <a:r>
              <a:rPr lang="en-GB" smtClean="0"/>
              <a:t>myrrh, and </a:t>
            </a:r>
            <a:r>
              <a:rPr lang="en-GB"/>
              <a:t>to the hill of frankincense</a:t>
            </a:r>
            <a:r>
              <a:rPr lang="en-GB" smtClean="0"/>
              <a:t>.</a:t>
            </a:r>
          </a:p>
          <a:p>
            <a:pPr marL="0" indent="0">
              <a:buNone/>
            </a:pPr>
            <a:r>
              <a:rPr lang="en-GB" smtClean="0"/>
              <a:t>Thou </a:t>
            </a:r>
            <a:r>
              <a:rPr lang="en-GB"/>
              <a:t>art all fair, my love</a:t>
            </a:r>
            <a:r>
              <a:rPr lang="en-GB" smtClean="0"/>
              <a:t>; there </a:t>
            </a:r>
            <a:r>
              <a:rPr lang="en-GB"/>
              <a:t>is no spot in thee.</a:t>
            </a:r>
            <a:endParaRPr lang="en-GB" dirty="0"/>
          </a:p>
        </p:txBody>
      </p:sp>
    </p:spTree>
    <p:extLst>
      <p:ext uri="{BB962C8B-B14F-4D97-AF65-F5344CB8AC3E}">
        <p14:creationId xmlns:p14="http://schemas.microsoft.com/office/powerpoint/2010/main" val="172586385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Dracontius </a:t>
            </a:r>
            <a:r>
              <a:rPr lang="en-GB" i="1" smtClean="0"/>
              <a:t>On the praise of God</a:t>
            </a:r>
            <a:endParaRPr lang="en-GB" i="1"/>
          </a:p>
        </p:txBody>
      </p:sp>
      <p:sp>
        <p:nvSpPr>
          <p:cNvPr id="3" name="Content Placeholder 2"/>
          <p:cNvSpPr>
            <a:spLocks noGrp="1"/>
          </p:cNvSpPr>
          <p:nvPr>
            <p:ph sz="quarter" idx="1"/>
          </p:nvPr>
        </p:nvSpPr>
        <p:spPr>
          <a:xfrm>
            <a:off x="395536" y="1589567"/>
            <a:ext cx="4100264" cy="4572000"/>
          </a:xfrm>
        </p:spPr>
        <p:txBody>
          <a:bodyPr>
            <a:normAutofit fontScale="70000" lnSpcReduction="20000"/>
          </a:bodyPr>
          <a:lstStyle/>
          <a:p>
            <a:pPr marL="0" indent="0">
              <a:buNone/>
            </a:pPr>
            <a:r>
              <a:rPr lang="en-GB"/>
              <a:t>The young man was shaken from sleep, and saw the girl standing before his eyes […] A fertile rest brought a new being for him to love, and seductive slumber was the birth of new emotions. She appeared before his eyes uncovered by any garment, her snowy-white body naked, like a nymph from the sea: her head of hair was unshorn, her beautiful cheeks were blushing. Every part of her was beautiful – her eyes, face, neck and hands – a woman as only the fingers of the Lord could shape </a:t>
            </a:r>
          </a:p>
          <a:p>
            <a:pPr marL="0" indent="0" algn="r">
              <a:buNone/>
            </a:pPr>
            <a:r>
              <a:rPr lang="en-GB"/>
              <a:t>(Dracontius, </a:t>
            </a:r>
            <a:r>
              <a:rPr lang="en-GB" i="1"/>
              <a:t>De laudibus Dei</a:t>
            </a:r>
            <a:r>
              <a:rPr lang="en-GB"/>
              <a:t>, 5</a:t>
            </a:r>
            <a:r>
              <a:rPr lang="en-GB" baseline="30000"/>
              <a:t>th</a:t>
            </a:r>
            <a:r>
              <a:rPr lang="en-GB"/>
              <a:t> C CE)</a:t>
            </a:r>
          </a:p>
          <a:p>
            <a:endParaRPr lang="en-GB"/>
          </a:p>
        </p:txBody>
      </p:sp>
      <p:pic>
        <p:nvPicPr>
          <p:cNvPr id="6" name="Content Placeholder 5"/>
          <p:cNvPicPr>
            <a:picLocks noGrp="1" noChangeAspect="1"/>
          </p:cNvPicPr>
          <p:nvPr>
            <p:ph sz="quarter" idx="2"/>
          </p:nvPr>
        </p:nvPicPr>
        <p:blipFill>
          <a:blip r:embed="rId2"/>
          <a:stretch>
            <a:fillRect/>
          </a:stretch>
        </p:blipFill>
        <p:spPr>
          <a:xfrm>
            <a:off x="5291452" y="1665096"/>
            <a:ext cx="2993395" cy="4419983"/>
          </a:xfrm>
          <a:prstGeom prst="rect">
            <a:avLst/>
          </a:prstGeom>
        </p:spPr>
      </p:pic>
      <p:sp>
        <p:nvSpPr>
          <p:cNvPr id="5" name="TextBox 4"/>
          <p:cNvSpPr txBox="1"/>
          <p:nvPr/>
        </p:nvSpPr>
        <p:spPr>
          <a:xfrm>
            <a:off x="539377" y="5608604"/>
            <a:ext cx="3960440" cy="923330"/>
          </a:xfrm>
          <a:prstGeom prst="rect">
            <a:avLst/>
          </a:prstGeom>
          <a:solidFill>
            <a:schemeClr val="accent2"/>
          </a:solidFill>
        </p:spPr>
        <p:txBody>
          <a:bodyPr wrap="square" rtlCol="0">
            <a:spAutoFit/>
          </a:bodyPr>
          <a:lstStyle/>
          <a:p>
            <a:r>
              <a:rPr lang="en-GB" dirty="0" smtClean="0"/>
              <a:t>Other parts of </a:t>
            </a:r>
            <a:r>
              <a:rPr lang="en-GB" dirty="0" err="1" smtClean="0"/>
              <a:t>Dracontius</a:t>
            </a:r>
            <a:r>
              <a:rPr lang="en-GB" dirty="0" smtClean="0"/>
              <a:t>’ text implies a shared bond between Adam and Eve similar to the </a:t>
            </a:r>
            <a:r>
              <a:rPr lang="en-GB" i="1" dirty="0" err="1" smtClean="0"/>
              <a:t>foedus</a:t>
            </a:r>
            <a:r>
              <a:rPr lang="en-GB" i="1" dirty="0" smtClean="0"/>
              <a:t> </a:t>
            </a:r>
            <a:r>
              <a:rPr lang="en-GB" i="1" dirty="0" err="1" smtClean="0"/>
              <a:t>aeternum</a:t>
            </a:r>
            <a:r>
              <a:rPr lang="en-GB" dirty="0" smtClean="0"/>
              <a:t> of elegy</a:t>
            </a:r>
            <a:endParaRPr lang="en-GB" dirty="0"/>
          </a:p>
        </p:txBody>
      </p:sp>
    </p:spTree>
    <p:extLst>
      <p:ext uri="{BB962C8B-B14F-4D97-AF65-F5344CB8AC3E}">
        <p14:creationId xmlns:p14="http://schemas.microsoft.com/office/powerpoint/2010/main" val="2861697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Comparisons...</a:t>
            </a:r>
            <a:endParaRPr lang="en-GB"/>
          </a:p>
        </p:txBody>
      </p:sp>
      <p:sp>
        <p:nvSpPr>
          <p:cNvPr id="3" name="Content Placeholder 2"/>
          <p:cNvSpPr>
            <a:spLocks noGrp="1"/>
          </p:cNvSpPr>
          <p:nvPr>
            <p:ph sz="quarter" idx="1"/>
          </p:nvPr>
        </p:nvSpPr>
        <p:spPr>
          <a:xfrm>
            <a:off x="609600" y="1589567"/>
            <a:ext cx="3886200" cy="5079792"/>
          </a:xfrm>
        </p:spPr>
        <p:txBody>
          <a:bodyPr>
            <a:noAutofit/>
          </a:bodyPr>
          <a:lstStyle/>
          <a:p>
            <a:pPr marL="0" indent="0" algn="just">
              <a:buNone/>
            </a:pPr>
            <a:r>
              <a:rPr lang="en-GB" sz="1800"/>
              <a:t>The young man was shaken from sleep, and saw the girl standing before his eyes […] A fertile rest brought a new being for him to love, and seductive slumber was the birth of new emotions. She appeared before his eyes uncovered by any garment, her snowy-white body naked, like a nymph from the sea: her head of hair was unshorn, her beautiful cheeks were blushing. Every part of her was beautiful – her eyes, face, neck and hands – a woman as only the fingers of the Lord could shape </a:t>
            </a:r>
          </a:p>
          <a:p>
            <a:pPr marL="0" indent="0" algn="r">
              <a:buNone/>
            </a:pPr>
            <a:r>
              <a:rPr lang="en-GB" sz="1800"/>
              <a:t>(Dracontius, </a:t>
            </a:r>
            <a:r>
              <a:rPr lang="en-GB" sz="1800" i="1"/>
              <a:t>De laudibus Dei</a:t>
            </a:r>
            <a:r>
              <a:rPr lang="en-GB" sz="1800"/>
              <a:t>, 5</a:t>
            </a:r>
            <a:r>
              <a:rPr lang="en-GB" sz="1800" baseline="30000"/>
              <a:t>th</a:t>
            </a:r>
            <a:r>
              <a:rPr lang="en-GB" sz="1800"/>
              <a:t> C CE)</a:t>
            </a:r>
          </a:p>
          <a:p>
            <a:endParaRPr lang="en-GB" sz="1800"/>
          </a:p>
        </p:txBody>
      </p:sp>
      <p:sp>
        <p:nvSpPr>
          <p:cNvPr id="4" name="Content Placeholder 3"/>
          <p:cNvSpPr>
            <a:spLocks noGrp="1"/>
          </p:cNvSpPr>
          <p:nvPr>
            <p:ph sz="quarter" idx="2"/>
          </p:nvPr>
        </p:nvSpPr>
        <p:spPr>
          <a:xfrm>
            <a:off x="4844901" y="1589566"/>
            <a:ext cx="3886200" cy="5079793"/>
          </a:xfrm>
        </p:spPr>
        <p:txBody>
          <a:bodyPr>
            <a:normAutofit fontScale="55000" lnSpcReduction="20000"/>
          </a:bodyPr>
          <a:lstStyle/>
          <a:p>
            <a:pPr marL="0" indent="0" algn="just">
              <a:buNone/>
            </a:pPr>
            <a:r>
              <a:rPr lang="en-GB" sz="3300"/>
              <a:t>In summer’s heat and mid-time of the </a:t>
            </a:r>
            <a:r>
              <a:rPr lang="en-GB" sz="3300" smtClean="0"/>
              <a:t>day to </a:t>
            </a:r>
            <a:r>
              <a:rPr lang="en-GB" sz="3300"/>
              <a:t>rest my limbs upon a bed I lay</a:t>
            </a:r>
            <a:r>
              <a:rPr lang="en-GB" sz="3300" smtClean="0"/>
              <a:t>. One </a:t>
            </a:r>
            <a:r>
              <a:rPr lang="en-GB" sz="3300"/>
              <a:t>shutter closed, the other open </a:t>
            </a:r>
            <a:r>
              <a:rPr lang="en-GB" sz="3300" smtClean="0"/>
              <a:t>stood, which </a:t>
            </a:r>
            <a:r>
              <a:rPr lang="en-GB" sz="3300"/>
              <a:t>gave such light as lies within a wood</a:t>
            </a:r>
            <a:r>
              <a:rPr lang="en-GB" sz="3300" smtClean="0"/>
              <a:t>, like </a:t>
            </a:r>
            <a:r>
              <a:rPr lang="en-GB" sz="3300"/>
              <a:t>twilight shade at setting of the </a:t>
            </a:r>
            <a:r>
              <a:rPr lang="en-GB" sz="3300" smtClean="0"/>
              <a:t>sun, or </a:t>
            </a:r>
            <a:r>
              <a:rPr lang="en-GB" sz="3300"/>
              <a:t>when night’s gone and yet not day </a:t>
            </a:r>
            <a:r>
              <a:rPr lang="en-GB" sz="3300" smtClean="0"/>
              <a:t>begun. Such </a:t>
            </a:r>
            <a:r>
              <a:rPr lang="en-GB" sz="3300"/>
              <a:t>light for bashful girls one should </a:t>
            </a:r>
            <a:r>
              <a:rPr lang="en-GB" sz="3300" smtClean="0"/>
              <a:t>provide, in </a:t>
            </a:r>
            <a:r>
              <a:rPr lang="en-GB" sz="3300"/>
              <a:t>which their shyness may have hope to </a:t>
            </a:r>
            <a:r>
              <a:rPr lang="en-GB" sz="3300" smtClean="0"/>
              <a:t>hide. In </a:t>
            </a:r>
            <a:r>
              <a:rPr lang="en-GB" sz="3300"/>
              <a:t>came Corinna in a long loose </a:t>
            </a:r>
            <a:r>
              <a:rPr lang="en-GB" sz="3300" smtClean="0"/>
              <a:t>gown </a:t>
            </a:r>
            <a:r>
              <a:rPr lang="en-US" sz="3300"/>
              <a:t>her white neck hid with tresses hanging down; </a:t>
            </a:r>
            <a:r>
              <a:rPr lang="en-US" sz="3300" smtClean="0"/>
              <a:t>[...] Stark </a:t>
            </a:r>
            <a:r>
              <a:rPr lang="en-US" sz="3300"/>
              <a:t>naked as she stood before mine eye, </a:t>
            </a:r>
            <a:r>
              <a:rPr lang="en-US" sz="3300" smtClean="0"/>
              <a:t>no </a:t>
            </a:r>
            <a:r>
              <a:rPr lang="en-US" sz="3300"/>
              <a:t>blemish on her body could I spy. </a:t>
            </a:r>
            <a:r>
              <a:rPr lang="en-US" sz="3300" smtClean="0"/>
              <a:t>What </a:t>
            </a:r>
            <a:r>
              <a:rPr lang="en-US" sz="3300"/>
              <a:t>arms and shoulders did I touch </a:t>
            </a:r>
            <a:r>
              <a:rPr lang="en-US" sz="3300" smtClean="0"/>
              <a:t>and </a:t>
            </a:r>
            <a:r>
              <a:rPr lang="en-US" sz="3300"/>
              <a:t>see, </a:t>
            </a:r>
            <a:r>
              <a:rPr lang="en-US" sz="3300" smtClean="0"/>
              <a:t>how </a:t>
            </a:r>
            <a:r>
              <a:rPr lang="en-US" sz="3300"/>
              <a:t>apt her bosom to be pressed by me</a:t>
            </a:r>
            <a:r>
              <a:rPr lang="en-US" sz="3300" smtClean="0"/>
              <a:t>! </a:t>
            </a:r>
            <a:r>
              <a:rPr lang="en-US" sz="3300"/>
              <a:t>Belly so smooth below the breasts so high, </a:t>
            </a:r>
            <a:r>
              <a:rPr lang="en-US" sz="3300" smtClean="0"/>
              <a:t>and </a:t>
            </a:r>
            <a:r>
              <a:rPr lang="en-US" sz="3300"/>
              <a:t>waist so long, and what a fine young thigh</a:t>
            </a:r>
            <a:r>
              <a:rPr lang="en-US" sz="3300" smtClean="0"/>
              <a:t>. </a:t>
            </a:r>
            <a:r>
              <a:rPr lang="en-US" sz="3300"/>
              <a:t>Why detail more? All perfect in my sight; </a:t>
            </a:r>
            <a:r>
              <a:rPr lang="en-US" sz="3300" smtClean="0"/>
              <a:t>and </a:t>
            </a:r>
            <a:r>
              <a:rPr lang="en-US" sz="3300"/>
              <a:t>naked as she was, I hugged her </a:t>
            </a:r>
            <a:r>
              <a:rPr lang="en-US" sz="3300" smtClean="0"/>
              <a:t>tight. </a:t>
            </a:r>
            <a:r>
              <a:rPr lang="en-US" sz="3300"/>
              <a:t>And next – all know! </a:t>
            </a:r>
            <a:endParaRPr lang="en-US" sz="3300" smtClean="0"/>
          </a:p>
          <a:p>
            <a:pPr marL="0" indent="0" algn="r">
              <a:buNone/>
            </a:pPr>
            <a:r>
              <a:rPr lang="en-US" sz="3300" smtClean="0"/>
              <a:t>(Ov. </a:t>
            </a:r>
            <a:r>
              <a:rPr lang="en-US" sz="3300" i="1" smtClean="0"/>
              <a:t>Am.</a:t>
            </a:r>
            <a:r>
              <a:rPr lang="en-US" sz="3300" smtClean="0"/>
              <a:t> 1.5)</a:t>
            </a:r>
            <a:endParaRPr lang="en-GB" sz="3300"/>
          </a:p>
          <a:p>
            <a:endParaRPr lang="en-GB"/>
          </a:p>
        </p:txBody>
      </p:sp>
      <p:sp>
        <p:nvSpPr>
          <p:cNvPr id="5" name="TextBox 4"/>
          <p:cNvSpPr txBox="1"/>
          <p:nvPr/>
        </p:nvSpPr>
        <p:spPr>
          <a:xfrm>
            <a:off x="323528" y="2132856"/>
            <a:ext cx="8640960" cy="646331"/>
          </a:xfrm>
          <a:prstGeom prst="rect">
            <a:avLst/>
          </a:prstGeom>
          <a:solidFill>
            <a:schemeClr val="accent2">
              <a:lumMod val="40000"/>
              <a:lumOff val="60000"/>
            </a:schemeClr>
          </a:solidFill>
          <a:ln w="38100">
            <a:solidFill>
              <a:schemeClr val="accent1">
                <a:lumMod val="75000"/>
              </a:schemeClr>
            </a:solidFill>
          </a:ln>
        </p:spPr>
        <p:txBody>
          <a:bodyPr wrap="square" rtlCol="0">
            <a:spAutoFit/>
          </a:bodyPr>
          <a:lstStyle/>
          <a:p>
            <a:r>
              <a:rPr lang="en-GB" smtClean="0"/>
              <a:t>What are the body parts each male character admires? What effects do the differences between the two texts have on the focus of the text?</a:t>
            </a:r>
          </a:p>
        </p:txBody>
      </p:sp>
    </p:spTree>
    <p:extLst>
      <p:ext uri="{BB962C8B-B14F-4D97-AF65-F5344CB8AC3E}">
        <p14:creationId xmlns:p14="http://schemas.microsoft.com/office/powerpoint/2010/main" val="793915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Maximianus</a:t>
            </a:r>
            <a:endParaRPr lang="en-GB" dirty="0"/>
          </a:p>
        </p:txBody>
      </p:sp>
      <p:sp>
        <p:nvSpPr>
          <p:cNvPr id="3" name="Content Placeholder 2"/>
          <p:cNvSpPr>
            <a:spLocks noGrp="1"/>
          </p:cNvSpPr>
          <p:nvPr>
            <p:ph sz="quarter" idx="1"/>
          </p:nvPr>
        </p:nvSpPr>
        <p:spPr/>
        <p:txBody>
          <a:bodyPr>
            <a:normAutofit fontScale="77500" lnSpcReduction="20000"/>
          </a:bodyPr>
          <a:lstStyle/>
          <a:p>
            <a:r>
              <a:rPr lang="en-GB" dirty="0" smtClean="0"/>
              <a:t>Well into the 6</a:t>
            </a:r>
            <a:r>
              <a:rPr lang="en-GB" baseline="30000" dirty="0" smtClean="0"/>
              <a:t>th</a:t>
            </a:r>
            <a:r>
              <a:rPr lang="en-GB" dirty="0" smtClean="0"/>
              <a:t> C CE and in the migration period: the time of threat from barbaric tribes</a:t>
            </a:r>
          </a:p>
          <a:p>
            <a:pPr lvl="1"/>
            <a:r>
              <a:rPr lang="en-GB" dirty="0" smtClean="0"/>
              <a:t>Correspondences between the period of civil war in the 1</a:t>
            </a:r>
            <a:r>
              <a:rPr lang="en-GB" baseline="30000" dirty="0" smtClean="0"/>
              <a:t>st</a:t>
            </a:r>
            <a:r>
              <a:rPr lang="en-GB" dirty="0" smtClean="0"/>
              <a:t> C BCE and late Antiquity?</a:t>
            </a:r>
          </a:p>
          <a:p>
            <a:pPr lvl="1"/>
            <a:r>
              <a:rPr lang="en-GB" dirty="0" smtClean="0"/>
              <a:t>“In military terms, the 4</a:t>
            </a:r>
            <a:r>
              <a:rPr lang="en-GB" baseline="30000" dirty="0" smtClean="0"/>
              <a:t>th</a:t>
            </a:r>
            <a:r>
              <a:rPr lang="en-GB" dirty="0" smtClean="0"/>
              <a:t> to the 6</a:t>
            </a:r>
            <a:r>
              <a:rPr lang="en-GB" baseline="30000" dirty="0" smtClean="0"/>
              <a:t>th</a:t>
            </a:r>
            <a:r>
              <a:rPr lang="en-GB" dirty="0" smtClean="0"/>
              <a:t> C presented a sustained example of just such harsh times, as military threats persisted on almost all fronts, and a sense of war’s costs continued to be registered in elegy.” (</a:t>
            </a:r>
            <a:r>
              <a:rPr lang="en-GB" dirty="0" err="1" smtClean="0"/>
              <a:t>Uden</a:t>
            </a:r>
            <a:r>
              <a:rPr lang="en-GB" dirty="0" smtClean="0"/>
              <a:t>, 2012, 470)</a:t>
            </a:r>
          </a:p>
          <a:p>
            <a:r>
              <a:rPr lang="en-GB" dirty="0" smtClean="0"/>
              <a:t>Writes six </a:t>
            </a:r>
            <a:r>
              <a:rPr lang="en-GB" dirty="0"/>
              <a:t>substantial </a:t>
            </a:r>
            <a:r>
              <a:rPr lang="en-GB" dirty="0" smtClean="0"/>
              <a:t>elegies and is the most concerted effort to engage with Roman love elegy</a:t>
            </a:r>
          </a:p>
          <a:p>
            <a:pPr lvl="1"/>
            <a:r>
              <a:rPr lang="en-GB" dirty="0" smtClean="0"/>
              <a:t>Book form: the six elegies form a </a:t>
            </a:r>
            <a:r>
              <a:rPr lang="en-GB" i="1" dirty="0" err="1" smtClean="0"/>
              <a:t>libellus</a:t>
            </a:r>
            <a:r>
              <a:rPr lang="en-GB" i="1" dirty="0" smtClean="0"/>
              <a:t> </a:t>
            </a:r>
            <a:r>
              <a:rPr lang="en-GB" dirty="0" smtClean="0"/>
              <a:t>without intrusions of </a:t>
            </a:r>
            <a:r>
              <a:rPr lang="en-GB" smtClean="0"/>
              <a:t>other material</a:t>
            </a:r>
          </a:p>
          <a:p>
            <a:r>
              <a:rPr lang="en-GB" i="1" smtClean="0"/>
              <a:t>NB: All translations of Maximianus in the following appear in Uden and Fielding’s 2010 article ‘Latin Elegy in the Old Age  of the World: The Elegiac Corpus of Maximianus’, Arethusa 43, 439-460. </a:t>
            </a:r>
            <a:endParaRPr lang="en-GB" i="1" dirty="0" smtClean="0"/>
          </a:p>
        </p:txBody>
      </p:sp>
    </p:spTree>
    <p:extLst>
      <p:ext uri="{BB962C8B-B14F-4D97-AF65-F5344CB8AC3E}">
        <p14:creationId xmlns:p14="http://schemas.microsoft.com/office/powerpoint/2010/main" val="136879084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smtClean="0"/>
              <a:t>Maximianus</a:t>
            </a:r>
            <a:r>
              <a:rPr lang="en-GB" dirty="0" smtClean="0"/>
              <a:t>’ first elegy</a:t>
            </a:r>
            <a:endParaRPr lang="en-GB" dirty="0"/>
          </a:p>
        </p:txBody>
      </p:sp>
      <p:sp>
        <p:nvSpPr>
          <p:cNvPr id="5" name="Content Placeholder 4"/>
          <p:cNvSpPr>
            <a:spLocks noGrp="1"/>
          </p:cNvSpPr>
          <p:nvPr>
            <p:ph sz="quarter" idx="1"/>
          </p:nvPr>
        </p:nvSpPr>
        <p:spPr/>
        <p:txBody>
          <a:bodyPr>
            <a:normAutofit fontScale="70000" lnSpcReduction="20000"/>
          </a:bodyPr>
          <a:lstStyle/>
          <a:p>
            <a:pPr marL="0" indent="0">
              <a:buNone/>
            </a:pPr>
            <a:r>
              <a:rPr lang="en-GB" u="sng" dirty="0" smtClean="0"/>
              <a:t>Envious</a:t>
            </a:r>
            <a:r>
              <a:rPr lang="en-GB" dirty="0" smtClean="0"/>
              <a:t> (</a:t>
            </a:r>
            <a:r>
              <a:rPr lang="en-GB" i="1" dirty="0" err="1" smtClean="0"/>
              <a:t>aemula</a:t>
            </a:r>
            <a:r>
              <a:rPr lang="en-GB" dirty="0" smtClean="0"/>
              <a:t>) old age, why are you slack in hastening death? Why do you come so late to this exhausted body? I pray you, set my wretched life free from this prison. Death is now my respite; living, my penalty. </a:t>
            </a:r>
            <a:r>
              <a:rPr lang="en-GB" u="sng" dirty="0" smtClean="0"/>
              <a:t>I am not who I used to be</a:t>
            </a:r>
            <a:r>
              <a:rPr lang="en-GB" dirty="0" smtClean="0"/>
              <a:t>. The greatest part of me has passed away, and feebleness and dread have hold of what survives. (1.1-6)</a:t>
            </a:r>
            <a:endParaRPr lang="en-GB" dirty="0"/>
          </a:p>
        </p:txBody>
      </p:sp>
      <p:sp>
        <p:nvSpPr>
          <p:cNvPr id="6" name="Content Placeholder 5"/>
          <p:cNvSpPr>
            <a:spLocks noGrp="1"/>
          </p:cNvSpPr>
          <p:nvPr>
            <p:ph sz="quarter" idx="2"/>
          </p:nvPr>
        </p:nvSpPr>
        <p:spPr/>
        <p:txBody>
          <a:bodyPr>
            <a:normAutofit fontScale="70000" lnSpcReduction="20000"/>
          </a:bodyPr>
          <a:lstStyle/>
          <a:p>
            <a:r>
              <a:rPr lang="en-GB" i="1" dirty="0" err="1" smtClean="0"/>
              <a:t>Aemula</a:t>
            </a:r>
            <a:r>
              <a:rPr lang="en-GB" dirty="0" smtClean="0"/>
              <a:t> also = competitor</a:t>
            </a:r>
          </a:p>
          <a:p>
            <a:r>
              <a:rPr lang="en-GB" dirty="0" smtClean="0"/>
              <a:t>“I am not…” alludes to </a:t>
            </a:r>
            <a:r>
              <a:rPr lang="en-GB" dirty="0" err="1" smtClean="0"/>
              <a:t>Ov</a:t>
            </a:r>
            <a:r>
              <a:rPr lang="en-GB" dirty="0" smtClean="0"/>
              <a:t>. </a:t>
            </a:r>
            <a:r>
              <a:rPr lang="en-GB" i="1" dirty="0" smtClean="0"/>
              <a:t>Trist</a:t>
            </a:r>
            <a:r>
              <a:rPr lang="en-GB" dirty="0" smtClean="0"/>
              <a:t>. 3.11.25 and Prop. 1.12.11</a:t>
            </a:r>
          </a:p>
          <a:p>
            <a:r>
              <a:rPr lang="en-GB" dirty="0" smtClean="0"/>
              <a:t>=&gt; </a:t>
            </a:r>
            <a:r>
              <a:rPr lang="en-GB" dirty="0" err="1" smtClean="0"/>
              <a:t>Maximianus</a:t>
            </a:r>
            <a:r>
              <a:rPr lang="en-GB" dirty="0" smtClean="0"/>
              <a:t> a late competitor of Ovid’s? </a:t>
            </a:r>
          </a:p>
          <a:p>
            <a:r>
              <a:rPr lang="en-GB" dirty="0" smtClean="0"/>
              <a:t>Age and decrepitude emphasised throughout the first elegy: surprising contrast when the narrator turns to remember love stories?</a:t>
            </a:r>
          </a:p>
          <a:p>
            <a:pPr lvl="1"/>
            <a:r>
              <a:rPr lang="en-GB" dirty="0" smtClean="0"/>
              <a:t>Old age and love in elegy?</a:t>
            </a:r>
          </a:p>
          <a:p>
            <a:pPr lvl="1"/>
            <a:r>
              <a:rPr lang="en-GB" dirty="0" err="1" smtClean="0"/>
              <a:t>Maximianus</a:t>
            </a:r>
            <a:r>
              <a:rPr lang="en-GB" dirty="0" smtClean="0"/>
              <a:t>’ old age a comment on the potential for elegy in his period?</a:t>
            </a:r>
          </a:p>
          <a:p>
            <a:pPr lvl="1"/>
            <a:r>
              <a:rPr lang="en-GB" dirty="0" smtClean="0"/>
              <a:t>The life cycle of a body also that of the empire?</a:t>
            </a:r>
          </a:p>
          <a:p>
            <a:endParaRPr lang="en-GB" dirty="0"/>
          </a:p>
        </p:txBody>
      </p:sp>
    </p:spTree>
    <p:extLst>
      <p:ext uri="{BB962C8B-B14F-4D97-AF65-F5344CB8AC3E}">
        <p14:creationId xmlns:p14="http://schemas.microsoft.com/office/powerpoint/2010/main" val="51327409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Maximianus’ first elegy</a:t>
            </a:r>
            <a:endParaRPr lang="en-GB"/>
          </a:p>
        </p:txBody>
      </p:sp>
      <p:sp>
        <p:nvSpPr>
          <p:cNvPr id="3" name="Content Placeholder 2"/>
          <p:cNvSpPr>
            <a:spLocks noGrp="1"/>
          </p:cNvSpPr>
          <p:nvPr>
            <p:ph sz="quarter" idx="1"/>
          </p:nvPr>
        </p:nvSpPr>
        <p:spPr/>
        <p:txBody>
          <a:bodyPr>
            <a:normAutofit fontScale="62500" lnSpcReduction="20000"/>
          </a:bodyPr>
          <a:lstStyle/>
          <a:p>
            <a:pPr marL="0" indent="0">
              <a:buNone/>
            </a:pPr>
            <a:r>
              <a:rPr lang="en-GB" smtClean="0"/>
              <a:t>So long as a young man’s charm remained, so long as intellect and feeling remained, I was an orator famous throughout the entire world. Often I would contrive the sweet fictions of the poets, and a fictional theme would win me true acclaim. Often I would collect the garland for my legal oratory, and I earned welcome rewards for my eloquence. (Max. 1.9-14)</a:t>
            </a:r>
            <a:endParaRPr lang="en-GB"/>
          </a:p>
        </p:txBody>
      </p:sp>
      <p:sp>
        <p:nvSpPr>
          <p:cNvPr id="4" name="Content Placeholder 3"/>
          <p:cNvSpPr>
            <a:spLocks noGrp="1"/>
          </p:cNvSpPr>
          <p:nvPr>
            <p:ph sz="quarter" idx="2"/>
          </p:nvPr>
        </p:nvSpPr>
        <p:spPr/>
        <p:txBody>
          <a:bodyPr>
            <a:normAutofit fontScale="62500" lnSpcReduction="20000"/>
          </a:bodyPr>
          <a:lstStyle/>
          <a:p>
            <a:r>
              <a:rPr lang="en-GB" smtClean="0"/>
              <a:t>Contrasts with current old age</a:t>
            </a:r>
          </a:p>
          <a:p>
            <a:r>
              <a:rPr lang="en-GB" smtClean="0"/>
              <a:t>Comfortable and cultured past – Uden links this to the changes the western empire goes through in the mid-6</a:t>
            </a:r>
            <a:r>
              <a:rPr lang="en-GB" baseline="30000" smtClean="0"/>
              <a:t>th</a:t>
            </a:r>
            <a:r>
              <a:rPr lang="en-GB" smtClean="0"/>
              <a:t> C, where spaces for literary and cultural life diminish</a:t>
            </a:r>
          </a:p>
          <a:p>
            <a:r>
              <a:rPr lang="en-GB" smtClean="0"/>
              <a:t>Connections with Ovid and with Martial:</a:t>
            </a:r>
          </a:p>
          <a:p>
            <a:r>
              <a:rPr lang="en-GB" smtClean="0"/>
              <a:t>Ov. Am. 1.15.1-7: </a:t>
            </a:r>
            <a:r>
              <a:rPr lang="en-GB"/>
              <a:t>Gnawing Envy, why reproach me with an indolent life</a:t>
            </a:r>
            <a:r>
              <a:rPr lang="en-GB" smtClean="0"/>
              <a:t>: and </a:t>
            </a:r>
            <a:r>
              <a:rPr lang="en-GB"/>
              <a:t>call the work of my genius idle </a:t>
            </a:r>
            <a:r>
              <a:rPr lang="en-GB" smtClean="0"/>
              <a:t>song? Is </a:t>
            </a:r>
            <a:r>
              <a:rPr lang="en-GB"/>
              <a:t>it that I don’t follow the custom of the </a:t>
            </a:r>
            <a:r>
              <a:rPr lang="en-GB" smtClean="0"/>
              <a:t>country, seek </a:t>
            </a:r>
            <a:r>
              <a:rPr lang="en-GB"/>
              <a:t>the dusty reward of army life while I’m </a:t>
            </a:r>
            <a:r>
              <a:rPr lang="en-GB" smtClean="0"/>
              <a:t>young? That </a:t>
            </a:r>
            <a:r>
              <a:rPr lang="en-GB"/>
              <a:t>I don’t study wordy </a:t>
            </a:r>
            <a:r>
              <a:rPr lang="en-GB" smtClean="0"/>
              <a:t>laws, or </a:t>
            </a:r>
            <a:r>
              <a:rPr lang="en-GB"/>
              <a:t>prostitute my voice in the </a:t>
            </a:r>
            <a:r>
              <a:rPr lang="en-GB" smtClean="0"/>
              <a:t>forum? The </a:t>
            </a:r>
            <a:r>
              <a:rPr lang="en-GB"/>
              <a:t>work you seek is mortal. I seek eternal </a:t>
            </a:r>
            <a:r>
              <a:rPr lang="en-GB" smtClean="0"/>
              <a:t>fame, to </a:t>
            </a:r>
            <a:r>
              <a:rPr lang="en-GB"/>
              <a:t>be sung throughout the whole world forever.</a:t>
            </a:r>
          </a:p>
          <a:p>
            <a:pPr lvl="1"/>
            <a:endParaRPr lang="en-GB" smtClean="0"/>
          </a:p>
          <a:p>
            <a:endParaRPr lang="en-GB"/>
          </a:p>
        </p:txBody>
      </p:sp>
      <p:sp>
        <p:nvSpPr>
          <p:cNvPr id="5" name="TextBox 4"/>
          <p:cNvSpPr txBox="1"/>
          <p:nvPr/>
        </p:nvSpPr>
        <p:spPr>
          <a:xfrm>
            <a:off x="251520" y="4437112"/>
            <a:ext cx="4752528" cy="1754326"/>
          </a:xfrm>
          <a:prstGeom prst="rect">
            <a:avLst/>
          </a:prstGeom>
          <a:solidFill>
            <a:schemeClr val="accent1">
              <a:lumMod val="60000"/>
              <a:lumOff val="40000"/>
            </a:schemeClr>
          </a:solidFill>
          <a:ln w="38100">
            <a:solidFill>
              <a:schemeClr val="accent2">
                <a:lumMod val="75000"/>
              </a:schemeClr>
            </a:solidFill>
          </a:ln>
        </p:spPr>
        <p:txBody>
          <a:bodyPr wrap="square" rtlCol="0">
            <a:spAutoFit/>
          </a:bodyPr>
          <a:lstStyle/>
          <a:p>
            <a:r>
              <a:rPr lang="en-GB"/>
              <a:t>The man whom you are reading is the very man that you want,----Martial, known over the whole world for his humorous books of epigrams; to whom, studious reader, you have afforded such honours, while he is alive and has a sense of them, as few poets receive after their death</a:t>
            </a:r>
            <a:r>
              <a:rPr lang="en-GB" smtClean="0"/>
              <a:t>. (Mart. 1.1)</a:t>
            </a:r>
            <a:endParaRPr lang="en-GB"/>
          </a:p>
        </p:txBody>
      </p:sp>
    </p:spTree>
    <p:extLst>
      <p:ext uri="{BB962C8B-B14F-4D97-AF65-F5344CB8AC3E}">
        <p14:creationId xmlns:p14="http://schemas.microsoft.com/office/powerpoint/2010/main" val="114076763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Maximianus’ first elegy (on elegy)</a:t>
            </a:r>
            <a:endParaRPr lang="en-GB"/>
          </a:p>
        </p:txBody>
      </p:sp>
      <p:sp>
        <p:nvSpPr>
          <p:cNvPr id="3" name="Content Placeholder 2"/>
          <p:cNvSpPr>
            <a:spLocks noGrp="1"/>
          </p:cNvSpPr>
          <p:nvPr>
            <p:ph sz="quarter" idx="1"/>
          </p:nvPr>
        </p:nvSpPr>
        <p:spPr/>
        <p:txBody>
          <a:bodyPr>
            <a:normAutofit fontScale="77500" lnSpcReduction="20000"/>
          </a:bodyPr>
          <a:lstStyle/>
          <a:p>
            <a:r>
              <a:rPr lang="en-GB"/>
              <a:t>So long as a young man’s charm remained, so long as intellect and feeling remained, I was an orator famous throughout the entire world. Often I would contrive the sweet fictions of the poets, and a fictional theme would win me true acclaim. Often I would collect the garland for my legal oratory, and I earned welcome rewards for my eloquence. (Max. 1.9-14)</a:t>
            </a:r>
          </a:p>
          <a:p>
            <a:endParaRPr lang="en-GB"/>
          </a:p>
        </p:txBody>
      </p:sp>
      <p:sp>
        <p:nvSpPr>
          <p:cNvPr id="4" name="Content Placeholder 3"/>
          <p:cNvSpPr>
            <a:spLocks noGrp="1"/>
          </p:cNvSpPr>
          <p:nvPr>
            <p:ph sz="quarter" idx="2"/>
          </p:nvPr>
        </p:nvSpPr>
        <p:spPr/>
        <p:txBody>
          <a:bodyPr>
            <a:normAutofit fontScale="77500" lnSpcReduction="20000"/>
          </a:bodyPr>
          <a:lstStyle/>
          <a:p>
            <a:r>
              <a:rPr lang="en-GB" smtClean="0"/>
              <a:t>How does this compare to the description in ‘canonical’ elegy of the priorities of an elegiac narrator?</a:t>
            </a:r>
          </a:p>
          <a:p>
            <a:r>
              <a:rPr lang="en-GB" smtClean="0"/>
              <a:t>What is the significance of the phrases ‘sweet fictions’ and ‘fictional theme’?</a:t>
            </a:r>
          </a:p>
          <a:p>
            <a:r>
              <a:rPr lang="en-GB" smtClean="0"/>
              <a:t>Cf. Ovid in the </a:t>
            </a:r>
            <a:r>
              <a:rPr lang="en-GB" i="1" smtClean="0"/>
              <a:t>Tristia 2:</a:t>
            </a:r>
            <a:r>
              <a:rPr lang="en-GB"/>
              <a:t> </a:t>
            </a:r>
            <a:r>
              <a:rPr lang="en-GB" i="1" smtClean="0"/>
              <a:t>Trust me, morals are miles away from my songs: one’s life is supposed to be virtuous, one’s Muse full of jest. </a:t>
            </a:r>
            <a:endParaRPr lang="en-GB"/>
          </a:p>
        </p:txBody>
      </p:sp>
    </p:spTree>
    <p:extLst>
      <p:ext uri="{BB962C8B-B14F-4D97-AF65-F5344CB8AC3E}">
        <p14:creationId xmlns:p14="http://schemas.microsoft.com/office/powerpoint/2010/main" val="217056200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Maximianus’ first elegy</a:t>
            </a:r>
            <a:endParaRPr lang="en-GB"/>
          </a:p>
        </p:txBody>
      </p:sp>
      <p:sp>
        <p:nvSpPr>
          <p:cNvPr id="3" name="Content Placeholder 2"/>
          <p:cNvSpPr>
            <a:spLocks noGrp="1"/>
          </p:cNvSpPr>
          <p:nvPr>
            <p:ph sz="quarter" idx="1"/>
          </p:nvPr>
        </p:nvSpPr>
        <p:spPr/>
        <p:txBody>
          <a:bodyPr>
            <a:noAutofit/>
          </a:bodyPr>
          <a:lstStyle/>
          <a:p>
            <a:pPr marL="0" indent="0">
              <a:buNone/>
            </a:pPr>
            <a:r>
              <a:rPr lang="en-GB" sz="2400" smtClean="0"/>
              <a:t>Honestly, I’ve broken down in so many parts, one day I’ll just walk straight on into Hell alive. Now my hearing’s less good, my taste’s less good, my eyes themselves are fogging up; I can scarcely identify things by touch. No smell is sweet, no pleasure’s welcome now: who could think he’s still alive when his senses are shot? (1.117-122)</a:t>
            </a:r>
            <a:endParaRPr lang="en-GB" sz="2400"/>
          </a:p>
        </p:txBody>
      </p:sp>
      <p:sp>
        <p:nvSpPr>
          <p:cNvPr id="4" name="Content Placeholder 3"/>
          <p:cNvSpPr>
            <a:spLocks noGrp="1"/>
          </p:cNvSpPr>
          <p:nvPr>
            <p:ph sz="quarter" idx="2"/>
          </p:nvPr>
        </p:nvSpPr>
        <p:spPr/>
        <p:txBody>
          <a:bodyPr>
            <a:normAutofit fontScale="62500" lnSpcReduction="20000"/>
          </a:bodyPr>
          <a:lstStyle/>
          <a:p>
            <a:r>
              <a:rPr lang="en-GB" smtClean="0"/>
              <a:t>The motif of collapse is widespread in literature from this period</a:t>
            </a:r>
          </a:p>
          <a:p>
            <a:r>
              <a:rPr lang="en-GB" smtClean="0"/>
              <a:t>“Romans throughout antiquity had conceptualized their history according to the phases of a human life” (Uden, 2012, 445)</a:t>
            </a:r>
          </a:p>
          <a:p>
            <a:r>
              <a:rPr lang="en-GB" smtClean="0"/>
              <a:t>In contemporary literature, it becomes connected with the failing western empire</a:t>
            </a:r>
          </a:p>
          <a:p>
            <a:pPr lvl="1"/>
            <a:r>
              <a:rPr lang="en-GB" smtClean="0"/>
              <a:t>“Just as in the beginning, nothing was stronger than the Roman empire, so also at the end of things, nothing is weaker” Hier. </a:t>
            </a:r>
            <a:r>
              <a:rPr lang="en-GB" i="1" smtClean="0"/>
              <a:t>Comm. in Dan</a:t>
            </a:r>
            <a:r>
              <a:rPr lang="en-GB" smtClean="0"/>
              <a:t>. 2.40 (cited by Uden)</a:t>
            </a:r>
          </a:p>
          <a:p>
            <a:r>
              <a:rPr lang="en-GB" smtClean="0"/>
              <a:t>...but as we suspect that we are heading into a book of elegies, we are also acutely reminded that it is going to be elegy very different from Ovid, Tibullus or Propertius!</a:t>
            </a:r>
            <a:endParaRPr lang="en-GB"/>
          </a:p>
        </p:txBody>
      </p:sp>
    </p:spTree>
    <p:extLst>
      <p:ext uri="{BB962C8B-B14F-4D97-AF65-F5344CB8AC3E}">
        <p14:creationId xmlns:p14="http://schemas.microsoft.com/office/powerpoint/2010/main" val="159511016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err="1" smtClean="0"/>
              <a:t>Maximianus</a:t>
            </a:r>
            <a:r>
              <a:rPr lang="en-GB" dirty="0" smtClean="0"/>
              <a:t>’ elegies</a:t>
            </a:r>
            <a:endParaRPr lang="en-GB" dirty="0"/>
          </a:p>
        </p:txBody>
      </p:sp>
      <p:sp>
        <p:nvSpPr>
          <p:cNvPr id="6" name="Content Placeholder 5"/>
          <p:cNvSpPr>
            <a:spLocks noGrp="1"/>
          </p:cNvSpPr>
          <p:nvPr>
            <p:ph sz="quarter" idx="1"/>
          </p:nvPr>
        </p:nvSpPr>
        <p:spPr>
          <a:xfrm>
            <a:off x="609600" y="1589567"/>
            <a:ext cx="3674368" cy="4572000"/>
          </a:xfrm>
        </p:spPr>
        <p:txBody>
          <a:bodyPr>
            <a:normAutofit fontScale="77500" lnSpcReduction="20000"/>
          </a:bodyPr>
          <a:lstStyle/>
          <a:p>
            <a:r>
              <a:rPr lang="en-GB" dirty="0" smtClean="0"/>
              <a:t>Elegy 2: his longstanding mistress </a:t>
            </a:r>
            <a:r>
              <a:rPr lang="en-GB" dirty="0" err="1" smtClean="0"/>
              <a:t>Lycoris</a:t>
            </a:r>
            <a:r>
              <a:rPr lang="en-GB" dirty="0" smtClean="0"/>
              <a:t> has left him for a younger man</a:t>
            </a:r>
          </a:p>
          <a:p>
            <a:r>
              <a:rPr lang="en-GB" dirty="0" smtClean="0"/>
              <a:t>Elegy 3: a secret affair with a woman called </a:t>
            </a:r>
            <a:r>
              <a:rPr lang="en-GB" dirty="0" err="1" smtClean="0"/>
              <a:t>Aquilia</a:t>
            </a:r>
            <a:endParaRPr lang="en-GB" dirty="0" smtClean="0"/>
          </a:p>
          <a:p>
            <a:r>
              <a:rPr lang="en-GB" dirty="0" smtClean="0"/>
              <a:t>Elegy 4: infatuation with the dancer Candida, whom he abandoned</a:t>
            </a:r>
          </a:p>
          <a:p>
            <a:r>
              <a:rPr lang="en-GB" dirty="0" smtClean="0"/>
              <a:t>Elegy 5: he is seduced (while old and on a diplomatic mission) by a ‘Greek girl’ (</a:t>
            </a:r>
            <a:r>
              <a:rPr lang="en-GB" dirty="0" err="1" smtClean="0"/>
              <a:t>graia</a:t>
            </a:r>
            <a:r>
              <a:rPr lang="en-GB" dirty="0" smtClean="0"/>
              <a:t> </a:t>
            </a:r>
            <a:r>
              <a:rPr lang="en-GB" dirty="0" err="1" smtClean="0"/>
              <a:t>puella</a:t>
            </a:r>
            <a:r>
              <a:rPr lang="en-GB" dirty="0" smtClean="0"/>
              <a:t>)</a:t>
            </a:r>
          </a:p>
          <a:p>
            <a:r>
              <a:rPr lang="en-GB" dirty="0" smtClean="0"/>
              <a:t>Elegy 6: short epilogue</a:t>
            </a:r>
          </a:p>
        </p:txBody>
      </p:sp>
      <p:sp>
        <p:nvSpPr>
          <p:cNvPr id="7" name="Content Placeholder 6"/>
          <p:cNvSpPr>
            <a:spLocks noGrp="1"/>
          </p:cNvSpPr>
          <p:nvPr>
            <p:ph sz="quarter" idx="2"/>
          </p:nvPr>
        </p:nvSpPr>
        <p:spPr>
          <a:xfrm>
            <a:off x="4932041" y="1589567"/>
            <a:ext cx="3799060" cy="4572000"/>
          </a:xfrm>
        </p:spPr>
        <p:txBody>
          <a:bodyPr>
            <a:normAutofit fontScale="77500" lnSpcReduction="20000"/>
          </a:bodyPr>
          <a:lstStyle/>
          <a:p>
            <a:r>
              <a:rPr lang="en-GB" dirty="0" smtClean="0"/>
              <a:t>What about the names?</a:t>
            </a:r>
          </a:p>
          <a:p>
            <a:r>
              <a:rPr lang="en-GB" dirty="0" smtClean="0"/>
              <a:t>Who acts?</a:t>
            </a:r>
          </a:p>
          <a:p>
            <a:r>
              <a:rPr lang="en-GB" dirty="0" smtClean="0"/>
              <a:t>What about the arrangement of poems?</a:t>
            </a:r>
          </a:p>
          <a:p>
            <a:r>
              <a:rPr lang="en-GB" dirty="0" smtClean="0"/>
              <a:t>How does this read if taking the first poem into account? </a:t>
            </a:r>
          </a:p>
          <a:p>
            <a:r>
              <a:rPr lang="en-GB" dirty="0" smtClean="0"/>
              <a:t>How does that relate to the reading of earlier elegy?</a:t>
            </a:r>
            <a:endParaRPr lang="en-GB" dirty="0"/>
          </a:p>
        </p:txBody>
      </p:sp>
    </p:spTree>
    <p:extLst>
      <p:ext uri="{BB962C8B-B14F-4D97-AF65-F5344CB8AC3E}">
        <p14:creationId xmlns:p14="http://schemas.microsoft.com/office/powerpoint/2010/main" val="283185212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Elegy 5</a:t>
            </a:r>
            <a:endParaRPr lang="en-GB" dirty="0"/>
          </a:p>
        </p:txBody>
      </p:sp>
      <p:sp>
        <p:nvSpPr>
          <p:cNvPr id="3" name="Content Placeholder 2"/>
          <p:cNvSpPr>
            <a:spLocks noGrp="1"/>
          </p:cNvSpPr>
          <p:nvPr>
            <p:ph sz="quarter" idx="1"/>
          </p:nvPr>
        </p:nvSpPr>
        <p:spPr>
          <a:xfrm>
            <a:off x="179512" y="1589566"/>
            <a:ext cx="4316288" cy="5007785"/>
          </a:xfrm>
        </p:spPr>
        <p:txBody>
          <a:bodyPr>
            <a:normAutofit fontScale="55000" lnSpcReduction="20000"/>
          </a:bodyPr>
          <a:lstStyle/>
          <a:p>
            <a:pPr marL="0" indent="0">
              <a:buNone/>
            </a:pPr>
            <a:r>
              <a:rPr lang="en-GB" dirty="0" smtClean="0"/>
              <a:t>I was sent to the Eastern territory with a legate’s duty, to bind together the quiet work of peace for all. While keen to forge treaties between the twin kingdoms, I discovered the wicked wars of my own heart. (1-4)</a:t>
            </a:r>
          </a:p>
          <a:p>
            <a:pPr marL="0" indent="0">
              <a:buNone/>
            </a:pPr>
            <a:r>
              <a:rPr lang="en-GB" dirty="0" smtClean="0"/>
              <a:t>For as she feigned to be caught by love for me, she made all the more ready to catch me herself. Standing under my window at night she sung in sweet murmur I don’t know what in Greek. (7-10)</a:t>
            </a:r>
          </a:p>
          <a:p>
            <a:pPr marL="0" indent="0">
              <a:buNone/>
            </a:pPr>
            <a:r>
              <a:rPr lang="en-GB" dirty="0" smtClean="0"/>
              <a:t>I was driven crazy like a second Odysseus, stupefied by her singing like a Siren. (19-20)</a:t>
            </a:r>
          </a:p>
          <a:p>
            <a:pPr marL="0" indent="0">
              <a:buNone/>
            </a:pPr>
            <a:r>
              <a:rPr lang="en-GB" dirty="0" smtClean="0"/>
              <a:t>Her breasts standing firm, which one cupped hand would enclose, inflamed my eyes with passion. Ah, how her loins roused my mind, and the fleshy thigh beneath her drawn-out chest. (27-30)</a:t>
            </a:r>
          </a:p>
          <a:p>
            <a:pPr marL="0" indent="0">
              <a:buNone/>
            </a:pPr>
            <a:r>
              <a:rPr lang="en-GB" dirty="0" smtClean="0"/>
              <a:t>She left me, as though the last rites of death were accomplished. (154)</a:t>
            </a:r>
            <a:endParaRPr lang="en-GB" dirty="0"/>
          </a:p>
        </p:txBody>
      </p:sp>
      <p:sp>
        <p:nvSpPr>
          <p:cNvPr id="4" name="Content Placeholder 3"/>
          <p:cNvSpPr>
            <a:spLocks noGrp="1"/>
          </p:cNvSpPr>
          <p:nvPr>
            <p:ph sz="quarter" idx="2"/>
          </p:nvPr>
        </p:nvSpPr>
        <p:spPr>
          <a:xfrm>
            <a:off x="4844900" y="1589566"/>
            <a:ext cx="4119587" cy="5079793"/>
          </a:xfrm>
        </p:spPr>
        <p:txBody>
          <a:bodyPr>
            <a:normAutofit fontScale="55000" lnSpcReduction="20000"/>
          </a:bodyPr>
          <a:lstStyle/>
          <a:p>
            <a:r>
              <a:rPr lang="en-GB" dirty="0" smtClean="0"/>
              <a:t>West vs. East:</a:t>
            </a:r>
          </a:p>
          <a:p>
            <a:pPr lvl="1"/>
            <a:r>
              <a:rPr lang="en-GB" dirty="0" smtClean="0"/>
              <a:t>An old man of Tuscan simplicity (40) vs. the Greek woman’s native tricks (6)</a:t>
            </a:r>
          </a:p>
          <a:p>
            <a:r>
              <a:rPr lang="en-GB" dirty="0" smtClean="0"/>
              <a:t>Inversion of roles, emphasis on the woman faking it</a:t>
            </a:r>
          </a:p>
          <a:p>
            <a:r>
              <a:rPr lang="en-GB" dirty="0" smtClean="0"/>
              <a:t>The girl described as talented and skilled (</a:t>
            </a:r>
            <a:r>
              <a:rPr lang="en-GB" dirty="0" err="1" smtClean="0"/>
              <a:t>docta</a:t>
            </a:r>
            <a:r>
              <a:rPr lang="en-GB" dirty="0" smtClean="0"/>
              <a:t>)</a:t>
            </a:r>
          </a:p>
          <a:p>
            <a:r>
              <a:rPr lang="en-GB" dirty="0" smtClean="0"/>
              <a:t>Difference in age:</a:t>
            </a:r>
          </a:p>
          <a:p>
            <a:pPr lvl="1"/>
            <a:r>
              <a:rPr lang="en-GB" dirty="0" smtClean="0"/>
              <a:t>Am. 3.7 asks what will happen to the narrator in old age if even as a young man he can’t perform</a:t>
            </a:r>
          </a:p>
          <a:p>
            <a:r>
              <a:rPr lang="en-GB" dirty="0" smtClean="0"/>
              <a:t>Difference in understanding of impotence</a:t>
            </a:r>
          </a:p>
          <a:p>
            <a:pPr lvl="1"/>
            <a:r>
              <a:rPr lang="en-GB" dirty="0" smtClean="0"/>
              <a:t>Cf. Augustine: illustrating how the body does not obey the mind</a:t>
            </a:r>
          </a:p>
          <a:p>
            <a:pPr lvl="1"/>
            <a:r>
              <a:rPr lang="en-GB" dirty="0" smtClean="0"/>
              <a:t>Cf. </a:t>
            </a:r>
            <a:r>
              <a:rPr lang="en-GB" dirty="0" err="1" smtClean="0"/>
              <a:t>Sharrock’s</a:t>
            </a:r>
            <a:r>
              <a:rPr lang="en-GB" dirty="0" smtClean="0"/>
              <a:t> interpretation of 3.7 as emblematic of elegy’s constant circling without getting the deed done</a:t>
            </a:r>
          </a:p>
          <a:p>
            <a:r>
              <a:rPr lang="en-GB" dirty="0" smtClean="0"/>
              <a:t>A full translation (although old!) </a:t>
            </a:r>
            <a:r>
              <a:rPr lang="en-GB" dirty="0"/>
              <a:t>is available here: http://quod.lib.umich.edu/e/eebo/A41984.0001.001/1:9.5?rgn=div2;view=fulltext</a:t>
            </a:r>
          </a:p>
        </p:txBody>
      </p:sp>
    </p:spTree>
    <p:extLst>
      <p:ext uri="{BB962C8B-B14F-4D97-AF65-F5344CB8AC3E}">
        <p14:creationId xmlns:p14="http://schemas.microsoft.com/office/powerpoint/2010/main" val="324298311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Elegy read and translated</a:t>
            </a:r>
            <a:endParaRPr lang="en-GB" dirty="0"/>
          </a:p>
        </p:txBody>
      </p:sp>
      <p:sp>
        <p:nvSpPr>
          <p:cNvPr id="3" name="Content Placeholder 2"/>
          <p:cNvSpPr>
            <a:spLocks noGrp="1"/>
          </p:cNvSpPr>
          <p:nvPr>
            <p:ph sz="quarter" idx="1"/>
          </p:nvPr>
        </p:nvSpPr>
        <p:spPr>
          <a:xfrm>
            <a:off x="609600" y="1589567"/>
            <a:ext cx="7994848" cy="2703529"/>
          </a:xfrm>
        </p:spPr>
        <p:txBody>
          <a:bodyPr>
            <a:normAutofit fontScale="77500" lnSpcReduction="20000"/>
          </a:bodyPr>
          <a:lstStyle/>
          <a:p>
            <a:r>
              <a:rPr lang="en-GB" dirty="0" smtClean="0"/>
              <a:t>The </a:t>
            </a:r>
            <a:r>
              <a:rPr lang="en-GB" i="1" dirty="0" err="1" smtClean="0"/>
              <a:t>aetas</a:t>
            </a:r>
            <a:r>
              <a:rPr lang="en-GB" i="1" dirty="0" smtClean="0"/>
              <a:t> </a:t>
            </a:r>
            <a:r>
              <a:rPr lang="en-GB" i="1" dirty="0" err="1" smtClean="0"/>
              <a:t>Ovidiana</a:t>
            </a:r>
            <a:r>
              <a:rPr lang="en-GB" i="1" dirty="0" smtClean="0"/>
              <a:t> </a:t>
            </a:r>
            <a:r>
              <a:rPr lang="en-GB" dirty="0" smtClean="0"/>
              <a:t>(12/13</a:t>
            </a:r>
            <a:r>
              <a:rPr lang="en-GB" baseline="30000" dirty="0" smtClean="0"/>
              <a:t>th</a:t>
            </a:r>
            <a:r>
              <a:rPr lang="en-GB" dirty="0" smtClean="0"/>
              <a:t> C CE) in the wake of the Carolingian renaissance</a:t>
            </a:r>
          </a:p>
          <a:p>
            <a:r>
              <a:rPr lang="sv-SE" dirty="0"/>
              <a:t>Andreas Capellanus’ </a:t>
            </a:r>
            <a:r>
              <a:rPr lang="sv-SE" i="1" dirty="0"/>
              <a:t>Handbook on Courtly </a:t>
            </a:r>
            <a:r>
              <a:rPr lang="sv-SE" dirty="0"/>
              <a:t>Love (13th C) and the </a:t>
            </a:r>
            <a:r>
              <a:rPr lang="sv-SE" i="1" dirty="0"/>
              <a:t>Ars amatoria</a:t>
            </a:r>
          </a:p>
          <a:p>
            <a:r>
              <a:rPr lang="en-GB" i="1" dirty="0" err="1" smtClean="0"/>
              <a:t>Ovide</a:t>
            </a:r>
            <a:r>
              <a:rPr lang="en-GB" i="1" dirty="0" smtClean="0"/>
              <a:t> </a:t>
            </a:r>
            <a:r>
              <a:rPr lang="en-GB" i="1" dirty="0" err="1" smtClean="0"/>
              <a:t>moralis</a:t>
            </a:r>
            <a:r>
              <a:rPr lang="sv-SE" i="1" dirty="0" smtClean="0"/>
              <a:t>é </a:t>
            </a:r>
            <a:r>
              <a:rPr lang="sv-SE" dirty="0" smtClean="0"/>
              <a:t>(14th C) and similar traditions</a:t>
            </a:r>
          </a:p>
          <a:p>
            <a:r>
              <a:rPr lang="en-GB" dirty="0"/>
              <a:t>Gradual move away from a quantity-based metrical system to favour word stress and rhyme has an impact on later author’s ability to signal a relationship to elegy through metre</a:t>
            </a:r>
          </a:p>
          <a:p>
            <a:endParaRPr lang="sv-SE" dirty="0" smtClean="0"/>
          </a:p>
        </p:txBody>
      </p:sp>
      <p:pic>
        <p:nvPicPr>
          <p:cNvPr id="10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b="78717"/>
          <a:stretch/>
        </p:blipFill>
        <p:spPr bwMode="auto">
          <a:xfrm>
            <a:off x="555660" y="4293096"/>
            <a:ext cx="8032680" cy="21896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2990288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Andreas Capellanus’ De Amore</a:t>
            </a:r>
            <a:endParaRPr lang="en-GB"/>
          </a:p>
        </p:txBody>
      </p:sp>
      <p:pic>
        <p:nvPicPr>
          <p:cNvPr id="5" name="Picture 4"/>
          <p:cNvPicPr>
            <a:picLocks noChangeAspect="1"/>
          </p:cNvPicPr>
          <p:nvPr/>
        </p:nvPicPr>
        <p:blipFill>
          <a:blip r:embed="rId2"/>
          <a:stretch>
            <a:fillRect/>
          </a:stretch>
        </p:blipFill>
        <p:spPr>
          <a:xfrm>
            <a:off x="182258" y="1628800"/>
            <a:ext cx="8952088" cy="2044819"/>
          </a:xfrm>
          <a:prstGeom prst="rect">
            <a:avLst/>
          </a:prstGeom>
        </p:spPr>
      </p:pic>
      <p:pic>
        <p:nvPicPr>
          <p:cNvPr id="6" name="Picture 5"/>
          <p:cNvPicPr>
            <a:picLocks noChangeAspect="1"/>
          </p:cNvPicPr>
          <p:nvPr/>
        </p:nvPicPr>
        <p:blipFill rotWithShape="1">
          <a:blip r:embed="rId3"/>
          <a:srcRect t="14626" b="4929"/>
          <a:stretch/>
        </p:blipFill>
        <p:spPr>
          <a:xfrm>
            <a:off x="182258" y="3573016"/>
            <a:ext cx="8875925" cy="1584176"/>
          </a:xfrm>
          <a:prstGeom prst="rect">
            <a:avLst/>
          </a:prstGeom>
        </p:spPr>
      </p:pic>
    </p:spTree>
    <p:extLst>
      <p:ext uri="{BB962C8B-B14F-4D97-AF65-F5344CB8AC3E}">
        <p14:creationId xmlns:p14="http://schemas.microsoft.com/office/powerpoint/2010/main" val="165928078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Andreas Capellanus’ De Amore</a:t>
            </a:r>
            <a:endParaRPr lang="en-GB"/>
          </a:p>
        </p:txBody>
      </p:sp>
      <p:pic>
        <p:nvPicPr>
          <p:cNvPr id="3" name="Picture 2"/>
          <p:cNvPicPr>
            <a:picLocks noChangeAspect="1"/>
          </p:cNvPicPr>
          <p:nvPr/>
        </p:nvPicPr>
        <p:blipFill>
          <a:blip r:embed="rId2"/>
          <a:stretch>
            <a:fillRect/>
          </a:stretch>
        </p:blipFill>
        <p:spPr>
          <a:xfrm>
            <a:off x="1187624" y="1634954"/>
            <a:ext cx="6788895" cy="3612100"/>
          </a:xfrm>
          <a:prstGeom prst="rect">
            <a:avLst/>
          </a:prstGeom>
        </p:spPr>
      </p:pic>
      <p:pic>
        <p:nvPicPr>
          <p:cNvPr id="4" name="Picture 3"/>
          <p:cNvPicPr>
            <a:picLocks noChangeAspect="1"/>
          </p:cNvPicPr>
          <p:nvPr/>
        </p:nvPicPr>
        <p:blipFill>
          <a:blip r:embed="rId3"/>
          <a:stretch>
            <a:fillRect/>
          </a:stretch>
        </p:blipFill>
        <p:spPr>
          <a:xfrm>
            <a:off x="1137590" y="5201997"/>
            <a:ext cx="6838929" cy="1046199"/>
          </a:xfrm>
          <a:prstGeom prst="rect">
            <a:avLst/>
          </a:prstGeom>
        </p:spPr>
      </p:pic>
    </p:spTree>
    <p:extLst>
      <p:ext uri="{BB962C8B-B14F-4D97-AF65-F5344CB8AC3E}">
        <p14:creationId xmlns:p14="http://schemas.microsoft.com/office/powerpoint/2010/main" val="366354700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dirty="0" smtClean="0"/>
              <a:t>First-person love poetry in the Renaissance</a:t>
            </a:r>
            <a:endParaRPr lang="en-GB" sz="3600" dirty="0"/>
          </a:p>
        </p:txBody>
      </p:sp>
      <p:sp>
        <p:nvSpPr>
          <p:cNvPr id="5" name="Content Placeholder 4"/>
          <p:cNvSpPr>
            <a:spLocks noGrp="1"/>
          </p:cNvSpPr>
          <p:nvPr>
            <p:ph sz="quarter" idx="1"/>
          </p:nvPr>
        </p:nvSpPr>
        <p:spPr/>
        <p:txBody>
          <a:bodyPr>
            <a:normAutofit fontScale="62500" lnSpcReduction="20000"/>
          </a:bodyPr>
          <a:lstStyle/>
          <a:p>
            <a:pPr marL="0" indent="0">
              <a:buNone/>
            </a:pPr>
            <a:r>
              <a:rPr lang="en-GB" dirty="0"/>
              <a:t>It was the day the sun's ray had turned </a:t>
            </a:r>
            <a:r>
              <a:rPr lang="en-GB" dirty="0" smtClean="0"/>
              <a:t>pale with </a:t>
            </a:r>
            <a:r>
              <a:rPr lang="en-GB" dirty="0"/>
              <a:t>pity for the suffering of his </a:t>
            </a:r>
            <a:r>
              <a:rPr lang="en-GB" dirty="0" smtClean="0"/>
              <a:t>Maker when </a:t>
            </a:r>
            <a:r>
              <a:rPr lang="en-GB" dirty="0"/>
              <a:t>I was caught, and I put up no </a:t>
            </a:r>
            <a:r>
              <a:rPr lang="en-GB" dirty="0" smtClean="0"/>
              <a:t>fight, my </a:t>
            </a:r>
            <a:r>
              <a:rPr lang="en-GB" dirty="0"/>
              <a:t>lady, for your lovely eyes had bound me. It seemed no time to be on guard </a:t>
            </a:r>
            <a:r>
              <a:rPr lang="en-GB" dirty="0" smtClean="0"/>
              <a:t>against Love's </a:t>
            </a:r>
            <a:r>
              <a:rPr lang="en-GB" dirty="0"/>
              <a:t>blows; therefore, I went my </a:t>
            </a:r>
            <a:r>
              <a:rPr lang="en-GB" dirty="0" smtClean="0"/>
              <a:t>way secure </a:t>
            </a:r>
            <a:r>
              <a:rPr lang="en-GB" dirty="0"/>
              <a:t>and fearless-so, all my </a:t>
            </a:r>
            <a:r>
              <a:rPr lang="en-GB" dirty="0" smtClean="0"/>
              <a:t>misfortunes began </a:t>
            </a:r>
            <a:r>
              <a:rPr lang="en-GB" dirty="0"/>
              <a:t>in midst of universal woe.</a:t>
            </a:r>
          </a:p>
          <a:p>
            <a:pPr marL="0" indent="0">
              <a:buNone/>
            </a:pPr>
            <a:r>
              <a:rPr lang="en-GB" dirty="0"/>
              <a:t>Love found me all disarmed and found the </a:t>
            </a:r>
            <a:r>
              <a:rPr lang="en-GB" dirty="0" smtClean="0"/>
              <a:t>way was </a:t>
            </a:r>
            <a:r>
              <a:rPr lang="en-GB" dirty="0"/>
              <a:t>clear to reach my heart down through the </a:t>
            </a:r>
            <a:r>
              <a:rPr lang="en-GB" dirty="0" smtClean="0"/>
              <a:t>eyes which </a:t>
            </a:r>
            <a:r>
              <a:rPr lang="en-GB" dirty="0"/>
              <a:t>have become the halls and doors of tears.</a:t>
            </a:r>
          </a:p>
          <a:p>
            <a:pPr marL="0" indent="0">
              <a:buNone/>
            </a:pPr>
            <a:r>
              <a:rPr lang="en-GB" dirty="0"/>
              <a:t>It seems to me it did him little honour</a:t>
            </a:r>
            <a:br>
              <a:rPr lang="en-GB" dirty="0"/>
            </a:br>
            <a:r>
              <a:rPr lang="en-GB" dirty="0"/>
              <a:t>to wound me with his arrow in my state</a:t>
            </a:r>
            <a:br>
              <a:rPr lang="en-GB" dirty="0"/>
            </a:br>
            <a:r>
              <a:rPr lang="en-GB" dirty="0"/>
              <a:t>and to you, armed, not show his bow at all</a:t>
            </a:r>
            <a:r>
              <a:rPr lang="en-GB" dirty="0" smtClean="0"/>
              <a:t>.</a:t>
            </a:r>
          </a:p>
          <a:p>
            <a:pPr marL="0" indent="0" algn="r">
              <a:buNone/>
            </a:pPr>
            <a:r>
              <a:rPr lang="en-GB" dirty="0" smtClean="0"/>
              <a:t>(Petrarch, </a:t>
            </a:r>
            <a:r>
              <a:rPr lang="en-GB" i="1" dirty="0" smtClean="0"/>
              <a:t>Sonnet to Laura</a:t>
            </a:r>
            <a:r>
              <a:rPr lang="en-GB" dirty="0" smtClean="0"/>
              <a:t>, after 1327)</a:t>
            </a:r>
            <a:endParaRPr lang="en-GB" dirty="0"/>
          </a:p>
          <a:p>
            <a:pPr marL="0" indent="0">
              <a:buNone/>
            </a:pPr>
            <a:endParaRPr lang="en-GB" dirty="0"/>
          </a:p>
        </p:txBody>
      </p:sp>
      <p:sp>
        <p:nvSpPr>
          <p:cNvPr id="6" name="Content Placeholder 5"/>
          <p:cNvSpPr>
            <a:spLocks noGrp="1"/>
          </p:cNvSpPr>
          <p:nvPr>
            <p:ph sz="quarter" idx="2"/>
          </p:nvPr>
        </p:nvSpPr>
        <p:spPr/>
        <p:txBody>
          <a:bodyPr>
            <a:normAutofit fontScale="62500" lnSpcReduction="20000"/>
          </a:bodyPr>
          <a:lstStyle/>
          <a:p>
            <a:r>
              <a:rPr lang="en-GB" dirty="0" smtClean="0"/>
              <a:t>Both Dante and Petrarch write first-person love poetry reminiscent of Roman love elegy</a:t>
            </a:r>
          </a:p>
          <a:p>
            <a:r>
              <a:rPr lang="en-GB" dirty="0" smtClean="0"/>
              <a:t>Their narrators exhibit some of the same behaviour as did the narrators of Propertius and Ovid</a:t>
            </a:r>
          </a:p>
          <a:p>
            <a:r>
              <a:rPr lang="en-GB" dirty="0" smtClean="0"/>
              <a:t>Aspects of setting (Italian city life) similar to the Roman context</a:t>
            </a:r>
          </a:p>
          <a:p>
            <a:r>
              <a:rPr lang="en-GB" dirty="0" smtClean="0"/>
              <a:t>Petrarch’s poems to Laura certainly interpreted biographically</a:t>
            </a:r>
          </a:p>
          <a:p>
            <a:pPr lvl="1"/>
            <a:r>
              <a:rPr lang="en-GB" dirty="0" smtClean="0"/>
              <a:t>Cf. Dante’s habit of including references to characters from Florence’s political life in the</a:t>
            </a:r>
            <a:r>
              <a:rPr lang="en-GB" i="1" dirty="0" smtClean="0"/>
              <a:t> Divine Comedy</a:t>
            </a:r>
          </a:p>
          <a:p>
            <a:endParaRPr lang="en-GB" dirty="0"/>
          </a:p>
        </p:txBody>
      </p:sp>
    </p:spTree>
    <p:extLst>
      <p:ext uri="{BB962C8B-B14F-4D97-AF65-F5344CB8AC3E}">
        <p14:creationId xmlns:p14="http://schemas.microsoft.com/office/powerpoint/2010/main" val="374418227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Early translations</a:t>
            </a:r>
            <a:endParaRPr lang="en-GB" dirty="0"/>
          </a:p>
        </p:txBody>
      </p:sp>
      <p:sp>
        <p:nvSpPr>
          <p:cNvPr id="3" name="Content Placeholder 2"/>
          <p:cNvSpPr>
            <a:spLocks noGrp="1"/>
          </p:cNvSpPr>
          <p:nvPr>
            <p:ph sz="quarter" idx="1"/>
          </p:nvPr>
        </p:nvSpPr>
        <p:spPr/>
        <p:txBody>
          <a:bodyPr>
            <a:normAutofit lnSpcReduction="10000"/>
          </a:bodyPr>
          <a:lstStyle/>
          <a:p>
            <a:r>
              <a:rPr lang="sv-SE" dirty="0"/>
              <a:t>English and French translations of Ovid’s erotic poetry from the beginning of the 16th C – that is, as early as any translations from Latin</a:t>
            </a:r>
          </a:p>
          <a:p>
            <a:r>
              <a:rPr lang="sv-SE" dirty="0"/>
              <a:t>These translations go hand-in-hand with translations of the </a:t>
            </a:r>
            <a:r>
              <a:rPr lang="sv-SE" i="1" dirty="0"/>
              <a:t>Metamorphoses</a:t>
            </a:r>
            <a:r>
              <a:rPr lang="sv-SE" dirty="0"/>
              <a:t>, where Golding’s 1567 translation into English exercises significant influence on Elizabethan </a:t>
            </a:r>
            <a:r>
              <a:rPr lang="sv-SE" dirty="0" smtClean="0"/>
              <a:t>literature</a:t>
            </a:r>
          </a:p>
          <a:p>
            <a:r>
              <a:rPr lang="sv-SE" dirty="0" smtClean="0"/>
              <a:t>Across Europe, elegy is translated alongside other Augustan literature and generally taken as autobiographical accounts of love stories</a:t>
            </a:r>
            <a:endParaRPr lang="sv-SE" dirty="0"/>
          </a:p>
          <a:p>
            <a:pPr marL="0" indent="0">
              <a:buNone/>
            </a:pPr>
            <a:endParaRPr lang="en-GB" dirty="0"/>
          </a:p>
        </p:txBody>
      </p:sp>
    </p:spTree>
    <p:extLst>
      <p:ext uri="{BB962C8B-B14F-4D97-AF65-F5344CB8AC3E}">
        <p14:creationId xmlns:p14="http://schemas.microsoft.com/office/powerpoint/2010/main" val="170869855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0" y="228600"/>
            <a:ext cx="8153400" cy="896144"/>
          </a:xfrm>
        </p:spPr>
        <p:txBody>
          <a:bodyPr>
            <a:normAutofit fontScale="90000"/>
          </a:bodyPr>
          <a:lstStyle/>
          <a:p>
            <a:r>
              <a:rPr lang="en-GB" dirty="0" smtClean="0"/>
              <a:t>A reminder: Thomas </a:t>
            </a:r>
            <a:r>
              <a:rPr lang="en-GB" dirty="0" err="1" smtClean="0"/>
              <a:t>Gray</a:t>
            </a:r>
            <a:r>
              <a:rPr lang="en-GB" dirty="0" smtClean="0"/>
              <a:t> </a:t>
            </a:r>
            <a:br>
              <a:rPr lang="en-GB" dirty="0" smtClean="0"/>
            </a:br>
            <a:r>
              <a:rPr lang="en-GB" i="1" dirty="0" smtClean="0"/>
              <a:t>Elegy Written in a Country Churchyard</a:t>
            </a:r>
            <a:r>
              <a:rPr lang="en-GB" dirty="0" smtClean="0"/>
              <a:t> </a:t>
            </a:r>
            <a:endParaRPr lang="en-GB" dirty="0"/>
          </a:p>
        </p:txBody>
      </p:sp>
      <p:sp>
        <p:nvSpPr>
          <p:cNvPr id="3" name="Content Placeholder 2"/>
          <p:cNvSpPr>
            <a:spLocks noGrp="1"/>
          </p:cNvSpPr>
          <p:nvPr>
            <p:ph sz="quarter" idx="1"/>
          </p:nvPr>
        </p:nvSpPr>
        <p:spPr/>
        <p:txBody>
          <a:bodyPr>
            <a:normAutofit fontScale="62500" lnSpcReduction="20000"/>
          </a:bodyPr>
          <a:lstStyle/>
          <a:p>
            <a:pPr marL="0" indent="0">
              <a:buNone/>
            </a:pPr>
            <a:r>
              <a:rPr lang="en-GB" dirty="0" smtClean="0"/>
              <a:t>The </a:t>
            </a:r>
            <a:r>
              <a:rPr lang="en-GB" dirty="0"/>
              <a:t>curfew tolls the knell of parting day, </a:t>
            </a:r>
            <a:endParaRPr lang="en-GB" dirty="0" smtClean="0"/>
          </a:p>
          <a:p>
            <a:pPr marL="0" indent="0">
              <a:buNone/>
            </a:pPr>
            <a:r>
              <a:rPr lang="en-GB" dirty="0" smtClean="0"/>
              <a:t>The </a:t>
            </a:r>
            <a:r>
              <a:rPr lang="en-GB" dirty="0"/>
              <a:t>lowing herd wind slowly o'er the lea, </a:t>
            </a:r>
          </a:p>
          <a:p>
            <a:pPr marL="0" indent="0">
              <a:buNone/>
            </a:pPr>
            <a:r>
              <a:rPr lang="en-GB" dirty="0" smtClean="0"/>
              <a:t>The </a:t>
            </a:r>
            <a:r>
              <a:rPr lang="en-GB" dirty="0"/>
              <a:t>ploughman homeward plods his weary way, </a:t>
            </a:r>
          </a:p>
          <a:p>
            <a:pPr marL="0" indent="0">
              <a:buNone/>
            </a:pPr>
            <a:r>
              <a:rPr lang="en-GB" dirty="0" smtClean="0"/>
              <a:t>And </a:t>
            </a:r>
            <a:r>
              <a:rPr lang="en-GB" dirty="0"/>
              <a:t>leaves the world to darkness and to me. </a:t>
            </a:r>
          </a:p>
          <a:p>
            <a:pPr marL="0" indent="0">
              <a:buNone/>
            </a:pPr>
            <a:r>
              <a:rPr lang="en-GB" dirty="0"/>
              <a:t/>
            </a:r>
            <a:br>
              <a:rPr lang="en-GB" dirty="0"/>
            </a:br>
            <a:r>
              <a:rPr lang="en-GB" dirty="0" smtClean="0"/>
              <a:t>Now </a:t>
            </a:r>
            <a:r>
              <a:rPr lang="en-GB" dirty="0"/>
              <a:t>fades the glimmering landscape on the sight, </a:t>
            </a:r>
          </a:p>
          <a:p>
            <a:pPr marL="0" indent="0">
              <a:buNone/>
            </a:pPr>
            <a:r>
              <a:rPr lang="en-GB" dirty="0" smtClean="0"/>
              <a:t>And </a:t>
            </a:r>
            <a:r>
              <a:rPr lang="en-GB" dirty="0"/>
              <a:t>all the air a solemn stillness holds, </a:t>
            </a:r>
          </a:p>
          <a:p>
            <a:pPr marL="0" indent="0">
              <a:buNone/>
            </a:pPr>
            <a:r>
              <a:rPr lang="en-GB" dirty="0" smtClean="0"/>
              <a:t>Save </a:t>
            </a:r>
            <a:r>
              <a:rPr lang="en-GB" dirty="0"/>
              <a:t>where the beetle wheels his droning flight, </a:t>
            </a:r>
          </a:p>
          <a:p>
            <a:pPr marL="0" indent="0">
              <a:buNone/>
            </a:pPr>
            <a:r>
              <a:rPr lang="en-GB" dirty="0" smtClean="0"/>
              <a:t>And </a:t>
            </a:r>
            <a:r>
              <a:rPr lang="en-GB" dirty="0"/>
              <a:t>drowsy </a:t>
            </a:r>
            <a:r>
              <a:rPr lang="en-GB" dirty="0" err="1"/>
              <a:t>tinklings</a:t>
            </a:r>
            <a:r>
              <a:rPr lang="en-GB" dirty="0"/>
              <a:t> lull the distant folds; </a:t>
            </a:r>
          </a:p>
          <a:p>
            <a:pPr marL="0" indent="0">
              <a:buNone/>
            </a:pPr>
            <a:endParaRPr lang="en-GB" dirty="0" smtClean="0"/>
          </a:p>
          <a:p>
            <a:pPr marL="0" indent="0">
              <a:buNone/>
            </a:pPr>
            <a:endParaRPr lang="en-GB" dirty="0"/>
          </a:p>
        </p:txBody>
      </p:sp>
      <p:sp>
        <p:nvSpPr>
          <p:cNvPr id="5" name="Content Placeholder 4"/>
          <p:cNvSpPr>
            <a:spLocks noGrp="1"/>
          </p:cNvSpPr>
          <p:nvPr>
            <p:ph sz="quarter" idx="2"/>
          </p:nvPr>
        </p:nvSpPr>
        <p:spPr/>
        <p:txBody>
          <a:bodyPr>
            <a:normAutofit fontScale="62500" lnSpcReduction="20000"/>
          </a:bodyPr>
          <a:lstStyle/>
          <a:p>
            <a:pPr marL="0" indent="0">
              <a:buNone/>
            </a:pPr>
            <a:r>
              <a:rPr lang="en-GB" dirty="0"/>
              <a:t>Save that from yonder ivy-mantled tower </a:t>
            </a:r>
          </a:p>
          <a:p>
            <a:pPr marL="0" indent="0">
              <a:buNone/>
            </a:pPr>
            <a:r>
              <a:rPr lang="en-GB" dirty="0"/>
              <a:t>The moping owl does to the moon complain </a:t>
            </a:r>
          </a:p>
          <a:p>
            <a:pPr marL="0" indent="0">
              <a:buNone/>
            </a:pPr>
            <a:r>
              <a:rPr lang="en-GB" dirty="0"/>
              <a:t>Of such, as wandering near her secret bower, </a:t>
            </a:r>
          </a:p>
          <a:p>
            <a:pPr marL="0" indent="0">
              <a:buNone/>
            </a:pPr>
            <a:r>
              <a:rPr lang="en-GB" dirty="0"/>
              <a:t>Molest her ancient solitary reign. </a:t>
            </a:r>
          </a:p>
          <a:p>
            <a:pPr marL="0" indent="0">
              <a:buNone/>
            </a:pPr>
            <a:r>
              <a:rPr lang="en-GB" dirty="0"/>
              <a:t/>
            </a:r>
            <a:br>
              <a:rPr lang="en-GB" dirty="0"/>
            </a:br>
            <a:r>
              <a:rPr lang="en-GB" dirty="0"/>
              <a:t>Beneath those rugged elms, that yew-tree's shade, </a:t>
            </a:r>
          </a:p>
          <a:p>
            <a:pPr marL="0" indent="0">
              <a:buNone/>
            </a:pPr>
            <a:r>
              <a:rPr lang="en-GB" dirty="0"/>
              <a:t>Where heaves the turf in many a mouldering heap, </a:t>
            </a:r>
          </a:p>
          <a:p>
            <a:pPr marL="0" indent="0">
              <a:buNone/>
            </a:pPr>
            <a:r>
              <a:rPr lang="en-GB" dirty="0"/>
              <a:t>Each in his narrow cell for ever laid, </a:t>
            </a:r>
          </a:p>
          <a:p>
            <a:pPr marL="0" indent="0">
              <a:buNone/>
            </a:pPr>
            <a:r>
              <a:rPr lang="en-GB" dirty="0"/>
              <a:t>The rude forefathers of the hamlet sleep. </a:t>
            </a:r>
          </a:p>
          <a:p>
            <a:pPr marL="0" indent="0">
              <a:buNone/>
            </a:pPr>
            <a:endParaRPr lang="en-GB" dirty="0"/>
          </a:p>
        </p:txBody>
      </p:sp>
    </p:spTree>
    <p:extLst>
      <p:ext uri="{BB962C8B-B14F-4D97-AF65-F5344CB8AC3E}">
        <p14:creationId xmlns:p14="http://schemas.microsoft.com/office/powerpoint/2010/main" val="420949027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1858</TotalTime>
  <Words>3113</Words>
  <Application>Microsoft Office PowerPoint</Application>
  <PresentationFormat>On-screen Show (4:3)</PresentationFormat>
  <Paragraphs>166</Paragraphs>
  <Slides>22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Tw Cen MT</vt:lpstr>
      <vt:lpstr>Wingdings</vt:lpstr>
      <vt:lpstr>Wingdings 2</vt:lpstr>
      <vt:lpstr>Median</vt:lpstr>
      <vt:lpstr>Augustan lovers</vt:lpstr>
      <vt:lpstr>Presentations</vt:lpstr>
      <vt:lpstr>What is Roman love elegy?</vt:lpstr>
      <vt:lpstr>After Ovid’s Amores…</vt:lpstr>
      <vt:lpstr>What happens after Ovid?</vt:lpstr>
      <vt:lpstr>Elegiac vacuum?</vt:lpstr>
      <vt:lpstr>Literature under Christian influence</vt:lpstr>
      <vt:lpstr>Dracontius On the praise of God</vt:lpstr>
      <vt:lpstr>Comparisons...</vt:lpstr>
      <vt:lpstr>Maximianus</vt:lpstr>
      <vt:lpstr>Maximianus’ first elegy</vt:lpstr>
      <vt:lpstr>Maximianus’ first elegy</vt:lpstr>
      <vt:lpstr>Maximianus’ first elegy (on elegy)</vt:lpstr>
      <vt:lpstr>Maximianus’ first elegy</vt:lpstr>
      <vt:lpstr>Maximianus’ elegies</vt:lpstr>
      <vt:lpstr>Elegy 5</vt:lpstr>
      <vt:lpstr>Elegy read and translated</vt:lpstr>
      <vt:lpstr>Andreas Capellanus’ De Amore</vt:lpstr>
      <vt:lpstr>Andreas Capellanus’ De Amore</vt:lpstr>
      <vt:lpstr>First-person love poetry in the Renaissance</vt:lpstr>
      <vt:lpstr>Early translations</vt:lpstr>
      <vt:lpstr>A reminder: Thomas Gray  Elegy Written in a Country Churchyard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Augustan lovers</dc:title>
  <dc:creator>Magdalena Ohrman</dc:creator>
  <cp:lastModifiedBy>Magdalena Ohrman</cp:lastModifiedBy>
  <cp:revision>38</cp:revision>
  <dcterms:created xsi:type="dcterms:W3CDTF">2014-12-11T10:21:43Z</dcterms:created>
  <dcterms:modified xsi:type="dcterms:W3CDTF">2016-04-28T08:11:33Z</dcterms:modified>
</cp:coreProperties>
</file>