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4" r:id="rId1"/>
  </p:sldMasterIdLst>
  <p:notesMasterIdLst>
    <p:notesMasterId r:id="rId10"/>
  </p:notesMasterIdLst>
  <p:sldIdLst>
    <p:sldId id="256" r:id="rId2"/>
    <p:sldId id="258" r:id="rId3"/>
    <p:sldId id="265" r:id="rId4"/>
    <p:sldId id="269" r:id="rId5"/>
    <p:sldId id="268" r:id="rId6"/>
    <p:sldId id="262" r:id="rId7"/>
    <p:sldId id="263" r:id="rId8"/>
    <p:sldId id="264"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60" d="100"/>
          <a:sy n="60" d="100"/>
        </p:scale>
        <p:origin x="474" y="2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778149-36F0-48A0-B831-37541CF337BD}" type="datetimeFigureOut">
              <a:rPr lang="en-US" smtClean="0"/>
              <a:t>7/9/2023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6FAA0E-9234-45D8-8D04-83340E0CD5C4}" type="slidenum">
              <a:rPr lang="en-US" smtClean="0"/>
              <a:t>‹#›</a:t>
            </a:fld>
            <a:endParaRPr lang="en-US"/>
          </a:p>
        </p:txBody>
      </p:sp>
    </p:spTree>
    <p:extLst>
      <p:ext uri="{BB962C8B-B14F-4D97-AF65-F5344CB8AC3E}">
        <p14:creationId xmlns:p14="http://schemas.microsoft.com/office/powerpoint/2010/main" val="32224404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E351CED-465B-40B5-ADCE-957C918F227B}" type="datetimeFigureOut">
              <a:rPr lang="en-US" smtClean="0"/>
              <a:t>7/9/2023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5835811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351CED-465B-40B5-ADCE-957C918F227B}" type="datetimeFigureOut">
              <a:rPr lang="en-US" smtClean="0"/>
              <a:t>7/9/2023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6082958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351CED-465B-40B5-ADCE-957C918F227B}" type="datetimeFigureOut">
              <a:rPr lang="en-US" smtClean="0"/>
              <a:t>7/9/2023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7383003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E351CED-465B-40B5-ADCE-957C918F227B}" type="datetimeFigureOut">
              <a:rPr lang="en-US" smtClean="0"/>
              <a:t>7/9/2023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004882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E351CED-465B-40B5-ADCE-957C918F227B}" type="datetimeFigureOut">
              <a:rPr lang="en-US" smtClean="0"/>
              <a:t>7/9/2023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878381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E351CED-465B-40B5-ADCE-957C918F227B}" type="datetimeFigureOut">
              <a:rPr lang="en-US" smtClean="0"/>
              <a:t>7/9/2023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957042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351CED-465B-40B5-ADCE-957C918F227B}" type="datetimeFigureOut">
              <a:rPr lang="en-US" smtClean="0"/>
              <a:t>7/9/2023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41045242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351CED-465B-40B5-ADCE-957C918F227B}" type="datetimeFigureOut">
              <a:rPr lang="en-US" smtClean="0"/>
              <a:t>7/9/2023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4567200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E351CED-465B-40B5-ADCE-957C918F227B}" type="datetimeFigureOut">
              <a:rPr lang="en-US" smtClean="0"/>
              <a:t>7/9/2023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8285737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351CED-465B-40B5-ADCE-957C918F227B}" type="datetimeFigureOut">
              <a:rPr lang="en-US" smtClean="0"/>
              <a:t>7/9/2023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8045330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351CED-465B-40B5-ADCE-957C918F227B}" type="datetimeFigureOut">
              <a:rPr lang="en-US" smtClean="0"/>
              <a:t>7/9/2023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0205522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351CED-465B-40B5-ADCE-957C918F227B}" type="datetimeFigureOut">
              <a:rPr lang="en-US" smtClean="0"/>
              <a:t>7/9/2023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40270430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351CED-465B-40B5-ADCE-957C918F227B}" type="datetimeFigureOut">
              <a:rPr lang="en-US" smtClean="0"/>
              <a:t>7/9/2023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670019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351CED-465B-40B5-ADCE-957C918F227B}" type="datetimeFigureOut">
              <a:rPr lang="en-US" smtClean="0"/>
              <a:t>7/9/2023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40423126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351CED-465B-40B5-ADCE-957C918F227B}" type="datetimeFigureOut">
              <a:rPr lang="en-US" smtClean="0"/>
              <a:t>7/9/2023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1663317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351CED-465B-40B5-ADCE-957C918F227B}" type="datetimeFigureOut">
              <a:rPr lang="en-US" smtClean="0"/>
              <a:t>7/9/2023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0997800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E351CED-465B-40B5-ADCE-957C918F227B}" type="datetimeFigureOut">
              <a:rPr lang="en-US" smtClean="0"/>
              <a:t>7/9/2023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A33CB2A-1702-4C1D-9CC4-8D472D39F19E}" type="slidenum">
              <a:rPr lang="en-US" smtClean="0"/>
              <a:t>‹#›</a:t>
            </a:fld>
            <a:endParaRPr lang="en-US"/>
          </a:p>
        </p:txBody>
      </p:sp>
    </p:spTree>
    <p:extLst>
      <p:ext uri="{BB962C8B-B14F-4D97-AF65-F5344CB8AC3E}">
        <p14:creationId xmlns:p14="http://schemas.microsoft.com/office/powerpoint/2010/main" val="3124777260"/>
      </p:ext>
    </p:extLst>
  </p:cSld>
  <p:clrMap bg1="lt1" tx1="dk1" bg2="lt2" tx2="dk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40" r:id="rId6"/>
    <p:sldLayoutId id="2147483841" r:id="rId7"/>
    <p:sldLayoutId id="2147483842" r:id="rId8"/>
    <p:sldLayoutId id="2147483843" r:id="rId9"/>
    <p:sldLayoutId id="2147483844" r:id="rId10"/>
    <p:sldLayoutId id="2147483845" r:id="rId11"/>
    <p:sldLayoutId id="2147483846" r:id="rId12"/>
    <p:sldLayoutId id="2147483847" r:id="rId13"/>
    <p:sldLayoutId id="2147483848" r:id="rId14"/>
    <p:sldLayoutId id="2147483849" r:id="rId15"/>
    <p:sldLayoutId id="214748385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unilever.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5" name="Rectangle 144">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47" name="Rectangle 146">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9" name="Straight Connector 148">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1" name="Straight Connector 150">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53"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5"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7" name="Isosceles Triangle 156">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9"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1" name="Isosceles Triangle 160">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3" name="Freeform: Shape 162">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D87AA11-E353-6EA3-AE63-E8EF250146A0}"/>
              </a:ext>
            </a:extLst>
          </p:cNvPr>
          <p:cNvSpPr>
            <a:spLocks noGrp="1" noRot="1" noMove="1" noResize="1" noEditPoints="1" noAdjustHandles="1" noChangeArrowheads="1" noChangeShapeType="1"/>
          </p:cNvSpPr>
          <p:nvPr>
            <p:ph type="title"/>
          </p:nvPr>
        </p:nvSpPr>
        <p:spPr>
          <a:xfrm>
            <a:off x="7181723" y="609600"/>
            <a:ext cx="4512989" cy="2227730"/>
          </a:xfrm>
        </p:spPr>
        <p:txBody>
          <a:bodyPr vert="horz" lIns="91440" tIns="45720" rIns="91440" bIns="45720" rtlCol="0" anchor="ctr">
            <a:normAutofit/>
          </a:bodyPr>
          <a:lstStyle/>
          <a:p>
            <a:pPr>
              <a:lnSpc>
                <a:spcPct val="90000"/>
              </a:lnSpc>
            </a:pPr>
            <a:r>
              <a:rPr lang="en-US" b="1" dirty="0">
                <a:solidFill>
                  <a:srgbClr val="FFFFFF"/>
                </a:solidFill>
                <a:latin typeface="Arial" panose="020B0604020202020204" pitchFamily="34" charset="0"/>
                <a:cs typeface="Arial" panose="020B0604020202020204" pitchFamily="34" charset="0"/>
              </a:rPr>
              <a:t>Presentation on HR strategy in Private and Public Organizations</a:t>
            </a:r>
          </a:p>
        </p:txBody>
      </p:sp>
      <p:pic>
        <p:nvPicPr>
          <p:cNvPr id="140" name="Picture 139" descr="A close-up of a sign&#10;&#10;Description automatically generated">
            <a:extLst>
              <a:ext uri="{FF2B5EF4-FFF2-40B4-BE49-F238E27FC236}">
                <a16:creationId xmlns:a16="http://schemas.microsoft.com/office/drawing/2014/main" id="{7FCE82E8-E901-1240-7A30-E7D29EEA31E1}"/>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tretch>
            <a:fillRect/>
          </a:stretch>
        </p:blipFill>
        <p:spPr>
          <a:xfrm>
            <a:off x="468199" y="1590059"/>
            <a:ext cx="4596812" cy="2045581"/>
          </a:xfrm>
          <a:prstGeom prst="rect">
            <a:avLst/>
          </a:prstGeom>
        </p:spPr>
      </p:pic>
      <p:sp>
        <p:nvSpPr>
          <p:cNvPr id="3" name="Subtitle 2">
            <a:extLst>
              <a:ext uri="{FF2B5EF4-FFF2-40B4-BE49-F238E27FC236}">
                <a16:creationId xmlns:a16="http://schemas.microsoft.com/office/drawing/2014/main" id="{18FC87A8-890E-69F4-F858-1482CC4CC546}"/>
              </a:ext>
            </a:extLst>
          </p:cNvPr>
          <p:cNvSpPr>
            <a:spLocks noGrp="1" noRot="1" noMove="1" noResize="1" noEditPoints="1" noAdjustHandles="1" noChangeArrowheads="1" noChangeShapeType="1"/>
          </p:cNvSpPr>
          <p:nvPr>
            <p:ph idx="1"/>
          </p:nvPr>
        </p:nvSpPr>
        <p:spPr>
          <a:xfrm>
            <a:off x="7181725" y="2837329"/>
            <a:ext cx="4512988" cy="3317938"/>
          </a:xfrm>
        </p:spPr>
        <p:txBody>
          <a:bodyPr vert="horz" lIns="91440" tIns="45720" rIns="91440" bIns="45720" rtlCol="0" anchor="t">
            <a:normAutofit/>
          </a:bodyPr>
          <a:lstStyle/>
          <a:p>
            <a:r>
              <a:rPr lang="en-US" dirty="0">
                <a:solidFill>
                  <a:srgbClr val="FFFFFF"/>
                </a:solidFill>
                <a:latin typeface="Arial" panose="020B0604020202020204" pitchFamily="34" charset="0"/>
                <a:cs typeface="Arial" panose="020B0604020202020204" pitchFamily="34" charset="0"/>
              </a:rPr>
              <a:t>Student’s Name: Nishant Nyachhon</a:t>
            </a:r>
          </a:p>
          <a:p>
            <a:r>
              <a:rPr lang="en-US" dirty="0">
                <a:solidFill>
                  <a:srgbClr val="FFFFFF"/>
                </a:solidFill>
                <a:latin typeface="Arial" panose="020B0604020202020204" pitchFamily="34" charset="0"/>
                <a:cs typeface="Arial" panose="020B0604020202020204" pitchFamily="34" charset="0"/>
              </a:rPr>
              <a:t>Student ID: 2241625</a:t>
            </a:r>
          </a:p>
          <a:p>
            <a:r>
              <a:rPr lang="en-US" dirty="0">
                <a:solidFill>
                  <a:srgbClr val="FFFFFF"/>
                </a:solidFill>
                <a:latin typeface="Arial" panose="020B0604020202020204" pitchFamily="34" charset="0"/>
                <a:cs typeface="Arial" panose="020B0604020202020204" pitchFamily="34" charset="0"/>
              </a:rPr>
              <a:t>Module: Human Resources Management</a:t>
            </a:r>
          </a:p>
          <a:p>
            <a:r>
              <a:rPr lang="en-US" dirty="0">
                <a:solidFill>
                  <a:srgbClr val="FFFFFF"/>
                </a:solidFill>
                <a:latin typeface="Arial" panose="020B0604020202020204" pitchFamily="34" charset="0"/>
                <a:cs typeface="Arial" panose="020B0604020202020204" pitchFamily="34" charset="0"/>
              </a:rPr>
              <a:t>Module Code: LCMB7000</a:t>
            </a:r>
          </a:p>
          <a:p>
            <a:r>
              <a:rPr lang="en-US" dirty="0">
                <a:solidFill>
                  <a:srgbClr val="FFFFFF"/>
                </a:solidFill>
                <a:latin typeface="Arial" panose="020B0604020202020204" pitchFamily="34" charset="0"/>
                <a:cs typeface="Arial" panose="020B0604020202020204" pitchFamily="34" charset="0"/>
              </a:rPr>
              <a:t>Lecturer: Dennis </a:t>
            </a:r>
            <a:r>
              <a:rPr lang="en-US" dirty="0" err="1">
                <a:solidFill>
                  <a:srgbClr val="FFFFFF"/>
                </a:solidFill>
                <a:latin typeface="Arial" panose="020B0604020202020204" pitchFamily="34" charset="0"/>
                <a:cs typeface="Arial" panose="020B0604020202020204" pitchFamily="34" charset="0"/>
              </a:rPr>
              <a:t>Pepple</a:t>
            </a:r>
            <a:endParaRPr lang="en-US" dirty="0">
              <a:solidFill>
                <a:srgbClr val="FFFFFF"/>
              </a:solidFill>
              <a:latin typeface="Arial" panose="020B0604020202020204" pitchFamily="34" charset="0"/>
              <a:cs typeface="Arial" panose="020B0604020202020204" pitchFamily="34" charset="0"/>
            </a:endParaRPr>
          </a:p>
          <a:p>
            <a:endParaRPr lang="en-US" dirty="0">
              <a:solidFill>
                <a:srgbClr val="FFFFFF"/>
              </a:solidFill>
            </a:endParaRPr>
          </a:p>
          <a:p>
            <a:endParaRPr lang="en-US" dirty="0">
              <a:solidFill>
                <a:srgbClr val="FFFFFF"/>
              </a:solidFill>
            </a:endParaRPr>
          </a:p>
          <a:p>
            <a:endParaRPr lang="en-US" dirty="0">
              <a:solidFill>
                <a:srgbClr val="FFFFFF"/>
              </a:solidFill>
            </a:endParaRPr>
          </a:p>
        </p:txBody>
      </p:sp>
    </p:spTree>
    <p:extLst>
      <p:ext uri="{BB962C8B-B14F-4D97-AF65-F5344CB8AC3E}">
        <p14:creationId xmlns:p14="http://schemas.microsoft.com/office/powerpoint/2010/main" val="40507188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BF4BB-BE47-DE28-8B1F-9E4081369017}"/>
              </a:ext>
            </a:extLst>
          </p:cNvPr>
          <p:cNvSpPr>
            <a:spLocks noGrp="1"/>
          </p:cNvSpPr>
          <p:nvPr>
            <p:ph type="ctrTitle"/>
          </p:nvPr>
        </p:nvSpPr>
        <p:spPr>
          <a:xfrm>
            <a:off x="1368521" y="319081"/>
            <a:ext cx="7766936" cy="1096899"/>
          </a:xfrm>
        </p:spPr>
        <p:txBody>
          <a:bodyPr/>
          <a:lstStyle/>
          <a:p>
            <a:pPr algn="ctr"/>
            <a:r>
              <a:rPr lang="en-US" dirty="0">
                <a:latin typeface="Arial" panose="020B0604020202020204" pitchFamily="34" charset="0"/>
                <a:cs typeface="Arial" panose="020B0604020202020204" pitchFamily="34" charset="0"/>
              </a:rPr>
              <a:t>Introduction</a:t>
            </a:r>
          </a:p>
        </p:txBody>
      </p:sp>
      <p:sp>
        <p:nvSpPr>
          <p:cNvPr id="3" name="Subtitle 2">
            <a:extLst>
              <a:ext uri="{FF2B5EF4-FFF2-40B4-BE49-F238E27FC236}">
                <a16:creationId xmlns:a16="http://schemas.microsoft.com/office/drawing/2014/main" id="{09B87C84-6E40-E227-AFB0-2DFCDBD10872}"/>
              </a:ext>
            </a:extLst>
          </p:cNvPr>
          <p:cNvSpPr>
            <a:spLocks noGrp="1"/>
          </p:cNvSpPr>
          <p:nvPr>
            <p:ph type="subTitle" idx="1"/>
          </p:nvPr>
        </p:nvSpPr>
        <p:spPr>
          <a:xfrm>
            <a:off x="1271538" y="1606700"/>
            <a:ext cx="8301953" cy="4586281"/>
          </a:xfrm>
        </p:spPr>
        <p:txBody>
          <a:bodyPr>
            <a:normAutofit/>
          </a:bodyPr>
          <a:lstStyle/>
          <a:p>
            <a:pPr algn="l"/>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The Importance of HR Strategy</a:t>
            </a:r>
          </a:p>
          <a:p>
            <a:pPr marL="285750" indent="-285750" algn="l">
              <a:buFont typeface="Wingdings" panose="05000000000000000000" pitchFamily="2" charset="2"/>
              <a:buChar char="v"/>
            </a:pPr>
            <a:r>
              <a:rPr lang="en-US" dirty="0">
                <a:latin typeface="Arial" panose="020B0604020202020204" pitchFamily="34" charset="0"/>
                <a:cs typeface="Arial" panose="020B0604020202020204" pitchFamily="34" charset="0"/>
              </a:rPr>
              <a:t>Human resource strategy is a vital part of any organization's success. It involves the planning and implementation of policies, programs, and practices that enable an organization to attract, develop, and retain a high-performing workforce. The importance of HR strategy cannot be fixed, as it directly impacts an organization's ability to achieve its goals and objectives.</a:t>
            </a:r>
          </a:p>
          <a:p>
            <a:pPr marL="285750" indent="-285750" algn="l">
              <a:buFont typeface="Wingdings" panose="05000000000000000000" pitchFamily="2" charset="2"/>
              <a:buChar char="v"/>
            </a:pPr>
            <a:r>
              <a:rPr lang="en-US" dirty="0">
                <a:latin typeface="Arial" panose="020B0604020202020204" pitchFamily="34" charset="0"/>
                <a:cs typeface="Arial" panose="020B0604020202020204" pitchFamily="34" charset="0"/>
              </a:rPr>
              <a:t>A well-designed HR strategy can help organizations improve their productivity, efficiency, and profitability. It can also enhance employee engagement, job satisfaction, and retention rates. In today's competitive business environment, organizations that fail to prioritize HR strategy risk falling behind their competitors. Hence, it is essential for both private and public organizations to invest in HR strategy to achieve sustainable growth and success.</a:t>
            </a:r>
          </a:p>
        </p:txBody>
      </p:sp>
    </p:spTree>
    <p:extLst>
      <p:ext uri="{BB962C8B-B14F-4D97-AF65-F5344CB8AC3E}">
        <p14:creationId xmlns:p14="http://schemas.microsoft.com/office/powerpoint/2010/main" val="7574774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40A0EE-A31A-4D11-748A-BBC413948B46}"/>
              </a:ext>
            </a:extLst>
          </p:cNvPr>
          <p:cNvSpPr>
            <a:spLocks noGrp="1"/>
          </p:cNvSpPr>
          <p:nvPr>
            <p:ph type="title"/>
          </p:nvPr>
        </p:nvSpPr>
        <p:spPr>
          <a:xfrm>
            <a:off x="1151909" y="173511"/>
            <a:ext cx="10197494" cy="848110"/>
          </a:xfrm>
        </p:spPr>
        <p:txBody>
          <a:bodyPr>
            <a:noAutofit/>
          </a:bodyPr>
          <a:lstStyle/>
          <a:p>
            <a:r>
              <a:rPr kumimoji="0" lang="en-US" altLang="en-US" sz="3200" b="1"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HR Strategy in Private and Public Organizations</a:t>
            </a:r>
            <a:br>
              <a:rPr kumimoji="0" lang="en-US" altLang="en-US" sz="3200" b="1" i="0" u="none" strike="noStrike" cap="none" normalizeH="0" baseline="0" dirty="0">
                <a:ln>
                  <a:noFill/>
                </a:ln>
                <a:effectLst/>
                <a:latin typeface="Arial" panose="020B0604020202020204" pitchFamily="34" charset="0"/>
                <a:cs typeface="Arial" panose="020B0604020202020204" pitchFamily="34" charset="0"/>
              </a:rPr>
            </a:br>
            <a:endParaRPr lang="en-US" sz="3200" b="1" dirty="0">
              <a:latin typeface="Arial" panose="020B0604020202020204" pitchFamily="34" charset="0"/>
              <a:cs typeface="Arial" panose="020B0604020202020204" pitchFamily="34" charset="0"/>
            </a:endParaRPr>
          </a:p>
        </p:txBody>
      </p:sp>
      <p:sp>
        <p:nvSpPr>
          <p:cNvPr id="13" name="Isosceles Triangle 1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6" name="Content Placeholder 5">
            <a:extLst>
              <a:ext uri="{FF2B5EF4-FFF2-40B4-BE49-F238E27FC236}">
                <a16:creationId xmlns:a16="http://schemas.microsoft.com/office/drawing/2014/main" id="{FBD24E40-5F5F-AD72-AD24-C7C25263CF7E}"/>
              </a:ext>
            </a:extLst>
          </p:cNvPr>
          <p:cNvGraphicFramePr>
            <a:graphicFrameLocks noGrp="1"/>
          </p:cNvGraphicFramePr>
          <p:nvPr>
            <p:ph idx="1"/>
            <p:extLst>
              <p:ext uri="{D42A27DB-BD31-4B8C-83A1-F6EECF244321}">
                <p14:modId xmlns:p14="http://schemas.microsoft.com/office/powerpoint/2010/main" val="1561941886"/>
              </p:ext>
            </p:extLst>
          </p:nvPr>
        </p:nvGraphicFramePr>
        <p:xfrm>
          <a:off x="746817" y="727963"/>
          <a:ext cx="10996450" cy="5833258"/>
        </p:xfrm>
        <a:graphic>
          <a:graphicData uri="http://schemas.openxmlformats.org/drawingml/2006/table">
            <a:tbl>
              <a:tblPr firstRow="1" firstCol="1" bandRow="1">
                <a:tableStyleId>{5C22544A-7EE6-4342-B048-85BDC9FD1C3A}</a:tableStyleId>
              </a:tblPr>
              <a:tblGrid>
                <a:gridCol w="1852004">
                  <a:extLst>
                    <a:ext uri="{9D8B030D-6E8A-4147-A177-3AD203B41FA5}">
                      <a16:colId xmlns:a16="http://schemas.microsoft.com/office/drawing/2014/main" val="2386491049"/>
                    </a:ext>
                  </a:extLst>
                </a:gridCol>
                <a:gridCol w="4733361">
                  <a:extLst>
                    <a:ext uri="{9D8B030D-6E8A-4147-A177-3AD203B41FA5}">
                      <a16:colId xmlns:a16="http://schemas.microsoft.com/office/drawing/2014/main" val="2336787506"/>
                    </a:ext>
                  </a:extLst>
                </a:gridCol>
                <a:gridCol w="4411085">
                  <a:extLst>
                    <a:ext uri="{9D8B030D-6E8A-4147-A177-3AD203B41FA5}">
                      <a16:colId xmlns:a16="http://schemas.microsoft.com/office/drawing/2014/main" val="37487823"/>
                    </a:ext>
                  </a:extLst>
                </a:gridCol>
              </a:tblGrid>
              <a:tr h="406824">
                <a:tc>
                  <a:txBody>
                    <a:bodyPr/>
                    <a:lstStyle/>
                    <a:p>
                      <a:pPr>
                        <a:lnSpc>
                          <a:spcPct val="107000"/>
                        </a:lnSpc>
                        <a:spcAft>
                          <a:spcPts val="800"/>
                        </a:spcAft>
                      </a:pPr>
                      <a:r>
                        <a:rPr lang="en-US" sz="1600" kern="100" dirty="0">
                          <a:effectLst/>
                          <a:latin typeface="Arial" panose="020B0604020202020204" pitchFamily="34" charset="0"/>
                          <a:ea typeface="Calibri" panose="020F0502020204030204" pitchFamily="34" charset="0"/>
                          <a:cs typeface="Arial" panose="020B0604020202020204" pitchFamily="34" charset="0"/>
                        </a:rPr>
                        <a:t>Key Components</a:t>
                      </a:r>
                    </a:p>
                  </a:txBody>
                  <a:tcPr marL="32429" marR="32429" marT="0" marB="0"/>
                </a:tc>
                <a:tc>
                  <a:txBody>
                    <a:bodyPr/>
                    <a:lstStyle/>
                    <a:p>
                      <a:pPr>
                        <a:lnSpc>
                          <a:spcPct val="107000"/>
                        </a:lnSpc>
                        <a:spcAft>
                          <a:spcPts val="800"/>
                        </a:spcAft>
                      </a:pPr>
                      <a:r>
                        <a:rPr lang="en-US" sz="1600" kern="100">
                          <a:effectLst/>
                          <a:latin typeface="Arial" panose="020B0604020202020204" pitchFamily="34" charset="0"/>
                          <a:cs typeface="Arial" panose="020B0604020202020204" pitchFamily="34" charset="0"/>
                        </a:rPr>
                        <a:t>Private Organizations</a:t>
                      </a:r>
                      <a:endParaRPr lang="en-US" sz="1600" kern="100">
                        <a:effectLst/>
                        <a:latin typeface="Arial" panose="020B0604020202020204" pitchFamily="34" charset="0"/>
                        <a:ea typeface="Calibri" panose="020F0502020204030204" pitchFamily="34" charset="0"/>
                        <a:cs typeface="Arial" panose="020B0604020202020204" pitchFamily="34" charset="0"/>
                      </a:endParaRPr>
                    </a:p>
                  </a:txBody>
                  <a:tcPr marL="32429" marR="32429" marT="0" marB="0"/>
                </a:tc>
                <a:tc>
                  <a:txBody>
                    <a:bodyPr/>
                    <a:lstStyle/>
                    <a:p>
                      <a:pPr>
                        <a:lnSpc>
                          <a:spcPct val="107000"/>
                        </a:lnSpc>
                        <a:spcAft>
                          <a:spcPts val="800"/>
                        </a:spcAft>
                      </a:pPr>
                      <a:r>
                        <a:rPr lang="en-US" sz="1600" kern="100" dirty="0">
                          <a:effectLst/>
                          <a:latin typeface="Arial" panose="020B0604020202020204" pitchFamily="34" charset="0"/>
                          <a:cs typeface="Arial" panose="020B0604020202020204" pitchFamily="34" charset="0"/>
                        </a:rPr>
                        <a:t>Public Organizations</a:t>
                      </a:r>
                      <a:endParaRPr lang="en-US" sz="1600" kern="100" dirty="0">
                        <a:effectLst/>
                        <a:latin typeface="Arial" panose="020B0604020202020204" pitchFamily="34" charset="0"/>
                        <a:ea typeface="Calibri" panose="020F0502020204030204" pitchFamily="34" charset="0"/>
                        <a:cs typeface="Arial" panose="020B0604020202020204" pitchFamily="34" charset="0"/>
                      </a:endParaRPr>
                    </a:p>
                  </a:txBody>
                  <a:tcPr marL="32429" marR="32429" marT="0" marB="0"/>
                </a:tc>
                <a:extLst>
                  <a:ext uri="{0D108BD9-81ED-4DB2-BD59-A6C34878D82A}">
                    <a16:rowId xmlns:a16="http://schemas.microsoft.com/office/drawing/2014/main" val="3278516387"/>
                  </a:ext>
                </a:extLst>
              </a:tr>
              <a:tr h="1369170">
                <a:tc>
                  <a:txBody>
                    <a:bodyPr/>
                    <a:lstStyle/>
                    <a:p>
                      <a:pPr>
                        <a:lnSpc>
                          <a:spcPct val="107000"/>
                        </a:lnSpc>
                        <a:spcAft>
                          <a:spcPts val="800"/>
                        </a:spcAft>
                      </a:pPr>
                      <a:r>
                        <a:rPr lang="en-US" sz="1400" kern="100" dirty="0">
                          <a:effectLst/>
                          <a:latin typeface="Arial" panose="020B0604020202020204" pitchFamily="34" charset="0"/>
                          <a:cs typeface="Arial" panose="020B0604020202020204" pitchFamily="34" charset="0"/>
                        </a:rPr>
                        <a:t>Recruitment and Selection</a:t>
                      </a:r>
                      <a:endParaRPr lang="en-US" sz="1400" kern="100" dirty="0">
                        <a:effectLst/>
                        <a:latin typeface="Arial" panose="020B0604020202020204" pitchFamily="34" charset="0"/>
                        <a:ea typeface="Calibri" panose="020F0502020204030204" pitchFamily="34" charset="0"/>
                        <a:cs typeface="Arial" panose="020B0604020202020204" pitchFamily="34" charset="0"/>
                      </a:endParaRPr>
                    </a:p>
                  </a:txBody>
                  <a:tcPr marL="32429" marR="32429" marT="0" marB="0"/>
                </a:tc>
                <a:tc>
                  <a:txBody>
                    <a:bodyPr/>
                    <a:lstStyle/>
                    <a:p>
                      <a:pPr>
                        <a:lnSpc>
                          <a:spcPct val="107000"/>
                        </a:lnSpc>
                        <a:spcAft>
                          <a:spcPts val="800"/>
                        </a:spcAft>
                      </a:pPr>
                      <a:r>
                        <a:rPr lang="en-US" sz="1200" kern="100" dirty="0">
                          <a:effectLst/>
                          <a:latin typeface="Arial" panose="020B0604020202020204" pitchFamily="34" charset="0"/>
                          <a:cs typeface="Arial" panose="020B0604020202020204" pitchFamily="34" charset="0"/>
                        </a:rPr>
                        <a:t>The HR strategy should include effective talent acquisition and recruitment practices to attract and select individuals who possess the skills, knowledge, and experience required to drive the organization's success. This may involve creating targeted recruitment campaigns, leveraging digital platforms, and implementing robust selection processes to identify top talent.</a:t>
                      </a:r>
                      <a:endParaRPr lang="en-US" sz="1200" kern="100" dirty="0">
                        <a:effectLst/>
                        <a:latin typeface="Arial" panose="020B0604020202020204" pitchFamily="34" charset="0"/>
                        <a:ea typeface="Calibri" panose="020F0502020204030204" pitchFamily="34" charset="0"/>
                        <a:cs typeface="Arial" panose="020B0604020202020204" pitchFamily="34" charset="0"/>
                      </a:endParaRPr>
                    </a:p>
                  </a:txBody>
                  <a:tcPr marL="32429" marR="32429" marT="0" marB="0"/>
                </a:tc>
                <a:tc>
                  <a:txBody>
                    <a:bodyPr/>
                    <a:lstStyle/>
                    <a:p>
                      <a:pPr>
                        <a:lnSpc>
                          <a:spcPct val="107000"/>
                        </a:lnSpc>
                        <a:spcAft>
                          <a:spcPts val="800"/>
                        </a:spcAft>
                      </a:pPr>
                      <a:r>
                        <a:rPr lang="en-US" sz="1200" kern="100" dirty="0">
                          <a:effectLst/>
                          <a:latin typeface="Arial" panose="020B0604020202020204" pitchFamily="34" charset="0"/>
                          <a:cs typeface="Arial" panose="020B0604020202020204" pitchFamily="34" charset="0"/>
                        </a:rPr>
                        <a:t>The HR strategy should include recruitment and selection practices that attract diverse and qualified candidates to public service positions. Public organizations often have specific requirements, such as transparency, fairness, and equal opportunity. Strategies may involve utilizing public job portals, implementing rigorous selection processes, and leveraging technology for efficiency.</a:t>
                      </a:r>
                      <a:endParaRPr lang="en-US" sz="1200" kern="100" dirty="0">
                        <a:effectLst/>
                        <a:latin typeface="Arial" panose="020B0604020202020204" pitchFamily="34" charset="0"/>
                        <a:ea typeface="Calibri" panose="020F0502020204030204" pitchFamily="34" charset="0"/>
                        <a:cs typeface="Arial" panose="020B0604020202020204" pitchFamily="34" charset="0"/>
                      </a:endParaRPr>
                    </a:p>
                  </a:txBody>
                  <a:tcPr marL="32429" marR="32429" marT="0" marB="0"/>
                </a:tc>
                <a:extLst>
                  <a:ext uri="{0D108BD9-81ED-4DB2-BD59-A6C34878D82A}">
                    <a16:rowId xmlns:a16="http://schemas.microsoft.com/office/drawing/2014/main" val="2217464092"/>
                  </a:ext>
                </a:extLst>
              </a:tr>
              <a:tr h="1318922">
                <a:tc>
                  <a:txBody>
                    <a:bodyPr/>
                    <a:lstStyle/>
                    <a:p>
                      <a:pPr>
                        <a:lnSpc>
                          <a:spcPct val="107000"/>
                        </a:lnSpc>
                        <a:spcAft>
                          <a:spcPts val="800"/>
                        </a:spcAft>
                      </a:pPr>
                      <a:r>
                        <a:rPr lang="en-US" sz="1400" kern="100" dirty="0">
                          <a:effectLst/>
                          <a:latin typeface="Arial" panose="020B0604020202020204" pitchFamily="34" charset="0"/>
                          <a:cs typeface="Arial" panose="020B0604020202020204" pitchFamily="34" charset="0"/>
                        </a:rPr>
                        <a:t>Continuous Evaluation and Improvement</a:t>
                      </a:r>
                      <a:endParaRPr lang="en-US" sz="1400" kern="100" dirty="0">
                        <a:effectLst/>
                        <a:latin typeface="Arial" panose="020B0604020202020204" pitchFamily="34" charset="0"/>
                        <a:ea typeface="Calibri" panose="020F0502020204030204" pitchFamily="34" charset="0"/>
                        <a:cs typeface="Arial" panose="020B0604020202020204" pitchFamily="34" charset="0"/>
                      </a:endParaRPr>
                    </a:p>
                  </a:txBody>
                  <a:tcPr marL="32429" marR="32429" marT="0" marB="0"/>
                </a:tc>
                <a:tc>
                  <a:txBody>
                    <a:bodyPr/>
                    <a:lstStyle/>
                    <a:p>
                      <a:pPr>
                        <a:lnSpc>
                          <a:spcPct val="107000"/>
                        </a:lnSpc>
                        <a:spcAft>
                          <a:spcPts val="800"/>
                        </a:spcAft>
                      </a:pPr>
                      <a:r>
                        <a:rPr lang="en-US" sz="1200" kern="100" dirty="0">
                          <a:effectLst/>
                          <a:latin typeface="Arial" panose="020B0604020202020204" pitchFamily="34" charset="0"/>
                          <a:cs typeface="Arial" panose="020B0604020202020204" pitchFamily="34" charset="0"/>
                        </a:rPr>
                        <a:t>The HR strategy should be subject to continuous evaluation and improvement. Regular assessment of the HR practices, policies, and programs ensures their effectiveness in supporting the organization's strategy. Feedback mechanisms, surveys, and performance reviews can provide insights for refining the HR strategy and making necessary adjustments.</a:t>
                      </a:r>
                      <a:endParaRPr lang="en-US" sz="1200" kern="100" dirty="0">
                        <a:effectLst/>
                        <a:latin typeface="Arial" panose="020B0604020202020204" pitchFamily="34" charset="0"/>
                        <a:ea typeface="Calibri" panose="020F0502020204030204" pitchFamily="34" charset="0"/>
                        <a:cs typeface="Arial" panose="020B0604020202020204" pitchFamily="34" charset="0"/>
                      </a:endParaRPr>
                    </a:p>
                  </a:txBody>
                  <a:tcPr marL="32429" marR="32429" marT="0" marB="0"/>
                </a:tc>
                <a:tc>
                  <a:txBody>
                    <a:bodyPr/>
                    <a:lstStyle/>
                    <a:p>
                      <a:pPr>
                        <a:lnSpc>
                          <a:spcPct val="107000"/>
                        </a:lnSpc>
                        <a:spcAft>
                          <a:spcPts val="800"/>
                        </a:spcAft>
                      </a:pPr>
                      <a:r>
                        <a:rPr lang="en-US" sz="1200" kern="100" dirty="0">
                          <a:effectLst/>
                          <a:latin typeface="Arial" panose="020B0604020202020204" pitchFamily="34" charset="0"/>
                          <a:cs typeface="Arial" panose="020B0604020202020204" pitchFamily="34" charset="0"/>
                        </a:rPr>
                        <a:t>To meet the evolving needs of public service, the HR strategy should prioritize continuous learning and development. Training programs, workshops, and knowledge-sharing platforms can enhance employee skills and competencies. Emphasis should be fixed on developing expertise in areas such as policy analysis, public administration, and regulatory frameworks.</a:t>
                      </a:r>
                      <a:endParaRPr lang="en-US" sz="1200" kern="100" dirty="0">
                        <a:effectLst/>
                        <a:latin typeface="Arial" panose="020B0604020202020204" pitchFamily="34" charset="0"/>
                        <a:ea typeface="Calibri" panose="020F0502020204030204" pitchFamily="34" charset="0"/>
                        <a:cs typeface="Arial" panose="020B0604020202020204" pitchFamily="34" charset="0"/>
                      </a:endParaRPr>
                    </a:p>
                  </a:txBody>
                  <a:tcPr marL="32429" marR="32429" marT="0" marB="0"/>
                </a:tc>
                <a:extLst>
                  <a:ext uri="{0D108BD9-81ED-4DB2-BD59-A6C34878D82A}">
                    <a16:rowId xmlns:a16="http://schemas.microsoft.com/office/drawing/2014/main" val="2283261234"/>
                  </a:ext>
                </a:extLst>
              </a:tr>
              <a:tr h="1171519">
                <a:tc>
                  <a:txBody>
                    <a:bodyPr/>
                    <a:lstStyle/>
                    <a:p>
                      <a:pPr>
                        <a:lnSpc>
                          <a:spcPct val="107000"/>
                        </a:lnSpc>
                        <a:spcAft>
                          <a:spcPts val="800"/>
                        </a:spcAft>
                      </a:pPr>
                      <a:r>
                        <a:rPr lang="en-US" sz="1400" kern="100" dirty="0">
                          <a:effectLst/>
                          <a:latin typeface="Arial" panose="020B0604020202020204" pitchFamily="34" charset="0"/>
                          <a:cs typeface="Arial" panose="020B0604020202020204" pitchFamily="34" charset="0"/>
                        </a:rPr>
                        <a:t>Business Strategy Alignment</a:t>
                      </a:r>
                      <a:endParaRPr lang="en-US" sz="1400" kern="100" dirty="0">
                        <a:effectLst/>
                        <a:latin typeface="Arial" panose="020B0604020202020204" pitchFamily="34" charset="0"/>
                        <a:ea typeface="Calibri" panose="020F0502020204030204" pitchFamily="34" charset="0"/>
                        <a:cs typeface="Arial" panose="020B0604020202020204" pitchFamily="34" charset="0"/>
                      </a:endParaRPr>
                    </a:p>
                  </a:txBody>
                  <a:tcPr marL="32429" marR="32429" marT="0" marB="0"/>
                </a:tc>
                <a:tc>
                  <a:txBody>
                    <a:bodyPr/>
                    <a:lstStyle/>
                    <a:p>
                      <a:pPr>
                        <a:lnSpc>
                          <a:spcPct val="107000"/>
                        </a:lnSpc>
                        <a:spcAft>
                          <a:spcPts val="800"/>
                        </a:spcAft>
                      </a:pPr>
                      <a:r>
                        <a:rPr lang="en-US" sz="1200" kern="100">
                          <a:effectLst/>
                          <a:latin typeface="Arial" panose="020B0604020202020204" pitchFamily="34" charset="0"/>
                          <a:cs typeface="Arial" panose="020B0604020202020204" pitchFamily="34" charset="0"/>
                        </a:rPr>
                        <a:t>The HR strategy should be aligned with the overall business strategy of the private organization. This involves understanding the organization's goals, objectives, and competitive landscape. The HR strategy should support the achievement of these goals by focusing on the human capital aspects that contribute to the organization's success</a:t>
                      </a:r>
                      <a:endParaRPr lang="en-US" sz="1200" kern="100">
                        <a:effectLst/>
                        <a:latin typeface="Arial" panose="020B0604020202020204" pitchFamily="34" charset="0"/>
                        <a:ea typeface="Calibri" panose="020F0502020204030204" pitchFamily="34" charset="0"/>
                        <a:cs typeface="Arial" panose="020B0604020202020204" pitchFamily="34" charset="0"/>
                      </a:endParaRPr>
                    </a:p>
                  </a:txBody>
                  <a:tcPr marL="32429" marR="32429" marT="0" marB="0"/>
                </a:tc>
                <a:tc>
                  <a:txBody>
                    <a:bodyPr/>
                    <a:lstStyle/>
                    <a:p>
                      <a:pPr>
                        <a:lnSpc>
                          <a:spcPct val="107000"/>
                        </a:lnSpc>
                        <a:spcAft>
                          <a:spcPts val="800"/>
                        </a:spcAft>
                      </a:pPr>
                      <a:r>
                        <a:rPr lang="en-US" sz="1200" kern="100" dirty="0">
                          <a:effectLst/>
                          <a:latin typeface="Arial" panose="020B0604020202020204" pitchFamily="34" charset="0"/>
                          <a:cs typeface="Arial" panose="020B0604020202020204" pitchFamily="34" charset="0"/>
                        </a:rPr>
                        <a:t>The HR strategy in public organizations should be aligned with the organization's mission, vision, and objectives. It should support the delivery of public services, promote public interest, and address societal needs. Understanding the organization's public service mandate is crucial for shaping HR strategies.</a:t>
                      </a:r>
                      <a:endParaRPr lang="en-US" sz="1200" kern="100" dirty="0">
                        <a:effectLst/>
                        <a:latin typeface="Arial" panose="020B0604020202020204" pitchFamily="34" charset="0"/>
                        <a:ea typeface="Calibri" panose="020F0502020204030204" pitchFamily="34" charset="0"/>
                        <a:cs typeface="Arial" panose="020B0604020202020204" pitchFamily="34" charset="0"/>
                      </a:endParaRPr>
                    </a:p>
                  </a:txBody>
                  <a:tcPr marL="32429" marR="32429" marT="0" marB="0"/>
                </a:tc>
                <a:extLst>
                  <a:ext uri="{0D108BD9-81ED-4DB2-BD59-A6C34878D82A}">
                    <a16:rowId xmlns:a16="http://schemas.microsoft.com/office/drawing/2014/main" val="2643754012"/>
                  </a:ext>
                </a:extLst>
              </a:tr>
              <a:tr h="1566823">
                <a:tc>
                  <a:txBody>
                    <a:bodyPr/>
                    <a:lstStyle/>
                    <a:p>
                      <a:pPr>
                        <a:lnSpc>
                          <a:spcPct val="107000"/>
                        </a:lnSpc>
                        <a:spcAft>
                          <a:spcPts val="800"/>
                        </a:spcAft>
                      </a:pPr>
                      <a:r>
                        <a:rPr lang="en-US" sz="1400" kern="100" dirty="0">
                          <a:effectLst/>
                          <a:latin typeface="Arial" panose="020B0604020202020204" pitchFamily="34" charset="0"/>
                          <a:cs typeface="Arial" panose="020B0604020202020204" pitchFamily="34" charset="0"/>
                        </a:rPr>
                        <a:t>Performance Management and Rewards</a:t>
                      </a:r>
                      <a:endParaRPr lang="en-US" sz="1400" kern="100" dirty="0">
                        <a:effectLst/>
                        <a:latin typeface="Arial" panose="020B0604020202020204" pitchFamily="34" charset="0"/>
                        <a:ea typeface="Calibri" panose="020F0502020204030204" pitchFamily="34" charset="0"/>
                        <a:cs typeface="Arial" panose="020B0604020202020204" pitchFamily="34" charset="0"/>
                      </a:endParaRPr>
                    </a:p>
                  </a:txBody>
                  <a:tcPr marL="32429" marR="32429" marT="0" marB="0"/>
                </a:tc>
                <a:tc>
                  <a:txBody>
                    <a:bodyPr/>
                    <a:lstStyle/>
                    <a:p>
                      <a:pPr>
                        <a:lnSpc>
                          <a:spcPct val="107000"/>
                        </a:lnSpc>
                        <a:spcAft>
                          <a:spcPts val="800"/>
                        </a:spcAft>
                      </a:pPr>
                      <a:r>
                        <a:rPr lang="en-US" sz="1200" kern="100">
                          <a:effectLst/>
                          <a:latin typeface="Arial" panose="020B0604020202020204" pitchFamily="34" charset="0"/>
                          <a:cs typeface="Arial" panose="020B0604020202020204" pitchFamily="34" charset="0"/>
                        </a:rPr>
                        <a:t>The HR strategy should incorporate performance management systems that align individual and team goals with the organization's strategic objectives. This involves setting clear performance expectations, providing regular feedback, and conducting performance evaluations. Additionally, the HR strategy should include appropriate reward systems, such as recognition programs, incentives, and competitive compensation, to motivate and retain high-performing employees.</a:t>
                      </a:r>
                      <a:endParaRPr lang="en-US" sz="1200" kern="100">
                        <a:effectLst/>
                        <a:latin typeface="Arial" panose="020B0604020202020204" pitchFamily="34" charset="0"/>
                        <a:ea typeface="Calibri" panose="020F0502020204030204" pitchFamily="34" charset="0"/>
                        <a:cs typeface="Arial" panose="020B0604020202020204" pitchFamily="34" charset="0"/>
                      </a:endParaRPr>
                    </a:p>
                  </a:txBody>
                  <a:tcPr marL="32429" marR="32429" marT="0" marB="0"/>
                </a:tc>
                <a:tc>
                  <a:txBody>
                    <a:bodyPr/>
                    <a:lstStyle/>
                    <a:p>
                      <a:pPr>
                        <a:lnSpc>
                          <a:spcPct val="107000"/>
                        </a:lnSpc>
                        <a:spcAft>
                          <a:spcPts val="800"/>
                        </a:spcAft>
                      </a:pPr>
                      <a:r>
                        <a:rPr lang="en-US" sz="1200" kern="100" dirty="0">
                          <a:effectLst/>
                          <a:latin typeface="Arial" panose="020B0604020202020204" pitchFamily="34" charset="0"/>
                          <a:cs typeface="Arial" panose="020B0604020202020204" pitchFamily="34" charset="0"/>
                        </a:rPr>
                        <a:t>Public organizations should emphasize performance management to ensure accountability and effective service delivery. The HR strategy should establish performance goals and metrics aligned with organizational objectives. Performance evaluations should be conducted fairly and consistently, with feedback and development plans provided to employees.</a:t>
                      </a:r>
                      <a:endParaRPr lang="en-US" sz="1200" kern="100" dirty="0">
                        <a:effectLst/>
                        <a:latin typeface="Arial" panose="020B0604020202020204" pitchFamily="34" charset="0"/>
                        <a:ea typeface="Calibri" panose="020F0502020204030204" pitchFamily="34" charset="0"/>
                        <a:cs typeface="Arial" panose="020B0604020202020204" pitchFamily="34" charset="0"/>
                      </a:endParaRPr>
                    </a:p>
                  </a:txBody>
                  <a:tcPr marL="32429" marR="32429" marT="0" marB="0"/>
                </a:tc>
                <a:extLst>
                  <a:ext uri="{0D108BD9-81ED-4DB2-BD59-A6C34878D82A}">
                    <a16:rowId xmlns:a16="http://schemas.microsoft.com/office/drawing/2014/main" val="3643344411"/>
                  </a:ext>
                </a:extLst>
              </a:tr>
            </a:tbl>
          </a:graphicData>
        </a:graphic>
      </p:graphicFrame>
    </p:spTree>
    <p:extLst>
      <p:ext uri="{BB962C8B-B14F-4D97-AF65-F5344CB8AC3E}">
        <p14:creationId xmlns:p14="http://schemas.microsoft.com/office/powerpoint/2010/main" val="28254560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4B5FAA-85AF-70FB-6832-971146B25249}"/>
              </a:ext>
            </a:extLst>
          </p:cNvPr>
          <p:cNvSpPr>
            <a:spLocks noGrp="1"/>
          </p:cNvSpPr>
          <p:nvPr>
            <p:ph type="title"/>
          </p:nvPr>
        </p:nvSpPr>
        <p:spPr>
          <a:xfrm>
            <a:off x="1286933" y="288090"/>
            <a:ext cx="9618134" cy="738606"/>
          </a:xfrm>
        </p:spPr>
        <p:txBody>
          <a:bodyPr>
            <a:normAutofit/>
          </a:bodyPr>
          <a:lstStyle/>
          <a:p>
            <a:r>
              <a:rPr lang="en-US" dirty="0">
                <a:latin typeface="Arial" panose="020B0604020202020204" pitchFamily="34" charset="0"/>
                <a:cs typeface="Arial" panose="020B0604020202020204" pitchFamily="34" charset="0"/>
              </a:rPr>
              <a:t>Challenges Faced by Both the Organizations</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4" name="Table 4">
            <a:extLst>
              <a:ext uri="{FF2B5EF4-FFF2-40B4-BE49-F238E27FC236}">
                <a16:creationId xmlns:a16="http://schemas.microsoft.com/office/drawing/2014/main" id="{DDAABB6A-85AD-A097-3DE2-AA4E89BDDE3C}"/>
              </a:ext>
            </a:extLst>
          </p:cNvPr>
          <p:cNvGraphicFramePr>
            <a:graphicFrameLocks noGrp="1"/>
          </p:cNvGraphicFramePr>
          <p:nvPr>
            <p:ph idx="1"/>
            <p:extLst>
              <p:ext uri="{D42A27DB-BD31-4B8C-83A1-F6EECF244321}">
                <p14:modId xmlns:p14="http://schemas.microsoft.com/office/powerpoint/2010/main" val="699283475"/>
              </p:ext>
            </p:extLst>
          </p:nvPr>
        </p:nvGraphicFramePr>
        <p:xfrm>
          <a:off x="742140" y="894150"/>
          <a:ext cx="11001127" cy="5675760"/>
        </p:xfrm>
        <a:graphic>
          <a:graphicData uri="http://schemas.openxmlformats.org/drawingml/2006/table">
            <a:tbl>
              <a:tblPr firstRow="1" bandRow="1">
                <a:noFill/>
                <a:tableStyleId>{5C22544A-7EE6-4342-B048-85BDC9FD1C3A}</a:tableStyleId>
              </a:tblPr>
              <a:tblGrid>
                <a:gridCol w="5145313">
                  <a:extLst>
                    <a:ext uri="{9D8B030D-6E8A-4147-A177-3AD203B41FA5}">
                      <a16:colId xmlns:a16="http://schemas.microsoft.com/office/drawing/2014/main" val="3074750372"/>
                    </a:ext>
                  </a:extLst>
                </a:gridCol>
                <a:gridCol w="5855814">
                  <a:extLst>
                    <a:ext uri="{9D8B030D-6E8A-4147-A177-3AD203B41FA5}">
                      <a16:colId xmlns:a16="http://schemas.microsoft.com/office/drawing/2014/main" val="948622054"/>
                    </a:ext>
                  </a:extLst>
                </a:gridCol>
              </a:tblGrid>
              <a:tr h="456865">
                <a:tc>
                  <a:txBody>
                    <a:bodyPr/>
                    <a:lstStyle/>
                    <a:p>
                      <a:r>
                        <a:rPr lang="en-US" sz="1600" b="1" dirty="0">
                          <a:solidFill>
                            <a:srgbClr val="FFFFFF"/>
                          </a:solidFill>
                          <a:latin typeface="Arial" panose="020B0604020202020204" pitchFamily="34" charset="0"/>
                          <a:cs typeface="Arial" panose="020B0604020202020204" pitchFamily="34" charset="0"/>
                        </a:rPr>
                        <a:t>Private Organizations</a:t>
                      </a:r>
                    </a:p>
                  </a:txBody>
                  <a:tcPr marL="167201" marR="100321" marT="100321" marB="100321">
                    <a:lnL w="38100" cap="flat" cmpd="sng" algn="ctr">
                      <a:no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r>
                        <a:rPr lang="en-US" sz="1600" b="1" dirty="0">
                          <a:solidFill>
                            <a:srgbClr val="FFFFFF"/>
                          </a:solidFill>
                          <a:latin typeface="Arial" panose="020B0604020202020204" pitchFamily="34" charset="0"/>
                          <a:cs typeface="Arial" panose="020B0604020202020204" pitchFamily="34" charset="0"/>
                        </a:rPr>
                        <a:t>Public Organizations</a:t>
                      </a:r>
                    </a:p>
                  </a:txBody>
                  <a:tcPr marL="167201" marR="100321" marT="100321" marB="100321">
                    <a:lnL w="38100" cap="flat" cmpd="sng" algn="ctr">
                      <a:solidFill>
                        <a:srgbClr val="FFFFFF"/>
                      </a:solid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685451578"/>
                  </a:ext>
                </a:extLst>
              </a:tr>
              <a:tr h="5218895">
                <a:tc>
                  <a:txBody>
                    <a:bodyPr/>
                    <a:lstStyle/>
                    <a:p>
                      <a:r>
                        <a:rPr lang="en-US" sz="1600" dirty="0">
                          <a:solidFill>
                            <a:schemeClr val="tx1">
                              <a:lumMod val="85000"/>
                              <a:lumOff val="15000"/>
                            </a:schemeClr>
                          </a:solidFill>
                          <a:latin typeface="Arial" panose="020B0604020202020204" pitchFamily="34" charset="0"/>
                          <a:cs typeface="Arial" panose="020B0604020202020204" pitchFamily="34" charset="0"/>
                        </a:rPr>
                        <a:t>Private organizations face unique challenges in developing and executing HR strategies. On one hand, they have greater flexibility in terms of decision-making and resource allocation. On the other hand, they often have to compete with larger and more established companies for top talent. As a result, private organizations need to be strategic in their recruitment and retention efforts.</a:t>
                      </a:r>
                    </a:p>
                    <a:p>
                      <a:r>
                        <a:rPr lang="en-US" sz="1600" dirty="0">
                          <a:solidFill>
                            <a:schemeClr val="tx1">
                              <a:lumMod val="85000"/>
                              <a:lumOff val="15000"/>
                            </a:schemeClr>
                          </a:solidFill>
                          <a:latin typeface="Arial" panose="020B0604020202020204" pitchFamily="34" charset="0"/>
                          <a:cs typeface="Arial" panose="020B0604020202020204" pitchFamily="34" charset="0"/>
                        </a:rPr>
                        <a:t>In addition, private organizations may struggle with ensuring that their HR strategies align with their overall business objectives. They may also face challenges in implementing HR policies and procedures consistently across different departments and locations. However, private organizations can also benefit from the agility and innovation that comes with being a smaller entity.</a:t>
                      </a:r>
                    </a:p>
                    <a:p>
                      <a:endParaRPr lang="en-US" sz="1600" dirty="0">
                        <a:solidFill>
                          <a:schemeClr val="tx1">
                            <a:lumMod val="85000"/>
                            <a:lumOff val="15000"/>
                          </a:schemeClr>
                        </a:solidFill>
                        <a:latin typeface="Arial" panose="020B0604020202020204" pitchFamily="34" charset="0"/>
                        <a:cs typeface="Arial" panose="020B0604020202020204" pitchFamily="34" charset="0"/>
                      </a:endParaRPr>
                    </a:p>
                  </a:txBody>
                  <a:tcPr marL="167201" marR="100321" marT="100321" marB="100321">
                    <a:lnL w="38100" cap="flat" cmpd="sng" algn="ctr">
                      <a:no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14902"/>
                      </a:srgbClr>
                    </a:solidFill>
                  </a:tcPr>
                </a:tc>
                <a:tc>
                  <a:txBody>
                    <a:bodyPr/>
                    <a:lstStyle/>
                    <a:p>
                      <a:pPr marL="0" indent="0" algn="l">
                        <a:buNone/>
                      </a:pPr>
                      <a:r>
                        <a:rPr lang="en-US" sz="1600" b="0" i="0" dirty="0">
                          <a:solidFill>
                            <a:schemeClr val="tx1">
                              <a:lumMod val="85000"/>
                              <a:lumOff val="15000"/>
                            </a:schemeClr>
                          </a:solidFill>
                          <a:effectLst/>
                          <a:latin typeface="Arial" panose="020B0604020202020204" pitchFamily="34" charset="0"/>
                          <a:cs typeface="Arial" panose="020B0604020202020204" pitchFamily="34" charset="0"/>
                        </a:rPr>
                        <a:t>Public organizations face unique challenges when it comes to developing and executing HR strategies. The first challenge is the complex organizational structure of public entities, which can lead to a lack of clarity in roles and responsibilities. This can make it difficult to identify specific HR needs and develop targeted solutions. Another challenge is the political nature of public organizations, which can create tension between HR policies and political agendas. Finally, public organizations often have limited budgets, which can make it difficult to attract and retain top talent.</a:t>
                      </a:r>
                    </a:p>
                    <a:p>
                      <a:pPr marL="0" indent="0" algn="l">
                        <a:buNone/>
                      </a:pPr>
                      <a:r>
                        <a:rPr lang="en-US" sz="1600" b="0" i="0" dirty="0">
                          <a:solidFill>
                            <a:schemeClr val="tx1">
                              <a:lumMod val="85000"/>
                              <a:lumOff val="15000"/>
                            </a:schemeClr>
                          </a:solidFill>
                          <a:effectLst/>
                          <a:latin typeface="Arial" panose="020B0604020202020204" pitchFamily="34" charset="0"/>
                          <a:cs typeface="Arial" panose="020B0604020202020204" pitchFamily="34" charset="0"/>
                        </a:rPr>
                        <a:t>Despite these challenges, there are also advantages to implementing HR strategies in public organizations. For example, public organizations often have a strong sense of mission and purpose, which can help to motivate employees and align them with organizational goals. Additionally, public organizations may have more job security and stability than private organizations, which can be attractive to potential employees. Finally, public organizations often have a greater emphasis on work-life balance, which can help to reduce employee turnover and increase job satisfaction.</a:t>
                      </a:r>
                    </a:p>
                  </a:txBody>
                  <a:tcPr marL="167201" marR="100321" marT="100321" marB="100321">
                    <a:lnL w="38100" cap="flat" cmpd="sng" algn="ctr">
                      <a:solidFill>
                        <a:srgbClr val="FFFFFF"/>
                      </a:solidFill>
                      <a:prstDash val="solid"/>
                    </a:lnL>
                    <a:lnR w="38100" cap="flat" cmpd="sng" algn="ctr">
                      <a:noFill/>
                      <a:prstDash val="solid"/>
                    </a:lnR>
                    <a:lnT w="38100" cap="flat" cmpd="sng" algn="ctr">
                      <a:solidFill>
                        <a:srgbClr val="FFFFFF"/>
                      </a:solidFill>
                      <a:prstDash val="solid"/>
                    </a:lnT>
                    <a:lnB w="12700" cmpd="sng">
                      <a:noFill/>
                      <a:prstDash val="solid"/>
                    </a:lnB>
                    <a:solidFill>
                      <a:srgbClr val="878E8B">
                        <a:alpha val="14902"/>
                      </a:srgbClr>
                    </a:solidFill>
                  </a:tcPr>
                </a:tc>
                <a:extLst>
                  <a:ext uri="{0D108BD9-81ED-4DB2-BD59-A6C34878D82A}">
                    <a16:rowId xmlns:a16="http://schemas.microsoft.com/office/drawing/2014/main" val="2398414796"/>
                  </a:ext>
                </a:extLst>
              </a:tr>
            </a:tbl>
          </a:graphicData>
        </a:graphic>
      </p:graphicFrame>
    </p:spTree>
    <p:extLst>
      <p:ext uri="{BB962C8B-B14F-4D97-AF65-F5344CB8AC3E}">
        <p14:creationId xmlns:p14="http://schemas.microsoft.com/office/powerpoint/2010/main" val="19742615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187331-3A30-C9FD-497C-1412CFCC6781}"/>
              </a:ext>
            </a:extLst>
          </p:cNvPr>
          <p:cNvSpPr>
            <a:spLocks noGrp="1"/>
          </p:cNvSpPr>
          <p:nvPr>
            <p:ph type="title"/>
          </p:nvPr>
        </p:nvSpPr>
        <p:spPr>
          <a:xfrm>
            <a:off x="1286933" y="609600"/>
            <a:ext cx="10197494" cy="1099457"/>
          </a:xfrm>
        </p:spPr>
        <p:txBody>
          <a:bodyPr>
            <a:normAutofit fontScale="90000"/>
          </a:bodyPr>
          <a:lstStyle/>
          <a:p>
            <a:r>
              <a:rPr lang="en-US" dirty="0">
                <a:latin typeface="Arial" panose="020B0604020202020204" pitchFamily="34" charset="0"/>
                <a:cs typeface="Arial" panose="020B0604020202020204" pitchFamily="34" charset="0"/>
              </a:rPr>
              <a:t>Impact of HR Strategies in Both the Organizations</a:t>
            </a:r>
          </a:p>
        </p:txBody>
      </p:sp>
      <p:sp>
        <p:nvSpPr>
          <p:cNvPr id="20" name="Isosceles Triangle 19">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4" name="Content Placeholder 3">
            <a:extLst>
              <a:ext uri="{FF2B5EF4-FFF2-40B4-BE49-F238E27FC236}">
                <a16:creationId xmlns:a16="http://schemas.microsoft.com/office/drawing/2014/main" id="{08840065-4EDA-16B1-132B-B20998D6A928}"/>
              </a:ext>
            </a:extLst>
          </p:cNvPr>
          <p:cNvGraphicFramePr>
            <a:graphicFrameLocks noGrp="1"/>
          </p:cNvGraphicFramePr>
          <p:nvPr>
            <p:ph idx="1"/>
            <p:extLst>
              <p:ext uri="{D42A27DB-BD31-4B8C-83A1-F6EECF244321}">
                <p14:modId xmlns:p14="http://schemas.microsoft.com/office/powerpoint/2010/main" val="3810630668"/>
              </p:ext>
            </p:extLst>
          </p:nvPr>
        </p:nvGraphicFramePr>
        <p:xfrm>
          <a:off x="1286932" y="1505197"/>
          <a:ext cx="9935250" cy="4743203"/>
        </p:xfrm>
        <a:graphic>
          <a:graphicData uri="http://schemas.openxmlformats.org/drawingml/2006/table">
            <a:tbl>
              <a:tblPr firstRow="1" firstCol="1" bandRow="1">
                <a:tableStyleId>{69012ECD-51FC-41F1-AA8D-1B2483CD663E}</a:tableStyleId>
              </a:tblPr>
              <a:tblGrid>
                <a:gridCol w="5009808">
                  <a:extLst>
                    <a:ext uri="{9D8B030D-6E8A-4147-A177-3AD203B41FA5}">
                      <a16:colId xmlns:a16="http://schemas.microsoft.com/office/drawing/2014/main" val="3611000906"/>
                    </a:ext>
                  </a:extLst>
                </a:gridCol>
                <a:gridCol w="4925442">
                  <a:extLst>
                    <a:ext uri="{9D8B030D-6E8A-4147-A177-3AD203B41FA5}">
                      <a16:colId xmlns:a16="http://schemas.microsoft.com/office/drawing/2014/main" val="4136841529"/>
                    </a:ext>
                  </a:extLst>
                </a:gridCol>
              </a:tblGrid>
              <a:tr h="307409">
                <a:tc>
                  <a:txBody>
                    <a:bodyPr/>
                    <a:lstStyle/>
                    <a:p>
                      <a:pPr algn="l" fontAlgn="t">
                        <a:lnSpc>
                          <a:spcPct val="107000"/>
                        </a:lnSpc>
                        <a:spcBef>
                          <a:spcPts val="0"/>
                        </a:spcBef>
                        <a:spcAft>
                          <a:spcPts val="800"/>
                        </a:spcAft>
                      </a:pPr>
                      <a:r>
                        <a:rPr lang="en-US" sz="1800" b="1" u="none" strike="noStrike" kern="100" dirty="0">
                          <a:effectLst/>
                          <a:latin typeface="Arial" panose="020B0604020202020204" pitchFamily="34" charset="0"/>
                          <a:cs typeface="Arial" panose="020B0604020202020204" pitchFamily="34" charset="0"/>
                        </a:rPr>
                        <a:t>Private Organizations</a:t>
                      </a:r>
                      <a:endParaRPr lang="en-US" sz="2800" b="1" i="0" u="none" strike="noStrike" dirty="0">
                        <a:effectLst/>
                        <a:latin typeface="Arial" panose="020B0604020202020204" pitchFamily="34" charset="0"/>
                        <a:cs typeface="Arial" panose="020B0604020202020204" pitchFamily="34" charset="0"/>
                      </a:endParaRPr>
                    </a:p>
                  </a:txBody>
                  <a:tcPr marL="86942" marR="86942" marT="12075" marB="0">
                    <a:lnB w="12700" cap="flat" cmpd="sng" algn="ctr">
                      <a:solidFill>
                        <a:schemeClr val="tx1"/>
                      </a:solidFill>
                      <a:prstDash val="solid"/>
                      <a:round/>
                      <a:headEnd type="none" w="med" len="med"/>
                      <a:tailEnd type="none" w="med" len="med"/>
                    </a:lnB>
                  </a:tcPr>
                </a:tc>
                <a:tc>
                  <a:txBody>
                    <a:bodyPr/>
                    <a:lstStyle/>
                    <a:p>
                      <a:pPr algn="l" fontAlgn="t">
                        <a:lnSpc>
                          <a:spcPct val="107000"/>
                        </a:lnSpc>
                        <a:spcBef>
                          <a:spcPts val="0"/>
                        </a:spcBef>
                        <a:spcAft>
                          <a:spcPts val="800"/>
                        </a:spcAft>
                      </a:pPr>
                      <a:r>
                        <a:rPr lang="en-US" sz="1800" b="1" u="none" strike="noStrike" kern="100" dirty="0">
                          <a:effectLst/>
                          <a:latin typeface="Arial" panose="020B0604020202020204" pitchFamily="34" charset="0"/>
                          <a:cs typeface="Arial" panose="020B0604020202020204" pitchFamily="34" charset="0"/>
                        </a:rPr>
                        <a:t>Public Organizations</a:t>
                      </a:r>
                      <a:endParaRPr lang="en-US" sz="2800" b="1" i="0" u="none" strike="noStrike" dirty="0">
                        <a:effectLst/>
                        <a:latin typeface="Arial" panose="020B0604020202020204" pitchFamily="34" charset="0"/>
                        <a:cs typeface="Arial" panose="020B0604020202020204" pitchFamily="34" charset="0"/>
                      </a:endParaRPr>
                    </a:p>
                  </a:txBody>
                  <a:tcPr marL="86942" marR="86942" marT="12075" marB="0">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235041309"/>
                  </a:ext>
                </a:extLst>
              </a:tr>
              <a:tr h="4435794">
                <a:tc>
                  <a:txBody>
                    <a:bodyPr/>
                    <a:lstStyle/>
                    <a:p>
                      <a:pPr algn="l" fontAlgn="t">
                        <a:lnSpc>
                          <a:spcPct val="107000"/>
                        </a:lnSpc>
                        <a:spcBef>
                          <a:spcPts val="0"/>
                        </a:spcBef>
                        <a:spcAft>
                          <a:spcPts val="800"/>
                        </a:spcAft>
                      </a:pPr>
                      <a:r>
                        <a:rPr lang="en-US" sz="1600" b="0" u="none" strike="noStrike" kern="100" dirty="0">
                          <a:effectLst/>
                          <a:latin typeface="Arial" panose="020B0604020202020204" pitchFamily="34" charset="0"/>
                          <a:cs typeface="Arial" panose="020B0604020202020204" pitchFamily="34" charset="0"/>
                        </a:rPr>
                        <a:t>For Example, Huawei has been able to build a competitive advantage. The organization plans by attracting and retaining top talent, empowering and engaging employees, promoting diversity, and fostering a performance-driven culture. These strategies have enabled the company to innovate rapidly, adapt to changing market conditions, expand globally, and maintain a strong position in the highly competitive telecommunications and technology industry. Additionally, the focus on learning and development ensures that Huawei remains at the cutting edge of technology, enabling them to deliver high-quality products and services to their customers. Overall, these HR strategies have contributed to Huawei's success and growth as a global leader in the industry.</a:t>
                      </a:r>
                      <a:endParaRPr lang="en-US" sz="2400" b="0" i="0" u="none" strike="noStrike" dirty="0">
                        <a:effectLst/>
                        <a:latin typeface="Arial" panose="020B0604020202020204" pitchFamily="34" charset="0"/>
                        <a:cs typeface="Arial" panose="020B0604020202020204" pitchFamily="34" charset="0"/>
                      </a:endParaRPr>
                    </a:p>
                  </a:txBody>
                  <a:tcPr marL="86942" marR="86942" marT="12075"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t">
                        <a:lnSpc>
                          <a:spcPct val="107000"/>
                        </a:lnSpc>
                        <a:spcBef>
                          <a:spcPts val="0"/>
                        </a:spcBef>
                        <a:spcAft>
                          <a:spcPts val="800"/>
                        </a:spcAft>
                      </a:pPr>
                      <a:r>
                        <a:rPr lang="en-US" sz="1600" b="0" u="none" strike="noStrike" kern="100" dirty="0">
                          <a:effectLst/>
                          <a:latin typeface="Arial" panose="020B0604020202020204" pitchFamily="34" charset="0"/>
                          <a:cs typeface="Arial" panose="020B0604020202020204" pitchFamily="34" charset="0"/>
                        </a:rPr>
                        <a:t>For Example, Unilever has built a strong foundation for growth and success. The organization focuses on talent management and development, diversity and inclusion, employee engagement and well-being, sustainability, and continuous learning. These strategies enable Unilever to attract and retain top talent, foster a culture of innovation, adapt to changing market dynamics, and meet the evolving needs of consumers worldwide. Furthermore, the emphasis on sustainability aligns with the organization's long-term vision and helps drive sustainable business practices, creating a positive impact on society and the environment. Overall, these HR strategies have contributed to Unilever's position as a global leader in the consumer goods industry.</a:t>
                      </a:r>
                      <a:endParaRPr lang="en-US" sz="2400" b="0" i="0" u="none" strike="noStrike" dirty="0">
                        <a:effectLst/>
                        <a:latin typeface="Arial" panose="020B0604020202020204" pitchFamily="34" charset="0"/>
                        <a:cs typeface="Arial" panose="020B0604020202020204" pitchFamily="34" charset="0"/>
                      </a:endParaRPr>
                    </a:p>
                  </a:txBody>
                  <a:tcPr marL="86942" marR="86942" marT="12075"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66066128"/>
                  </a:ext>
                </a:extLst>
              </a:tr>
            </a:tbl>
          </a:graphicData>
        </a:graphic>
      </p:graphicFrame>
    </p:spTree>
    <p:extLst>
      <p:ext uri="{BB962C8B-B14F-4D97-AF65-F5344CB8AC3E}">
        <p14:creationId xmlns:p14="http://schemas.microsoft.com/office/powerpoint/2010/main" val="42482644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93513-20DF-20C8-A3C8-C5A6527FD05E}"/>
              </a:ext>
            </a:extLst>
          </p:cNvPr>
          <p:cNvSpPr>
            <a:spLocks noGrp="1"/>
          </p:cNvSpPr>
          <p:nvPr>
            <p:ph type="title"/>
          </p:nvPr>
        </p:nvSpPr>
        <p:spPr/>
        <p:txBody>
          <a:bodyPr/>
          <a:lstStyle/>
          <a:p>
            <a:r>
              <a:rPr lang="en-US" b="1" i="0" dirty="0">
                <a:effectLst/>
                <a:latin typeface="Arial" panose="020B0604020202020204" pitchFamily="34" charset="0"/>
                <a:cs typeface="Arial" panose="020B0604020202020204" pitchFamily="34" charset="0"/>
              </a:rPr>
              <a:t>HR Strategy Best Practices</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E52EFEE-5854-7591-1CD6-BCFE36D29AA1}"/>
              </a:ext>
            </a:extLst>
          </p:cNvPr>
          <p:cNvSpPr>
            <a:spLocks noGrp="1"/>
          </p:cNvSpPr>
          <p:nvPr>
            <p:ph idx="1"/>
          </p:nvPr>
        </p:nvSpPr>
        <p:spPr>
          <a:xfrm>
            <a:off x="677333" y="1488613"/>
            <a:ext cx="8799175" cy="4856769"/>
          </a:xfrm>
        </p:spPr>
        <p:txBody>
          <a:bodyPr/>
          <a:lstStyle/>
          <a:p>
            <a:pPr marL="0" indent="0" algn="l">
              <a:buNone/>
            </a:pPr>
            <a:r>
              <a:rPr lang="en-US" b="0" i="0" dirty="0">
                <a:solidFill>
                  <a:srgbClr val="959595"/>
                </a:solidFill>
                <a:effectLst/>
                <a:latin typeface="Arial" panose="020B0604020202020204" pitchFamily="34" charset="0"/>
                <a:cs typeface="Arial" panose="020B0604020202020204" pitchFamily="34" charset="0"/>
              </a:rPr>
              <a:t>One of the best practices for developing and executing HR strategies in both private and public organizations is to align them with the overall business strategy. This means that HR should be viewed as a strategic partner rather than just an administrative function. In order to achieve this, HR leaders need to understand the business goals and objectives, and work closely with other departments to ensure that HR policies and practices support these goals.</a:t>
            </a:r>
          </a:p>
          <a:p>
            <a:pPr marL="0" indent="0" algn="l">
              <a:buNone/>
            </a:pPr>
            <a:r>
              <a:rPr lang="en-US" b="0" i="0" dirty="0">
                <a:solidFill>
                  <a:srgbClr val="959595"/>
                </a:solidFill>
                <a:effectLst/>
                <a:latin typeface="Arial" panose="020B0604020202020204" pitchFamily="34" charset="0"/>
                <a:cs typeface="Arial" panose="020B0604020202020204" pitchFamily="34" charset="0"/>
              </a:rPr>
              <a:t>Another best practice is to focus on employee engagement. Engaged employees are more productive, more committed, and more likely to stay with the organization. HR can foster employee engagement by providing opportunities for career development, recognizing and rewarding performance, and creating a positive work environment.</a:t>
            </a:r>
          </a:p>
          <a:p>
            <a:pPr marL="0" indent="0">
              <a:buNone/>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995004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1BDDE-9CAD-3A3D-EF36-BF3A199F9689}"/>
              </a:ext>
            </a:extLst>
          </p:cNvPr>
          <p:cNvSpPr>
            <a:spLocks noGrp="1"/>
          </p:cNvSpPr>
          <p:nvPr>
            <p:ph type="title"/>
          </p:nvPr>
        </p:nvSpPr>
        <p:spPr>
          <a:xfrm>
            <a:off x="677334" y="609600"/>
            <a:ext cx="8729902" cy="1320800"/>
          </a:xfrm>
        </p:spPr>
        <p:txBody>
          <a:bodyPr>
            <a:normAutofit/>
          </a:bodyPr>
          <a:lstStyle/>
          <a:p>
            <a:r>
              <a:rPr lang="en-US" b="1" i="0" dirty="0">
                <a:effectLst/>
                <a:latin typeface="Arial" panose="020B0604020202020204" pitchFamily="34" charset="0"/>
                <a:cs typeface="Arial" panose="020B0604020202020204" pitchFamily="34" charset="0"/>
              </a:rPr>
              <a:t>Conclusion: The Future of HR Strategy</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58757B8-8110-F91A-4397-646D2138F93B}"/>
              </a:ext>
            </a:extLst>
          </p:cNvPr>
          <p:cNvSpPr>
            <a:spLocks noGrp="1"/>
          </p:cNvSpPr>
          <p:nvPr>
            <p:ph idx="1"/>
          </p:nvPr>
        </p:nvSpPr>
        <p:spPr>
          <a:xfrm>
            <a:off x="677334" y="1488613"/>
            <a:ext cx="8596668" cy="3880773"/>
          </a:xfrm>
        </p:spPr>
        <p:txBody>
          <a:bodyPr/>
          <a:lstStyle/>
          <a:p>
            <a:pPr marL="0" indent="0" algn="l">
              <a:buNone/>
            </a:pPr>
            <a:r>
              <a:rPr lang="en-US" b="0" i="0" dirty="0">
                <a:solidFill>
                  <a:srgbClr val="959595"/>
                </a:solidFill>
                <a:effectLst/>
                <a:latin typeface="Arial" panose="020B0604020202020204" pitchFamily="34" charset="0"/>
                <a:cs typeface="Arial" panose="020B0604020202020204" pitchFamily="34" charset="0"/>
              </a:rPr>
              <a:t>In conclusion, both private and public organizations need a strong HR strategy to succeed. Organizations can create effective HR strategies that support their overall objectives by identifying key elements like recruitment, training and development, pay and benefits, and employee engagement. However, putting these strategies into practice can be difficult, particularly for private organizations that face particular challenges like a lack of resources and competition for the best talent.</a:t>
            </a:r>
          </a:p>
          <a:p>
            <a:pPr marL="0" indent="0" algn="l">
              <a:buNone/>
            </a:pPr>
            <a:r>
              <a:rPr lang="en-US" b="0" i="0" dirty="0">
                <a:solidFill>
                  <a:srgbClr val="959595"/>
                </a:solidFill>
                <a:effectLst/>
                <a:latin typeface="Arial" panose="020B0604020202020204" pitchFamily="34" charset="0"/>
                <a:cs typeface="Arial" panose="020B0604020202020204" pitchFamily="34" charset="0"/>
              </a:rPr>
              <a:t>Looking to the future, it is clear that HR strategy will continue to evolve as technology advances and the workforce becomes more diverse. Organizations must adapt by embracing best practices such as data-driven decision making and flexible work arrangements. By doing so, they can attract and retain top talent while creating a culture of innovation and continuous improvement.</a:t>
            </a:r>
          </a:p>
          <a:p>
            <a:pPr marL="0" indent="0">
              <a:buNone/>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566702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5D983-5F4B-959E-CA8D-EB51EA5E62AD}"/>
              </a:ext>
            </a:extLst>
          </p:cNvPr>
          <p:cNvSpPr>
            <a:spLocks noGrp="1"/>
          </p:cNvSpPr>
          <p:nvPr>
            <p:ph type="title"/>
          </p:nvPr>
        </p:nvSpPr>
        <p:spPr>
          <a:xfrm>
            <a:off x="677334" y="609600"/>
            <a:ext cx="8596668" cy="678873"/>
          </a:xfrm>
        </p:spPr>
        <p:txBody>
          <a:bodyPr/>
          <a:lstStyle/>
          <a:p>
            <a:r>
              <a:rPr lang="en-US" dirty="0">
                <a:latin typeface="Arial" panose="020B0604020202020204" pitchFamily="34" charset="0"/>
                <a:cs typeface="Arial" panose="020B0604020202020204" pitchFamily="34" charset="0"/>
              </a:rPr>
              <a:t>References</a:t>
            </a:r>
          </a:p>
        </p:txBody>
      </p:sp>
      <p:sp>
        <p:nvSpPr>
          <p:cNvPr id="8" name="Content Placeholder 7">
            <a:extLst>
              <a:ext uri="{FF2B5EF4-FFF2-40B4-BE49-F238E27FC236}">
                <a16:creationId xmlns:a16="http://schemas.microsoft.com/office/drawing/2014/main" id="{B0C382B6-64DE-416C-F110-F0A6A335CBE5}"/>
              </a:ext>
            </a:extLst>
          </p:cNvPr>
          <p:cNvSpPr>
            <a:spLocks noGrp="1"/>
          </p:cNvSpPr>
          <p:nvPr>
            <p:ph idx="1"/>
          </p:nvPr>
        </p:nvSpPr>
        <p:spPr>
          <a:xfrm>
            <a:off x="677333" y="1288473"/>
            <a:ext cx="9236687" cy="3880773"/>
          </a:xfrm>
        </p:spPr>
        <p:txBody>
          <a:bodyPr/>
          <a:lstStyle/>
          <a:p>
            <a:pPr>
              <a:buFont typeface="+mj-lt"/>
              <a:buAutoNum type="arabicPeriod"/>
            </a:pPr>
            <a:r>
              <a:rPr lang="en-US" dirty="0">
                <a:latin typeface="Arial" panose="020B0604020202020204" pitchFamily="34" charset="0"/>
                <a:cs typeface="Arial" panose="020B0604020202020204" pitchFamily="34" charset="0"/>
              </a:rPr>
              <a:t>Unilever Global Company website [Online]. Available at : </a:t>
            </a:r>
            <a:r>
              <a:rPr lang="en-US" dirty="0">
                <a:latin typeface="Arial" panose="020B0604020202020204" pitchFamily="34" charset="0"/>
                <a:cs typeface="Arial" panose="020B0604020202020204" pitchFamily="34" charset="0"/>
                <a:hlinkClick r:id="rId2"/>
              </a:rPr>
              <a:t>https://www.unilever.com/</a:t>
            </a:r>
            <a:r>
              <a:rPr lang="en-US" dirty="0">
                <a:latin typeface="Arial" panose="020B0604020202020204" pitchFamily="34" charset="0"/>
                <a:cs typeface="Arial" panose="020B0604020202020204" pitchFamily="34" charset="0"/>
              </a:rPr>
              <a:t> 2023. [Accessed: 9 July, 2023.</a:t>
            </a:r>
          </a:p>
          <a:p>
            <a:pPr>
              <a:buFont typeface="+mj-lt"/>
              <a:buAutoNum type="arabicPeriod"/>
            </a:pPr>
            <a:r>
              <a:rPr lang="en-US" b="0" i="0" dirty="0">
                <a:solidFill>
                  <a:srgbClr val="333333"/>
                </a:solidFill>
                <a:effectLst/>
                <a:latin typeface="open sans" panose="020B0606030504020204" pitchFamily="34" charset="0"/>
              </a:rPr>
              <a:t>B.A., A., 2018. . </a:t>
            </a:r>
            <a:r>
              <a:rPr lang="en-US" b="0" i="1" dirty="0">
                <a:solidFill>
                  <a:srgbClr val="333333"/>
                </a:solidFill>
                <a:effectLst/>
                <a:latin typeface="open sans" panose="020B0606030504020204" pitchFamily="34" charset="0"/>
              </a:rPr>
              <a:t>Journal of International Business Research and Marketing, 3(3),</a:t>
            </a:r>
            <a:r>
              <a:rPr lang="en-US" b="0" i="0" dirty="0">
                <a:solidFill>
                  <a:srgbClr val="333333"/>
                </a:solidFill>
                <a:effectLst/>
                <a:latin typeface="open sans" panose="020B0606030504020204" pitchFamily="34" charset="0"/>
              </a:rPr>
              <a:t> pp.7-22.</a:t>
            </a:r>
          </a:p>
          <a:p>
            <a:pPr>
              <a:buFont typeface="+mj-lt"/>
              <a:buAutoNum type="arabicPeriod"/>
            </a:pPr>
            <a:r>
              <a:rPr lang="en-US" dirty="0">
                <a:effectLst/>
              </a:rPr>
              <a:t>Pfeffer, J. (1998) </a:t>
            </a:r>
            <a:r>
              <a:rPr lang="en-US" i="1" dirty="0">
                <a:effectLst/>
              </a:rPr>
              <a:t>The human equation: Building profits by putting people first</a:t>
            </a:r>
            <a:r>
              <a:rPr lang="en-US" dirty="0">
                <a:effectLst/>
              </a:rPr>
              <a:t>. Boston: Harvard Business School Press. </a:t>
            </a:r>
          </a:p>
          <a:p>
            <a:pPr>
              <a:buFont typeface="+mj-lt"/>
              <a:buAutoNum type="arabicPeriod"/>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52945462"/>
      </p:ext>
    </p:extLst>
  </p:cSld>
  <p:clrMapOvr>
    <a:masterClrMapping/>
  </p:clrMapOvr>
</p:sld>
</file>

<file path=ppt/theme/theme1.xml><?xml version="1.0" encoding="utf-8"?>
<a:theme xmlns:a="http://schemas.openxmlformats.org/drawingml/2006/main" name="Facet">
  <a:themeElements>
    <a:clrScheme name="Custom 2">
      <a:dk1>
        <a:sysClr val="windowText" lastClr="000000"/>
      </a:dk1>
      <a:lt1>
        <a:sysClr val="window" lastClr="FFFFFF"/>
      </a:lt1>
      <a:dk2>
        <a:srgbClr val="000000"/>
      </a:dk2>
      <a:lt2>
        <a:srgbClr val="EBEBEB"/>
      </a:lt2>
      <a:accent1>
        <a:srgbClr val="0070C0"/>
      </a:accent1>
      <a:accent2>
        <a:srgbClr val="FFC000"/>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4636</TotalTime>
  <Words>1565</Words>
  <Application>Microsoft Office PowerPoint</Application>
  <PresentationFormat>Widescreen</PresentationFormat>
  <Paragraphs>49</Paragraphs>
  <Slides>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Calibri</vt:lpstr>
      <vt:lpstr>Open Sans</vt:lpstr>
      <vt:lpstr>Trebuchet MS</vt:lpstr>
      <vt:lpstr>Wingdings</vt:lpstr>
      <vt:lpstr>Wingdings 3</vt:lpstr>
      <vt:lpstr>Facet</vt:lpstr>
      <vt:lpstr>Presentation on HR strategy in Private and Public Organizations</vt:lpstr>
      <vt:lpstr>Introduction</vt:lpstr>
      <vt:lpstr>HR Strategy in Private and Public Organizations </vt:lpstr>
      <vt:lpstr>Challenges Faced by Both the Organizations</vt:lpstr>
      <vt:lpstr>Impact of HR Strategies in Both the Organizations</vt:lpstr>
      <vt:lpstr>HR Strategy Best Practices</vt:lpstr>
      <vt:lpstr>Conclusion: The Future of HR Strategy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on HR strategy in Private and Public Organizations</dc:title>
  <dc:creator>Nishant Nyachhon (2241625)</dc:creator>
  <cp:lastModifiedBy>Nishant Nyachhon</cp:lastModifiedBy>
  <cp:revision>16</cp:revision>
  <dcterms:created xsi:type="dcterms:W3CDTF">2023-07-08T14:45:26Z</dcterms:created>
  <dcterms:modified xsi:type="dcterms:W3CDTF">2023-07-12T00:20:19Z</dcterms:modified>
</cp:coreProperties>
</file>