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1" r:id="rId1"/>
  </p:sldMasterIdLst>
  <p:notesMasterIdLst>
    <p:notesMasterId r:id="rId38"/>
  </p:notesMasterIdLst>
  <p:handoutMasterIdLst>
    <p:handoutMasterId r:id="rId39"/>
  </p:handoutMasterIdLst>
  <p:sldIdLst>
    <p:sldId id="292" r:id="rId2"/>
    <p:sldId id="297" r:id="rId3"/>
    <p:sldId id="293" r:id="rId4"/>
    <p:sldId id="294" r:id="rId5"/>
    <p:sldId id="295" r:id="rId6"/>
    <p:sldId id="256" r:id="rId7"/>
    <p:sldId id="265" r:id="rId8"/>
    <p:sldId id="258" r:id="rId9"/>
    <p:sldId id="264" r:id="rId10"/>
    <p:sldId id="259" r:id="rId11"/>
    <p:sldId id="260" r:id="rId12"/>
    <p:sldId id="261" r:id="rId13"/>
    <p:sldId id="262" r:id="rId14"/>
    <p:sldId id="263" r:id="rId15"/>
    <p:sldId id="266" r:id="rId16"/>
    <p:sldId id="267" r:id="rId17"/>
    <p:sldId id="268" r:id="rId18"/>
    <p:sldId id="269" r:id="rId19"/>
    <p:sldId id="280" r:id="rId20"/>
    <p:sldId id="283" r:id="rId21"/>
    <p:sldId id="284" r:id="rId22"/>
    <p:sldId id="271" r:id="rId23"/>
    <p:sldId id="287" r:id="rId24"/>
    <p:sldId id="272" r:id="rId25"/>
    <p:sldId id="288" r:id="rId26"/>
    <p:sldId id="273" r:id="rId27"/>
    <p:sldId id="281" r:id="rId28"/>
    <p:sldId id="282" r:id="rId29"/>
    <p:sldId id="289" r:id="rId30"/>
    <p:sldId id="290" r:id="rId31"/>
    <p:sldId id="274" r:id="rId32"/>
    <p:sldId id="276" r:id="rId33"/>
    <p:sldId id="275" r:id="rId34"/>
    <p:sldId id="277" r:id="rId35"/>
    <p:sldId id="298" r:id="rId36"/>
    <p:sldId id="296" r:id="rId37"/>
  </p:sldIdLst>
  <p:sldSz cx="9144000" cy="6858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4660" autoAdjust="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60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638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638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638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CB2DDF1C-B804-40CF-9F94-7D8ED373510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7437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5CFE01-FD17-45C1-8028-78541890CF71}" type="datetimeFigureOut">
              <a:rPr lang="en-GB" smtClean="0"/>
              <a:t>10/12/2017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CEB3E2-643F-41CA-ACD0-EBE21A75A2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23733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E8447A-DE61-4BC8-A06A-5735C33A4B3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09741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227102-7572-452F-B36E-9584715F073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4539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CEB3E2-643F-41CA-ACD0-EBE21A75A20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18202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"/>
          <p:cNvGrpSpPr>
            <a:grpSpLocks/>
          </p:cNvGrpSpPr>
          <p:nvPr/>
        </p:nvGrpSpPr>
        <p:grpSpPr bwMode="auto">
          <a:xfrm>
            <a:off x="228600" y="2889250"/>
            <a:ext cx="8610600" cy="201613"/>
            <a:chOff x="144" y="1680"/>
            <a:chExt cx="5424" cy="144"/>
          </a:xfrm>
        </p:grpSpPr>
        <p:sp>
          <p:nvSpPr>
            <p:cNvPr id="5" name="Rectangle 8"/>
            <p:cNvSpPr>
              <a:spLocks noChangeArrowheads="1"/>
            </p:cNvSpPr>
            <p:nvPr userDrawn="1"/>
          </p:nvSpPr>
          <p:spPr bwMode="auto">
            <a:xfrm>
              <a:off x="144" y="1680"/>
              <a:ext cx="1808" cy="144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Verdana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9pPr>
            </a:lstStyle>
            <a:p>
              <a:pPr eaLnBrk="1" hangingPunct="1">
                <a:defRPr/>
              </a:pPr>
              <a:endParaRPr lang="en-GB" altLang="en-US"/>
            </a:p>
          </p:txBody>
        </p:sp>
        <p:sp>
          <p:nvSpPr>
            <p:cNvPr id="6" name="Rectangle 9"/>
            <p:cNvSpPr>
              <a:spLocks noChangeArrowheads="1"/>
            </p:cNvSpPr>
            <p:nvPr userDrawn="1"/>
          </p:nvSpPr>
          <p:spPr bwMode="auto">
            <a:xfrm>
              <a:off x="1952" y="1680"/>
              <a:ext cx="1808" cy="14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Verdana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9pPr>
            </a:lstStyle>
            <a:p>
              <a:pPr eaLnBrk="1" hangingPunct="1">
                <a:defRPr/>
              </a:pPr>
              <a:endParaRPr lang="en-GB" altLang="en-US"/>
            </a:p>
          </p:txBody>
        </p:sp>
        <p:sp>
          <p:nvSpPr>
            <p:cNvPr id="7" name="Rectangle 10"/>
            <p:cNvSpPr>
              <a:spLocks noChangeArrowheads="1"/>
            </p:cNvSpPr>
            <p:nvPr userDrawn="1"/>
          </p:nvSpPr>
          <p:spPr bwMode="auto">
            <a:xfrm>
              <a:off x="3760" y="1680"/>
              <a:ext cx="1808" cy="144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Verdana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9pPr>
            </a:lstStyle>
            <a:p>
              <a:pPr eaLnBrk="1" hangingPunct="1">
                <a:defRPr/>
              </a:pPr>
              <a:endParaRPr lang="en-GB" altLang="en-US"/>
            </a:p>
          </p:txBody>
        </p:sp>
      </p:grpSp>
      <p:sp>
        <p:nvSpPr>
          <p:cNvPr id="137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85800"/>
            <a:ext cx="7772400" cy="2127250"/>
          </a:xfrm>
        </p:spPr>
        <p:txBody>
          <a:bodyPr/>
          <a:lstStyle>
            <a:lvl1pPr algn="ctr">
              <a:defRPr sz="58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70250"/>
            <a:ext cx="6400800" cy="2209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28929-E3EA-437D-B0E4-263417C271C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E9AA17-E284-4C4A-9C26-3F710FB775A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4718CF-4370-4B40-9784-01FD7A385B4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C2AF26-CA87-43A1-9A1F-B81FACEBEF4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700C80-FFDA-46A9-B536-5471D616012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14FC28-1384-4998-A830-5862774223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CE6717-8E00-45D0-A54C-6498A6701E5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C1C400-7A47-4BE9-9865-B04F3F253EF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23913D-101C-4432-AF94-9A5D3F329CB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EC5A92-CF13-404F-9D8B-C4438147D9D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A72AA6-B0E0-4EDC-BF2B-AA37A2981AD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361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361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361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>
              <a:defRPr/>
            </a:pPr>
            <a:fld id="{CE225695-D64C-4867-B2D7-E326E4AF568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0"/>
            <a:ext cx="228600" cy="2286000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defRPr/>
            </a:pPr>
            <a:endParaRPr lang="en-GB" altLang="en-US" sz="2400">
              <a:latin typeface="Times New Roman" pitchFamily="18" charset="0"/>
            </a:endParaRPr>
          </a:p>
        </p:txBody>
      </p:sp>
      <p:sp>
        <p:nvSpPr>
          <p:cNvPr id="1032" name="Line 8"/>
          <p:cNvSpPr>
            <a:spLocks noChangeShapeType="1"/>
          </p:cNvSpPr>
          <p:nvPr/>
        </p:nvSpPr>
        <p:spPr bwMode="auto">
          <a:xfrm>
            <a:off x="457200" y="1447800"/>
            <a:ext cx="8077200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2286000"/>
            <a:ext cx="228600" cy="2286000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defRPr/>
            </a:pPr>
            <a:endParaRPr lang="en-GB" altLang="en-US" sz="2400">
              <a:latin typeface="Times New Roman" pitchFamily="18" charset="0"/>
            </a:endParaRPr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4572000"/>
            <a:ext cx="228600" cy="2286000"/>
          </a:xfrm>
          <a:prstGeom prst="rect">
            <a:avLst/>
          </a:prstGeom>
          <a:solidFill>
            <a:schemeClr val="tx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defRPr/>
            </a:pPr>
            <a:endParaRPr lang="en-GB" altLang="en-US" sz="2400"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8" r:id="rId1"/>
    <p:sldLayoutId id="2147483838" r:id="rId2"/>
    <p:sldLayoutId id="2147483839" r:id="rId3"/>
    <p:sldLayoutId id="2147483840" r:id="rId4"/>
    <p:sldLayoutId id="2147483841" r:id="rId5"/>
    <p:sldLayoutId id="2147483842" r:id="rId6"/>
    <p:sldLayoutId id="2147483843" r:id="rId7"/>
    <p:sldLayoutId id="2147483844" r:id="rId8"/>
    <p:sldLayoutId id="2147483845" r:id="rId9"/>
    <p:sldLayoutId id="2147483846" r:id="rId10"/>
    <p:sldLayoutId id="2147483847" r:id="rId11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p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p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raphicsfactory.com/Clip-Art/Education/Graduation/Education057-139491.html" TargetMode="Externa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http://ltssolweb1.open.ac.uk/safari_guests/pictures/S6T6webppageicon.gif" TargetMode="External"/><Relationship Id="rId3" Type="http://schemas.openxmlformats.org/officeDocument/2006/relationships/oleObject" Target="../embeddings/oleObject1.bin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http://ltssolweb1.open.ac.uk/safari_guests/pictures/S3T2A1pic4journalarticleicon.gif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685800" y="2420888"/>
            <a:ext cx="7772400" cy="1470025"/>
          </a:xfrm>
        </p:spPr>
        <p:txBody>
          <a:bodyPr/>
          <a:lstStyle/>
          <a:p>
            <a:r>
              <a:rPr lang="en-GB" dirty="0"/>
              <a:t>EMPL4012</a:t>
            </a:r>
            <a:br>
              <a:rPr lang="en-GB" dirty="0"/>
            </a:br>
            <a:r>
              <a:rPr lang="en-GB" dirty="0"/>
              <a:t> </a:t>
            </a:r>
            <a:br>
              <a:rPr lang="en-GB" dirty="0"/>
            </a:br>
            <a:r>
              <a:rPr lang="en-GB" dirty="0"/>
              <a:t>Researching and analysing Data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6160" y="6209755"/>
            <a:ext cx="1691680" cy="620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144963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0BBB2E-F366-4DA4-BAC6-F3B862A25C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702915"/>
          </a:xfrm>
        </p:spPr>
        <p:txBody>
          <a:bodyPr/>
          <a:lstStyle/>
          <a:p>
            <a:r>
              <a:rPr lang="en-GB" dirty="0"/>
              <a:t>Content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0465CA-0116-441B-98E9-3C7D896780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500" dirty="0"/>
              <a:t>Summary of key components module</a:t>
            </a:r>
          </a:p>
          <a:p>
            <a:endParaRPr lang="en-GB" sz="3500" dirty="0"/>
          </a:p>
          <a:p>
            <a:r>
              <a:rPr lang="en-GB" sz="3500" dirty="0"/>
              <a:t>Harvard referencing</a:t>
            </a:r>
          </a:p>
          <a:p>
            <a:endParaRPr lang="en-GB" sz="3500" dirty="0"/>
          </a:p>
          <a:p>
            <a:r>
              <a:rPr lang="en-GB" sz="3500" dirty="0"/>
              <a:t>Learning outcomes</a:t>
            </a:r>
          </a:p>
          <a:p>
            <a:endParaRPr lang="en-GB" sz="3500" dirty="0"/>
          </a:p>
        </p:txBody>
      </p:sp>
    </p:spTree>
    <p:extLst>
      <p:ext uri="{BB962C8B-B14F-4D97-AF65-F5344CB8AC3E}">
        <p14:creationId xmlns:p14="http://schemas.microsoft.com/office/powerpoint/2010/main" val="2485665340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76672"/>
            <a:ext cx="7924800" cy="720080"/>
          </a:xfrm>
        </p:spPr>
        <p:txBody>
          <a:bodyPr/>
          <a:lstStyle/>
          <a:p>
            <a:pPr algn="ctr"/>
            <a:r>
              <a:rPr lang="en-GB" sz="3000" cap="none" dirty="0">
                <a:solidFill>
                  <a:schemeClr val="tx2"/>
                </a:solidFill>
              </a:rPr>
              <a:t>Summary</a:t>
            </a:r>
            <a:r>
              <a:rPr lang="en-GB" sz="2800" cap="none" dirty="0">
                <a:solidFill>
                  <a:schemeClr val="tx2"/>
                </a:solidFill>
              </a:rPr>
              <a:t> of Module</a:t>
            </a:r>
            <a:br>
              <a:rPr lang="en-GB" sz="2800" cap="none" dirty="0">
                <a:solidFill>
                  <a:schemeClr val="tx2"/>
                </a:solidFill>
              </a:rPr>
            </a:br>
            <a:br>
              <a:rPr lang="en-GB" sz="2400" cap="none" dirty="0"/>
            </a:br>
            <a:endParaRPr lang="en-GB" sz="2400" cap="none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07504" y="692696"/>
            <a:ext cx="9036496" cy="583264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2700" dirty="0"/>
              <a:t>What have we learned about </a:t>
            </a:r>
            <a:r>
              <a:rPr lang="en-GB" sz="2700" dirty="0">
                <a:solidFill>
                  <a:schemeClr val="tx2"/>
                </a:solidFill>
              </a:rPr>
              <a:t>Data Handling</a:t>
            </a:r>
            <a:endParaRPr lang="en-GB" sz="2700" dirty="0"/>
          </a:p>
          <a:p>
            <a:pPr>
              <a:lnSpc>
                <a:spcPct val="150000"/>
              </a:lnSpc>
            </a:pPr>
            <a:r>
              <a:rPr lang="en-GB" sz="2700" dirty="0"/>
              <a:t>We have examined how initial </a:t>
            </a:r>
            <a:r>
              <a:rPr lang="en-GB" sz="2700" i="1" dirty="0"/>
              <a:t>‘raw data’ </a:t>
            </a:r>
            <a:r>
              <a:rPr lang="en-GB" sz="2700" dirty="0"/>
              <a:t>(letters and numbers with no specific meaning) are transformed into </a:t>
            </a:r>
            <a:r>
              <a:rPr lang="en-GB" sz="2700" dirty="0">
                <a:solidFill>
                  <a:schemeClr val="tx2"/>
                </a:solidFill>
              </a:rPr>
              <a:t>Information</a:t>
            </a:r>
          </a:p>
          <a:p>
            <a:pPr>
              <a:lnSpc>
                <a:spcPct val="150000"/>
              </a:lnSpc>
            </a:pPr>
            <a:r>
              <a:rPr lang="en-GB" sz="2700" dirty="0"/>
              <a:t>We have learned how possession of certain </a:t>
            </a:r>
            <a:r>
              <a:rPr lang="en-GB" sz="2700" dirty="0">
                <a:solidFill>
                  <a:schemeClr val="tx2"/>
                </a:solidFill>
              </a:rPr>
              <a:t>Information</a:t>
            </a:r>
            <a:r>
              <a:rPr lang="en-GB" sz="2700" dirty="0"/>
              <a:t> can bring us </a:t>
            </a:r>
            <a:r>
              <a:rPr lang="en-GB" sz="2700" dirty="0">
                <a:solidFill>
                  <a:schemeClr val="tx2"/>
                </a:solidFill>
              </a:rPr>
              <a:t>Knowledge</a:t>
            </a:r>
            <a:r>
              <a:rPr lang="en-GB" sz="2700" dirty="0"/>
              <a:t>  - and ultimately - </a:t>
            </a:r>
            <a:r>
              <a:rPr lang="en-GB" sz="2700" dirty="0">
                <a:solidFill>
                  <a:schemeClr val="tx2"/>
                </a:solidFill>
              </a:rPr>
              <a:t>Wisdom</a:t>
            </a:r>
          </a:p>
          <a:p>
            <a:pPr>
              <a:lnSpc>
                <a:spcPct val="150000"/>
              </a:lnSpc>
            </a:pPr>
            <a:r>
              <a:rPr lang="en-GB" sz="2700" dirty="0"/>
              <a:t>We know we can act upon that </a:t>
            </a:r>
            <a:r>
              <a:rPr lang="en-GB" sz="2700" dirty="0">
                <a:solidFill>
                  <a:schemeClr val="tx2"/>
                </a:solidFill>
              </a:rPr>
              <a:t>Knowledge</a:t>
            </a:r>
            <a:r>
              <a:rPr lang="en-GB" sz="2700" dirty="0"/>
              <a:t>  to effect </a:t>
            </a:r>
            <a:r>
              <a:rPr lang="en-GB" sz="2700" i="1" dirty="0"/>
              <a:t>change</a:t>
            </a:r>
            <a:r>
              <a:rPr lang="en-GB" sz="2700" dirty="0"/>
              <a:t> if we so wish </a:t>
            </a:r>
          </a:p>
          <a:p>
            <a:pPr marL="0" indent="0">
              <a:buNone/>
            </a:pPr>
            <a:endParaRPr lang="en-GB" sz="2700" dirty="0"/>
          </a:p>
          <a:p>
            <a:endParaRPr lang="en-GB" sz="2700" dirty="0"/>
          </a:p>
          <a:p>
            <a:endParaRPr lang="en-GB" sz="2700" dirty="0"/>
          </a:p>
          <a:p>
            <a:endParaRPr lang="en-GB" sz="27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6237118"/>
            <a:ext cx="1691680" cy="620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497583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79512" y="116632"/>
            <a:ext cx="9002960" cy="6480719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2700" dirty="0"/>
              <a:t>We have explored several methods of collecting </a:t>
            </a:r>
            <a:r>
              <a:rPr lang="en-GB" sz="2700" dirty="0">
                <a:solidFill>
                  <a:schemeClr val="tx2"/>
                </a:solidFill>
              </a:rPr>
              <a:t>Data</a:t>
            </a:r>
            <a:r>
              <a:rPr lang="en-GB" sz="2700" dirty="0"/>
              <a:t> using both </a:t>
            </a:r>
            <a:r>
              <a:rPr lang="en-GB" sz="2700" dirty="0">
                <a:solidFill>
                  <a:schemeClr val="tx2"/>
                </a:solidFill>
              </a:rPr>
              <a:t>primary</a:t>
            </a:r>
            <a:r>
              <a:rPr lang="en-GB" sz="2700" dirty="0"/>
              <a:t> and </a:t>
            </a:r>
            <a:r>
              <a:rPr lang="en-GB" sz="2700" dirty="0">
                <a:solidFill>
                  <a:schemeClr val="tx2"/>
                </a:solidFill>
              </a:rPr>
              <a:t>secondary</a:t>
            </a:r>
            <a:r>
              <a:rPr lang="en-GB" sz="2700" dirty="0"/>
              <a:t> sources</a:t>
            </a:r>
          </a:p>
          <a:p>
            <a:pPr>
              <a:lnSpc>
                <a:spcPct val="150000"/>
              </a:lnSpc>
            </a:pPr>
            <a:r>
              <a:rPr lang="en-GB" sz="2700" dirty="0"/>
              <a:t>We have learned about </a:t>
            </a:r>
            <a:r>
              <a:rPr lang="en-GB" sz="2700" i="1" dirty="0"/>
              <a:t>Inferential and Descriptive Statistics</a:t>
            </a:r>
            <a:r>
              <a:rPr lang="en-GB" sz="2700" dirty="0"/>
              <a:t> and have a basic understanding of </a:t>
            </a:r>
            <a:r>
              <a:rPr lang="en-GB" sz="2700" i="1" dirty="0"/>
              <a:t>Central Tendency (Mean, Median and Mode) and Dispersion (Standard Deviation and Variance)</a:t>
            </a:r>
          </a:p>
          <a:p>
            <a:pPr>
              <a:lnSpc>
                <a:spcPct val="150000"/>
              </a:lnSpc>
            </a:pPr>
            <a:r>
              <a:rPr lang="en-GB" sz="2700" dirty="0"/>
              <a:t>We know how to use these statistics to produce graphs and charts to illustrate our data meaningfully</a:t>
            </a:r>
          </a:p>
          <a:p>
            <a:endParaRPr lang="en-GB" sz="27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5982643"/>
            <a:ext cx="1691680" cy="620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608180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88640"/>
            <a:ext cx="7924800" cy="432048"/>
          </a:xfrm>
        </p:spPr>
        <p:txBody>
          <a:bodyPr/>
          <a:lstStyle/>
          <a:p>
            <a:pPr algn="ctr"/>
            <a:r>
              <a:rPr lang="en-GB" cap="none" dirty="0">
                <a:solidFill>
                  <a:schemeClr val="tx2"/>
                </a:solidFill>
              </a:rPr>
              <a:t>Summary of Module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79512" y="764704"/>
            <a:ext cx="9073008" cy="576064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2500" dirty="0"/>
              <a:t>We know how to interrogate the </a:t>
            </a:r>
            <a:r>
              <a:rPr lang="en-GB" sz="2500" dirty="0">
                <a:solidFill>
                  <a:schemeClr val="tx2"/>
                </a:solidFill>
              </a:rPr>
              <a:t>Data</a:t>
            </a:r>
            <a:r>
              <a:rPr lang="en-GB" sz="2500" dirty="0"/>
              <a:t> in an article or report to extract only the </a:t>
            </a:r>
            <a:r>
              <a:rPr lang="en-GB" sz="2500" dirty="0">
                <a:solidFill>
                  <a:schemeClr val="tx2"/>
                </a:solidFill>
              </a:rPr>
              <a:t>Information</a:t>
            </a:r>
            <a:r>
              <a:rPr lang="en-GB" sz="2500" dirty="0"/>
              <a:t> </a:t>
            </a:r>
            <a:r>
              <a:rPr lang="en-GB" sz="2500" i="1" dirty="0"/>
              <a:t>relevant to our enquiry</a:t>
            </a:r>
            <a:r>
              <a:rPr lang="en-GB" sz="2500" dirty="0"/>
              <a:t> from the article - We can be </a:t>
            </a:r>
            <a:r>
              <a:rPr lang="en-GB" sz="2500" dirty="0">
                <a:solidFill>
                  <a:schemeClr val="tx2"/>
                </a:solidFill>
              </a:rPr>
              <a:t>Discerning</a:t>
            </a:r>
          </a:p>
          <a:p>
            <a:pPr>
              <a:lnSpc>
                <a:spcPct val="150000"/>
              </a:lnSpc>
            </a:pPr>
            <a:r>
              <a:rPr lang="en-GB" sz="2500" dirty="0"/>
              <a:t>We know how and where to seek out statistical or graphical evidence which will back up our claims - or refute them - depending on the point of view of the question</a:t>
            </a:r>
          </a:p>
          <a:p>
            <a:pPr>
              <a:lnSpc>
                <a:spcPct val="150000"/>
              </a:lnSpc>
            </a:pPr>
            <a:r>
              <a:rPr lang="en-GB" sz="2500" dirty="0"/>
              <a:t>We can now draw all of these strands together to produce a report arguing both sides of a question and provide evidence for each point of view.</a:t>
            </a:r>
          </a:p>
          <a:p>
            <a:endParaRPr lang="en-GB" sz="2500" dirty="0"/>
          </a:p>
          <a:p>
            <a:endParaRPr lang="en-GB" sz="2500" dirty="0"/>
          </a:p>
          <a:p>
            <a:endParaRPr lang="en-GB" sz="2500" dirty="0"/>
          </a:p>
        </p:txBody>
      </p:sp>
    </p:spTree>
    <p:extLst>
      <p:ext uri="{BB962C8B-B14F-4D97-AF65-F5344CB8AC3E}">
        <p14:creationId xmlns:p14="http://schemas.microsoft.com/office/powerpoint/2010/main" val="2532534786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ChangeArrowheads="1"/>
          </p:cNvSpPr>
          <p:nvPr/>
        </p:nvSpPr>
        <p:spPr bwMode="auto">
          <a:xfrm>
            <a:off x="1258888" y="3860800"/>
            <a:ext cx="6867525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n-GB" altLang="en-US" sz="4800" b="1" i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4099" name="Rectangle 1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GB" altLang="en-US" b="1"/>
              <a:t>Referencing Your Work</a:t>
            </a:r>
          </a:p>
        </p:txBody>
      </p:sp>
      <p:pic>
        <p:nvPicPr>
          <p:cNvPr id="4100" name="Picture 5" descr="female graduation student standing next to a stack of book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00" y="3305175"/>
            <a:ext cx="2735263" cy="275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421188"/>
          </a:xfrm>
        </p:spPr>
        <p:txBody>
          <a:bodyPr/>
          <a:lstStyle/>
          <a:p>
            <a:pPr eaLnBrk="1" hangingPunct="1"/>
            <a:endParaRPr lang="en-GB" altLang="en-US" sz="3600"/>
          </a:p>
          <a:p>
            <a:pPr eaLnBrk="1" hangingPunct="1">
              <a:buFont typeface="Wingdings" pitchFamily="2" charset="2"/>
              <a:buNone/>
            </a:pPr>
            <a:endParaRPr lang="en-GB" altLang="en-US"/>
          </a:p>
        </p:txBody>
      </p:sp>
      <p:sp>
        <p:nvSpPr>
          <p:cNvPr id="5124" name="Rectangle 6"/>
          <p:cNvSpPr>
            <a:spLocks noChangeArrowheads="1"/>
          </p:cNvSpPr>
          <p:nvPr/>
        </p:nvSpPr>
        <p:spPr bwMode="auto">
          <a:xfrm>
            <a:off x="1173163" y="1340768"/>
            <a:ext cx="7589837" cy="5060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</a:pPr>
            <a:r>
              <a:rPr lang="en-GB" altLang="en-US" sz="3600" dirty="0">
                <a:solidFill>
                  <a:schemeClr val="tx2"/>
                </a:solidFill>
              </a:rPr>
              <a:t>What</a:t>
            </a:r>
            <a:r>
              <a:rPr lang="en-GB" altLang="en-US" sz="3600" dirty="0">
                <a:solidFill>
                  <a:schemeClr val="accent2"/>
                </a:solidFill>
              </a:rPr>
              <a:t> </a:t>
            </a:r>
            <a:r>
              <a:rPr lang="en-GB" altLang="en-US" sz="3600" dirty="0"/>
              <a:t>is a reference?</a:t>
            </a:r>
            <a:endParaRPr lang="en-GB" altLang="en-US" sz="3600" dirty="0">
              <a:solidFill>
                <a:schemeClr val="accent2"/>
              </a:solidFill>
            </a:endParaRPr>
          </a:p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</a:pPr>
            <a:r>
              <a:rPr lang="en-GB" altLang="en-US" sz="3600" dirty="0">
                <a:solidFill>
                  <a:schemeClr val="accent2"/>
                </a:solidFill>
              </a:rPr>
              <a:t> </a:t>
            </a:r>
            <a:r>
              <a:rPr lang="en-GB" altLang="en-US" sz="3600" dirty="0">
                <a:solidFill>
                  <a:schemeClr val="tx2"/>
                </a:solidFill>
              </a:rPr>
              <a:t>Why</a:t>
            </a:r>
            <a:r>
              <a:rPr lang="en-GB" altLang="en-US" sz="3600" dirty="0"/>
              <a:t> reference?</a:t>
            </a:r>
          </a:p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</a:pPr>
            <a:r>
              <a:rPr lang="en-GB" altLang="en-US" sz="3600" dirty="0">
                <a:solidFill>
                  <a:schemeClr val="accent2"/>
                </a:solidFill>
              </a:rPr>
              <a:t> </a:t>
            </a:r>
            <a:r>
              <a:rPr lang="en-GB" altLang="en-US" sz="3600" dirty="0">
                <a:solidFill>
                  <a:schemeClr val="tx2"/>
                </a:solidFill>
              </a:rPr>
              <a:t>When</a:t>
            </a:r>
            <a:r>
              <a:rPr lang="en-GB" altLang="en-US" sz="3600" dirty="0"/>
              <a:t> to reference</a:t>
            </a:r>
          </a:p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</a:pPr>
            <a:r>
              <a:rPr lang="en-GB" altLang="en-US" sz="3600" dirty="0">
                <a:solidFill>
                  <a:schemeClr val="accent2"/>
                </a:solidFill>
              </a:rPr>
              <a:t> </a:t>
            </a:r>
            <a:r>
              <a:rPr lang="en-GB" altLang="en-US" sz="3600" dirty="0">
                <a:solidFill>
                  <a:schemeClr val="tx2"/>
                </a:solidFill>
              </a:rPr>
              <a:t>How</a:t>
            </a:r>
            <a:r>
              <a:rPr lang="en-GB" altLang="en-US" sz="3600" dirty="0"/>
              <a:t> to reference</a:t>
            </a:r>
          </a:p>
          <a:p>
            <a:pPr marL="1143000" lvl="2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</a:pPr>
            <a:r>
              <a:rPr lang="en-GB" altLang="en-US" sz="2800" dirty="0">
                <a:solidFill>
                  <a:schemeClr val="accent2"/>
                </a:solidFill>
              </a:rPr>
              <a:t>Within your assignment</a:t>
            </a:r>
          </a:p>
          <a:p>
            <a:pPr marL="1143000" lvl="2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</a:pPr>
            <a:r>
              <a:rPr lang="en-GB" altLang="en-US" sz="2800" dirty="0">
                <a:solidFill>
                  <a:schemeClr val="accent2"/>
                </a:solidFill>
              </a:rPr>
              <a:t>At the end of your assignment</a:t>
            </a: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/>
              <a:t>Referencing in Context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GB" altLang="en-US" sz="3600"/>
          </a:p>
          <a:p>
            <a:pPr eaLnBrk="1" hangingPunct="1">
              <a:buFont typeface="Wingdings" pitchFamily="2" charset="2"/>
              <a:buNone/>
            </a:pPr>
            <a:endParaRPr lang="en-GB" altLang="en-US" sz="4800" b="1"/>
          </a:p>
        </p:txBody>
      </p:sp>
      <p:graphicFrame>
        <p:nvGraphicFramePr>
          <p:cNvPr id="1026" name="Object 4"/>
          <p:cNvGraphicFramePr>
            <a:graphicFrameLocks noChangeAspect="1"/>
          </p:cNvGraphicFramePr>
          <p:nvPr/>
        </p:nvGraphicFramePr>
        <p:xfrm>
          <a:off x="827088" y="1844675"/>
          <a:ext cx="1069975" cy="1096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Picture" r:id="rId3" imgW="972463" imgH="1000787" progId="Word.Picture.8">
                  <p:embed/>
                </p:oleObj>
              </mc:Choice>
              <mc:Fallback>
                <p:oleObj name="Picture" r:id="rId3" imgW="972463" imgH="1000787" progId="Word.Picture.8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088" y="1844675"/>
                        <a:ext cx="1069975" cy="1096963"/>
                      </a:xfrm>
                      <a:prstGeom prst="rect">
                        <a:avLst/>
                      </a:prstGeom>
                      <a:solidFill>
                        <a:schemeClr val="hlink"/>
                      </a:solidFill>
                      <a:ln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9" name="Picture 5" descr="journal article"/>
          <p:cNvPicPr>
            <a:picLocks noChangeAspect="1" noChangeArrowheads="1"/>
          </p:cNvPicPr>
          <p:nvPr/>
        </p:nvPicPr>
        <p:blipFill>
          <a:blip r:embed="rId5" r:link="rId6" cstate="print"/>
          <a:srcRect/>
          <a:stretch>
            <a:fillRect/>
          </a:stretch>
        </p:blipFill>
        <p:spPr bwMode="auto">
          <a:xfrm>
            <a:off x="900113" y="3213100"/>
            <a:ext cx="1011237" cy="10969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1030" name="Picture 6" descr="web page"/>
          <p:cNvPicPr>
            <a:picLocks noChangeAspect="1" noChangeArrowheads="1"/>
          </p:cNvPicPr>
          <p:nvPr/>
        </p:nvPicPr>
        <p:blipFill>
          <a:blip r:embed="rId7" r:link="rId8" cstate="print"/>
          <a:srcRect/>
          <a:stretch>
            <a:fillRect/>
          </a:stretch>
        </p:blipFill>
        <p:spPr bwMode="auto">
          <a:xfrm>
            <a:off x="900113" y="4652963"/>
            <a:ext cx="1054100" cy="1308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1031" name="Oval 7"/>
          <p:cNvSpPr>
            <a:spLocks noChangeArrowheads="1"/>
          </p:cNvSpPr>
          <p:nvPr/>
        </p:nvSpPr>
        <p:spPr bwMode="auto">
          <a:xfrm>
            <a:off x="2362200" y="2971800"/>
            <a:ext cx="1905000" cy="1295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 altLang="en-US"/>
          </a:p>
        </p:txBody>
      </p:sp>
      <p:sp>
        <p:nvSpPr>
          <p:cNvPr id="1032" name="Text Box 8"/>
          <p:cNvSpPr txBox="1">
            <a:spLocks noChangeArrowheads="1"/>
          </p:cNvSpPr>
          <p:nvPr/>
        </p:nvSpPr>
        <p:spPr bwMode="auto">
          <a:xfrm>
            <a:off x="2286000" y="3124200"/>
            <a:ext cx="1981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200">
                <a:solidFill>
                  <a:srgbClr val="FFFFFF"/>
                </a:solidFill>
                <a:latin typeface="Comic Sans MS" pitchFamily="66" charset="0"/>
              </a:rPr>
              <a:t>Read and Take Notes</a:t>
            </a:r>
            <a:endParaRPr lang="en-GB" altLang="en-US" sz="2200">
              <a:latin typeface="Times New Roman" pitchFamily="18" charset="0"/>
            </a:endParaRPr>
          </a:p>
        </p:txBody>
      </p:sp>
      <p:sp>
        <p:nvSpPr>
          <p:cNvPr id="1033" name="Line 9"/>
          <p:cNvSpPr>
            <a:spLocks noChangeShapeType="1"/>
          </p:cNvSpPr>
          <p:nvPr/>
        </p:nvSpPr>
        <p:spPr bwMode="auto">
          <a:xfrm>
            <a:off x="1981200" y="2286000"/>
            <a:ext cx="838200" cy="609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4" name="Line 10"/>
          <p:cNvSpPr>
            <a:spLocks noChangeShapeType="1"/>
          </p:cNvSpPr>
          <p:nvPr/>
        </p:nvSpPr>
        <p:spPr bwMode="auto">
          <a:xfrm flipV="1">
            <a:off x="1981200" y="3657600"/>
            <a:ext cx="381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5" name="Line 11"/>
          <p:cNvSpPr>
            <a:spLocks noChangeShapeType="1"/>
          </p:cNvSpPr>
          <p:nvPr/>
        </p:nvSpPr>
        <p:spPr bwMode="auto">
          <a:xfrm flipV="1">
            <a:off x="2057400" y="4267200"/>
            <a:ext cx="762000" cy="1066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4572000" y="1752600"/>
            <a:ext cx="1828800" cy="3962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 altLang="en-US"/>
          </a:p>
        </p:txBody>
      </p:sp>
      <p:sp>
        <p:nvSpPr>
          <p:cNvPr id="1037" name="Text Box 13"/>
          <p:cNvSpPr txBox="1">
            <a:spLocks noChangeArrowheads="1"/>
          </p:cNvSpPr>
          <p:nvPr/>
        </p:nvSpPr>
        <p:spPr bwMode="auto">
          <a:xfrm>
            <a:off x="4648200" y="1828800"/>
            <a:ext cx="1905000" cy="176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000" b="1">
                <a:solidFill>
                  <a:schemeClr val="hlink"/>
                </a:solidFill>
                <a:latin typeface="Comic Sans MS" pitchFamily="66" charset="0"/>
              </a:rPr>
              <a:t>Assignment </a:t>
            </a:r>
          </a:p>
          <a:p>
            <a:pPr>
              <a:spcBef>
                <a:spcPct val="50000"/>
              </a:spcBef>
            </a:pPr>
            <a:r>
              <a:rPr lang="en-GB" altLang="en-US" sz="2000">
                <a:solidFill>
                  <a:srgbClr val="FFFFFF"/>
                </a:solidFill>
                <a:latin typeface="Comic Sans MS" pitchFamily="66" charset="0"/>
              </a:rPr>
              <a:t>Evidence to support your ideas or argument</a:t>
            </a:r>
            <a:endParaRPr lang="en-GB" altLang="en-US" sz="2200">
              <a:latin typeface="Times New Roman" pitchFamily="18" charset="0"/>
            </a:endParaRPr>
          </a:p>
        </p:txBody>
      </p:sp>
      <p:sp>
        <p:nvSpPr>
          <p:cNvPr id="1038" name="Text Box 14"/>
          <p:cNvSpPr txBox="1">
            <a:spLocks noChangeArrowheads="1"/>
          </p:cNvSpPr>
          <p:nvPr/>
        </p:nvSpPr>
        <p:spPr bwMode="auto">
          <a:xfrm>
            <a:off x="4572000" y="3962400"/>
            <a:ext cx="1828800" cy="112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folHlink"/>
              </a:buClr>
              <a:buFontTx/>
              <a:buChar char="•"/>
            </a:pPr>
            <a:r>
              <a:rPr lang="en-GB" altLang="en-US" sz="2000" b="1">
                <a:latin typeface="Times New Roman" pitchFamily="18" charset="0"/>
              </a:rPr>
              <a:t>   </a:t>
            </a:r>
            <a:r>
              <a:rPr lang="en-GB" altLang="en-US" sz="2000">
                <a:solidFill>
                  <a:srgbClr val="FFFFFF"/>
                </a:solidFill>
                <a:latin typeface="Comic Sans MS" pitchFamily="66" charset="0"/>
              </a:rPr>
              <a:t>Paraphrase</a:t>
            </a:r>
          </a:p>
          <a:p>
            <a:pPr>
              <a:spcBef>
                <a:spcPct val="50000"/>
              </a:spcBef>
              <a:buClr>
                <a:schemeClr val="folHlink"/>
              </a:buClr>
              <a:buFontTx/>
              <a:buChar char="•"/>
            </a:pPr>
            <a:r>
              <a:rPr lang="en-GB" altLang="en-US" sz="2000">
                <a:solidFill>
                  <a:srgbClr val="FFFFFF"/>
                </a:solidFill>
                <a:latin typeface="Comic Sans MS" pitchFamily="66" charset="0"/>
              </a:rPr>
              <a:t>  Direct </a:t>
            </a:r>
          </a:p>
          <a:p>
            <a:pPr>
              <a:lnSpc>
                <a:spcPct val="20000"/>
              </a:lnSpc>
              <a:spcBef>
                <a:spcPct val="50000"/>
              </a:spcBef>
              <a:buClr>
                <a:schemeClr val="folHlink"/>
              </a:buClr>
            </a:pPr>
            <a:r>
              <a:rPr lang="en-GB" altLang="en-US" sz="2000">
                <a:solidFill>
                  <a:srgbClr val="FFFFFF"/>
                </a:solidFill>
                <a:latin typeface="Comic Sans MS" pitchFamily="66" charset="0"/>
              </a:rPr>
              <a:t>   quote</a:t>
            </a:r>
            <a:r>
              <a:rPr lang="en-GB" altLang="en-US" sz="2000" b="1">
                <a:solidFill>
                  <a:srgbClr val="FFFFFF"/>
                </a:solidFill>
                <a:latin typeface="Comic Sans MS" pitchFamily="66" charset="0"/>
              </a:rPr>
              <a:t>   	</a:t>
            </a:r>
            <a:endParaRPr lang="en-GB" altLang="en-US" sz="2200">
              <a:latin typeface="Times New Roman" pitchFamily="18" charset="0"/>
            </a:endParaRPr>
          </a:p>
        </p:txBody>
      </p:sp>
      <p:sp>
        <p:nvSpPr>
          <p:cNvPr id="1039" name="Line 15"/>
          <p:cNvSpPr>
            <a:spLocks noChangeShapeType="1"/>
          </p:cNvSpPr>
          <p:nvPr/>
        </p:nvSpPr>
        <p:spPr bwMode="auto">
          <a:xfrm>
            <a:off x="4267200" y="3657600"/>
            <a:ext cx="30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0" name="Text Box 16"/>
          <p:cNvSpPr txBox="1">
            <a:spLocks noChangeArrowheads="1"/>
          </p:cNvSpPr>
          <p:nvPr/>
        </p:nvSpPr>
        <p:spPr bwMode="auto">
          <a:xfrm>
            <a:off x="6781800" y="2362200"/>
            <a:ext cx="1981200" cy="25701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000">
                <a:solidFill>
                  <a:schemeClr val="folHlink"/>
                </a:solidFill>
                <a:latin typeface="Comic Sans MS" pitchFamily="66" charset="0"/>
              </a:rPr>
              <a:t> </a:t>
            </a:r>
            <a:r>
              <a:rPr lang="en-GB" altLang="en-US" sz="2000" b="1">
                <a:solidFill>
                  <a:schemeClr val="hlink"/>
                </a:solidFill>
                <a:latin typeface="Comic Sans MS" pitchFamily="66" charset="0"/>
              </a:rPr>
              <a:t>Acknowledge  sources used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altLang="en-US" sz="2000">
                <a:solidFill>
                  <a:srgbClr val="FFFFFF"/>
                </a:solidFill>
                <a:latin typeface="Comic Sans MS" pitchFamily="66" charset="0"/>
              </a:rPr>
              <a:t>  Briefly, in      your text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altLang="en-US" sz="2000">
                <a:solidFill>
                  <a:srgbClr val="FFFFFF"/>
                </a:solidFill>
                <a:latin typeface="Comic Sans MS" pitchFamily="66" charset="0"/>
              </a:rPr>
              <a:t>  In full, at the end</a:t>
            </a:r>
            <a:br>
              <a:rPr lang="en-GB" altLang="en-US" sz="2000">
                <a:latin typeface="Times New Roman" pitchFamily="18" charset="0"/>
              </a:rPr>
            </a:br>
            <a:endParaRPr lang="en-GB" altLang="en-US" sz="2200">
              <a:latin typeface="Times New Roman" pitchFamily="18" charset="0"/>
            </a:endParaRPr>
          </a:p>
        </p:txBody>
      </p:sp>
      <p:sp>
        <p:nvSpPr>
          <p:cNvPr id="1041" name="Line 17"/>
          <p:cNvSpPr>
            <a:spLocks noChangeShapeType="1"/>
          </p:cNvSpPr>
          <p:nvPr/>
        </p:nvSpPr>
        <p:spPr bwMode="auto">
          <a:xfrm>
            <a:off x="6400800" y="3657600"/>
            <a:ext cx="381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5000" b="1" i="1" dirty="0"/>
              <a:t>What</a:t>
            </a:r>
            <a:r>
              <a:rPr lang="en-GB" altLang="en-US" b="1" dirty="0"/>
              <a:t> is a Reference?</a:t>
            </a:r>
          </a:p>
        </p:txBody>
      </p:sp>
      <p:sp>
        <p:nvSpPr>
          <p:cNvPr id="6147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323850" y="1600200"/>
            <a:ext cx="8362950" cy="4530725"/>
          </a:xfrm>
          <a:noFill/>
        </p:spPr>
        <p:txBody>
          <a:bodyPr/>
          <a:lstStyle/>
          <a:p>
            <a:pPr eaLnBrk="1" hangingPunct="1"/>
            <a:r>
              <a:rPr lang="en-GB" altLang="en-US" dirty="0"/>
              <a:t>An acknowledgement that you have referred to (cited) information from published sources in your own work.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In other words, a recognition that you have borrowed other people’s work, ideas or opinions.</a:t>
            </a:r>
          </a:p>
          <a:p>
            <a:pPr eaLnBrk="1" hangingPunct="1">
              <a:buFont typeface="Wingdings" pitchFamily="2" charset="2"/>
              <a:buNone/>
            </a:pPr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5000" b="1" i="1" dirty="0"/>
              <a:t>Why </a:t>
            </a:r>
            <a:r>
              <a:rPr lang="en-GB" altLang="en-US" b="1" dirty="0"/>
              <a:t>Reference?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GB" altLang="en-US" sz="2600" dirty="0"/>
              <a:t>Shows off your research!</a:t>
            </a:r>
          </a:p>
          <a:p>
            <a:pPr eaLnBrk="1" hangingPunct="1">
              <a:lnSpc>
                <a:spcPct val="110000"/>
              </a:lnSpc>
            </a:pPr>
            <a:r>
              <a:rPr lang="en-GB" altLang="en-US" sz="2600" dirty="0"/>
              <a:t>Published evidence to support your own ideas/argument/point of view or give examples</a:t>
            </a:r>
          </a:p>
          <a:p>
            <a:pPr eaLnBrk="1" hangingPunct="1">
              <a:lnSpc>
                <a:spcPct val="110000"/>
              </a:lnSpc>
            </a:pPr>
            <a:r>
              <a:rPr lang="en-GB" altLang="en-US" sz="2600" dirty="0"/>
              <a:t>Plagiarism - using other people’s work and ideas as your own without acknowledgement</a:t>
            </a:r>
          </a:p>
          <a:p>
            <a:pPr eaLnBrk="1" hangingPunct="1">
              <a:lnSpc>
                <a:spcPct val="110000"/>
              </a:lnSpc>
            </a:pPr>
            <a:r>
              <a:rPr lang="en-GB" altLang="en-US" sz="2600" dirty="0"/>
              <a:t>Copyright </a:t>
            </a:r>
          </a:p>
          <a:p>
            <a:pPr eaLnBrk="1" hangingPunct="1">
              <a:lnSpc>
                <a:spcPct val="110000"/>
              </a:lnSpc>
            </a:pPr>
            <a:r>
              <a:rPr lang="en-GB" altLang="en-US" sz="2600" dirty="0"/>
              <a:t>Helps others to trace your information sources</a:t>
            </a:r>
          </a:p>
          <a:p>
            <a:pPr eaLnBrk="1" hangingPunct="1">
              <a:lnSpc>
                <a:spcPct val="110000"/>
              </a:lnSpc>
            </a:pPr>
            <a:r>
              <a:rPr lang="en-GB" altLang="en-US" sz="2600" dirty="0"/>
              <a:t>Part of the marking scheme</a:t>
            </a:r>
          </a:p>
          <a:p>
            <a:pPr eaLnBrk="1" hangingPunct="1">
              <a:buFont typeface="Wingdings" pitchFamily="2" charset="2"/>
              <a:buNone/>
            </a:pPr>
            <a:endParaRPr lang="en-GB" altLang="en-US" sz="2600" dirty="0"/>
          </a:p>
          <a:p>
            <a:pPr eaLnBrk="1" hangingPunct="1"/>
            <a:endParaRPr lang="en-GB" altLang="en-US" sz="2400" dirty="0"/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5000" b="1" i="1" dirty="0"/>
              <a:t>When</a:t>
            </a:r>
            <a:r>
              <a:rPr lang="en-GB" altLang="en-US" b="1" dirty="0"/>
              <a:t> to Reference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130000"/>
              </a:lnSpc>
            </a:pPr>
            <a:r>
              <a:rPr lang="en-GB" altLang="en-US" dirty="0"/>
              <a:t>A particular theory, argument or viewpoint</a:t>
            </a:r>
          </a:p>
          <a:p>
            <a:pPr eaLnBrk="1" hangingPunct="1">
              <a:lnSpc>
                <a:spcPct val="130000"/>
              </a:lnSpc>
            </a:pPr>
            <a:r>
              <a:rPr lang="en-GB" altLang="en-US" dirty="0"/>
              <a:t>Statistics, examples, case studies</a:t>
            </a:r>
          </a:p>
          <a:p>
            <a:pPr eaLnBrk="1" hangingPunct="1">
              <a:lnSpc>
                <a:spcPct val="130000"/>
              </a:lnSpc>
            </a:pPr>
            <a:r>
              <a:rPr lang="en-GB" altLang="en-US" dirty="0"/>
              <a:t>“Direct quotations” - writer’s exact words. Use sparingly!</a:t>
            </a:r>
          </a:p>
          <a:p>
            <a:pPr eaLnBrk="1" hangingPunct="1">
              <a:lnSpc>
                <a:spcPct val="130000"/>
              </a:lnSpc>
            </a:pPr>
            <a:r>
              <a:rPr lang="en-GB" altLang="en-US" dirty="0"/>
              <a:t>Paraphrasing</a:t>
            </a:r>
          </a:p>
          <a:p>
            <a:pPr eaLnBrk="1" hangingPunct="1">
              <a:buFont typeface="Wingdings" pitchFamily="2" charset="2"/>
              <a:buNone/>
            </a:pPr>
            <a:endParaRPr lang="en-GB" altLang="en-US" dirty="0"/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5000" b="1" i="1" dirty="0"/>
              <a:t>How</a:t>
            </a:r>
            <a:r>
              <a:rPr lang="en-GB" altLang="en-US" b="1" dirty="0"/>
              <a:t> to Reference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There are various systems for referencing</a:t>
            </a:r>
          </a:p>
          <a:p>
            <a:pPr eaLnBrk="1" hangingPunct="1"/>
            <a:r>
              <a:rPr lang="en-GB" altLang="en-US"/>
              <a:t>Harvard system (Author/Date) is the most popular and recommended at the University</a:t>
            </a:r>
          </a:p>
          <a:p>
            <a:pPr eaLnBrk="1" hangingPunct="1"/>
            <a:r>
              <a:rPr lang="en-GB" altLang="en-US"/>
              <a:t>You need to reference in two places:</a:t>
            </a:r>
          </a:p>
          <a:p>
            <a:pPr lvl="2" eaLnBrk="1" hangingPunct="1"/>
            <a:r>
              <a:rPr lang="en-GB" altLang="en-US" sz="2800">
                <a:solidFill>
                  <a:schemeClr val="accent2"/>
                </a:solidFill>
              </a:rPr>
              <a:t>Brief details only, within the main body of your assignment</a:t>
            </a:r>
          </a:p>
          <a:p>
            <a:pPr lvl="2" eaLnBrk="1" hangingPunct="1"/>
            <a:r>
              <a:rPr lang="en-GB" altLang="en-US" sz="2800">
                <a:solidFill>
                  <a:schemeClr val="accent2"/>
                </a:solidFill>
              </a:rPr>
              <a:t>Full details, in the reference list at the end of your assignment</a:t>
            </a:r>
          </a:p>
          <a:p>
            <a:pPr eaLnBrk="1" hangingPunct="1"/>
            <a:endParaRPr lang="en-GB" altLang="en-US" b="1">
              <a:solidFill>
                <a:schemeClr val="accent2"/>
              </a:solidFill>
            </a:endParaRPr>
          </a:p>
          <a:p>
            <a:pPr eaLnBrk="1" hangingPunct="1"/>
            <a:endParaRPr lang="en-GB" altLang="en-US" b="1">
              <a:solidFill>
                <a:schemeClr val="accent2"/>
              </a:solidFill>
            </a:endParaRP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b="1" dirty="0"/>
              <a:t>How to Reference:</a:t>
            </a:r>
            <a:br>
              <a:rPr lang="en-GB" altLang="en-US" sz="4000" b="1" dirty="0"/>
            </a:br>
            <a:r>
              <a:rPr lang="en-GB" altLang="en-US" sz="4000" b="1" i="1" dirty="0"/>
              <a:t>Direct Quotations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2133600"/>
            <a:ext cx="8229600" cy="3638550"/>
          </a:xfrm>
        </p:spPr>
        <p:txBody>
          <a:bodyPr/>
          <a:lstStyle/>
          <a:p>
            <a:pPr eaLnBrk="1" hangingPunct="1"/>
            <a:r>
              <a:rPr lang="en-GB" altLang="en-US" sz="2400" dirty="0"/>
              <a:t> As Brown (2002, p.136) states, </a:t>
            </a:r>
            <a:r>
              <a:rPr lang="en-GB" altLang="en-US" sz="2400" dirty="0">
                <a:solidFill>
                  <a:schemeClr val="accent2"/>
                </a:solidFill>
              </a:rPr>
              <a:t>“The critical breakthrough was achieved by Thomas Hunt Morgan.”</a:t>
            </a:r>
          </a:p>
          <a:p>
            <a:pPr eaLnBrk="1" hangingPunct="1"/>
            <a:r>
              <a:rPr lang="en-GB" altLang="en-US" sz="2400" dirty="0"/>
              <a:t>According to Brown (2002, p.136),  </a:t>
            </a:r>
            <a:r>
              <a:rPr lang="en-GB" altLang="en-US" sz="2400" dirty="0">
                <a:solidFill>
                  <a:schemeClr val="accent2"/>
                </a:solidFill>
              </a:rPr>
              <a:t>“The critical breakthrough was achieved by Thomas Hunt Morgan”</a:t>
            </a:r>
          </a:p>
          <a:p>
            <a:pPr eaLnBrk="1" hangingPunct="1"/>
            <a:r>
              <a:rPr lang="en-GB" altLang="en-US" sz="2400" dirty="0"/>
              <a:t>Thomas Hunt Morgan has recently been described as achieving </a:t>
            </a:r>
            <a:r>
              <a:rPr lang="en-GB" altLang="en-US" sz="2400" dirty="0">
                <a:solidFill>
                  <a:schemeClr val="accent2"/>
                </a:solidFill>
              </a:rPr>
              <a:t>“the critical breakthrough”</a:t>
            </a:r>
            <a:r>
              <a:rPr lang="en-GB" altLang="en-US" sz="2400" dirty="0"/>
              <a:t> (Brown, 2002, p.136)</a:t>
            </a:r>
          </a:p>
          <a:p>
            <a:pPr eaLnBrk="1" hangingPunct="1">
              <a:buFont typeface="Wingdings" pitchFamily="2" charset="2"/>
              <a:buNone/>
            </a:pPr>
            <a:endParaRPr lang="en-GB" altLang="en-US" sz="2400" dirty="0"/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1403350" y="1628775"/>
            <a:ext cx="70866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600" b="1" dirty="0">
                <a:solidFill>
                  <a:schemeClr val="accent1"/>
                </a:solidFill>
              </a:rPr>
              <a:t>AUTHOR, DATE, PAGE NUMBER(S)</a:t>
            </a:r>
            <a:r>
              <a:rPr lang="en-GB" altLang="en-US" sz="2600" dirty="0">
                <a:latin typeface="Comic Sans MS" pitchFamily="66" charset="0"/>
              </a:rPr>
              <a:t> </a:t>
            </a:r>
            <a:endParaRPr lang="en-GB" altLang="en-US" sz="2200" dirty="0">
              <a:latin typeface="Times New Roman" pitchFamily="18" charset="0"/>
            </a:endParaRP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900113" y="5805488"/>
            <a:ext cx="770413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200">
                <a:solidFill>
                  <a:schemeClr val="hlink"/>
                </a:solidFill>
              </a:rPr>
              <a:t>Larger quotes (3 lines +): Start quote on new line and indent.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b="1">
                <a:solidFill>
                  <a:schemeClr val="hlink"/>
                </a:solidFill>
              </a:rPr>
              <a:t>Useful verbs and phrases for introducing direct quotes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As X </a:t>
            </a:r>
            <a:r>
              <a:rPr lang="en-GB" altLang="en-US">
                <a:solidFill>
                  <a:schemeClr val="accent2"/>
                </a:solidFill>
              </a:rPr>
              <a:t>states/ believes/ suggests /indicates/ points out / observes/ explains/ argues/ outlines/ contradicts / proposes</a:t>
            </a:r>
            <a:r>
              <a:rPr lang="en-GB" altLang="en-US"/>
              <a:t>, “…….”.</a:t>
            </a:r>
          </a:p>
          <a:p>
            <a:pPr eaLnBrk="1" hangingPunct="1">
              <a:buFont typeface="Wingdings" pitchFamily="2" charset="2"/>
              <a:buNone/>
            </a:pPr>
            <a:endParaRPr lang="en-GB" altLang="en-US"/>
          </a:p>
          <a:p>
            <a:pPr eaLnBrk="1" hangingPunct="1"/>
            <a:r>
              <a:rPr lang="en-GB" altLang="en-US"/>
              <a:t>For example, X </a:t>
            </a:r>
            <a:r>
              <a:rPr lang="en-GB" altLang="en-US">
                <a:solidFill>
                  <a:schemeClr val="accent2"/>
                </a:solidFill>
              </a:rPr>
              <a:t>has argued</a:t>
            </a:r>
            <a:r>
              <a:rPr lang="en-GB" altLang="en-US"/>
              <a:t> that “……”.</a:t>
            </a:r>
          </a:p>
          <a:p>
            <a:pPr eaLnBrk="1" hangingPunct="1">
              <a:buFont typeface="Wingdings" pitchFamily="2" charset="2"/>
              <a:buNone/>
            </a:pPr>
            <a:endParaRPr lang="en-GB" altLang="en-US"/>
          </a:p>
          <a:p>
            <a:pPr eaLnBrk="1" hangingPunct="1"/>
            <a:r>
              <a:rPr lang="en-GB" altLang="en-US"/>
              <a:t>According to X, “…….”.</a:t>
            </a:r>
          </a:p>
          <a:p>
            <a:pPr eaLnBrk="1" hangingPunct="1">
              <a:buFont typeface="Wingdings" pitchFamily="2" charset="2"/>
              <a:buNone/>
            </a:pPr>
            <a:endParaRPr lang="en-GB" altLang="en-US"/>
          </a:p>
          <a:p>
            <a:pPr eaLnBrk="1" hangingPunct="1"/>
            <a:r>
              <a:rPr lang="en-GB" altLang="en-US"/>
              <a:t>X </a:t>
            </a:r>
            <a:r>
              <a:rPr lang="en-GB" altLang="en-US">
                <a:solidFill>
                  <a:schemeClr val="accent2"/>
                </a:solidFill>
              </a:rPr>
              <a:t>suggests/ believes/ observes</a:t>
            </a:r>
            <a:r>
              <a:rPr lang="en-GB" altLang="en-US"/>
              <a:t> that “…..”.</a:t>
            </a:r>
          </a:p>
          <a:p>
            <a:pPr eaLnBrk="1" hangingPunct="1">
              <a:buFont typeface="Wingdings" pitchFamily="2" charset="2"/>
              <a:buNone/>
            </a:pPr>
            <a:endParaRPr lang="en-GB" altLang="en-US"/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b="1" dirty="0">
                <a:solidFill>
                  <a:schemeClr val="hlink"/>
                </a:solidFill>
              </a:rPr>
              <a:t>How to reference </a:t>
            </a:r>
            <a:r>
              <a:rPr lang="en-GB" altLang="en-US" sz="4000" b="1" i="1" dirty="0">
                <a:solidFill>
                  <a:schemeClr val="hlink"/>
                </a:solidFill>
              </a:rPr>
              <a:t>paraphrases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781300"/>
            <a:ext cx="8229600" cy="3349625"/>
          </a:xfrm>
        </p:spPr>
        <p:txBody>
          <a:bodyPr/>
          <a:lstStyle/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dirty="0">
                <a:solidFill>
                  <a:schemeClr val="accent1"/>
                </a:solidFill>
              </a:rPr>
              <a:t>  </a:t>
            </a:r>
            <a:r>
              <a:rPr lang="en-GB" altLang="en-US" dirty="0"/>
              <a:t>Thomas Hunt Morgan made the connection between partial linkage and the behaviour of chromosomes when the nucleus of a cell divides. This breakthrough was proved to be critical (Brown, 2002).</a:t>
            </a:r>
          </a:p>
          <a:p>
            <a:pPr eaLnBrk="1" hangingPunct="1">
              <a:buFont typeface="Wingdings" pitchFamily="2" charset="2"/>
              <a:buNone/>
            </a:pPr>
            <a:endParaRPr lang="en-GB" altLang="en-US" sz="2400" dirty="0">
              <a:solidFill>
                <a:schemeClr val="accent1"/>
              </a:solidFill>
            </a:endParaRP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2484438" y="1989138"/>
            <a:ext cx="33829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 b="1">
                <a:solidFill>
                  <a:schemeClr val="accent2"/>
                </a:solidFill>
              </a:rPr>
              <a:t>AUTHOR, DATE</a:t>
            </a: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b="1">
                <a:solidFill>
                  <a:schemeClr val="hlink"/>
                </a:solidFill>
              </a:rPr>
              <a:t>Referencing at the end of your assignment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162175"/>
            <a:ext cx="8229600" cy="396875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GB" altLang="en-US" sz="2400"/>
              <a:t> 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539750" y="1700213"/>
            <a:ext cx="8207375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600" dirty="0">
                <a:solidFill>
                  <a:schemeClr val="accent2"/>
                </a:solidFill>
              </a:rPr>
              <a:t>References or Bibliography – what’s the difference?</a:t>
            </a: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755650" y="2708275"/>
            <a:ext cx="8136830" cy="367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</a:pPr>
            <a:r>
              <a:rPr lang="en-GB" altLang="en-US" sz="3000" dirty="0">
                <a:solidFill>
                  <a:schemeClr val="tx2"/>
                </a:solidFill>
              </a:rPr>
              <a:t>Reference list</a:t>
            </a:r>
            <a:r>
              <a:rPr lang="en-GB" altLang="en-US" sz="3000" dirty="0"/>
              <a:t> – a single alphabetical list by author of everything you have specifically mentioned in your assignment. </a:t>
            </a:r>
            <a:r>
              <a:rPr lang="en-GB" altLang="en-US" sz="3000" dirty="0">
                <a:solidFill>
                  <a:schemeClr val="accent2"/>
                </a:solidFill>
              </a:rPr>
              <a:t>(Requirement for all University assignments)</a:t>
            </a:r>
            <a:endParaRPr lang="en-GB" altLang="en-US" sz="3000" dirty="0"/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</a:pPr>
            <a:r>
              <a:rPr lang="en-GB" altLang="en-US" sz="3000" dirty="0">
                <a:solidFill>
                  <a:schemeClr val="tx2"/>
                </a:solidFill>
              </a:rPr>
              <a:t>Bibliography</a:t>
            </a:r>
            <a:r>
              <a:rPr lang="en-GB" altLang="en-US" sz="3000" dirty="0">
                <a:solidFill>
                  <a:schemeClr val="accent2"/>
                </a:solidFill>
              </a:rPr>
              <a:t> </a:t>
            </a:r>
            <a:r>
              <a:rPr lang="en-GB" altLang="en-US" sz="3000" dirty="0"/>
              <a:t>–</a:t>
            </a:r>
            <a:r>
              <a:rPr lang="en-GB" altLang="en-US" sz="3000" dirty="0">
                <a:solidFill>
                  <a:schemeClr val="accent2"/>
                </a:solidFill>
              </a:rPr>
              <a:t> </a:t>
            </a:r>
            <a:r>
              <a:rPr lang="en-GB" altLang="en-US" sz="3000" dirty="0"/>
              <a:t>a list of</a:t>
            </a:r>
            <a:r>
              <a:rPr lang="en-GB" altLang="en-US" sz="3000" dirty="0">
                <a:solidFill>
                  <a:schemeClr val="accent2"/>
                </a:solidFill>
              </a:rPr>
              <a:t> </a:t>
            </a:r>
            <a:r>
              <a:rPr lang="en-GB" altLang="en-US" sz="3000" dirty="0"/>
              <a:t>sources you have read but </a:t>
            </a:r>
            <a:r>
              <a:rPr lang="en-GB" altLang="en-US" sz="3000" b="1" i="1" dirty="0"/>
              <a:t>not</a:t>
            </a:r>
            <a:r>
              <a:rPr lang="en-GB" altLang="en-US" sz="3000" i="1" dirty="0"/>
              <a:t> </a:t>
            </a:r>
            <a:r>
              <a:rPr lang="en-GB" altLang="en-US" sz="3000" dirty="0"/>
              <a:t>specifically mentioned in your assignment.</a:t>
            </a:r>
            <a:r>
              <a:rPr lang="en-GB" altLang="en-US" sz="3000" dirty="0">
                <a:solidFill>
                  <a:schemeClr val="accent2"/>
                </a:solidFill>
              </a:rPr>
              <a:t>(Not required)</a:t>
            </a: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b="1" dirty="0">
                <a:solidFill>
                  <a:schemeClr val="hlink"/>
                </a:solidFill>
              </a:rPr>
              <a:t>What information do I need to include to reference a book?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79987"/>
          </a:xfrm>
        </p:spPr>
        <p:txBody>
          <a:bodyPr/>
          <a:lstStyle/>
          <a:p>
            <a:pPr eaLnBrk="1" hangingPunct="1"/>
            <a:endParaRPr lang="en-GB" altLang="en-US" sz="3300" dirty="0"/>
          </a:p>
          <a:p>
            <a:pPr eaLnBrk="1" hangingPunct="1"/>
            <a:r>
              <a:rPr lang="en-GB" altLang="en-US" sz="3300" dirty="0"/>
              <a:t>Name(s) of the Author(s)/Editor(s) </a:t>
            </a:r>
          </a:p>
          <a:p>
            <a:pPr eaLnBrk="1" hangingPunct="1"/>
            <a:r>
              <a:rPr lang="en-GB" altLang="en-US" sz="3300" dirty="0"/>
              <a:t>Date published</a:t>
            </a:r>
          </a:p>
          <a:p>
            <a:pPr eaLnBrk="1" hangingPunct="1"/>
            <a:r>
              <a:rPr lang="en-GB" altLang="en-US" sz="3300" dirty="0"/>
              <a:t>Full title</a:t>
            </a:r>
          </a:p>
          <a:p>
            <a:pPr eaLnBrk="1" hangingPunct="1"/>
            <a:r>
              <a:rPr lang="en-GB" altLang="en-US" sz="3300" dirty="0"/>
              <a:t>Edition (if applicable)</a:t>
            </a:r>
          </a:p>
          <a:p>
            <a:pPr eaLnBrk="1" hangingPunct="1"/>
            <a:r>
              <a:rPr lang="en-GB" altLang="en-US" sz="3300" dirty="0"/>
              <a:t>Where it was published </a:t>
            </a:r>
            <a:r>
              <a:rPr lang="en-GB" altLang="en-US" sz="3300" dirty="0">
                <a:solidFill>
                  <a:srgbClr val="FF0000"/>
                </a:solidFill>
              </a:rPr>
              <a:t>(Town or City)</a:t>
            </a:r>
            <a:endParaRPr lang="en-GB" altLang="en-US" sz="3300" dirty="0"/>
          </a:p>
          <a:p>
            <a:pPr eaLnBrk="1" hangingPunct="1"/>
            <a:r>
              <a:rPr lang="en-GB" altLang="en-US" sz="3300" dirty="0"/>
              <a:t>Who published it</a:t>
            </a: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b="1"/>
              <a:t>Referencing books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2205038"/>
            <a:ext cx="8229600" cy="3095625"/>
          </a:xfrm>
        </p:spPr>
        <p:txBody>
          <a:bodyPr/>
          <a:lstStyle/>
          <a:p>
            <a:pPr eaLnBrk="1" hangingPunct="1"/>
            <a:r>
              <a:rPr lang="en-GB" altLang="en-US"/>
              <a:t>Author(s)   </a:t>
            </a:r>
            <a:r>
              <a:rPr lang="en-GB" altLang="en-US">
                <a:solidFill>
                  <a:schemeClr val="tx2"/>
                </a:solidFill>
              </a:rPr>
              <a:t>R.R. Jordan </a:t>
            </a:r>
          </a:p>
          <a:p>
            <a:pPr eaLnBrk="1" hangingPunct="1"/>
            <a:r>
              <a:rPr lang="en-GB" altLang="en-US"/>
              <a:t>Title	</a:t>
            </a:r>
            <a:r>
              <a:rPr lang="en-GB" altLang="en-US">
                <a:solidFill>
                  <a:schemeClr val="tx2"/>
                </a:solidFill>
              </a:rPr>
              <a:t>Academic Writing Course</a:t>
            </a:r>
          </a:p>
          <a:p>
            <a:pPr eaLnBrk="1" hangingPunct="1"/>
            <a:r>
              <a:rPr lang="en-GB" altLang="en-US"/>
              <a:t>Year of Publication </a:t>
            </a:r>
            <a:r>
              <a:rPr lang="en-US" altLang="en-US" b="1">
                <a:cs typeface="Arial" charset="0"/>
              </a:rPr>
              <a:t>©	</a:t>
            </a:r>
            <a:r>
              <a:rPr lang="en-US" altLang="en-US">
                <a:solidFill>
                  <a:schemeClr val="tx2"/>
                </a:solidFill>
                <a:cs typeface="Arial" charset="0"/>
              </a:rPr>
              <a:t>1999</a:t>
            </a:r>
          </a:p>
          <a:p>
            <a:pPr eaLnBrk="1" hangingPunct="1"/>
            <a:r>
              <a:rPr lang="en-GB" altLang="en-US"/>
              <a:t>Edition (if not the first)	</a:t>
            </a:r>
            <a:r>
              <a:rPr lang="en-GB" altLang="en-US">
                <a:solidFill>
                  <a:schemeClr val="tx2"/>
                </a:solidFill>
              </a:rPr>
              <a:t>3</a:t>
            </a:r>
            <a:r>
              <a:rPr lang="en-GB" altLang="en-US" baseline="30000">
                <a:solidFill>
                  <a:schemeClr val="tx2"/>
                </a:solidFill>
              </a:rPr>
              <a:t>rd</a:t>
            </a:r>
            <a:r>
              <a:rPr lang="en-GB" altLang="en-US">
                <a:solidFill>
                  <a:schemeClr val="tx2"/>
                </a:solidFill>
              </a:rPr>
              <a:t> edition</a:t>
            </a:r>
          </a:p>
          <a:p>
            <a:pPr eaLnBrk="1" hangingPunct="1"/>
            <a:r>
              <a:rPr lang="en-GB" altLang="en-US"/>
              <a:t>Place of publication		</a:t>
            </a:r>
            <a:r>
              <a:rPr lang="en-GB" altLang="en-US">
                <a:solidFill>
                  <a:schemeClr val="tx2"/>
                </a:solidFill>
              </a:rPr>
              <a:t>Harlow</a:t>
            </a:r>
          </a:p>
          <a:p>
            <a:pPr eaLnBrk="1" hangingPunct="1"/>
            <a:r>
              <a:rPr lang="en-GB" altLang="en-US"/>
              <a:t>Publisher	</a:t>
            </a:r>
            <a:r>
              <a:rPr lang="en-GB" altLang="en-US">
                <a:solidFill>
                  <a:schemeClr val="tx2"/>
                </a:solidFill>
              </a:rPr>
              <a:t>Pearson Education Limited</a:t>
            </a:r>
          </a:p>
          <a:p>
            <a:pPr eaLnBrk="1" hangingPunct="1">
              <a:buFont typeface="Wingdings" pitchFamily="2" charset="2"/>
              <a:buNone/>
            </a:pPr>
            <a:endParaRPr lang="en-GB" altLang="en-US"/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539750" y="1557338"/>
            <a:ext cx="82089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400">
                <a:solidFill>
                  <a:schemeClr val="accent2"/>
                </a:solidFill>
              </a:rPr>
              <a:t>Using the title page (not the front cover) note the:</a:t>
            </a:r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827088" y="5516563"/>
            <a:ext cx="7704137" cy="83185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400">
                <a:solidFill>
                  <a:schemeClr val="accent1"/>
                </a:solidFill>
              </a:rPr>
              <a:t>Jordan, R. R. (1999) </a:t>
            </a:r>
            <a:r>
              <a:rPr lang="en-GB" altLang="en-US" sz="2400" u="sng">
                <a:solidFill>
                  <a:schemeClr val="accent1"/>
                </a:solidFill>
              </a:rPr>
              <a:t>Academic Writing Course. </a:t>
            </a:r>
            <a:r>
              <a:rPr lang="en-GB" altLang="en-US" sz="2400">
                <a:solidFill>
                  <a:schemeClr val="accent1"/>
                </a:solidFill>
              </a:rPr>
              <a:t>3</a:t>
            </a:r>
            <a:r>
              <a:rPr lang="en-GB" altLang="en-US" sz="2400" baseline="30000">
                <a:solidFill>
                  <a:schemeClr val="accent1"/>
                </a:solidFill>
              </a:rPr>
              <a:t>rd</a:t>
            </a:r>
            <a:r>
              <a:rPr lang="en-GB" altLang="en-US" sz="2400">
                <a:solidFill>
                  <a:schemeClr val="accent1"/>
                </a:solidFill>
              </a:rPr>
              <a:t> ed. Harlow: Pearson Education Limited.</a:t>
            </a: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/>
              <a:t>Book Reference Example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en-GB" altLang="en-US" dirty="0"/>
          </a:p>
        </p:txBody>
      </p:sp>
      <p:grpSp>
        <p:nvGrpSpPr>
          <p:cNvPr id="33" name="Group 32"/>
          <p:cNvGrpSpPr/>
          <p:nvPr/>
        </p:nvGrpSpPr>
        <p:grpSpPr>
          <a:xfrm>
            <a:off x="755650" y="2352675"/>
            <a:ext cx="7748588" cy="2516188"/>
            <a:chOff x="755650" y="2352675"/>
            <a:chExt cx="7748588" cy="2516188"/>
          </a:xfrm>
        </p:grpSpPr>
        <p:sp>
          <p:nvSpPr>
            <p:cNvPr id="16389" name="Text Box 5"/>
            <p:cNvSpPr txBox="1">
              <a:spLocks noChangeArrowheads="1"/>
            </p:cNvSpPr>
            <p:nvPr/>
          </p:nvSpPr>
          <p:spPr bwMode="auto">
            <a:xfrm>
              <a:off x="1146779" y="2352675"/>
              <a:ext cx="905588" cy="441704"/>
            </a:xfrm>
            <a:prstGeom prst="rect">
              <a:avLst/>
            </a:prstGeom>
            <a:solidFill>
              <a:srgbClr val="D8D8D8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en-GB" altLang="en-US" sz="900">
                  <a:latin typeface="Tahoma" pitchFamily="34" charset="0"/>
                </a:rPr>
                <a:t>Authors</a:t>
              </a:r>
            </a:p>
            <a:p>
              <a:endParaRPr lang="en-GB" altLang="en-US"/>
            </a:p>
          </p:txBody>
        </p:sp>
        <p:sp>
          <p:nvSpPr>
            <p:cNvPr id="16390" name="Text Box 6"/>
            <p:cNvSpPr txBox="1">
              <a:spLocks noChangeArrowheads="1"/>
            </p:cNvSpPr>
            <p:nvPr/>
          </p:nvSpPr>
          <p:spPr bwMode="auto">
            <a:xfrm>
              <a:off x="2343423" y="2352675"/>
              <a:ext cx="1348867" cy="441704"/>
            </a:xfrm>
            <a:prstGeom prst="rect">
              <a:avLst/>
            </a:prstGeom>
            <a:solidFill>
              <a:srgbClr val="D8D8D8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en-GB" altLang="en-US" sz="900">
                  <a:latin typeface="Tahoma" pitchFamily="34" charset="0"/>
                </a:rPr>
                <a:t>Year of Publication</a:t>
              </a:r>
              <a:endParaRPr lang="en-GB" altLang="en-US"/>
            </a:p>
          </p:txBody>
        </p:sp>
        <p:sp>
          <p:nvSpPr>
            <p:cNvPr id="16391" name="Text Box 7"/>
            <p:cNvSpPr txBox="1">
              <a:spLocks noChangeArrowheads="1"/>
            </p:cNvSpPr>
            <p:nvPr/>
          </p:nvSpPr>
          <p:spPr bwMode="auto">
            <a:xfrm>
              <a:off x="3888913" y="2352675"/>
              <a:ext cx="523620" cy="441704"/>
            </a:xfrm>
            <a:prstGeom prst="rect">
              <a:avLst/>
            </a:prstGeom>
            <a:solidFill>
              <a:srgbClr val="D8D8D8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en-GB" altLang="en-US" sz="900">
                  <a:latin typeface="Tahoma" pitchFamily="34" charset="0"/>
                </a:rPr>
                <a:t>Title</a:t>
              </a:r>
              <a:endParaRPr lang="en-GB" altLang="en-US"/>
            </a:p>
          </p:txBody>
        </p:sp>
        <p:sp>
          <p:nvSpPr>
            <p:cNvPr id="16392" name="Text Box 8"/>
            <p:cNvSpPr txBox="1">
              <a:spLocks noChangeArrowheads="1"/>
            </p:cNvSpPr>
            <p:nvPr/>
          </p:nvSpPr>
          <p:spPr bwMode="auto">
            <a:xfrm>
              <a:off x="4815642" y="2352675"/>
              <a:ext cx="643425" cy="441704"/>
            </a:xfrm>
            <a:prstGeom prst="rect">
              <a:avLst/>
            </a:prstGeom>
            <a:solidFill>
              <a:srgbClr val="D8D8D8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en-GB" altLang="en-US" sz="900">
                  <a:latin typeface="Tahoma" pitchFamily="34" charset="0"/>
                </a:rPr>
                <a:t>Edition</a:t>
              </a:r>
              <a:endParaRPr lang="en-GB" altLang="en-US"/>
            </a:p>
          </p:txBody>
        </p:sp>
        <p:sp>
          <p:nvSpPr>
            <p:cNvPr id="16393" name="Text Box 9"/>
            <p:cNvSpPr txBox="1">
              <a:spLocks noChangeArrowheads="1"/>
            </p:cNvSpPr>
            <p:nvPr/>
          </p:nvSpPr>
          <p:spPr bwMode="auto">
            <a:xfrm>
              <a:off x="5611996" y="2352675"/>
              <a:ext cx="1330544" cy="441704"/>
            </a:xfrm>
            <a:prstGeom prst="rect">
              <a:avLst/>
            </a:prstGeom>
            <a:solidFill>
              <a:srgbClr val="D8D8D8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en-GB" altLang="en-US" sz="900">
                  <a:latin typeface="Tahoma" pitchFamily="34" charset="0"/>
                </a:rPr>
                <a:t>Place of</a:t>
              </a:r>
              <a:r>
                <a:rPr lang="en-GB" altLang="en-US" sz="1200">
                  <a:latin typeface="Tahoma" pitchFamily="34" charset="0"/>
                </a:rPr>
                <a:t> </a:t>
              </a:r>
              <a:r>
                <a:rPr lang="en-GB" altLang="en-US" sz="900">
                  <a:latin typeface="Tahoma" pitchFamily="34" charset="0"/>
                </a:rPr>
                <a:t>publication</a:t>
              </a:r>
              <a:endParaRPr lang="en-GB" altLang="en-US"/>
            </a:p>
          </p:txBody>
        </p:sp>
        <p:sp>
          <p:nvSpPr>
            <p:cNvPr id="16394" name="Text Box 10"/>
            <p:cNvSpPr txBox="1">
              <a:spLocks noChangeArrowheads="1"/>
            </p:cNvSpPr>
            <p:nvPr/>
          </p:nvSpPr>
          <p:spPr bwMode="auto">
            <a:xfrm>
              <a:off x="7117315" y="2352675"/>
              <a:ext cx="752660" cy="441704"/>
            </a:xfrm>
            <a:prstGeom prst="rect">
              <a:avLst/>
            </a:prstGeom>
            <a:solidFill>
              <a:srgbClr val="D8D8D8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en-GB" altLang="en-US" sz="900">
                  <a:latin typeface="Tahoma" pitchFamily="34" charset="0"/>
                </a:rPr>
                <a:t>Publisher</a:t>
              </a:r>
              <a:endParaRPr lang="en-GB" altLang="en-US"/>
            </a:p>
          </p:txBody>
        </p:sp>
        <p:sp>
          <p:nvSpPr>
            <p:cNvPr id="16395" name="Text Box 11"/>
            <p:cNvSpPr txBox="1">
              <a:spLocks noChangeArrowheads="1"/>
            </p:cNvSpPr>
            <p:nvPr/>
          </p:nvSpPr>
          <p:spPr bwMode="auto">
            <a:xfrm>
              <a:off x="829647" y="4467776"/>
              <a:ext cx="739974" cy="401087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en-GB" altLang="en-US" sz="900">
                  <a:latin typeface="Tahoma" pitchFamily="34" charset="0"/>
                </a:rPr>
                <a:t>Comma</a:t>
              </a:r>
              <a:endParaRPr lang="en-GB" altLang="en-US"/>
            </a:p>
          </p:txBody>
        </p:sp>
        <p:sp>
          <p:nvSpPr>
            <p:cNvPr id="16396" name="Text Box 12"/>
            <p:cNvSpPr txBox="1">
              <a:spLocks noChangeArrowheads="1"/>
            </p:cNvSpPr>
            <p:nvPr/>
          </p:nvSpPr>
          <p:spPr bwMode="auto">
            <a:xfrm>
              <a:off x="1859974" y="4467776"/>
              <a:ext cx="966900" cy="401087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en-GB" altLang="en-US" sz="900">
                  <a:latin typeface="Tahoma" pitchFamily="34" charset="0"/>
                </a:rPr>
                <a:t>Full stop</a:t>
              </a:r>
              <a:endParaRPr lang="en-GB" altLang="en-US"/>
            </a:p>
          </p:txBody>
        </p:sp>
        <p:sp>
          <p:nvSpPr>
            <p:cNvPr id="16397" name="Text Box 13"/>
            <p:cNvSpPr txBox="1">
              <a:spLocks noChangeArrowheads="1"/>
            </p:cNvSpPr>
            <p:nvPr/>
          </p:nvSpPr>
          <p:spPr bwMode="auto">
            <a:xfrm>
              <a:off x="3256058" y="4467776"/>
              <a:ext cx="905588" cy="401087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en-GB" altLang="en-US" sz="900" dirty="0">
                  <a:latin typeface="Tahoma" pitchFamily="34" charset="0"/>
                </a:rPr>
                <a:t>Brackets</a:t>
              </a:r>
            </a:p>
            <a:p>
              <a:endParaRPr lang="en-GB" altLang="en-US" dirty="0"/>
            </a:p>
          </p:txBody>
        </p:sp>
        <p:sp>
          <p:nvSpPr>
            <p:cNvPr id="16398" name="Text Box 14"/>
            <p:cNvSpPr txBox="1">
              <a:spLocks noChangeArrowheads="1"/>
            </p:cNvSpPr>
            <p:nvPr/>
          </p:nvSpPr>
          <p:spPr bwMode="auto">
            <a:xfrm>
              <a:off x="4586603" y="4467776"/>
              <a:ext cx="687119" cy="401087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en-GB" altLang="en-US" sz="900" dirty="0">
                  <a:latin typeface="Tahoma" pitchFamily="34" charset="0"/>
                  <a:ea typeface="Tahoma" pitchFamily="34" charset="0"/>
                  <a:cs typeface="Tahoma" pitchFamily="34" charset="0"/>
                </a:rPr>
                <a:t>Underline</a:t>
              </a:r>
            </a:p>
          </p:txBody>
        </p:sp>
        <p:sp>
          <p:nvSpPr>
            <p:cNvPr id="16399" name="Text Box 15"/>
            <p:cNvSpPr txBox="1">
              <a:spLocks noChangeArrowheads="1"/>
            </p:cNvSpPr>
            <p:nvPr/>
          </p:nvSpPr>
          <p:spPr bwMode="auto">
            <a:xfrm>
              <a:off x="5500695" y="4467776"/>
              <a:ext cx="857256" cy="401087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en-GB" altLang="en-US" sz="900">
                  <a:latin typeface="Tahoma" pitchFamily="34" charset="0"/>
                </a:rPr>
                <a:t>Full stop</a:t>
              </a:r>
            </a:p>
            <a:p>
              <a:endParaRPr lang="en-GB" altLang="en-US"/>
            </a:p>
          </p:txBody>
        </p:sp>
        <p:sp>
          <p:nvSpPr>
            <p:cNvPr id="16400" name="Text Box 16"/>
            <p:cNvSpPr txBox="1">
              <a:spLocks noChangeArrowheads="1"/>
            </p:cNvSpPr>
            <p:nvPr/>
          </p:nvSpPr>
          <p:spPr bwMode="auto">
            <a:xfrm>
              <a:off x="6786578" y="4429132"/>
              <a:ext cx="752660" cy="401087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en-GB" altLang="en-US" sz="900">
                  <a:latin typeface="Tahoma" pitchFamily="34" charset="0"/>
                </a:rPr>
                <a:t>Colon</a:t>
              </a:r>
              <a:endParaRPr lang="en-GB" altLang="en-US"/>
            </a:p>
          </p:txBody>
        </p:sp>
        <p:sp>
          <p:nvSpPr>
            <p:cNvPr id="16401" name="Text Box 17"/>
            <p:cNvSpPr txBox="1">
              <a:spLocks noChangeArrowheads="1"/>
            </p:cNvSpPr>
            <p:nvPr/>
          </p:nvSpPr>
          <p:spPr bwMode="auto">
            <a:xfrm>
              <a:off x="755650" y="3666617"/>
              <a:ext cx="7748588" cy="46505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en-GB" altLang="en-US" sz="900" dirty="0">
                  <a:latin typeface="Tahoma" pitchFamily="34" charset="0"/>
                </a:rPr>
                <a:t>Christensen, P. and James, A. (</a:t>
              </a:r>
              <a:r>
                <a:rPr lang="en-GB" altLang="en-US" sz="900" dirty="0" err="1">
                  <a:latin typeface="Tahoma" pitchFamily="34" charset="0"/>
                </a:rPr>
                <a:t>Eds</a:t>
              </a:r>
              <a:r>
                <a:rPr lang="en-GB" altLang="en-US" sz="900" dirty="0">
                  <a:latin typeface="Tahoma" pitchFamily="34" charset="0"/>
                </a:rPr>
                <a:t>) (2008) </a:t>
              </a:r>
              <a:r>
                <a:rPr lang="en-GB" altLang="en-US" sz="900" u="sng" dirty="0">
                  <a:latin typeface="Tahoma" pitchFamily="34" charset="0"/>
                </a:rPr>
                <a:t>Research with Children: Perspectives and Practices</a:t>
              </a:r>
              <a:r>
                <a:rPr lang="en-GB" altLang="en-US" sz="900" i="1" dirty="0">
                  <a:latin typeface="Tahoma" pitchFamily="34" charset="0"/>
                </a:rPr>
                <a:t>.</a:t>
              </a:r>
              <a:r>
                <a:rPr lang="en-GB" altLang="en-US" sz="900" dirty="0">
                  <a:latin typeface="Tahoma" pitchFamily="34" charset="0"/>
                </a:rPr>
                <a:t> 2nd</a:t>
              </a:r>
              <a:r>
                <a:rPr lang="en-GB" altLang="en-US" sz="1200" dirty="0">
                  <a:latin typeface="Tahoma" pitchFamily="34" charset="0"/>
                </a:rPr>
                <a:t> </a:t>
              </a:r>
              <a:r>
                <a:rPr lang="en-GB" altLang="en-US" sz="900" dirty="0">
                  <a:latin typeface="Tahoma" pitchFamily="34" charset="0"/>
                </a:rPr>
                <a:t>Edition. London:</a:t>
              </a:r>
              <a:r>
                <a:rPr lang="en-GB" altLang="en-US" sz="1200" dirty="0">
                  <a:latin typeface="Tahoma" pitchFamily="34" charset="0"/>
                </a:rPr>
                <a:t> </a:t>
              </a:r>
              <a:r>
                <a:rPr lang="en-GB" altLang="en-US" sz="900" dirty="0" err="1">
                  <a:latin typeface="Tahoma" pitchFamily="34" charset="0"/>
                </a:rPr>
                <a:t>Falmer</a:t>
              </a:r>
              <a:r>
                <a:rPr lang="en-GB" altLang="en-US" sz="900" dirty="0">
                  <a:latin typeface="Tahoma" pitchFamily="34" charset="0"/>
                </a:rPr>
                <a:t> Press</a:t>
              </a:r>
              <a:endParaRPr lang="en-GB" altLang="en-US" dirty="0"/>
            </a:p>
          </p:txBody>
        </p:sp>
        <p:cxnSp>
          <p:nvCxnSpPr>
            <p:cNvPr id="16402" name="AutoShape 18"/>
            <p:cNvCxnSpPr>
              <a:cxnSpLocks noChangeShapeType="1"/>
            </p:cNvCxnSpPr>
            <p:nvPr/>
          </p:nvCxnSpPr>
          <p:spPr bwMode="auto">
            <a:xfrm rot="10800000">
              <a:off x="1643042" y="3929068"/>
              <a:ext cx="642592" cy="53871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6403" name="AutoShape 19"/>
            <p:cNvCxnSpPr>
              <a:cxnSpLocks noChangeShapeType="1"/>
            </p:cNvCxnSpPr>
            <p:nvPr/>
          </p:nvCxnSpPr>
          <p:spPr bwMode="auto">
            <a:xfrm rot="5400000" flipH="1" flipV="1">
              <a:off x="1138683" y="4177736"/>
              <a:ext cx="467278" cy="112816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6404" name="AutoShape 20"/>
            <p:cNvCxnSpPr>
              <a:cxnSpLocks noChangeShapeType="1"/>
            </p:cNvCxnSpPr>
            <p:nvPr/>
          </p:nvCxnSpPr>
          <p:spPr bwMode="auto">
            <a:xfrm>
              <a:off x="2647870" y="4003733"/>
              <a:ext cx="665977" cy="464043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6405" name="AutoShape 21"/>
            <p:cNvCxnSpPr>
              <a:cxnSpLocks noChangeShapeType="1"/>
            </p:cNvCxnSpPr>
            <p:nvPr/>
          </p:nvCxnSpPr>
          <p:spPr bwMode="auto">
            <a:xfrm rot="16200000" flipH="1">
              <a:off x="2995228" y="3934202"/>
              <a:ext cx="538698" cy="528426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6406" name="AutoShape 22"/>
            <p:cNvCxnSpPr>
              <a:cxnSpLocks noChangeShapeType="1"/>
            </p:cNvCxnSpPr>
            <p:nvPr/>
          </p:nvCxnSpPr>
          <p:spPr bwMode="auto">
            <a:xfrm rot="16200000" flipH="1">
              <a:off x="4567703" y="4219119"/>
              <a:ext cx="467256" cy="3003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6407" name="AutoShape 23"/>
            <p:cNvCxnSpPr>
              <a:cxnSpLocks noChangeShapeType="1"/>
            </p:cNvCxnSpPr>
            <p:nvPr/>
          </p:nvCxnSpPr>
          <p:spPr bwMode="auto">
            <a:xfrm rot="5400000">
              <a:off x="5393537" y="4179099"/>
              <a:ext cx="428628" cy="71438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6408" name="AutoShape 24"/>
            <p:cNvCxnSpPr>
              <a:cxnSpLocks noChangeShapeType="1"/>
            </p:cNvCxnSpPr>
            <p:nvPr/>
          </p:nvCxnSpPr>
          <p:spPr bwMode="auto">
            <a:xfrm rot="5400000">
              <a:off x="5999966" y="4214818"/>
              <a:ext cx="500860" cy="72232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6409" name="AutoShape 25"/>
            <p:cNvCxnSpPr>
              <a:cxnSpLocks noChangeShapeType="1"/>
            </p:cNvCxnSpPr>
            <p:nvPr/>
          </p:nvCxnSpPr>
          <p:spPr bwMode="auto">
            <a:xfrm rot="16200000" flipH="1">
              <a:off x="6572265" y="4143379"/>
              <a:ext cx="428628" cy="142878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6410" name="AutoShape 26"/>
            <p:cNvCxnSpPr>
              <a:cxnSpLocks noChangeShapeType="1"/>
            </p:cNvCxnSpPr>
            <p:nvPr/>
          </p:nvCxnSpPr>
          <p:spPr bwMode="auto">
            <a:xfrm rot="5400000">
              <a:off x="6817829" y="2978237"/>
              <a:ext cx="919580" cy="55345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6411" name="AutoShape 27"/>
            <p:cNvCxnSpPr>
              <a:cxnSpLocks noChangeShapeType="1"/>
            </p:cNvCxnSpPr>
            <p:nvPr/>
          </p:nvCxnSpPr>
          <p:spPr bwMode="auto">
            <a:xfrm rot="5400000">
              <a:off x="6141693" y="3153513"/>
              <a:ext cx="920374" cy="20210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6412" name="AutoShape 28"/>
            <p:cNvCxnSpPr>
              <a:cxnSpLocks noChangeShapeType="1"/>
            </p:cNvCxnSpPr>
            <p:nvPr/>
          </p:nvCxnSpPr>
          <p:spPr bwMode="auto">
            <a:xfrm rot="16200000" flipH="1">
              <a:off x="5009995" y="2938300"/>
              <a:ext cx="920374" cy="63253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6413" name="AutoShape 29"/>
            <p:cNvCxnSpPr>
              <a:cxnSpLocks noChangeShapeType="1"/>
            </p:cNvCxnSpPr>
            <p:nvPr/>
          </p:nvCxnSpPr>
          <p:spPr bwMode="auto">
            <a:xfrm rot="16200000" flipH="1">
              <a:off x="3699142" y="3256883"/>
              <a:ext cx="968702" cy="4369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6414" name="AutoShape 30"/>
            <p:cNvCxnSpPr>
              <a:cxnSpLocks noChangeShapeType="1"/>
            </p:cNvCxnSpPr>
            <p:nvPr/>
          </p:nvCxnSpPr>
          <p:spPr bwMode="auto">
            <a:xfrm rot="5400000">
              <a:off x="2558533" y="3093335"/>
              <a:ext cx="920374" cy="32246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6415" name="AutoShape 31"/>
            <p:cNvCxnSpPr>
              <a:cxnSpLocks noChangeShapeType="1"/>
            </p:cNvCxnSpPr>
            <p:nvPr/>
          </p:nvCxnSpPr>
          <p:spPr bwMode="auto">
            <a:xfrm rot="16200000" flipH="1">
              <a:off x="1443277" y="2920723"/>
              <a:ext cx="968702" cy="71601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6416" name="AutoShape 32"/>
            <p:cNvCxnSpPr>
              <a:cxnSpLocks noChangeShapeType="1"/>
            </p:cNvCxnSpPr>
            <p:nvPr/>
          </p:nvCxnSpPr>
          <p:spPr bwMode="auto">
            <a:xfrm rot="5400000">
              <a:off x="939743" y="3267806"/>
              <a:ext cx="968702" cy="21848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</p:grp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/>
              <a:t>Referencing 2 Authors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sz="3300" dirty="0"/>
              <a:t>In the assignment:</a:t>
            </a:r>
          </a:p>
          <a:p>
            <a:pPr lvl="1" eaLnBrk="1" hangingPunct="1"/>
            <a:r>
              <a:rPr lang="en-GB" altLang="en-US" sz="3300" dirty="0"/>
              <a:t>Both authors’ surnames and date.</a:t>
            </a:r>
          </a:p>
          <a:p>
            <a:pPr lvl="1" eaLnBrk="1" hangingPunct="1"/>
            <a:r>
              <a:rPr lang="en-GB" altLang="en-US" sz="3300" dirty="0"/>
              <a:t>Doherty and Horne (2002)</a:t>
            </a:r>
          </a:p>
          <a:p>
            <a:pPr eaLnBrk="1" hangingPunct="1"/>
            <a:endParaRPr lang="en-GB" altLang="en-US" sz="3300" dirty="0"/>
          </a:p>
          <a:p>
            <a:pPr eaLnBrk="1" hangingPunct="1"/>
            <a:r>
              <a:rPr lang="en-GB" altLang="en-US" sz="3300" dirty="0"/>
              <a:t>In the reference list:</a:t>
            </a:r>
          </a:p>
          <a:p>
            <a:pPr lvl="1" eaLnBrk="1" hangingPunct="1"/>
            <a:r>
              <a:rPr lang="en-GB" altLang="en-US" sz="3300" dirty="0"/>
              <a:t>Doherty, T.L. and Horne, T. (2002) </a:t>
            </a:r>
            <a:r>
              <a:rPr lang="en-GB" altLang="en-US" sz="3300" u="sng" dirty="0"/>
              <a:t>Managing Public Services</a:t>
            </a:r>
            <a:r>
              <a:rPr lang="en-GB" altLang="en-US" sz="3300" dirty="0"/>
              <a:t>. London: Routledge</a:t>
            </a:r>
          </a:p>
          <a:p>
            <a:pPr eaLnBrk="1" hangingPunct="1"/>
            <a:endParaRPr lang="en-GB" altLang="en-US" sz="3300" dirty="0"/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630907"/>
          </a:xfrm>
        </p:spPr>
        <p:txBody>
          <a:bodyPr/>
          <a:lstStyle/>
          <a:p>
            <a:pPr eaLnBrk="1" hangingPunct="1"/>
            <a:r>
              <a:rPr lang="en-GB" altLang="en-US" dirty="0"/>
              <a:t>Referencing </a:t>
            </a:r>
            <a:r>
              <a:rPr lang="en-GB" altLang="en-US" b="1" dirty="0"/>
              <a:t>More</a:t>
            </a:r>
            <a:r>
              <a:rPr lang="en-GB" altLang="en-US" dirty="0"/>
              <a:t> Than 2 Authors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84784"/>
            <a:ext cx="8229600" cy="5256584"/>
          </a:xfrm>
        </p:spPr>
        <p:txBody>
          <a:bodyPr/>
          <a:lstStyle/>
          <a:p>
            <a:pPr eaLnBrk="1" hangingPunct="1"/>
            <a:r>
              <a:rPr lang="en-GB" altLang="en-US" sz="2400" dirty="0"/>
              <a:t>In the assignment:</a:t>
            </a:r>
          </a:p>
          <a:p>
            <a:pPr eaLnBrk="1" hangingPunct="1"/>
            <a:r>
              <a:rPr lang="en-GB" altLang="en-US" sz="2400" dirty="0"/>
              <a:t>The first time used all authors’ surnames and date.</a:t>
            </a:r>
          </a:p>
          <a:p>
            <a:pPr lvl="1" eaLnBrk="1" hangingPunct="1"/>
            <a:r>
              <a:rPr lang="en-GB" altLang="en-US" dirty="0"/>
              <a:t>Cohen, </a:t>
            </a:r>
            <a:r>
              <a:rPr lang="en-GB" altLang="en-US" dirty="0" err="1"/>
              <a:t>Manion</a:t>
            </a:r>
            <a:r>
              <a:rPr lang="en-GB" altLang="en-US" dirty="0"/>
              <a:t>, and Morrison (2007)</a:t>
            </a:r>
          </a:p>
          <a:p>
            <a:pPr marL="457200" lvl="1" indent="0" eaLnBrk="1" hangingPunct="1">
              <a:buNone/>
            </a:pPr>
            <a:endParaRPr lang="en-GB" altLang="en-US" dirty="0"/>
          </a:p>
          <a:p>
            <a:pPr eaLnBrk="1" hangingPunct="1"/>
            <a:r>
              <a:rPr lang="en-GB" altLang="en-US" sz="2400" dirty="0"/>
              <a:t>Afterwards, if used again:</a:t>
            </a:r>
          </a:p>
          <a:p>
            <a:pPr lvl="1" eaLnBrk="1" hangingPunct="1"/>
            <a:r>
              <a:rPr lang="en-GB" altLang="en-US" dirty="0"/>
              <a:t>1</a:t>
            </a:r>
            <a:r>
              <a:rPr lang="en-GB" altLang="en-US" baseline="30000" dirty="0"/>
              <a:t>st</a:t>
            </a:r>
            <a:r>
              <a:rPr lang="en-GB" altLang="en-US" dirty="0"/>
              <a:t> author’s surname followed by et al and date.</a:t>
            </a:r>
          </a:p>
          <a:p>
            <a:pPr lvl="1" eaLnBrk="1" hangingPunct="1"/>
            <a:r>
              <a:rPr lang="en-GB" altLang="en-US" dirty="0"/>
              <a:t>Cohen et al (2007)</a:t>
            </a:r>
          </a:p>
          <a:p>
            <a:pPr lvl="1" eaLnBrk="1" hangingPunct="1">
              <a:buFont typeface="Wingdings" pitchFamily="2" charset="2"/>
              <a:buNone/>
            </a:pPr>
            <a:endParaRPr lang="en-GB" altLang="en-US" dirty="0"/>
          </a:p>
          <a:p>
            <a:pPr eaLnBrk="1" hangingPunct="1"/>
            <a:r>
              <a:rPr lang="en-GB" altLang="en-US" sz="2400" dirty="0"/>
              <a:t>In the reference list:</a:t>
            </a:r>
          </a:p>
          <a:p>
            <a:pPr lvl="1" eaLnBrk="1" hangingPunct="1"/>
            <a:r>
              <a:rPr lang="en-GB" altLang="en-US" dirty="0"/>
              <a:t>List all authors in order as listed on the source material</a:t>
            </a:r>
          </a:p>
          <a:p>
            <a:pPr lvl="1" eaLnBrk="1" hangingPunct="1"/>
            <a:r>
              <a:rPr lang="en-GB" altLang="en-US" dirty="0"/>
              <a:t>Cohen, L., </a:t>
            </a:r>
            <a:r>
              <a:rPr lang="en-GB" altLang="en-US" dirty="0" err="1"/>
              <a:t>Manion</a:t>
            </a:r>
            <a:r>
              <a:rPr lang="en-GB" altLang="en-US" dirty="0"/>
              <a:t>, L. &amp; Morrison, K. (2007) </a:t>
            </a:r>
            <a:r>
              <a:rPr lang="en-GB" altLang="en-US" u="sng" dirty="0"/>
              <a:t>Research Methods in Education</a:t>
            </a:r>
            <a:r>
              <a:rPr lang="en-GB" altLang="en-US" dirty="0"/>
              <a:t>. 6</a:t>
            </a:r>
            <a:r>
              <a:rPr lang="en-GB" altLang="en-US" baseline="30000" dirty="0"/>
              <a:t>th</a:t>
            </a:r>
            <a:r>
              <a:rPr lang="en-GB" altLang="en-US" dirty="0"/>
              <a:t> Edition. London: Routledge</a:t>
            </a:r>
          </a:p>
          <a:p>
            <a:pPr eaLnBrk="1" hangingPunct="1">
              <a:buFont typeface="Wingdings" pitchFamily="2" charset="2"/>
              <a:buNone/>
            </a:pPr>
            <a:endParaRPr lang="en-GB" altLang="en-US" sz="2400" dirty="0"/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b="1">
                <a:solidFill>
                  <a:schemeClr val="hlink"/>
                </a:solidFill>
              </a:rPr>
              <a:t>Referencing Journal/Magazine Articles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87450" y="1773238"/>
            <a:ext cx="7777163" cy="3600450"/>
          </a:xfrm>
        </p:spPr>
        <p:txBody>
          <a:bodyPr/>
          <a:lstStyle/>
          <a:p>
            <a:pPr eaLnBrk="1" hangingPunct="1"/>
            <a:r>
              <a:rPr lang="en-GB" altLang="en-US"/>
              <a:t>Author	</a:t>
            </a:r>
            <a:r>
              <a:rPr lang="en-GB" altLang="en-US">
                <a:solidFill>
                  <a:schemeClr val="tx2"/>
                </a:solidFill>
              </a:rPr>
              <a:t>J Mercer</a:t>
            </a:r>
            <a:r>
              <a:rPr lang="en-GB" altLang="en-US"/>
              <a:t>               </a:t>
            </a:r>
          </a:p>
          <a:p>
            <a:pPr eaLnBrk="1" hangingPunct="1"/>
            <a:r>
              <a:rPr lang="en-GB" altLang="en-US"/>
              <a:t>Year of publication  </a:t>
            </a:r>
            <a:r>
              <a:rPr lang="en-GB" altLang="en-US">
                <a:solidFill>
                  <a:schemeClr val="tx2"/>
                </a:solidFill>
              </a:rPr>
              <a:t>2004</a:t>
            </a:r>
          </a:p>
          <a:p>
            <a:pPr eaLnBrk="1" hangingPunct="1"/>
            <a:r>
              <a:rPr lang="en-GB" altLang="en-US"/>
              <a:t>Title of article   </a:t>
            </a:r>
            <a:r>
              <a:rPr lang="en-GB" altLang="en-US">
                <a:solidFill>
                  <a:schemeClr val="tx2"/>
                </a:solidFill>
              </a:rPr>
              <a:t>Making the news</a:t>
            </a:r>
          </a:p>
          <a:p>
            <a:pPr eaLnBrk="1" hangingPunct="1"/>
            <a:r>
              <a:rPr lang="en-GB" altLang="en-US"/>
              <a:t>Title of journal   </a:t>
            </a:r>
            <a:r>
              <a:rPr lang="en-GB" altLang="en-US">
                <a:solidFill>
                  <a:schemeClr val="tx2"/>
                </a:solidFill>
              </a:rPr>
              <a:t>Media History</a:t>
            </a:r>
          </a:p>
          <a:p>
            <a:pPr eaLnBrk="1" hangingPunct="1"/>
            <a:r>
              <a:rPr lang="en-GB" altLang="en-US"/>
              <a:t>Volume number (if present)    </a:t>
            </a:r>
            <a:r>
              <a:rPr lang="en-GB" altLang="en-US">
                <a:solidFill>
                  <a:schemeClr val="tx2"/>
                </a:solidFill>
              </a:rPr>
              <a:t>10</a:t>
            </a:r>
          </a:p>
          <a:p>
            <a:pPr eaLnBrk="1" hangingPunct="1"/>
            <a:r>
              <a:rPr lang="en-GB" altLang="en-US"/>
              <a:t>Part/issue number (if present)  </a:t>
            </a:r>
            <a:r>
              <a:rPr lang="en-GB" altLang="en-US">
                <a:solidFill>
                  <a:schemeClr val="tx2"/>
                </a:solidFill>
              </a:rPr>
              <a:t>3</a:t>
            </a:r>
          </a:p>
          <a:p>
            <a:pPr eaLnBrk="1" hangingPunct="1"/>
            <a:r>
              <a:rPr lang="en-GB" altLang="en-US"/>
              <a:t>Page number(s)			</a:t>
            </a:r>
            <a:r>
              <a:rPr lang="en-GB" altLang="en-US">
                <a:solidFill>
                  <a:schemeClr val="tx2"/>
                </a:solidFill>
              </a:rPr>
              <a:t>187-199</a:t>
            </a:r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1116013" y="5734050"/>
            <a:ext cx="7704137" cy="83185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400">
                <a:solidFill>
                  <a:schemeClr val="tx2"/>
                </a:solidFill>
              </a:rPr>
              <a:t>Mercer, J. (2004) Making the news. </a:t>
            </a:r>
            <a:r>
              <a:rPr lang="en-GB" altLang="en-US" sz="2400" u="sng">
                <a:solidFill>
                  <a:schemeClr val="tx2"/>
                </a:solidFill>
              </a:rPr>
              <a:t>Media History</a:t>
            </a:r>
            <a:r>
              <a:rPr lang="en-GB" altLang="en-US" sz="2400">
                <a:solidFill>
                  <a:schemeClr val="tx2"/>
                </a:solidFill>
              </a:rPr>
              <a:t>. 10 (3): pp187-199.</a:t>
            </a: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3"/>
          <p:cNvSpPr txBox="1">
            <a:spLocks noChangeArrowheads="1"/>
          </p:cNvSpPr>
          <p:nvPr/>
        </p:nvSpPr>
        <p:spPr bwMode="auto">
          <a:xfrm>
            <a:off x="1357313" y="3529013"/>
            <a:ext cx="5048250" cy="4476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>
              <a:spcAft>
                <a:spcPts val="1000"/>
              </a:spcAft>
            </a:pPr>
            <a:r>
              <a:rPr lang="en-GB" altLang="en-US" sz="1200" dirty="0">
                <a:latin typeface="Tahoma" pitchFamily="34" charset="0"/>
              </a:rPr>
              <a:t>Mercer, J. (2004) Making the news. </a:t>
            </a:r>
            <a:r>
              <a:rPr lang="en-GB" altLang="en-US" sz="1200" u="sng" dirty="0">
                <a:latin typeface="Tahoma" pitchFamily="34" charset="0"/>
              </a:rPr>
              <a:t>Media History. </a:t>
            </a:r>
            <a:r>
              <a:rPr lang="en-GB" altLang="en-US" sz="1200" dirty="0">
                <a:latin typeface="Tahoma" pitchFamily="34" charset="0"/>
              </a:rPr>
              <a:t>10 (3): pp187-199.</a:t>
            </a:r>
          </a:p>
          <a:p>
            <a:endParaRPr lang="en-US" altLang="en-US" dirty="0"/>
          </a:p>
        </p:txBody>
      </p:sp>
      <p:grpSp>
        <p:nvGrpSpPr>
          <p:cNvPr id="20483" name="Group 32"/>
          <p:cNvGrpSpPr>
            <a:grpSpLocks/>
          </p:cNvGrpSpPr>
          <p:nvPr/>
        </p:nvGrpSpPr>
        <p:grpSpPr bwMode="auto">
          <a:xfrm>
            <a:off x="1357313" y="2928938"/>
            <a:ext cx="5915025" cy="1581150"/>
            <a:chOff x="1357290" y="2928934"/>
            <a:chExt cx="5915025" cy="1581150"/>
          </a:xfrm>
        </p:grpSpPr>
        <p:sp>
          <p:nvSpPr>
            <p:cNvPr id="20485" name="Text Box 4"/>
            <p:cNvSpPr txBox="1">
              <a:spLocks noChangeArrowheads="1"/>
            </p:cNvSpPr>
            <p:nvPr/>
          </p:nvSpPr>
          <p:spPr bwMode="auto">
            <a:xfrm>
              <a:off x="1357290" y="2928934"/>
              <a:ext cx="695325" cy="28575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</a:pPr>
              <a:r>
                <a:rPr lang="en-GB" altLang="en-US" sz="1100">
                  <a:latin typeface="Tahoma" pitchFamily="34" charset="0"/>
                </a:rPr>
                <a:t>Author</a:t>
              </a:r>
              <a:endParaRPr lang="en-US" altLang="en-US"/>
            </a:p>
          </p:txBody>
        </p:sp>
        <p:sp>
          <p:nvSpPr>
            <p:cNvPr id="20486" name="Text Box 5"/>
            <p:cNvSpPr txBox="1">
              <a:spLocks noChangeArrowheads="1"/>
            </p:cNvSpPr>
            <p:nvPr/>
          </p:nvSpPr>
          <p:spPr bwMode="auto">
            <a:xfrm>
              <a:off x="2205015" y="2928934"/>
              <a:ext cx="647700" cy="28575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</a:pPr>
              <a:r>
                <a:rPr lang="en-GB" altLang="en-US" sz="1100">
                  <a:latin typeface="Tahoma" pitchFamily="34" charset="0"/>
                </a:rPr>
                <a:t>Date</a:t>
              </a:r>
              <a:endParaRPr lang="en-US" altLang="en-US"/>
            </a:p>
          </p:txBody>
        </p:sp>
        <p:sp>
          <p:nvSpPr>
            <p:cNvPr id="20487" name="Text Box 6"/>
            <p:cNvSpPr txBox="1">
              <a:spLocks noChangeArrowheads="1"/>
            </p:cNvSpPr>
            <p:nvPr/>
          </p:nvSpPr>
          <p:spPr bwMode="auto">
            <a:xfrm>
              <a:off x="2976540" y="2928934"/>
              <a:ext cx="923925" cy="28575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</a:pPr>
              <a:r>
                <a:rPr lang="en-GB" altLang="en-US" sz="1100">
                  <a:latin typeface="Tahoma" pitchFamily="34" charset="0"/>
                </a:rPr>
                <a:t>Article Title</a:t>
              </a:r>
              <a:endParaRPr lang="en-US" altLang="en-US"/>
            </a:p>
          </p:txBody>
        </p:sp>
        <p:sp>
          <p:nvSpPr>
            <p:cNvPr id="20488" name="Text Box 7"/>
            <p:cNvSpPr txBox="1">
              <a:spLocks noChangeArrowheads="1"/>
            </p:cNvSpPr>
            <p:nvPr/>
          </p:nvSpPr>
          <p:spPr bwMode="auto">
            <a:xfrm>
              <a:off x="4014765" y="2928934"/>
              <a:ext cx="1057275" cy="28575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</a:pPr>
              <a:r>
                <a:rPr lang="en-GB" altLang="en-US" sz="1100">
                  <a:latin typeface="Tahoma" pitchFamily="34" charset="0"/>
                </a:rPr>
                <a:t>Journal Title</a:t>
              </a:r>
              <a:endParaRPr lang="en-US" altLang="en-US"/>
            </a:p>
          </p:txBody>
        </p:sp>
        <p:sp>
          <p:nvSpPr>
            <p:cNvPr id="20489" name="Text Box 8"/>
            <p:cNvSpPr txBox="1">
              <a:spLocks noChangeArrowheads="1"/>
            </p:cNvSpPr>
            <p:nvPr/>
          </p:nvSpPr>
          <p:spPr bwMode="auto">
            <a:xfrm>
              <a:off x="5157765" y="2928934"/>
              <a:ext cx="476250" cy="28575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</a:pPr>
              <a:r>
                <a:rPr lang="en-GB" altLang="en-US" sz="1100">
                  <a:latin typeface="Tahoma" pitchFamily="34" charset="0"/>
                </a:rPr>
                <a:t>Vol</a:t>
              </a:r>
              <a:endParaRPr lang="en-US" altLang="en-US"/>
            </a:p>
          </p:txBody>
        </p:sp>
        <p:sp>
          <p:nvSpPr>
            <p:cNvPr id="20490" name="Text Box 9"/>
            <p:cNvSpPr txBox="1">
              <a:spLocks noChangeArrowheads="1"/>
            </p:cNvSpPr>
            <p:nvPr/>
          </p:nvSpPr>
          <p:spPr bwMode="auto">
            <a:xfrm>
              <a:off x="5748315" y="2928934"/>
              <a:ext cx="657225" cy="28575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</a:pPr>
              <a:r>
                <a:rPr lang="en-GB" altLang="en-US" sz="1100">
                  <a:latin typeface="Tahoma" pitchFamily="34" charset="0"/>
                </a:rPr>
                <a:t>Issue</a:t>
              </a:r>
              <a:endParaRPr lang="en-US" altLang="en-US"/>
            </a:p>
          </p:txBody>
        </p:sp>
        <p:sp>
          <p:nvSpPr>
            <p:cNvPr id="20491" name="Text Box 10"/>
            <p:cNvSpPr txBox="1">
              <a:spLocks noChangeArrowheads="1"/>
            </p:cNvSpPr>
            <p:nvPr/>
          </p:nvSpPr>
          <p:spPr bwMode="auto">
            <a:xfrm>
              <a:off x="6519840" y="2928934"/>
              <a:ext cx="752475" cy="28575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</a:pPr>
              <a:r>
                <a:rPr lang="en-GB" altLang="en-US" sz="1100" dirty="0">
                  <a:latin typeface="Tahoma" pitchFamily="34" charset="0"/>
                </a:rPr>
                <a:t>Pages</a:t>
              </a:r>
              <a:endParaRPr lang="en-US" altLang="en-US" dirty="0"/>
            </a:p>
          </p:txBody>
        </p:sp>
        <p:cxnSp>
          <p:nvCxnSpPr>
            <p:cNvPr id="20492" name="AutoShape 11"/>
            <p:cNvCxnSpPr>
              <a:cxnSpLocks noChangeShapeType="1"/>
            </p:cNvCxnSpPr>
            <p:nvPr/>
          </p:nvCxnSpPr>
          <p:spPr bwMode="auto">
            <a:xfrm>
              <a:off x="1623990" y="3214684"/>
              <a:ext cx="0" cy="40005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0493" name="AutoShape 12"/>
            <p:cNvCxnSpPr>
              <a:cxnSpLocks noChangeShapeType="1"/>
            </p:cNvCxnSpPr>
            <p:nvPr/>
          </p:nvCxnSpPr>
          <p:spPr bwMode="auto">
            <a:xfrm flipH="1">
              <a:off x="2395515" y="3214684"/>
              <a:ext cx="66675" cy="40005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0494" name="AutoShape 13"/>
            <p:cNvCxnSpPr>
              <a:cxnSpLocks noChangeShapeType="1"/>
            </p:cNvCxnSpPr>
            <p:nvPr/>
          </p:nvCxnSpPr>
          <p:spPr bwMode="auto">
            <a:xfrm flipH="1">
              <a:off x="3309915" y="3214684"/>
              <a:ext cx="47625" cy="40005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0495" name="AutoShape 14"/>
            <p:cNvCxnSpPr>
              <a:cxnSpLocks noChangeShapeType="1"/>
            </p:cNvCxnSpPr>
            <p:nvPr/>
          </p:nvCxnSpPr>
          <p:spPr bwMode="auto">
            <a:xfrm>
              <a:off x="4424340" y="3214684"/>
              <a:ext cx="0" cy="40005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0496" name="AutoShape 15"/>
            <p:cNvCxnSpPr>
              <a:cxnSpLocks noChangeShapeType="1"/>
            </p:cNvCxnSpPr>
            <p:nvPr/>
          </p:nvCxnSpPr>
          <p:spPr bwMode="auto">
            <a:xfrm flipH="1">
              <a:off x="4919640" y="3214684"/>
              <a:ext cx="390525" cy="40005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0497" name="AutoShape 16"/>
            <p:cNvCxnSpPr>
              <a:cxnSpLocks noChangeShapeType="1"/>
            </p:cNvCxnSpPr>
            <p:nvPr/>
          </p:nvCxnSpPr>
          <p:spPr bwMode="auto">
            <a:xfrm flipH="1">
              <a:off x="5205390" y="3214684"/>
              <a:ext cx="781050" cy="40005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0498" name="AutoShape 17"/>
            <p:cNvCxnSpPr>
              <a:cxnSpLocks noChangeShapeType="1"/>
            </p:cNvCxnSpPr>
            <p:nvPr/>
          </p:nvCxnSpPr>
          <p:spPr bwMode="auto">
            <a:xfrm flipH="1">
              <a:off x="5748315" y="3214684"/>
              <a:ext cx="885825" cy="40005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sp>
          <p:nvSpPr>
            <p:cNvPr id="20499" name="Text Box 18"/>
            <p:cNvSpPr txBox="1">
              <a:spLocks noChangeArrowheads="1"/>
            </p:cNvSpPr>
            <p:nvPr/>
          </p:nvSpPr>
          <p:spPr bwMode="auto">
            <a:xfrm>
              <a:off x="1357290" y="4233859"/>
              <a:ext cx="695325" cy="27622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</a:pPr>
              <a:r>
                <a:rPr lang="en-GB" altLang="en-US" sz="1100">
                  <a:latin typeface="Tahoma" pitchFamily="34" charset="0"/>
                </a:rPr>
                <a:t>Comma</a:t>
              </a:r>
              <a:endParaRPr lang="en-US" altLang="en-US"/>
            </a:p>
          </p:txBody>
        </p:sp>
        <p:sp>
          <p:nvSpPr>
            <p:cNvPr id="20500" name="Text Box 19"/>
            <p:cNvSpPr txBox="1">
              <a:spLocks noChangeArrowheads="1"/>
            </p:cNvSpPr>
            <p:nvPr/>
          </p:nvSpPr>
          <p:spPr bwMode="auto">
            <a:xfrm>
              <a:off x="2176440" y="4233859"/>
              <a:ext cx="800100" cy="27622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</a:pPr>
              <a:r>
                <a:rPr lang="en-GB" altLang="en-US" sz="1100">
                  <a:latin typeface="Tahoma" pitchFamily="34" charset="0"/>
                </a:rPr>
                <a:t>Full Stop</a:t>
              </a:r>
              <a:endParaRPr lang="en-US" altLang="en-US"/>
            </a:p>
          </p:txBody>
        </p:sp>
        <p:sp>
          <p:nvSpPr>
            <p:cNvPr id="20501" name="Text Box 20"/>
            <p:cNvSpPr txBox="1">
              <a:spLocks noChangeArrowheads="1"/>
            </p:cNvSpPr>
            <p:nvPr/>
          </p:nvSpPr>
          <p:spPr bwMode="auto">
            <a:xfrm>
              <a:off x="3100365" y="4233859"/>
              <a:ext cx="752475" cy="27622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</a:pPr>
              <a:r>
                <a:rPr lang="en-GB" altLang="en-US" sz="1100">
                  <a:latin typeface="Tahoma" pitchFamily="34" charset="0"/>
                </a:rPr>
                <a:t>Brackets</a:t>
              </a:r>
              <a:endParaRPr lang="en-US" altLang="en-US"/>
            </a:p>
          </p:txBody>
        </p:sp>
        <p:sp>
          <p:nvSpPr>
            <p:cNvPr id="20502" name="Text Box 21"/>
            <p:cNvSpPr txBox="1">
              <a:spLocks noChangeArrowheads="1"/>
            </p:cNvSpPr>
            <p:nvPr/>
          </p:nvSpPr>
          <p:spPr bwMode="auto">
            <a:xfrm>
              <a:off x="4014765" y="4233859"/>
              <a:ext cx="773236" cy="27622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</a:pPr>
              <a:r>
                <a:rPr lang="en-GB" altLang="en-US" sz="1100" dirty="0">
                  <a:latin typeface="Tahoma" pitchFamily="34" charset="0"/>
                </a:rPr>
                <a:t>Underline</a:t>
              </a:r>
              <a:endParaRPr lang="en-US" altLang="en-US" dirty="0"/>
            </a:p>
          </p:txBody>
        </p:sp>
        <p:sp>
          <p:nvSpPr>
            <p:cNvPr id="20503" name="Text Box 22"/>
            <p:cNvSpPr txBox="1">
              <a:spLocks noChangeArrowheads="1"/>
            </p:cNvSpPr>
            <p:nvPr/>
          </p:nvSpPr>
          <p:spPr bwMode="auto">
            <a:xfrm>
              <a:off x="4976790" y="4233859"/>
              <a:ext cx="723900" cy="27622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</a:pPr>
              <a:r>
                <a:rPr lang="en-GB" altLang="en-US" sz="1100">
                  <a:latin typeface="Tahoma" pitchFamily="34" charset="0"/>
                </a:rPr>
                <a:t>Brackets</a:t>
              </a:r>
              <a:endParaRPr lang="en-GB" altLang="en-US" sz="1100">
                <a:latin typeface="Times New Roman" pitchFamily="18" charset="0"/>
              </a:endParaRPr>
            </a:p>
            <a:p>
              <a:endParaRPr lang="en-US" altLang="en-US"/>
            </a:p>
          </p:txBody>
        </p:sp>
        <p:sp>
          <p:nvSpPr>
            <p:cNvPr id="20504" name="Text Box 23"/>
            <p:cNvSpPr txBox="1">
              <a:spLocks noChangeArrowheads="1"/>
            </p:cNvSpPr>
            <p:nvPr/>
          </p:nvSpPr>
          <p:spPr bwMode="auto">
            <a:xfrm>
              <a:off x="5843565" y="4233859"/>
              <a:ext cx="676275" cy="27622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</a:pPr>
              <a:r>
                <a:rPr lang="en-GB" altLang="en-US" sz="1100">
                  <a:latin typeface="Tahoma" pitchFamily="34" charset="0"/>
                </a:rPr>
                <a:t>Colon</a:t>
              </a:r>
              <a:endParaRPr lang="en-US" altLang="en-US"/>
            </a:p>
          </p:txBody>
        </p:sp>
        <p:cxnSp>
          <p:nvCxnSpPr>
            <p:cNvPr id="20505" name="AutoShape 24"/>
            <p:cNvCxnSpPr>
              <a:cxnSpLocks noChangeShapeType="1"/>
            </p:cNvCxnSpPr>
            <p:nvPr/>
          </p:nvCxnSpPr>
          <p:spPr bwMode="auto">
            <a:xfrm flipV="1">
              <a:off x="1757340" y="3843334"/>
              <a:ext cx="142875" cy="39052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0506" name="AutoShape 25"/>
            <p:cNvCxnSpPr>
              <a:cxnSpLocks noChangeShapeType="1"/>
            </p:cNvCxnSpPr>
            <p:nvPr/>
          </p:nvCxnSpPr>
          <p:spPr bwMode="auto">
            <a:xfrm>
              <a:off x="2052615" y="3767134"/>
              <a:ext cx="285750" cy="46672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0507" name="AutoShape 26"/>
            <p:cNvCxnSpPr>
              <a:cxnSpLocks noChangeShapeType="1"/>
            </p:cNvCxnSpPr>
            <p:nvPr/>
          </p:nvCxnSpPr>
          <p:spPr bwMode="auto">
            <a:xfrm>
              <a:off x="2566965" y="3767134"/>
              <a:ext cx="695325" cy="46672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0508" name="AutoShape 27"/>
            <p:cNvCxnSpPr>
              <a:cxnSpLocks noChangeShapeType="1"/>
            </p:cNvCxnSpPr>
            <p:nvPr/>
          </p:nvCxnSpPr>
          <p:spPr bwMode="auto">
            <a:xfrm>
              <a:off x="4281465" y="3767134"/>
              <a:ext cx="0" cy="46672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0509" name="AutoShape 28"/>
            <p:cNvCxnSpPr>
              <a:cxnSpLocks noChangeShapeType="1"/>
            </p:cNvCxnSpPr>
            <p:nvPr/>
          </p:nvCxnSpPr>
          <p:spPr bwMode="auto">
            <a:xfrm>
              <a:off x="5072040" y="3767134"/>
              <a:ext cx="85725" cy="46672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0510" name="AutoShape 29"/>
            <p:cNvCxnSpPr>
              <a:cxnSpLocks noChangeShapeType="1"/>
            </p:cNvCxnSpPr>
            <p:nvPr/>
          </p:nvCxnSpPr>
          <p:spPr bwMode="auto">
            <a:xfrm>
              <a:off x="5310165" y="3767134"/>
              <a:ext cx="628650" cy="46672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</p:grpSp>
      <p:sp>
        <p:nvSpPr>
          <p:cNvPr id="20484" name="Title 3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/>
              <a:t>Journal Referencing Example</a:t>
            </a: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b="1" dirty="0">
                <a:solidFill>
                  <a:schemeClr val="hlink"/>
                </a:solidFill>
              </a:rPr>
              <a:t>Referencing a Web Site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3525838"/>
          </a:xfrm>
        </p:spPr>
        <p:txBody>
          <a:bodyPr/>
          <a:lstStyle/>
          <a:p>
            <a:pPr eaLnBrk="1" hangingPunct="1"/>
            <a:r>
              <a:rPr lang="en-GB" altLang="en-US" sz="3500" dirty="0"/>
              <a:t>Author/editor/organisation</a:t>
            </a:r>
          </a:p>
          <a:p>
            <a:pPr eaLnBrk="1" hangingPunct="1"/>
            <a:r>
              <a:rPr lang="en-GB" altLang="en-US" sz="3500" dirty="0"/>
              <a:t>Year written (or last updated)</a:t>
            </a:r>
          </a:p>
          <a:p>
            <a:pPr eaLnBrk="1" hangingPunct="1"/>
            <a:r>
              <a:rPr lang="en-GB" altLang="en-US" sz="3500" dirty="0"/>
              <a:t>Title of page accessed</a:t>
            </a:r>
          </a:p>
          <a:p>
            <a:pPr eaLnBrk="1" hangingPunct="1"/>
            <a:r>
              <a:rPr lang="en-GB" altLang="en-US" sz="3500" dirty="0"/>
              <a:t>URL (web page address)</a:t>
            </a:r>
          </a:p>
          <a:p>
            <a:pPr eaLnBrk="1" hangingPunct="1"/>
            <a:r>
              <a:rPr lang="en-GB" altLang="en-US" sz="3500" dirty="0"/>
              <a:t>Date you accessed it</a:t>
            </a:r>
          </a:p>
          <a:p>
            <a:pPr eaLnBrk="1" hangingPunct="1"/>
            <a:r>
              <a:rPr lang="en-GB" altLang="en-US" sz="3500" dirty="0">
                <a:solidFill>
                  <a:srgbClr val="FF0000"/>
                </a:solidFill>
              </a:rPr>
              <a:t>Avoid unreliable, untrustworthy sources</a:t>
            </a: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1043608" y="5911850"/>
            <a:ext cx="7345362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chemeClr val="tx2"/>
                </a:solidFill>
              </a:rPr>
              <a:t>For future reference, print and keep a copy of the web pages used</a:t>
            </a: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dirty="0"/>
              <a:t>Examples of web sources to avoid</a:t>
            </a:r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sz="4000" dirty="0"/>
              <a:t>pschycology.about.com</a:t>
            </a:r>
          </a:p>
          <a:p>
            <a:r>
              <a:rPr lang="en-GB" altLang="en-US" sz="4000" dirty="0"/>
              <a:t>simplypschycology.org</a:t>
            </a:r>
          </a:p>
          <a:p>
            <a:r>
              <a:rPr lang="en-GB" altLang="en-US" sz="4000" dirty="0"/>
              <a:t>www.ehow.com</a:t>
            </a:r>
          </a:p>
          <a:p>
            <a:r>
              <a:rPr lang="en-GB" altLang="en-US" sz="4000" dirty="0"/>
              <a:t>Wikipedia</a:t>
            </a:r>
          </a:p>
          <a:p>
            <a:endParaRPr lang="en-GB" altLang="en-US" sz="4000" dirty="0"/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design council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6000" cy="742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6553200" y="3200400"/>
            <a:ext cx="1371600" cy="4365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200"/>
              <a:t>Author</a:t>
            </a:r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4724400" y="2057400"/>
            <a:ext cx="1066800" cy="4365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200"/>
              <a:t>Title</a:t>
            </a:r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3276600" y="1143000"/>
            <a:ext cx="747713" cy="4365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200"/>
              <a:t>URL</a:t>
            </a:r>
          </a:p>
        </p:txBody>
      </p:sp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1476375" y="2133600"/>
            <a:ext cx="2235200" cy="4365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200"/>
              <a:t>Date Accessed</a:t>
            </a:r>
          </a:p>
        </p:txBody>
      </p:sp>
      <p:sp>
        <p:nvSpPr>
          <p:cNvPr id="23559" name="Line 7"/>
          <p:cNvSpPr>
            <a:spLocks noChangeShapeType="1"/>
          </p:cNvSpPr>
          <p:nvPr/>
        </p:nvSpPr>
        <p:spPr bwMode="auto">
          <a:xfrm flipH="1">
            <a:off x="3276600" y="3429000"/>
            <a:ext cx="3276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3560" name="Line 8"/>
          <p:cNvSpPr>
            <a:spLocks noChangeShapeType="1"/>
          </p:cNvSpPr>
          <p:nvPr/>
        </p:nvSpPr>
        <p:spPr bwMode="auto">
          <a:xfrm flipH="1">
            <a:off x="4191000" y="2286000"/>
            <a:ext cx="533400" cy="533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3561" name="Line 9"/>
          <p:cNvSpPr>
            <a:spLocks noChangeShapeType="1"/>
          </p:cNvSpPr>
          <p:nvPr/>
        </p:nvSpPr>
        <p:spPr bwMode="auto">
          <a:xfrm flipH="1" flipV="1">
            <a:off x="685800" y="1905000"/>
            <a:ext cx="685800" cy="381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3562" name="Line 10"/>
          <p:cNvSpPr>
            <a:spLocks noChangeShapeType="1"/>
          </p:cNvSpPr>
          <p:nvPr/>
        </p:nvSpPr>
        <p:spPr bwMode="auto">
          <a:xfrm flipH="1" flipV="1">
            <a:off x="2514600" y="838200"/>
            <a:ext cx="762000" cy="533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3563" name="Text Box 11"/>
          <p:cNvSpPr txBox="1">
            <a:spLocks noChangeArrowheads="1"/>
          </p:cNvSpPr>
          <p:nvPr/>
        </p:nvSpPr>
        <p:spPr bwMode="auto">
          <a:xfrm>
            <a:off x="152400" y="4652963"/>
            <a:ext cx="8991600" cy="19272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400" dirty="0">
                <a:solidFill>
                  <a:schemeClr val="hlink"/>
                </a:solidFill>
              </a:rPr>
              <a:t>Black, A. (2003) </a:t>
            </a:r>
            <a:r>
              <a:rPr lang="en-GB" altLang="en-US" sz="2400" u="sng" dirty="0">
                <a:solidFill>
                  <a:schemeClr val="hlink"/>
                </a:solidFill>
              </a:rPr>
              <a:t>About: user-centred design </a:t>
            </a:r>
            <a:r>
              <a:rPr lang="en-GB" altLang="en-US" sz="2400" dirty="0">
                <a:solidFill>
                  <a:schemeClr val="hlink"/>
                </a:solidFill>
              </a:rPr>
              <a:t>[online] Available at: </a:t>
            </a:r>
            <a:r>
              <a:rPr lang="en-GB" altLang="en-US" sz="2400" u="sng" dirty="0">
                <a:solidFill>
                  <a:schemeClr val="hlink"/>
                </a:solidFill>
              </a:rPr>
              <a:t>&lt;http://www.designcouncil.org.uk/webdav/ </a:t>
            </a:r>
            <a:r>
              <a:rPr lang="en-GB" altLang="en-US" sz="2400" u="sng" dirty="0" err="1">
                <a:solidFill>
                  <a:schemeClr val="hlink"/>
                </a:solidFill>
              </a:rPr>
              <a:t>servlet</a:t>
            </a:r>
            <a:r>
              <a:rPr lang="en-GB" altLang="en-US" sz="2400" u="sng" dirty="0">
                <a:solidFill>
                  <a:schemeClr val="hlink"/>
                </a:solidFill>
              </a:rPr>
              <a:t>/ </a:t>
            </a:r>
            <a:r>
              <a:rPr lang="en-GB" altLang="en-US" sz="2400" u="sng" dirty="0" err="1">
                <a:solidFill>
                  <a:schemeClr val="hlink"/>
                </a:solidFill>
              </a:rPr>
              <a:t>XRM?Page</a:t>
            </a:r>
            <a:r>
              <a:rPr lang="en-GB" altLang="en-US" sz="2400" u="sng" dirty="0">
                <a:solidFill>
                  <a:schemeClr val="hlink"/>
                </a:solidFill>
              </a:rPr>
              <a:t> /@id=6004&amp;Session/@id=D_5Up2J QoC81Bf6PCdwWey&amp;Section/@id=1272&gt; </a:t>
            </a:r>
            <a:r>
              <a:rPr lang="en-GB" altLang="en-US" sz="2400" dirty="0">
                <a:solidFill>
                  <a:schemeClr val="hlink"/>
                </a:solidFill>
              </a:rPr>
              <a:t>[Accessed 28</a:t>
            </a:r>
            <a:r>
              <a:rPr lang="en-GB" altLang="en-US" sz="2400" baseline="30000" dirty="0">
                <a:solidFill>
                  <a:schemeClr val="hlink"/>
                </a:solidFill>
              </a:rPr>
              <a:t>th</a:t>
            </a:r>
            <a:r>
              <a:rPr lang="en-GB" altLang="en-US" sz="2400" dirty="0">
                <a:solidFill>
                  <a:schemeClr val="hlink"/>
                </a:solidFill>
              </a:rPr>
              <a:t> November 2003]</a:t>
            </a: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/>
              <a:t>Web Referencing Example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88" y="1643063"/>
            <a:ext cx="8586787" cy="4530725"/>
          </a:xfrm>
        </p:spPr>
        <p:txBody>
          <a:bodyPr/>
          <a:lstStyle/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</p:txBody>
      </p:sp>
      <p:grpSp>
        <p:nvGrpSpPr>
          <p:cNvPr id="24580" name="Group 87"/>
          <p:cNvGrpSpPr>
            <a:grpSpLocks/>
          </p:cNvGrpSpPr>
          <p:nvPr/>
        </p:nvGrpSpPr>
        <p:grpSpPr bwMode="auto">
          <a:xfrm>
            <a:off x="500063" y="2357438"/>
            <a:ext cx="8423275" cy="2571750"/>
            <a:chOff x="500034" y="2357430"/>
            <a:chExt cx="8423276" cy="2571768"/>
          </a:xfrm>
        </p:grpSpPr>
        <p:sp>
          <p:nvSpPr>
            <p:cNvPr id="24583" name="Text Box 10"/>
            <p:cNvSpPr txBox="1">
              <a:spLocks noChangeArrowheads="1"/>
            </p:cNvSpPr>
            <p:nvPr/>
          </p:nvSpPr>
          <p:spPr bwMode="auto">
            <a:xfrm>
              <a:off x="1071538" y="2786058"/>
              <a:ext cx="637527" cy="390212"/>
            </a:xfrm>
            <a:prstGeom prst="rect">
              <a:avLst/>
            </a:prstGeom>
            <a:solidFill>
              <a:srgbClr val="D8D8D8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en-GB" altLang="en-US" sz="1100" dirty="0">
                  <a:latin typeface="Tahoma" pitchFamily="34" charset="0"/>
                  <a:cs typeface="Tahoma" pitchFamily="34" charset="0"/>
                </a:rPr>
                <a:t>Online</a:t>
              </a:r>
            </a:p>
          </p:txBody>
        </p:sp>
        <p:sp>
          <p:nvSpPr>
            <p:cNvPr id="24584" name="Text Box 5"/>
            <p:cNvSpPr txBox="1">
              <a:spLocks noChangeArrowheads="1"/>
            </p:cNvSpPr>
            <p:nvPr/>
          </p:nvSpPr>
          <p:spPr bwMode="auto">
            <a:xfrm>
              <a:off x="500034" y="2357430"/>
              <a:ext cx="767305" cy="390212"/>
            </a:xfrm>
            <a:prstGeom prst="rect">
              <a:avLst/>
            </a:prstGeom>
            <a:solidFill>
              <a:srgbClr val="D8D8D8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en-GB" altLang="en-US" sz="1100" dirty="0">
                  <a:latin typeface="Tahoma" pitchFamily="34" charset="0"/>
                </a:rPr>
                <a:t>Author</a:t>
              </a:r>
            </a:p>
            <a:p>
              <a:endParaRPr lang="en-GB" altLang="en-US" sz="1100" dirty="0"/>
            </a:p>
          </p:txBody>
        </p:sp>
        <p:sp>
          <p:nvSpPr>
            <p:cNvPr id="24585" name="Text Box 6"/>
            <p:cNvSpPr txBox="1">
              <a:spLocks noChangeArrowheads="1"/>
            </p:cNvSpPr>
            <p:nvPr/>
          </p:nvSpPr>
          <p:spPr bwMode="auto">
            <a:xfrm>
              <a:off x="1928794" y="2357430"/>
              <a:ext cx="967030" cy="390212"/>
            </a:xfrm>
            <a:prstGeom prst="rect">
              <a:avLst/>
            </a:prstGeom>
            <a:solidFill>
              <a:srgbClr val="D8D8D8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en-GB" altLang="en-US" sz="1100" dirty="0">
                  <a:latin typeface="Tahoma" pitchFamily="34" charset="0"/>
                  <a:cs typeface="Tahoma" pitchFamily="34" charset="0"/>
                </a:rPr>
                <a:t>Available at</a:t>
              </a:r>
            </a:p>
            <a:p>
              <a:endParaRPr lang="en-GB" altLang="en-US" sz="1100" dirty="0"/>
            </a:p>
          </p:txBody>
        </p:sp>
        <p:sp>
          <p:nvSpPr>
            <p:cNvPr id="24586" name="Text Box 7"/>
            <p:cNvSpPr txBox="1">
              <a:spLocks noChangeArrowheads="1"/>
            </p:cNvSpPr>
            <p:nvPr/>
          </p:nvSpPr>
          <p:spPr bwMode="auto">
            <a:xfrm>
              <a:off x="3071802" y="2357430"/>
              <a:ext cx="1071715" cy="390212"/>
            </a:xfrm>
            <a:prstGeom prst="rect">
              <a:avLst/>
            </a:prstGeom>
            <a:solidFill>
              <a:srgbClr val="D8D8D8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en-GB" altLang="en-US" sz="1100">
                  <a:latin typeface="Tahoma" pitchFamily="34" charset="0"/>
                </a:rPr>
                <a:t>Year of Publication</a:t>
              </a:r>
              <a:endParaRPr lang="en-GB" altLang="en-US" sz="1100"/>
            </a:p>
          </p:txBody>
        </p:sp>
        <p:sp>
          <p:nvSpPr>
            <p:cNvPr id="24587" name="Text Box 8"/>
            <p:cNvSpPr txBox="1">
              <a:spLocks noChangeArrowheads="1"/>
            </p:cNvSpPr>
            <p:nvPr/>
          </p:nvSpPr>
          <p:spPr bwMode="auto">
            <a:xfrm>
              <a:off x="4286248" y="2357430"/>
              <a:ext cx="1357322" cy="390212"/>
            </a:xfrm>
            <a:prstGeom prst="rect">
              <a:avLst/>
            </a:prstGeom>
            <a:solidFill>
              <a:srgbClr val="D8D8D8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en-GB" altLang="en-US" sz="1100">
                  <a:latin typeface="Tahoma" pitchFamily="34" charset="0"/>
                  <a:cs typeface="Tahoma" pitchFamily="34" charset="0"/>
                </a:rPr>
                <a:t>Full Web Address  (url)</a:t>
              </a:r>
            </a:p>
          </p:txBody>
        </p:sp>
        <p:sp>
          <p:nvSpPr>
            <p:cNvPr id="24588" name="Text Box 9"/>
            <p:cNvSpPr txBox="1">
              <a:spLocks noChangeArrowheads="1"/>
            </p:cNvSpPr>
            <p:nvPr/>
          </p:nvSpPr>
          <p:spPr bwMode="auto">
            <a:xfrm>
              <a:off x="6572264" y="2357430"/>
              <a:ext cx="1357322" cy="390212"/>
            </a:xfrm>
            <a:prstGeom prst="rect">
              <a:avLst/>
            </a:prstGeom>
            <a:solidFill>
              <a:srgbClr val="D8D8D8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en-GB" altLang="en-US" sz="1100" dirty="0">
                  <a:latin typeface="Tahoma" pitchFamily="34" charset="0"/>
                </a:rPr>
                <a:t>Title of Page Accessed</a:t>
              </a:r>
            </a:p>
            <a:p>
              <a:endParaRPr lang="en-GB" altLang="en-US" sz="1100" dirty="0"/>
            </a:p>
          </p:txBody>
        </p:sp>
        <p:sp>
          <p:nvSpPr>
            <p:cNvPr id="24589" name="Text Box 11"/>
            <p:cNvSpPr txBox="1">
              <a:spLocks noChangeArrowheads="1"/>
            </p:cNvSpPr>
            <p:nvPr/>
          </p:nvSpPr>
          <p:spPr bwMode="auto">
            <a:xfrm>
              <a:off x="1857356" y="4572008"/>
              <a:ext cx="767305" cy="35489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en-GB" altLang="en-US" sz="1100">
                  <a:latin typeface="Tahoma" pitchFamily="34" charset="0"/>
                </a:rPr>
                <a:t>Brackets</a:t>
              </a:r>
            </a:p>
            <a:p>
              <a:endParaRPr lang="en-GB" altLang="en-US" sz="1100"/>
            </a:p>
          </p:txBody>
        </p:sp>
        <p:sp>
          <p:nvSpPr>
            <p:cNvPr id="24590" name="Text Box 12"/>
            <p:cNvSpPr txBox="1">
              <a:spLocks noChangeArrowheads="1"/>
            </p:cNvSpPr>
            <p:nvPr/>
          </p:nvSpPr>
          <p:spPr bwMode="auto">
            <a:xfrm>
              <a:off x="3071802" y="4572008"/>
              <a:ext cx="2277604" cy="35719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en-GB" altLang="en-US" sz="1100">
                  <a:latin typeface="Tahoma" pitchFamily="34" charset="0"/>
                  <a:cs typeface="Tahoma" pitchFamily="34" charset="0"/>
                </a:rPr>
                <a:t>Format as it appears on Web page</a:t>
              </a:r>
            </a:p>
          </p:txBody>
        </p:sp>
        <p:sp>
          <p:nvSpPr>
            <p:cNvPr id="24591" name="Text Box 13"/>
            <p:cNvSpPr txBox="1">
              <a:spLocks noChangeArrowheads="1"/>
            </p:cNvSpPr>
            <p:nvPr/>
          </p:nvSpPr>
          <p:spPr bwMode="auto">
            <a:xfrm>
              <a:off x="7215206" y="4572009"/>
              <a:ext cx="843258" cy="35489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en-GB" altLang="en-US" sz="1100" dirty="0">
                  <a:latin typeface="Tahoma" pitchFamily="34" charset="0"/>
                </a:rPr>
                <a:t>Underline</a:t>
              </a:r>
            </a:p>
            <a:p>
              <a:endParaRPr lang="en-GB" altLang="en-US" sz="1100" dirty="0"/>
            </a:p>
          </p:txBody>
        </p:sp>
        <p:sp>
          <p:nvSpPr>
            <p:cNvPr id="24592" name="Text Box 14"/>
            <p:cNvSpPr txBox="1">
              <a:spLocks noChangeArrowheads="1"/>
            </p:cNvSpPr>
            <p:nvPr/>
          </p:nvSpPr>
          <p:spPr bwMode="auto">
            <a:xfrm>
              <a:off x="571472" y="3500438"/>
              <a:ext cx="8351838" cy="626811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en-GB" altLang="en-US" sz="1100" dirty="0">
                  <a:latin typeface="Tahoma" pitchFamily="34" charset="0"/>
                </a:rPr>
                <a:t>Department of Health (2002) </a:t>
              </a:r>
              <a:r>
                <a:rPr lang="en-GB" altLang="en-US" sz="1100" u="sng" dirty="0">
                  <a:latin typeface="Tahoma" pitchFamily="34" charset="0"/>
                </a:rPr>
                <a:t>A health service of all the talents: developing the NHS Workforce. Consultation document on the Review of Workforce Planning </a:t>
              </a:r>
              <a:r>
                <a:rPr lang="en-GB" altLang="en-US" sz="1100" dirty="0">
                  <a:latin typeface="Tahoma" pitchFamily="34" charset="0"/>
                </a:rPr>
                <a:t>[online] Available at </a:t>
              </a:r>
              <a:r>
                <a:rPr lang="en-GB" altLang="en-US" sz="1100" u="sng" dirty="0">
                  <a:latin typeface="Tahoma" pitchFamily="34" charset="0"/>
                </a:rPr>
                <a:t>http://www.doh.gov.uk/pdfs/workforce.pdf </a:t>
              </a:r>
              <a:r>
                <a:rPr lang="en-GB" altLang="en-US" sz="1100" dirty="0">
                  <a:latin typeface="Tahoma" pitchFamily="34" charset="0"/>
                </a:rPr>
                <a:t>(accessed 17 July 2002)</a:t>
              </a:r>
            </a:p>
            <a:p>
              <a:endParaRPr lang="en-GB" altLang="en-US" sz="1200" dirty="0">
                <a:latin typeface="Tahoma" pitchFamily="34" charset="0"/>
              </a:endParaRPr>
            </a:p>
            <a:p>
              <a:endParaRPr lang="en-GB" altLang="en-US" dirty="0"/>
            </a:p>
          </p:txBody>
        </p:sp>
        <p:cxnSp>
          <p:nvCxnSpPr>
            <p:cNvPr id="24593" name="AutoShape 15"/>
            <p:cNvCxnSpPr>
              <a:cxnSpLocks noChangeShapeType="1"/>
              <a:endCxn id="24589" idx="0"/>
            </p:cNvCxnSpPr>
            <p:nvPr/>
          </p:nvCxnSpPr>
          <p:spPr bwMode="auto">
            <a:xfrm rot="16200000" flipH="1">
              <a:off x="1691992" y="4022991"/>
              <a:ext cx="928694" cy="169339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4594" name="AutoShape 16"/>
            <p:cNvCxnSpPr>
              <a:cxnSpLocks noChangeShapeType="1"/>
            </p:cNvCxnSpPr>
            <p:nvPr/>
          </p:nvCxnSpPr>
          <p:spPr bwMode="auto">
            <a:xfrm rot="16200000" flipH="1">
              <a:off x="6643703" y="4000503"/>
              <a:ext cx="857254" cy="285752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4595" name="AutoShape 18"/>
            <p:cNvCxnSpPr>
              <a:cxnSpLocks noChangeShapeType="1"/>
            </p:cNvCxnSpPr>
            <p:nvPr/>
          </p:nvCxnSpPr>
          <p:spPr bwMode="auto">
            <a:xfrm rot="5400000">
              <a:off x="785786" y="3286124"/>
              <a:ext cx="571504" cy="285752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4596" name="AutoShape 19"/>
            <p:cNvCxnSpPr>
              <a:cxnSpLocks noChangeShapeType="1"/>
            </p:cNvCxnSpPr>
            <p:nvPr/>
          </p:nvCxnSpPr>
          <p:spPr bwMode="auto">
            <a:xfrm rot="5400000">
              <a:off x="5876460" y="2838920"/>
              <a:ext cx="882322" cy="633723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4597" name="AutoShape 20"/>
            <p:cNvCxnSpPr>
              <a:cxnSpLocks noChangeShapeType="1"/>
            </p:cNvCxnSpPr>
            <p:nvPr/>
          </p:nvCxnSpPr>
          <p:spPr bwMode="auto">
            <a:xfrm rot="10800000" flipV="1">
              <a:off x="3143240" y="2714620"/>
              <a:ext cx="1214446" cy="1000132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4598" name="AutoShape 21"/>
            <p:cNvCxnSpPr>
              <a:cxnSpLocks noChangeShapeType="1"/>
            </p:cNvCxnSpPr>
            <p:nvPr/>
          </p:nvCxnSpPr>
          <p:spPr bwMode="auto">
            <a:xfrm rot="10800000" flipV="1">
              <a:off x="2000232" y="2714620"/>
              <a:ext cx="1214446" cy="78582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4599" name="AutoShape 22"/>
            <p:cNvCxnSpPr>
              <a:cxnSpLocks noChangeShapeType="1"/>
            </p:cNvCxnSpPr>
            <p:nvPr/>
          </p:nvCxnSpPr>
          <p:spPr bwMode="auto">
            <a:xfrm rot="5400000">
              <a:off x="1214414" y="2928934"/>
              <a:ext cx="1000132" cy="57150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4600" name="AutoShape 23"/>
            <p:cNvCxnSpPr>
              <a:cxnSpLocks noChangeShapeType="1"/>
            </p:cNvCxnSpPr>
            <p:nvPr/>
          </p:nvCxnSpPr>
          <p:spPr bwMode="auto">
            <a:xfrm rot="16200000" flipH="1">
              <a:off x="345065" y="3131155"/>
              <a:ext cx="832164" cy="49278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sp>
          <p:nvSpPr>
            <p:cNvPr id="24601" name="Text Box 24"/>
            <p:cNvSpPr txBox="1">
              <a:spLocks noChangeArrowheads="1"/>
            </p:cNvSpPr>
            <p:nvPr/>
          </p:nvSpPr>
          <p:spPr bwMode="auto">
            <a:xfrm>
              <a:off x="4857752" y="2928934"/>
              <a:ext cx="1022674" cy="331062"/>
            </a:xfrm>
            <a:prstGeom prst="rect">
              <a:avLst/>
            </a:prstGeom>
            <a:solidFill>
              <a:srgbClr val="D8D8D8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en-GB" altLang="en-US" sz="1100">
                  <a:latin typeface="Tahoma" pitchFamily="34" charset="0"/>
                </a:rPr>
                <a:t>Date Accessed</a:t>
              </a:r>
              <a:endParaRPr lang="en-GB" altLang="en-US" sz="1100"/>
            </a:p>
          </p:txBody>
        </p:sp>
        <p:cxnSp>
          <p:nvCxnSpPr>
            <p:cNvPr id="24602" name="AutoShape 25"/>
            <p:cNvCxnSpPr>
              <a:cxnSpLocks noChangeShapeType="1"/>
            </p:cNvCxnSpPr>
            <p:nvPr/>
          </p:nvCxnSpPr>
          <p:spPr bwMode="auto">
            <a:xfrm rot="5400000">
              <a:off x="4393405" y="3250405"/>
              <a:ext cx="500066" cy="428628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4603" name="AutoShape 26"/>
            <p:cNvCxnSpPr>
              <a:cxnSpLocks noChangeShapeType="1"/>
            </p:cNvCxnSpPr>
            <p:nvPr/>
          </p:nvCxnSpPr>
          <p:spPr bwMode="auto">
            <a:xfrm rot="16200000" flipH="1">
              <a:off x="3036083" y="3893347"/>
              <a:ext cx="785818" cy="57150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sp>
          <p:nvSpPr>
            <p:cNvPr id="24604" name="Text Box 27"/>
            <p:cNvSpPr txBox="1">
              <a:spLocks noChangeArrowheads="1"/>
            </p:cNvSpPr>
            <p:nvPr/>
          </p:nvSpPr>
          <p:spPr bwMode="auto">
            <a:xfrm>
              <a:off x="5715008" y="4572008"/>
              <a:ext cx="843258" cy="35489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en-GB" altLang="en-US" sz="1100" dirty="0">
                  <a:latin typeface="Tahoma" pitchFamily="34" charset="0"/>
                </a:rPr>
                <a:t>Brackets</a:t>
              </a:r>
            </a:p>
            <a:p>
              <a:endParaRPr lang="en-GB" altLang="en-US" sz="1100" dirty="0"/>
            </a:p>
          </p:txBody>
        </p:sp>
        <p:sp>
          <p:nvSpPr>
            <p:cNvPr id="24605" name="Text Box 28"/>
            <p:cNvSpPr txBox="1">
              <a:spLocks noChangeArrowheads="1"/>
            </p:cNvSpPr>
            <p:nvPr/>
          </p:nvSpPr>
          <p:spPr bwMode="auto">
            <a:xfrm>
              <a:off x="571472" y="4572008"/>
              <a:ext cx="1076499" cy="35719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en-GB" altLang="en-US" sz="1100" dirty="0">
                  <a:latin typeface="Tahoma" pitchFamily="34" charset="0"/>
                </a:rPr>
                <a:t>Square brackets</a:t>
              </a:r>
              <a:endParaRPr lang="en-GB" altLang="en-US" sz="1100" dirty="0"/>
            </a:p>
          </p:txBody>
        </p:sp>
        <p:cxnSp>
          <p:nvCxnSpPr>
            <p:cNvPr id="24606" name="AutoShape 29"/>
            <p:cNvCxnSpPr>
              <a:cxnSpLocks noChangeShapeType="1"/>
            </p:cNvCxnSpPr>
            <p:nvPr/>
          </p:nvCxnSpPr>
          <p:spPr bwMode="auto">
            <a:xfrm rot="16200000" flipV="1">
              <a:off x="5107785" y="3821909"/>
              <a:ext cx="785818" cy="71438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4607" name="AutoShape 30"/>
            <p:cNvCxnSpPr>
              <a:cxnSpLocks noChangeShapeType="1"/>
              <a:stCxn id="24605" idx="0"/>
            </p:cNvCxnSpPr>
            <p:nvPr/>
          </p:nvCxnSpPr>
          <p:spPr bwMode="auto">
            <a:xfrm rot="16200000" flipV="1">
              <a:off x="697721" y="4160007"/>
              <a:ext cx="714380" cy="109622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</p:grpSp>
      <p:sp>
        <p:nvSpPr>
          <p:cNvPr id="24581" name="TextBox 1"/>
          <p:cNvSpPr txBox="1">
            <a:spLocks noChangeArrowheads="1"/>
          </p:cNvSpPr>
          <p:nvPr/>
        </p:nvSpPr>
        <p:spPr bwMode="auto">
          <a:xfrm>
            <a:off x="819150" y="5805488"/>
            <a:ext cx="76485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altLang="en-US" sz="1400" dirty="0">
                <a:solidFill>
                  <a:srgbClr val="FF0000"/>
                </a:solidFill>
              </a:rPr>
              <a:t>In the reference list include the name of the organisation at the beginning of the reference not the web address.</a:t>
            </a:r>
          </a:p>
        </p:txBody>
      </p:sp>
      <p:sp>
        <p:nvSpPr>
          <p:cNvPr id="24582" name="TextBox 2"/>
          <p:cNvSpPr txBox="1">
            <a:spLocks noChangeArrowheads="1"/>
          </p:cNvSpPr>
          <p:nvPr/>
        </p:nvSpPr>
        <p:spPr bwMode="auto">
          <a:xfrm>
            <a:off x="838200" y="5157788"/>
            <a:ext cx="72802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altLang="en-US" sz="1400" dirty="0">
                <a:solidFill>
                  <a:srgbClr val="FF0000"/>
                </a:solidFill>
              </a:rPr>
              <a:t>In the assignment reference to Department of Health (</a:t>
            </a:r>
            <a:r>
              <a:rPr lang="en-GB" altLang="en-US" sz="1400" dirty="0" err="1">
                <a:solidFill>
                  <a:srgbClr val="FF0000"/>
                </a:solidFill>
              </a:rPr>
              <a:t>DoH</a:t>
            </a:r>
            <a:r>
              <a:rPr lang="en-GB" altLang="en-US" sz="1400" dirty="0">
                <a:solidFill>
                  <a:srgbClr val="FF0000"/>
                </a:solidFill>
              </a:rPr>
              <a:t>) (2002) or www.doh.gov.uk – Web address can only be used at the end of a sentence.</a:t>
            </a:r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630907"/>
          </a:xfrm>
        </p:spPr>
        <p:txBody>
          <a:bodyPr/>
          <a:lstStyle/>
          <a:p>
            <a:pPr eaLnBrk="1" hangingPunct="1"/>
            <a:r>
              <a:rPr lang="en-US" altLang="en-US" b="1" dirty="0">
                <a:solidFill>
                  <a:schemeClr val="hlink"/>
                </a:solidFill>
                <a:latin typeface="Verdana" pitchFamily="34" charset="0"/>
              </a:rPr>
              <a:t>More Examples</a:t>
            </a:r>
            <a:endParaRPr lang="en-GB" altLang="en-US" b="1" dirty="0">
              <a:solidFill>
                <a:schemeClr val="hlink"/>
              </a:solidFill>
              <a:latin typeface="Verdana" pitchFamily="34" charset="0"/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56792"/>
            <a:ext cx="8579296" cy="5184576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altLang="en-US" sz="2300" dirty="0"/>
              <a:t>Clean Water Network (no date) </a:t>
            </a:r>
            <a:r>
              <a:rPr lang="en-GB" altLang="en-US" sz="2300" i="1" u="sng" dirty="0"/>
              <a:t>Water </a:t>
            </a:r>
            <a:r>
              <a:rPr lang="en-US" altLang="en-US" sz="2300" i="1" u="sng" dirty="0"/>
              <a:t>quality standards</a:t>
            </a:r>
            <a:r>
              <a:rPr lang="en-US" altLang="en-US" sz="2300" dirty="0"/>
              <a:t>. [online] Available at: </a:t>
            </a:r>
            <a:r>
              <a:rPr lang="en-US" altLang="en-US" sz="2300" u="sng" dirty="0"/>
              <a:t>http://www.cwn.org/cwn/issues/waterquality/index.cfm  </a:t>
            </a:r>
            <a:r>
              <a:rPr lang="en-US" altLang="en-US" sz="2300" dirty="0"/>
              <a:t>[Accessed 4th April 2005]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altLang="en-US" sz="2300" dirty="0"/>
          </a:p>
          <a:p>
            <a:pPr eaLnBrk="1" hangingPunct="1">
              <a:lnSpc>
                <a:spcPct val="80000"/>
              </a:lnSpc>
            </a:pPr>
            <a:r>
              <a:rPr lang="en-US" altLang="en-US" sz="2300" dirty="0"/>
              <a:t>McKendrick, M. (2003) ‘Infectious diseases and the returning traveler – experience from a regional infectious diseases unit over 20 years</a:t>
            </a:r>
            <a:r>
              <a:rPr lang="en-US" altLang="en-US" sz="2300" u="sng" dirty="0"/>
              <a:t>’ Journal of Applied Microbiology.</a:t>
            </a:r>
            <a:r>
              <a:rPr lang="en-US" altLang="en-US" sz="2300" dirty="0"/>
              <a:t> 94: pp25S-30S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altLang="en-US" sz="2300" dirty="0"/>
          </a:p>
          <a:p>
            <a:pPr eaLnBrk="1" hangingPunct="1">
              <a:lnSpc>
                <a:spcPct val="80000"/>
              </a:lnSpc>
            </a:pPr>
            <a:r>
              <a:rPr lang="en-US" altLang="en-US" sz="2300" dirty="0"/>
              <a:t>Thompson, N. (1998) </a:t>
            </a:r>
            <a:r>
              <a:rPr lang="en-US" altLang="en-US" sz="2300" u="sng" dirty="0"/>
              <a:t>Promoting Equality: Challenging discrimination and oppression in the human services. </a:t>
            </a:r>
            <a:r>
              <a:rPr lang="en-US" altLang="en-US" sz="2300" dirty="0"/>
              <a:t>Basingstoke: Palgrave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altLang="en-US" sz="2300" i="1" dirty="0"/>
          </a:p>
          <a:p>
            <a:pPr eaLnBrk="1" hangingPunct="1">
              <a:lnSpc>
                <a:spcPct val="80000"/>
              </a:lnSpc>
            </a:pPr>
            <a:r>
              <a:rPr lang="en-GB" altLang="en-US" sz="2300" dirty="0" err="1"/>
              <a:t>EuroParl</a:t>
            </a:r>
            <a:r>
              <a:rPr lang="en-GB" altLang="en-US" sz="2300" dirty="0"/>
              <a:t> </a:t>
            </a:r>
            <a:r>
              <a:rPr lang="en-US" altLang="en-US" sz="2300" dirty="0"/>
              <a:t>(2005) </a:t>
            </a:r>
            <a:r>
              <a:rPr lang="en-US" altLang="en-US" sz="2300" u="sng" dirty="0"/>
              <a:t>Welcome to the European Parliament</a:t>
            </a:r>
            <a:r>
              <a:rPr lang="en-US" altLang="en-US" sz="2300" dirty="0"/>
              <a:t>. [online] Available at: </a:t>
            </a:r>
            <a:r>
              <a:rPr lang="en-US" altLang="en-US" sz="2300" u="sng" dirty="0"/>
              <a:t>http://www.europarl.eu.int/presentation/default_en.htm </a:t>
            </a:r>
            <a:r>
              <a:rPr lang="en-US" altLang="en-US" sz="2300" dirty="0"/>
              <a:t>[Accessed 3rd March 2005]</a:t>
            </a:r>
            <a:endParaRPr lang="en-GB" altLang="en-US" sz="2300" dirty="0"/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486891"/>
          </a:xfrm>
        </p:spPr>
        <p:txBody>
          <a:bodyPr/>
          <a:lstStyle/>
          <a:p>
            <a:r>
              <a:rPr lang="en-GB" b="1" dirty="0"/>
              <a:t>Exceptions to the Rule</a:t>
            </a:r>
          </a:p>
        </p:txBody>
      </p:sp>
      <p:pic>
        <p:nvPicPr>
          <p:cNvPr id="266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96925" y="1600200"/>
            <a:ext cx="7550150" cy="3629025"/>
          </a:xfrm>
          <a:noFill/>
        </p:spPr>
      </p:pic>
      <p:sp>
        <p:nvSpPr>
          <p:cNvPr id="26628" name="TextBox 5"/>
          <p:cNvSpPr txBox="1">
            <a:spLocks noChangeArrowheads="1"/>
          </p:cNvSpPr>
          <p:nvPr/>
        </p:nvSpPr>
        <p:spPr bwMode="auto">
          <a:xfrm>
            <a:off x="827088" y="5516563"/>
            <a:ext cx="77057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solidFill>
                  <a:srgbClr val="FF0000"/>
                </a:solidFill>
              </a:rPr>
              <a:t>The National Archive, (2010) </a:t>
            </a:r>
            <a:r>
              <a:rPr lang="en-GB" sz="1600" u="sng">
                <a:solidFill>
                  <a:srgbClr val="FF0000"/>
                </a:solidFill>
              </a:rPr>
              <a:t>Equality Act 2010</a:t>
            </a:r>
            <a:r>
              <a:rPr lang="en-GB" sz="1600">
                <a:solidFill>
                  <a:srgbClr val="FF0000"/>
                </a:solidFill>
              </a:rPr>
              <a:t>. [Online] Available at: </a:t>
            </a:r>
            <a:r>
              <a:rPr lang="en-GB" sz="1600" u="sng">
                <a:solidFill>
                  <a:srgbClr val="FF0000"/>
                </a:solidFill>
              </a:rPr>
              <a:t>http://www.legislation.gov.uk/ukpga/2010/15/contents [Accessed 27th </a:t>
            </a:r>
            <a:r>
              <a:rPr lang="en-GB" sz="1600">
                <a:solidFill>
                  <a:srgbClr val="FF0000"/>
                </a:solidFill>
              </a:rPr>
              <a:t>August 2014]</a:t>
            </a:r>
          </a:p>
        </p:txBody>
      </p: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Exceptions to the Rule</a:t>
            </a:r>
          </a:p>
        </p:txBody>
      </p:sp>
      <p:pic>
        <p:nvPicPr>
          <p:cNvPr id="2765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96925" y="1600200"/>
            <a:ext cx="7550150" cy="1973263"/>
          </a:xfrm>
          <a:noFill/>
        </p:spPr>
      </p:pic>
      <p:pic>
        <p:nvPicPr>
          <p:cNvPr id="2765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9788" y="3789363"/>
            <a:ext cx="7489825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TextBox 4"/>
          <p:cNvSpPr txBox="1">
            <a:spLocks noChangeArrowheads="1"/>
          </p:cNvSpPr>
          <p:nvPr/>
        </p:nvSpPr>
        <p:spPr bwMode="auto">
          <a:xfrm>
            <a:off x="827088" y="5676900"/>
            <a:ext cx="74898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solidFill>
                  <a:srgbClr val="FF0000"/>
                </a:solidFill>
              </a:rPr>
              <a:t>Gov.uk (2014) </a:t>
            </a:r>
            <a:r>
              <a:rPr lang="en-GB" sz="1600" u="sng">
                <a:solidFill>
                  <a:srgbClr val="FF0000"/>
                </a:solidFill>
              </a:rPr>
              <a:t>Disability Rights</a:t>
            </a:r>
            <a:r>
              <a:rPr lang="en-GB" sz="1600">
                <a:solidFill>
                  <a:srgbClr val="FF0000"/>
                </a:solidFill>
              </a:rPr>
              <a:t>. [Online] Available at: </a:t>
            </a:r>
            <a:r>
              <a:rPr lang="en-GB" sz="1600" u="sng">
                <a:solidFill>
                  <a:srgbClr val="FF0000"/>
                </a:solidFill>
              </a:rPr>
              <a:t>https://www.gov.uk/rights-disabled-person [Accessed 26th August </a:t>
            </a:r>
            <a:r>
              <a:rPr lang="en-GB" sz="1600">
                <a:solidFill>
                  <a:srgbClr val="FF0000"/>
                </a:solidFill>
              </a:rPr>
              <a:t>2014]</a:t>
            </a:r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/>
              <a:t>Now have a go yourself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en-GB" altLang="en-US" sz="40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Try referencing:</a:t>
            </a:r>
          </a:p>
          <a:p>
            <a:pPr eaLnBrk="1" hangingPunct="1">
              <a:defRPr/>
            </a:pPr>
            <a:r>
              <a:rPr lang="en-GB" altLang="en-US" sz="4000" dirty="0"/>
              <a:t>A book</a:t>
            </a:r>
          </a:p>
          <a:p>
            <a:pPr eaLnBrk="1" hangingPunct="1">
              <a:defRPr/>
            </a:pPr>
            <a:r>
              <a:rPr lang="en-GB" altLang="en-US" sz="4000" dirty="0"/>
              <a:t>A journal article</a:t>
            </a:r>
          </a:p>
          <a:p>
            <a:pPr eaLnBrk="1" hangingPunct="1">
              <a:defRPr/>
            </a:pPr>
            <a:r>
              <a:rPr lang="en-GB" altLang="en-US" sz="4000" dirty="0"/>
              <a:t>A website</a:t>
            </a:r>
          </a:p>
        </p:txBody>
      </p:sp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/>
              <a:t>Books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GB" altLang="en-US" sz="3300" dirty="0"/>
              <a:t>	Fawcett, J. (</a:t>
            </a:r>
            <a:r>
              <a:rPr lang="en-GB" altLang="en-US" sz="3300" i="1" dirty="0"/>
              <a:t>1989) </a:t>
            </a:r>
            <a:r>
              <a:rPr lang="en-GB" altLang="en-US" sz="3300" u="sng" dirty="0"/>
              <a:t>Analysis and Evaluation of Conceptual Models of Nursing. </a:t>
            </a:r>
            <a:r>
              <a:rPr lang="en-GB" altLang="en-US" sz="3300" dirty="0"/>
              <a:t>2</a:t>
            </a:r>
            <a:r>
              <a:rPr lang="en-GB" altLang="en-US" sz="3300" baseline="30000" dirty="0"/>
              <a:t>nd</a:t>
            </a:r>
            <a:r>
              <a:rPr lang="en-GB" altLang="en-US" sz="3300" dirty="0"/>
              <a:t> Ed. Philadelphia: F.A Davis Company</a:t>
            </a:r>
          </a:p>
          <a:p>
            <a:pPr eaLnBrk="1" hangingPunct="1">
              <a:buFont typeface="Wingdings" pitchFamily="2" charset="2"/>
              <a:buNone/>
            </a:pPr>
            <a:endParaRPr lang="en-GB" altLang="en-US" sz="3300" dirty="0"/>
          </a:p>
          <a:p>
            <a:pPr eaLnBrk="1" hangingPunct="1">
              <a:buFont typeface="Wingdings" pitchFamily="2" charset="2"/>
              <a:buNone/>
            </a:pPr>
            <a:r>
              <a:rPr lang="en-GB" altLang="en-US" sz="3300" dirty="0"/>
              <a:t>	Doel, M. &amp; Best, L. (2008) </a:t>
            </a:r>
            <a:r>
              <a:rPr lang="en-GB" altLang="en-US" sz="3300" u="sng" dirty="0"/>
              <a:t>Experiencing Social Work Learning from Service Users. </a:t>
            </a:r>
            <a:r>
              <a:rPr lang="en-GB" altLang="en-US" sz="3300" dirty="0"/>
              <a:t>London: Sage Publications</a:t>
            </a:r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/>
              <a:t>Journal Articles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GB" altLang="en-US" sz="2400"/>
              <a:t>	Melander-Wikman, A., Faltholm, Y. &amp; Gunvor, G. (2008) Safety vs. privacy: elderly persons’ experiences of a mobile safety alarm. </a:t>
            </a:r>
            <a:r>
              <a:rPr lang="en-GB" altLang="en-US" sz="2400" u="sng"/>
              <a:t>Health and Social Care in the Community.</a:t>
            </a:r>
            <a:r>
              <a:rPr lang="en-GB" altLang="en-US" sz="2400"/>
              <a:t>16(4):337-346</a:t>
            </a:r>
          </a:p>
          <a:p>
            <a:pPr eaLnBrk="1" hangingPunct="1">
              <a:buFont typeface="Wingdings" pitchFamily="2" charset="2"/>
              <a:buNone/>
            </a:pPr>
            <a:endParaRPr lang="en-GB" altLang="en-US" sz="2400"/>
          </a:p>
          <a:p>
            <a:pPr eaLnBrk="1" hangingPunct="1">
              <a:buFont typeface="Wingdings" pitchFamily="2" charset="2"/>
              <a:buNone/>
            </a:pPr>
            <a:r>
              <a:rPr lang="en-GB" altLang="en-US" sz="2400"/>
              <a:t>	Young, A., Temple, B., Davies, L., Parkinson, G. &amp; Bolton, J. (2008) Disabled children (0-3 years) and integrated services - the impact of Early Support. </a:t>
            </a:r>
            <a:r>
              <a:rPr lang="en-GB" altLang="en-US" sz="2400" u="sng"/>
              <a:t>Health and Social Care in the Community. </a:t>
            </a:r>
            <a:r>
              <a:rPr lang="en-GB" altLang="en-US" sz="2400"/>
              <a:t>16(3): 222-233</a:t>
            </a: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39825"/>
          </a:xfrm>
        </p:spPr>
        <p:txBody>
          <a:bodyPr/>
          <a:lstStyle/>
          <a:p>
            <a:pPr eaLnBrk="1" hangingPunct="1"/>
            <a:r>
              <a:rPr lang="en-GB" altLang="en-US" b="1" dirty="0"/>
              <a:t>Websites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GB" altLang="en-US" sz="2400"/>
              <a:t>	Shelter Cymru </a:t>
            </a:r>
            <a:r>
              <a:rPr lang="en-GB" altLang="en-US" sz="2400" i="1"/>
              <a:t>(2008) </a:t>
            </a:r>
            <a:r>
              <a:rPr lang="en-GB" altLang="en-US" sz="2400" u="sng"/>
              <a:t>Building Future Wales </a:t>
            </a:r>
            <a:r>
              <a:rPr lang="en-GB" altLang="en-US" sz="2400"/>
              <a:t>[online] Available at </a:t>
            </a:r>
            <a:r>
              <a:rPr lang="en-GB" altLang="en-US" sz="2400" u="sng"/>
              <a:t>http://www.sheltercymru.org.uk/shelter/home/ </a:t>
            </a:r>
            <a:r>
              <a:rPr lang="en-GB" altLang="en-US" sz="2400"/>
              <a:t>[Accessed 25</a:t>
            </a:r>
            <a:r>
              <a:rPr lang="en-GB" altLang="en-US" sz="2400" baseline="30000"/>
              <a:t>th</a:t>
            </a:r>
            <a:r>
              <a:rPr lang="en-GB" altLang="en-US" sz="2400"/>
              <a:t> November 2008]</a:t>
            </a:r>
          </a:p>
          <a:p>
            <a:pPr eaLnBrk="1" hangingPunct="1">
              <a:buFont typeface="Wingdings" pitchFamily="2" charset="2"/>
              <a:buNone/>
            </a:pPr>
            <a:endParaRPr lang="en-GB" altLang="en-US" sz="2400"/>
          </a:p>
          <a:p>
            <a:pPr eaLnBrk="1" hangingPunct="1">
              <a:buFont typeface="Wingdings" pitchFamily="2" charset="2"/>
              <a:buNone/>
            </a:pPr>
            <a:r>
              <a:rPr lang="en-GB" altLang="en-US" sz="2400"/>
              <a:t>	Rhondda Cynon Taf Teaching Local Health Board (2008) </a:t>
            </a:r>
            <a:r>
              <a:rPr lang="en-GB" altLang="en-US" sz="2400" u="sng"/>
              <a:t>Working to Improve the Health and Healthcare of the People of Rhondda Cynon Taf </a:t>
            </a:r>
            <a:r>
              <a:rPr lang="en-GB" altLang="en-US" sz="2400"/>
              <a:t>[online] Available at </a:t>
            </a:r>
            <a:r>
              <a:rPr lang="en-GB" altLang="en-US" sz="2400" u="sng"/>
              <a:t>http://www.wales.nhs.uk/sites3/home.cfm?orgid=264 </a:t>
            </a:r>
            <a:r>
              <a:rPr lang="en-GB" altLang="en-US" sz="2400"/>
              <a:t>[Accessed 25</a:t>
            </a:r>
            <a:r>
              <a:rPr lang="en-GB" altLang="en-US" sz="2400" baseline="30000"/>
              <a:t>th</a:t>
            </a:r>
            <a:r>
              <a:rPr lang="en-GB" altLang="en-US" sz="2400"/>
              <a:t> November 2008]</a:t>
            </a:r>
          </a:p>
        </p:txBody>
      </p:sp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ED878-76A3-47E5-B348-176F77AB3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Learning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558D54-3204-4679-A59C-5960642860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Identify and evaluate appropriate sources of information;</a:t>
            </a:r>
          </a:p>
          <a:p>
            <a:r>
              <a:rPr lang="en-GB" dirty="0"/>
              <a:t>Apply an appropriate level of competence with workplace data handling;</a:t>
            </a:r>
          </a:p>
          <a:p>
            <a:r>
              <a:rPr lang="en-GB" dirty="0"/>
              <a:t>Interrogate primary and secondary sources of information to construct an argument/ resolve a problem;</a:t>
            </a:r>
          </a:p>
          <a:p>
            <a:r>
              <a:rPr lang="en-GB" dirty="0"/>
              <a:t>Demonstrate the effective use of various IT approaches, key numerical and statistical skills necessary for gathering and handling information.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3975920"/>
      </p:ext>
    </p:extLst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1F21D3-CE84-44AE-B65D-0C1A7B060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Q/A?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577639-B355-457D-8419-BFA0731E51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913762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Level">
  <a:themeElements>
    <a:clrScheme name="Level 6">
      <a:dk1>
        <a:srgbClr val="000000"/>
      </a:dk1>
      <a:lt1>
        <a:srgbClr val="FFFFFF"/>
      </a:lt1>
      <a:dk2>
        <a:srgbClr val="666699"/>
      </a:dk2>
      <a:lt2>
        <a:srgbClr val="FFCC00"/>
      </a:lt2>
      <a:accent1>
        <a:srgbClr val="FF9900"/>
      </a:accent1>
      <a:accent2>
        <a:srgbClr val="FF0000"/>
      </a:accent2>
      <a:accent3>
        <a:srgbClr val="FFFFFF"/>
      </a:accent3>
      <a:accent4>
        <a:srgbClr val="000000"/>
      </a:accent4>
      <a:accent5>
        <a:srgbClr val="FFCAAA"/>
      </a:accent5>
      <a:accent6>
        <a:srgbClr val="E70000"/>
      </a:accent6>
      <a:hlink>
        <a:srgbClr val="666699"/>
      </a:hlink>
      <a:folHlink>
        <a:srgbClr val="999966"/>
      </a:folHlink>
    </a:clrScheme>
    <a:fontScheme name="Level">
      <a:majorFont>
        <a:latin typeface="Garamond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Level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Level</Template>
  <TotalTime>1350</TotalTime>
  <Words>1652</Words>
  <Application>Microsoft Office PowerPoint</Application>
  <PresentationFormat>On-screen Show (4:3)</PresentationFormat>
  <Paragraphs>238</Paragraphs>
  <Slides>36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6" baseType="lpstr">
      <vt:lpstr>Arial</vt:lpstr>
      <vt:lpstr>Calibri</vt:lpstr>
      <vt:lpstr>Comic Sans MS</vt:lpstr>
      <vt:lpstr>Garamond</vt:lpstr>
      <vt:lpstr>Tahoma</vt:lpstr>
      <vt:lpstr>Times New Roman</vt:lpstr>
      <vt:lpstr>Verdana</vt:lpstr>
      <vt:lpstr>Wingdings</vt:lpstr>
      <vt:lpstr>Level</vt:lpstr>
      <vt:lpstr>Picture</vt:lpstr>
      <vt:lpstr>EMPL4012   Researching and analysing Data</vt:lpstr>
      <vt:lpstr>Content</vt:lpstr>
      <vt:lpstr>Summary of Module  </vt:lpstr>
      <vt:lpstr>PowerPoint Presentation</vt:lpstr>
      <vt:lpstr>Summary of Module</vt:lpstr>
      <vt:lpstr>Referencing Your Work</vt:lpstr>
      <vt:lpstr>PowerPoint Presentation</vt:lpstr>
      <vt:lpstr>Referencing in Context</vt:lpstr>
      <vt:lpstr>What is a Reference?</vt:lpstr>
      <vt:lpstr>Why Reference?</vt:lpstr>
      <vt:lpstr>When to Reference</vt:lpstr>
      <vt:lpstr>How to Reference</vt:lpstr>
      <vt:lpstr>How to Reference: Direct Quotations</vt:lpstr>
      <vt:lpstr>Useful verbs and phrases for introducing direct quotes</vt:lpstr>
      <vt:lpstr>How to reference paraphrases</vt:lpstr>
      <vt:lpstr>Referencing at the end of your assignment</vt:lpstr>
      <vt:lpstr>What information do I need to include to reference a book?</vt:lpstr>
      <vt:lpstr>Referencing books</vt:lpstr>
      <vt:lpstr>Book Reference Example</vt:lpstr>
      <vt:lpstr>Referencing 2 Authors</vt:lpstr>
      <vt:lpstr>Referencing More Than 2 Authors</vt:lpstr>
      <vt:lpstr>Referencing Journal/Magazine Articles</vt:lpstr>
      <vt:lpstr>Journal Referencing Example</vt:lpstr>
      <vt:lpstr>Referencing a Web Site</vt:lpstr>
      <vt:lpstr>Examples of web sources to avoid</vt:lpstr>
      <vt:lpstr>PowerPoint Presentation</vt:lpstr>
      <vt:lpstr>Web Referencing Example</vt:lpstr>
      <vt:lpstr>More Examples</vt:lpstr>
      <vt:lpstr>Exceptions to the Rule</vt:lpstr>
      <vt:lpstr>Exceptions to the Rule</vt:lpstr>
      <vt:lpstr>Now have a go yourself</vt:lpstr>
      <vt:lpstr>Books</vt:lpstr>
      <vt:lpstr>Journal Articles</vt:lpstr>
      <vt:lpstr>Websites</vt:lpstr>
      <vt:lpstr>Learning Outcomes</vt:lpstr>
      <vt:lpstr>Q/A?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Karen Hudson</dc:creator>
  <cp:lastModifiedBy>user</cp:lastModifiedBy>
  <cp:revision>128</cp:revision>
  <dcterms:created xsi:type="dcterms:W3CDTF">1601-01-01T00:00:00Z</dcterms:created>
  <dcterms:modified xsi:type="dcterms:W3CDTF">2017-12-10T16:53:37Z</dcterms:modified>
</cp:coreProperties>
</file>