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94500" autoAdjust="0"/>
  </p:normalViewPr>
  <p:slideViewPr>
    <p:cSldViewPr snapToGrid="0">
      <p:cViewPr>
        <p:scale>
          <a:sx n="81" d="100"/>
          <a:sy n="81" d="100"/>
        </p:scale>
        <p:origin x="73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9C5852-3341-4AF1-9307-96F9AAF53C2F}" type="datetimeFigureOut">
              <a:rPr lang="en-US" smtClean="0"/>
              <a:t>3/12/2020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6773A6-37D0-4802-AFDF-89CBED5634B4}" type="slidenum">
              <a:rPr lang="en-US" smtClean="0"/>
              <a:t>‹#›</a:t>
            </a:fld>
            <a:endParaRPr lang="en-US"/>
          </a:p>
        </p:txBody>
      </p:sp>
    </p:spTree>
    <p:extLst>
      <p:ext uri="{BB962C8B-B14F-4D97-AF65-F5344CB8AC3E}">
        <p14:creationId xmlns:p14="http://schemas.microsoft.com/office/powerpoint/2010/main" val="2159398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6773A6-37D0-4802-AFDF-89CBED5634B4}" type="slidenum">
              <a:rPr lang="en-US" smtClean="0"/>
              <a:t>1</a:t>
            </a:fld>
            <a:endParaRPr lang="en-US"/>
          </a:p>
        </p:txBody>
      </p:sp>
    </p:spTree>
    <p:extLst>
      <p:ext uri="{BB962C8B-B14F-4D97-AF65-F5344CB8AC3E}">
        <p14:creationId xmlns:p14="http://schemas.microsoft.com/office/powerpoint/2010/main" val="163945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3</a:t>
            </a:fld>
            <a:endParaRPr lang="en-US"/>
          </a:p>
        </p:txBody>
      </p:sp>
    </p:spTree>
    <p:extLst>
      <p:ext uri="{BB962C8B-B14F-4D97-AF65-F5344CB8AC3E}">
        <p14:creationId xmlns:p14="http://schemas.microsoft.com/office/powerpoint/2010/main" val="343877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4</a:t>
            </a:fld>
            <a:endParaRPr lang="en-US"/>
          </a:p>
        </p:txBody>
      </p:sp>
    </p:spTree>
    <p:extLst>
      <p:ext uri="{BB962C8B-B14F-4D97-AF65-F5344CB8AC3E}">
        <p14:creationId xmlns:p14="http://schemas.microsoft.com/office/powerpoint/2010/main" val="1338287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5</a:t>
            </a:fld>
            <a:endParaRPr lang="en-US"/>
          </a:p>
        </p:txBody>
      </p:sp>
    </p:spTree>
    <p:extLst>
      <p:ext uri="{BB962C8B-B14F-4D97-AF65-F5344CB8AC3E}">
        <p14:creationId xmlns:p14="http://schemas.microsoft.com/office/powerpoint/2010/main" val="233142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6</a:t>
            </a:fld>
            <a:endParaRPr lang="en-US"/>
          </a:p>
        </p:txBody>
      </p:sp>
    </p:spTree>
    <p:extLst>
      <p:ext uri="{BB962C8B-B14F-4D97-AF65-F5344CB8AC3E}">
        <p14:creationId xmlns:p14="http://schemas.microsoft.com/office/powerpoint/2010/main" val="1962659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7</a:t>
            </a:fld>
            <a:endParaRPr lang="en-US"/>
          </a:p>
        </p:txBody>
      </p:sp>
    </p:spTree>
    <p:extLst>
      <p:ext uri="{BB962C8B-B14F-4D97-AF65-F5344CB8AC3E}">
        <p14:creationId xmlns:p14="http://schemas.microsoft.com/office/powerpoint/2010/main" val="3447378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6773A6-37D0-4802-AFDF-89CBED5634B4}" type="slidenum">
              <a:rPr lang="en-US" smtClean="0"/>
              <a:t>8</a:t>
            </a:fld>
            <a:endParaRPr lang="en-US"/>
          </a:p>
        </p:txBody>
      </p:sp>
    </p:spTree>
    <p:extLst>
      <p:ext uri="{BB962C8B-B14F-4D97-AF65-F5344CB8AC3E}">
        <p14:creationId xmlns:p14="http://schemas.microsoft.com/office/powerpoint/2010/main" val="1255956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6" name="Picture 1635">
            <a:extLst>
              <a:ext uri="{FF2B5EF4-FFF2-40B4-BE49-F238E27FC236}">
                <a16:creationId xmlns:a16="http://schemas.microsoft.com/office/drawing/2014/main" id="{6AA4E2B4-C25F-41B3-9A59-EC6F3B9F493E}"/>
              </a:ext>
            </a:extLst>
          </p:cNvPr>
          <p:cNvPicPr>
            <a:picLocks noChangeAspect="1"/>
          </p:cNvPicPr>
          <p:nvPr/>
        </p:nvPicPr>
        <p:blipFill>
          <a:blip r:embed="rId3"/>
          <a:stretch>
            <a:fillRect/>
          </a:stretch>
        </p:blipFill>
        <p:spPr>
          <a:xfrm>
            <a:off x="2114452" y="393569"/>
            <a:ext cx="9810750" cy="6070862"/>
          </a:xfrm>
          <a:prstGeom prst="rect">
            <a:avLst/>
          </a:prstGeom>
        </p:spPr>
      </p:pic>
    </p:spTree>
    <p:extLst>
      <p:ext uri="{BB962C8B-B14F-4D97-AF65-F5344CB8AC3E}">
        <p14:creationId xmlns:p14="http://schemas.microsoft.com/office/powerpoint/2010/main" val="1450457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989056" y="1905000"/>
            <a:ext cx="4412320" cy="4622129"/>
          </a:xfrm>
        </p:spPr>
        <p:txBody>
          <a:bodyPr>
            <a:normAutofit lnSpcReduction="10000"/>
          </a:bodyPr>
          <a:lstStyle/>
          <a:p>
            <a:pPr algn="just"/>
            <a:r>
              <a:rPr lang="en-US" dirty="0">
                <a:latin typeface="Arial" panose="020B0604020202020204" pitchFamily="34" charset="0"/>
                <a:cs typeface="Arial" panose="020B0604020202020204" pitchFamily="34" charset="0"/>
              </a:rPr>
              <a:t>The present report is based on the operation management of Forest of Arden Hotel. </a:t>
            </a:r>
          </a:p>
          <a:p>
            <a:pPr algn="just"/>
            <a:r>
              <a:rPr lang="en-US" dirty="0">
                <a:latin typeface="Arial" panose="020B0604020202020204" pitchFamily="34" charset="0"/>
                <a:cs typeface="Arial" panose="020B0604020202020204" pitchFamily="34" charset="0"/>
              </a:rPr>
              <a:t>Present report is based on Forest of Arden Hotel and the different operations carried out by Hotel. This will be providing detailed information related to the hotel such as Food &amp; Beverages, its offerings and the marketing strategies. </a:t>
            </a:r>
          </a:p>
          <a:p>
            <a:pPr algn="just"/>
            <a:r>
              <a:rPr lang="en-US" dirty="0">
                <a:latin typeface="Arial" panose="020B0604020202020204" pitchFamily="34" charset="0"/>
                <a:cs typeface="Arial" panose="020B0604020202020204" pitchFamily="34" charset="0"/>
              </a:rPr>
              <a:t>Present report will lay emphasis on background of Forest of Arden hotel. It will also provide detail about type of operations that is being carried out by Arden hotel. Report will lay emphasis on food and beverage operation of hotel.</a:t>
            </a:r>
          </a:p>
        </p:txBody>
      </p:sp>
      <p:pic>
        <p:nvPicPr>
          <p:cNvPr id="6" name="Picture 5">
            <a:extLst>
              <a:ext uri="{FF2B5EF4-FFF2-40B4-BE49-F238E27FC236}">
                <a16:creationId xmlns:a16="http://schemas.microsoft.com/office/drawing/2014/main" id="{C4FE1F66-C86F-4BA3-BE54-B6163E23BF92}"/>
              </a:ext>
            </a:extLst>
          </p:cNvPr>
          <p:cNvPicPr>
            <a:picLocks noChangeAspect="1"/>
          </p:cNvPicPr>
          <p:nvPr/>
        </p:nvPicPr>
        <p:blipFill>
          <a:blip r:embed="rId2"/>
          <a:stretch>
            <a:fillRect/>
          </a:stretch>
        </p:blipFill>
        <p:spPr>
          <a:xfrm>
            <a:off x="6672311" y="2593304"/>
            <a:ext cx="5238750" cy="3933825"/>
          </a:xfrm>
          <a:prstGeom prst="rect">
            <a:avLst/>
          </a:prstGeom>
        </p:spPr>
      </p:pic>
    </p:spTree>
    <p:extLst>
      <p:ext uri="{BB962C8B-B14F-4D97-AF65-F5344CB8AC3E}">
        <p14:creationId xmlns:p14="http://schemas.microsoft.com/office/powerpoint/2010/main" val="3679738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Background of Forest of Arden Hotel</a:t>
            </a:r>
          </a:p>
        </p:txBody>
      </p:sp>
      <p:sp>
        <p:nvSpPr>
          <p:cNvPr id="3" name="Content Placeholder 2"/>
          <p:cNvSpPr>
            <a:spLocks noGrp="1"/>
          </p:cNvSpPr>
          <p:nvPr>
            <p:ph idx="1"/>
          </p:nvPr>
        </p:nvSpPr>
        <p:spPr>
          <a:xfrm>
            <a:off x="2592925" y="1831941"/>
            <a:ext cx="3867344" cy="4908223"/>
          </a:xfrm>
        </p:spPr>
        <p:txBody>
          <a:bodyPr>
            <a:noAutofit/>
          </a:bodyPr>
          <a:lstStyle/>
          <a:p>
            <a:pPr algn="just">
              <a:lnSpc>
                <a:spcPct val="150000"/>
              </a:lnSpc>
            </a:pPr>
            <a:r>
              <a:rPr lang="en-US" sz="1600" dirty="0">
                <a:latin typeface="Arial" panose="020B0604020202020204" pitchFamily="34" charset="0"/>
                <a:cs typeface="Arial" panose="020B0604020202020204" pitchFamily="34" charset="0"/>
              </a:rPr>
              <a:t>Forest of Arden Hotel &amp; Country Club is hotel &amp; complex of country club in England. It is operated by the Group of Marriott Hotels and is situated over the east side of Birmingham airport in the Warwickshire. </a:t>
            </a:r>
          </a:p>
          <a:p>
            <a:pPr algn="just">
              <a:lnSpc>
                <a:spcPct val="150000"/>
              </a:lnSpc>
            </a:pPr>
            <a:r>
              <a:rPr lang="en-US" sz="1600" dirty="0">
                <a:latin typeface="Arial" panose="020B0604020202020204" pitchFamily="34" charset="0"/>
                <a:cs typeface="Arial" panose="020B0604020202020204" pitchFamily="34" charset="0"/>
              </a:rPr>
              <a:t>It has 2 golf course that are named </a:t>
            </a:r>
            <a:r>
              <a:rPr lang="en-US" sz="1600" dirty="0" err="1">
                <a:latin typeface="Arial" panose="020B0604020202020204" pitchFamily="34" charset="0"/>
                <a:cs typeface="Arial" panose="020B0604020202020204" pitchFamily="34" charset="0"/>
              </a:rPr>
              <a:t>Aylesford</a:t>
            </a:r>
            <a:r>
              <a:rPr lang="en-US" sz="1600" dirty="0">
                <a:latin typeface="Arial" panose="020B0604020202020204" pitchFamily="34" charset="0"/>
                <a:cs typeface="Arial" panose="020B0604020202020204" pitchFamily="34" charset="0"/>
              </a:rPr>
              <a:t> and Arden. Donald steel designed both of the golf courses. Arden is a championship course and has been venue of various prestigious tournaments. </a:t>
            </a:r>
          </a:p>
        </p:txBody>
      </p:sp>
      <p:pic>
        <p:nvPicPr>
          <p:cNvPr id="6" name="Picture 5">
            <a:extLst>
              <a:ext uri="{FF2B5EF4-FFF2-40B4-BE49-F238E27FC236}">
                <a16:creationId xmlns:a16="http://schemas.microsoft.com/office/drawing/2014/main" id="{06FD02C8-6AB0-4296-BFDC-C6298FA2642B}"/>
              </a:ext>
            </a:extLst>
          </p:cNvPr>
          <p:cNvPicPr>
            <a:picLocks noChangeAspect="1"/>
          </p:cNvPicPr>
          <p:nvPr/>
        </p:nvPicPr>
        <p:blipFill>
          <a:blip r:embed="rId3"/>
          <a:stretch>
            <a:fillRect/>
          </a:stretch>
        </p:blipFill>
        <p:spPr>
          <a:xfrm>
            <a:off x="7843101" y="1602557"/>
            <a:ext cx="3799002" cy="5033913"/>
          </a:xfrm>
          <a:prstGeom prst="rect">
            <a:avLst/>
          </a:prstGeom>
        </p:spPr>
      </p:pic>
    </p:spTree>
    <p:extLst>
      <p:ext uri="{BB962C8B-B14F-4D97-AF65-F5344CB8AC3E}">
        <p14:creationId xmlns:p14="http://schemas.microsoft.com/office/powerpoint/2010/main" val="278849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Types of operations carried out by Forest of Arden Hotel </a:t>
            </a:r>
          </a:p>
        </p:txBody>
      </p:sp>
      <p:sp>
        <p:nvSpPr>
          <p:cNvPr id="3" name="Content Placeholder 2"/>
          <p:cNvSpPr>
            <a:spLocks noGrp="1"/>
          </p:cNvSpPr>
          <p:nvPr>
            <p:ph idx="1"/>
          </p:nvPr>
        </p:nvSpPr>
        <p:spPr>
          <a:xfrm>
            <a:off x="1288313" y="1904999"/>
            <a:ext cx="5461968" cy="3777622"/>
          </a:xfrm>
        </p:spPr>
        <p:txBody>
          <a:bodyPr/>
          <a:lstStyle/>
          <a:p>
            <a:pPr marL="0" indent="0" algn="just">
              <a:lnSpc>
                <a:spcPct val="150000"/>
              </a:lnSpc>
              <a:buNone/>
            </a:pPr>
            <a:r>
              <a:rPr lang="en-US" b="1" dirty="0">
                <a:latin typeface="Times New Roman" panose="02020603050405020304" pitchFamily="18" charset="0"/>
                <a:cs typeface="Times New Roman" panose="02020603050405020304" pitchFamily="18" charset="0"/>
              </a:rPr>
              <a:t>Rooms</a:t>
            </a:r>
          </a:p>
          <a:p>
            <a:pPr algn="just">
              <a:lnSpc>
                <a:spcPct val="150000"/>
              </a:lnSpc>
            </a:pPr>
            <a:r>
              <a:rPr lang="en-US" dirty="0">
                <a:latin typeface="Arial" panose="020B0604020202020204" pitchFamily="34" charset="0"/>
                <a:cs typeface="Arial" panose="020B0604020202020204" pitchFamily="34" charset="0"/>
              </a:rPr>
              <a:t>Hotel carries out operation for providing the rooms for its customers for stay. It has wide variety  of rooms that are available to customers as per their requirements. </a:t>
            </a:r>
          </a:p>
          <a:p>
            <a:pPr algn="just">
              <a:lnSpc>
                <a:spcPct val="150000"/>
              </a:lnSpc>
            </a:pPr>
            <a:r>
              <a:rPr lang="en-US" dirty="0">
                <a:latin typeface="Arial" panose="020B0604020202020204" pitchFamily="34" charset="0"/>
                <a:cs typeface="Arial" panose="020B0604020202020204" pitchFamily="34" charset="0"/>
              </a:rPr>
              <a:t>It has well-furnished and fully equipped rooms that provides its customers unforgettable experiences. </a:t>
            </a:r>
          </a:p>
        </p:txBody>
      </p:sp>
      <p:pic>
        <p:nvPicPr>
          <p:cNvPr id="8" name="Picture 7">
            <a:extLst>
              <a:ext uri="{FF2B5EF4-FFF2-40B4-BE49-F238E27FC236}">
                <a16:creationId xmlns:a16="http://schemas.microsoft.com/office/drawing/2014/main" id="{4CEB162E-C664-4B2E-AC55-AF54AB45764F}"/>
              </a:ext>
            </a:extLst>
          </p:cNvPr>
          <p:cNvPicPr>
            <a:picLocks noChangeAspect="1"/>
          </p:cNvPicPr>
          <p:nvPr/>
        </p:nvPicPr>
        <p:blipFill>
          <a:blip r:embed="rId3"/>
          <a:stretch>
            <a:fillRect/>
          </a:stretch>
        </p:blipFill>
        <p:spPr>
          <a:xfrm>
            <a:off x="6890994" y="1904999"/>
            <a:ext cx="5149605" cy="4429813"/>
          </a:xfrm>
          <a:prstGeom prst="rect">
            <a:avLst/>
          </a:prstGeom>
        </p:spPr>
      </p:pic>
    </p:spTree>
    <p:extLst>
      <p:ext uri="{BB962C8B-B14F-4D97-AF65-F5344CB8AC3E}">
        <p14:creationId xmlns:p14="http://schemas.microsoft.com/office/powerpoint/2010/main" val="2334701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26645" y="593890"/>
            <a:ext cx="4001159" cy="4939644"/>
          </a:xfrm>
        </p:spPr>
        <p:txBody>
          <a:bodyPr>
            <a:normAutofit fontScale="92500" lnSpcReduction="10000"/>
          </a:bodyPr>
          <a:lstStyle/>
          <a:p>
            <a:pPr marL="0" indent="0">
              <a:lnSpc>
                <a:spcPct val="150000"/>
              </a:lnSpc>
              <a:buNone/>
            </a:pPr>
            <a:r>
              <a:rPr lang="en-US" sz="3800" b="1" dirty="0">
                <a:latin typeface="Arial" panose="020B0604020202020204" pitchFamily="34" charset="0"/>
                <a:cs typeface="Arial" panose="020B0604020202020204" pitchFamily="34" charset="0"/>
              </a:rPr>
              <a:t>Spa</a:t>
            </a:r>
          </a:p>
          <a:p>
            <a:pPr marL="0" indent="0">
              <a:lnSpc>
                <a:spcPct val="150000"/>
              </a:lnSpc>
              <a:buNone/>
            </a:pPr>
            <a:endParaRPr lang="en-US" b="1" dirty="0">
              <a:latin typeface="Times New Roman" panose="02020603050405020304" pitchFamily="18" charset="0"/>
              <a:cs typeface="Times New Roman" panose="02020603050405020304" pitchFamily="18" charset="0"/>
            </a:endParaRPr>
          </a:p>
          <a:p>
            <a:pPr>
              <a:lnSpc>
                <a:spcPct val="150000"/>
              </a:lnSpc>
            </a:pPr>
            <a:r>
              <a:rPr lang="en-US" dirty="0">
                <a:latin typeface="Arial" panose="020B0604020202020204" pitchFamily="34" charset="0"/>
                <a:cs typeface="Arial" panose="020B0604020202020204" pitchFamily="34" charset="0"/>
              </a:rPr>
              <a:t>Hotel also have spa facilities that are provided to customers on demand. Cedar wood Spa provides the customers with range of massage and the beauty treatments.</a:t>
            </a:r>
          </a:p>
          <a:p>
            <a:pPr>
              <a:lnSpc>
                <a:spcPct val="150000"/>
              </a:lnSpc>
            </a:pPr>
            <a:r>
              <a:rPr lang="en-US" dirty="0">
                <a:latin typeface="Arial" panose="020B0604020202020204" pitchFamily="34" charset="0"/>
                <a:cs typeface="Arial" panose="020B0604020202020204" pitchFamily="34" charset="0"/>
              </a:rPr>
              <a:t> Customers can book their package during their visits over calls and websites. </a:t>
            </a:r>
          </a:p>
          <a:p>
            <a:endParaRPr lang="en-US" dirty="0"/>
          </a:p>
        </p:txBody>
      </p:sp>
      <p:pic>
        <p:nvPicPr>
          <p:cNvPr id="8" name="Picture 7">
            <a:extLst>
              <a:ext uri="{FF2B5EF4-FFF2-40B4-BE49-F238E27FC236}">
                <a16:creationId xmlns:a16="http://schemas.microsoft.com/office/drawing/2014/main" id="{E5503101-433A-4D7C-8B26-584F171E6FAE}"/>
              </a:ext>
            </a:extLst>
          </p:cNvPr>
          <p:cNvPicPr>
            <a:picLocks noChangeAspect="1"/>
          </p:cNvPicPr>
          <p:nvPr/>
        </p:nvPicPr>
        <p:blipFill>
          <a:blip r:embed="rId3"/>
          <a:stretch>
            <a:fillRect/>
          </a:stretch>
        </p:blipFill>
        <p:spPr>
          <a:xfrm>
            <a:off x="5627804" y="1065229"/>
            <a:ext cx="6259398" cy="4468305"/>
          </a:xfrm>
          <a:prstGeom prst="rect">
            <a:avLst/>
          </a:prstGeom>
        </p:spPr>
      </p:pic>
    </p:spTree>
    <p:extLst>
      <p:ext uri="{BB962C8B-B14F-4D97-AF65-F5344CB8AC3E}">
        <p14:creationId xmlns:p14="http://schemas.microsoft.com/office/powerpoint/2010/main" val="506817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Foods &amp; Beverage operations </a:t>
            </a:r>
          </a:p>
        </p:txBody>
      </p:sp>
      <p:sp>
        <p:nvSpPr>
          <p:cNvPr id="3" name="Content Placeholder 2"/>
          <p:cNvSpPr>
            <a:spLocks noGrp="1"/>
          </p:cNvSpPr>
          <p:nvPr>
            <p:ph idx="1"/>
          </p:nvPr>
        </p:nvSpPr>
        <p:spPr>
          <a:xfrm>
            <a:off x="2589212" y="2133600"/>
            <a:ext cx="4491812" cy="3777622"/>
          </a:xfrm>
        </p:spPr>
        <p:txBody>
          <a:bodyPr>
            <a:normAutofit fontScale="92500" lnSpcReduction="20000"/>
          </a:bodyPr>
          <a:lstStyle/>
          <a:p>
            <a:pPr algn="just">
              <a:lnSpc>
                <a:spcPct val="150000"/>
              </a:lnSpc>
            </a:pPr>
            <a:r>
              <a:rPr lang="en-US" dirty="0">
                <a:latin typeface="Arial" panose="020B0604020202020204" pitchFamily="34" charset="0"/>
                <a:cs typeface="Arial" panose="020B0604020202020204" pitchFamily="34" charset="0"/>
              </a:rPr>
              <a:t>Food &amp; Beverage operations refers to the dines and dishes offered by the hotel to is customers.</a:t>
            </a:r>
          </a:p>
          <a:p>
            <a:pPr algn="just">
              <a:lnSpc>
                <a:spcPct val="150000"/>
              </a:lnSpc>
            </a:pPr>
            <a:r>
              <a:rPr lang="en-US" dirty="0">
                <a:latin typeface="Arial" panose="020B0604020202020204" pitchFamily="34" charset="0"/>
                <a:cs typeface="Arial" panose="020B0604020202020204" pitchFamily="34" charset="0"/>
              </a:rPr>
              <a:t> It provides wide variety of dishes provided. F &amp; B operations are to be handled after analyzing all the factors and with utmost care and diligence. Operations are concerned with making effective strategies for business enterprise.</a:t>
            </a:r>
          </a:p>
        </p:txBody>
      </p:sp>
      <p:pic>
        <p:nvPicPr>
          <p:cNvPr id="6" name="Picture 5">
            <a:extLst>
              <a:ext uri="{FF2B5EF4-FFF2-40B4-BE49-F238E27FC236}">
                <a16:creationId xmlns:a16="http://schemas.microsoft.com/office/drawing/2014/main" id="{8A36D935-B441-437A-82CB-5B4297BC7197}"/>
              </a:ext>
            </a:extLst>
          </p:cNvPr>
          <p:cNvPicPr>
            <a:picLocks noChangeAspect="1"/>
          </p:cNvPicPr>
          <p:nvPr/>
        </p:nvPicPr>
        <p:blipFill>
          <a:blip r:embed="rId3"/>
          <a:stretch>
            <a:fillRect/>
          </a:stretch>
        </p:blipFill>
        <p:spPr>
          <a:xfrm>
            <a:off x="7508511" y="1715678"/>
            <a:ext cx="4491811" cy="4452224"/>
          </a:xfrm>
          <a:prstGeom prst="rect">
            <a:avLst/>
          </a:prstGeom>
        </p:spPr>
      </p:pic>
    </p:spTree>
    <p:extLst>
      <p:ext uri="{BB962C8B-B14F-4D97-AF65-F5344CB8AC3E}">
        <p14:creationId xmlns:p14="http://schemas.microsoft.com/office/powerpoint/2010/main" val="2943677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dirty="0">
                <a:latin typeface="Times New Roman" panose="02020603050405020304" pitchFamily="18" charset="0"/>
                <a:cs typeface="Times New Roman" panose="02020603050405020304" pitchFamily="18" charset="0"/>
              </a:rPr>
              <a:t>Types of menu and the products of kitchen </a:t>
            </a:r>
          </a:p>
        </p:txBody>
      </p:sp>
      <p:sp>
        <p:nvSpPr>
          <p:cNvPr id="3" name="Content Placeholder 2"/>
          <p:cNvSpPr>
            <a:spLocks noGrp="1"/>
          </p:cNvSpPr>
          <p:nvPr>
            <p:ph idx="1"/>
          </p:nvPr>
        </p:nvSpPr>
        <p:spPr>
          <a:xfrm>
            <a:off x="1137484" y="2301796"/>
            <a:ext cx="4592173" cy="3777622"/>
          </a:xfrm>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There is various type if menu that has been prepared by Forest of Arden Hotel and also different products are been used in hotel.</a:t>
            </a:r>
          </a:p>
          <a:p>
            <a:pPr algn="just">
              <a:lnSpc>
                <a:spcPct val="150000"/>
              </a:lnSpc>
            </a:pPr>
            <a:r>
              <a:rPr lang="en-US" sz="1600" dirty="0">
                <a:latin typeface="Arial" panose="020B0604020202020204" pitchFamily="34" charset="0"/>
                <a:cs typeface="Arial" panose="020B0604020202020204" pitchFamily="34" charset="0"/>
              </a:rPr>
              <a:t> Like for example they are making use of high quality of tableware and cutlery. This has helped them in attracting consumers and enhance their experience while sitting in restaurant.</a:t>
            </a:r>
          </a:p>
        </p:txBody>
      </p:sp>
      <p:pic>
        <p:nvPicPr>
          <p:cNvPr id="6" name="Picture 5">
            <a:extLst>
              <a:ext uri="{FF2B5EF4-FFF2-40B4-BE49-F238E27FC236}">
                <a16:creationId xmlns:a16="http://schemas.microsoft.com/office/drawing/2014/main" id="{3316F34E-0850-4FA5-B622-F8254D6A88A7}"/>
              </a:ext>
            </a:extLst>
          </p:cNvPr>
          <p:cNvPicPr>
            <a:picLocks noChangeAspect="1"/>
          </p:cNvPicPr>
          <p:nvPr/>
        </p:nvPicPr>
        <p:blipFill>
          <a:blip r:embed="rId3"/>
          <a:stretch>
            <a:fillRect/>
          </a:stretch>
        </p:blipFill>
        <p:spPr>
          <a:xfrm>
            <a:off x="6768444" y="2112306"/>
            <a:ext cx="5180299" cy="4571214"/>
          </a:xfrm>
          <a:prstGeom prst="rect">
            <a:avLst/>
          </a:prstGeom>
        </p:spPr>
      </p:pic>
    </p:spTree>
    <p:extLst>
      <p:ext uri="{BB962C8B-B14F-4D97-AF65-F5344CB8AC3E}">
        <p14:creationId xmlns:p14="http://schemas.microsoft.com/office/powerpoint/2010/main" val="41966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5473" y="510571"/>
            <a:ext cx="8911687" cy="1280890"/>
          </a:xfrm>
        </p:spPr>
        <p:txBody>
          <a:bodyPr/>
          <a:lstStyle/>
          <a:p>
            <a:r>
              <a:rPr lang="en-US" dirty="0">
                <a:latin typeface="Times New Roman" panose="02020603050405020304" pitchFamily="18" charset="0"/>
                <a:cs typeface="Times New Roman" panose="02020603050405020304" pitchFamily="18" charset="0"/>
              </a:rPr>
              <a:t>Their marketing strategies</a:t>
            </a:r>
            <a:endParaRPr lang="en-US" dirty="0"/>
          </a:p>
        </p:txBody>
      </p:sp>
      <p:sp>
        <p:nvSpPr>
          <p:cNvPr id="3" name="Content Placeholder 2"/>
          <p:cNvSpPr>
            <a:spLocks noGrp="1"/>
          </p:cNvSpPr>
          <p:nvPr>
            <p:ph idx="1"/>
          </p:nvPr>
        </p:nvSpPr>
        <p:spPr>
          <a:xfrm>
            <a:off x="1687397" y="1791461"/>
            <a:ext cx="6108569" cy="4637619"/>
          </a:xfrm>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Forest of Arden hotel is being engaged in promoting their products through various channels like social media platforms like for example Facebook, Instagram and Twitter. </a:t>
            </a:r>
          </a:p>
          <a:p>
            <a:pPr algn="just">
              <a:lnSpc>
                <a:spcPct val="150000"/>
              </a:lnSpc>
            </a:pPr>
            <a:r>
              <a:rPr lang="en-US" sz="1600" dirty="0">
                <a:latin typeface="Arial" panose="020B0604020202020204" pitchFamily="34" charset="0"/>
                <a:cs typeface="Arial" panose="020B0604020202020204" pitchFamily="34" charset="0"/>
              </a:rPr>
              <a:t>By this they are able to grab large number of audience. This has also provided them with high amount of consumer base. </a:t>
            </a:r>
          </a:p>
          <a:p>
            <a:pPr algn="just">
              <a:lnSpc>
                <a:spcPct val="150000"/>
              </a:lnSpc>
            </a:pPr>
            <a:r>
              <a:rPr lang="en-US" sz="1600" dirty="0">
                <a:latin typeface="Arial" panose="020B0604020202020204" pitchFamily="34" charset="0"/>
                <a:cs typeface="Arial" panose="020B0604020202020204" pitchFamily="34" charset="0"/>
              </a:rPr>
              <a:t>It has also been analyzed that promoting through social media channels has assisted hotel in reducing their operational cost and also increased their profitability.</a:t>
            </a:r>
          </a:p>
          <a:p>
            <a:pPr algn="just">
              <a:lnSpc>
                <a:spcPct val="150000"/>
              </a:lnSpc>
            </a:pPr>
            <a:r>
              <a:rPr lang="en-US" sz="1600" dirty="0">
                <a:latin typeface="Arial" panose="020B0604020202020204" pitchFamily="34" charset="0"/>
                <a:cs typeface="Arial" panose="020B0604020202020204" pitchFamily="34" charset="0"/>
              </a:rPr>
              <a:t>. It has helped Forest of Arden hotel in achieving their long as well as short term goals and objectives. </a:t>
            </a:r>
          </a:p>
        </p:txBody>
      </p:sp>
      <p:pic>
        <p:nvPicPr>
          <p:cNvPr id="4" name="Picture 3"/>
          <p:cNvPicPr>
            <a:picLocks noChangeAspect="1"/>
          </p:cNvPicPr>
          <p:nvPr/>
        </p:nvPicPr>
        <p:blipFill>
          <a:blip r:embed="rId3"/>
          <a:stretch>
            <a:fillRect/>
          </a:stretch>
        </p:blipFill>
        <p:spPr>
          <a:xfrm>
            <a:off x="8393421" y="2020809"/>
            <a:ext cx="3111191" cy="3686175"/>
          </a:xfrm>
          <a:prstGeom prst="rect">
            <a:avLst/>
          </a:prstGeom>
        </p:spPr>
      </p:pic>
    </p:spTree>
    <p:extLst>
      <p:ext uri="{BB962C8B-B14F-4D97-AF65-F5344CB8AC3E}">
        <p14:creationId xmlns:p14="http://schemas.microsoft.com/office/powerpoint/2010/main" val="778626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Health &amp; Hygiene related to the business. </a:t>
            </a:r>
          </a:p>
        </p:txBody>
      </p:sp>
      <p:sp>
        <p:nvSpPr>
          <p:cNvPr id="3" name="Content Placeholder 2"/>
          <p:cNvSpPr>
            <a:spLocks noGrp="1"/>
          </p:cNvSpPr>
          <p:nvPr>
            <p:ph idx="1"/>
          </p:nvPr>
        </p:nvSpPr>
        <p:spPr>
          <a:xfrm>
            <a:off x="2589213" y="2133600"/>
            <a:ext cx="4904408" cy="3777622"/>
          </a:xfrm>
        </p:spPr>
        <p:txBody>
          <a:bodyPr>
            <a:normAutofit lnSpcReduction="10000"/>
          </a:bodyPr>
          <a:lstStyle/>
          <a:p>
            <a:pPr algn="just">
              <a:lnSpc>
                <a:spcPct val="150000"/>
              </a:lnSpc>
            </a:pPr>
            <a:r>
              <a:rPr lang="en-US" dirty="0">
                <a:latin typeface="Arial" panose="020B0604020202020204" pitchFamily="34" charset="0"/>
                <a:cs typeface="Arial" panose="020B0604020202020204" pitchFamily="34" charset="0"/>
              </a:rPr>
              <a:t>Forest of Arden hotel has been engaged in making use of hygienic product and service, so that experience of consumers can be increased. </a:t>
            </a:r>
          </a:p>
          <a:p>
            <a:pPr algn="just">
              <a:lnSpc>
                <a:spcPct val="150000"/>
              </a:lnSpc>
            </a:pPr>
            <a:r>
              <a:rPr lang="en-US" dirty="0">
                <a:latin typeface="Arial" panose="020B0604020202020204" pitchFamily="34" charset="0"/>
                <a:cs typeface="Arial" panose="020B0604020202020204" pitchFamily="34" charset="0"/>
              </a:rPr>
              <a:t>They make sure that raw material that has been used in preparation of food is of high quality. This has assisted Forest of Arden Hotel in growing and achieving their objectives</a:t>
            </a:r>
            <a:r>
              <a:rPr lang="en-US" dirty="0">
                <a:latin typeface="Times New Roman" panose="02020603050405020304" pitchFamily="18" charset="0"/>
                <a:cs typeface="Times New Roman" panose="02020603050405020304" pitchFamily="18" charset="0"/>
              </a:rPr>
              <a:t>.</a:t>
            </a:r>
          </a:p>
        </p:txBody>
      </p:sp>
      <p:pic>
        <p:nvPicPr>
          <p:cNvPr id="6" name="Picture 5">
            <a:extLst>
              <a:ext uri="{FF2B5EF4-FFF2-40B4-BE49-F238E27FC236}">
                <a16:creationId xmlns:a16="http://schemas.microsoft.com/office/drawing/2014/main" id="{859AD7BC-0EC8-48DB-BE53-E5B4C3007B93}"/>
              </a:ext>
            </a:extLst>
          </p:cNvPr>
          <p:cNvPicPr>
            <a:picLocks noChangeAspect="1"/>
          </p:cNvPicPr>
          <p:nvPr/>
        </p:nvPicPr>
        <p:blipFill>
          <a:blip r:embed="rId2"/>
          <a:stretch>
            <a:fillRect/>
          </a:stretch>
        </p:blipFill>
        <p:spPr>
          <a:xfrm>
            <a:off x="7739406" y="1452513"/>
            <a:ext cx="4157221" cy="5099116"/>
          </a:xfrm>
          <a:prstGeom prst="rect">
            <a:avLst/>
          </a:prstGeom>
        </p:spPr>
      </p:pic>
    </p:spTree>
    <p:extLst>
      <p:ext uri="{BB962C8B-B14F-4D97-AF65-F5344CB8AC3E}">
        <p14:creationId xmlns:p14="http://schemas.microsoft.com/office/powerpoint/2010/main" val="226247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0313" y="501562"/>
            <a:ext cx="8911687" cy="1280890"/>
          </a:xfrm>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2202713" y="2124173"/>
            <a:ext cx="9109452" cy="3777622"/>
          </a:xfrm>
        </p:spPr>
        <p:txBody>
          <a:bodyPr>
            <a:normAutofit fontScale="92500" lnSpcReduction="10000"/>
          </a:bodyPr>
          <a:lstStyle/>
          <a:p>
            <a:pPr algn="just">
              <a:lnSpc>
                <a:spcPct val="150000"/>
              </a:lnSpc>
            </a:pPr>
            <a:r>
              <a:rPr lang="en-US" dirty="0">
                <a:latin typeface="Arial" panose="020B0604020202020204" pitchFamily="34" charset="0"/>
                <a:cs typeface="Arial" panose="020B0604020202020204" pitchFamily="34" charset="0"/>
              </a:rPr>
              <a:t>From the above study it has been summarized that hotel has been engaged in making use of high quality of food ingredient to prepare dishes. This has assisted them in increasing the liking of their products and services. They have also been engaged in promoting their products through strategies like social media marketing. </a:t>
            </a:r>
          </a:p>
          <a:p>
            <a:pPr algn="just">
              <a:lnSpc>
                <a:spcPct val="150000"/>
              </a:lnSpc>
            </a:pPr>
            <a:r>
              <a:rPr lang="en-US" dirty="0">
                <a:latin typeface="Arial" panose="020B0604020202020204" pitchFamily="34" charset="0"/>
                <a:cs typeface="Arial" panose="020B0604020202020204" pitchFamily="34" charset="0"/>
              </a:rPr>
              <a:t>This has helped them in targeting large number of potential consumers. This has also helped them in increasing profitability which is really necessary for organization growth. They have also worked on health and hygiene aspects. This has made environment of hotel better. </a:t>
            </a:r>
          </a:p>
          <a:p>
            <a:pPr marL="0" indent="0" algn="just">
              <a:lnSpc>
                <a:spcPct val="150000"/>
              </a:lnSpc>
              <a:buNone/>
            </a:pP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45246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730" y="605256"/>
            <a:ext cx="8911687" cy="1280890"/>
          </a:xfrm>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2253006" y="1536569"/>
            <a:ext cx="9709608" cy="5081047"/>
          </a:xfrm>
        </p:spPr>
        <p:txBody>
          <a:bodyPr>
            <a:normAutofit fontScale="92500" lnSpcReduction="10000"/>
          </a:bodyPr>
          <a:lstStyle/>
          <a:p>
            <a:pPr algn="just"/>
            <a:r>
              <a:rPr lang="en-US" dirty="0">
                <a:latin typeface="Times New Roman" panose="02020603050405020304" pitchFamily="18" charset="0"/>
                <a:cs typeface="Times New Roman" panose="02020603050405020304" pitchFamily="18" charset="0"/>
              </a:rPr>
              <a:t>Kanter, R. and et.al., 2019. Anticipatory effects of the implementation of the Chilean Law of Food Labeling and Advertising on food and beverage product reformulation. Obesity Reviews. 20. pp.129-140.</a:t>
            </a:r>
          </a:p>
          <a:p>
            <a:pPr algn="just"/>
            <a:r>
              <a:rPr lang="en-US" dirty="0">
                <a:latin typeface="Times New Roman" panose="02020603050405020304" pitchFamily="18" charset="0"/>
                <a:cs typeface="Times New Roman" panose="02020603050405020304" pitchFamily="18" charset="0"/>
              </a:rPr>
              <a:t>Miles, G. and </a:t>
            </a:r>
            <a:r>
              <a:rPr lang="en-US" dirty="0" err="1">
                <a:latin typeface="Times New Roman" panose="02020603050405020304" pitchFamily="18" charset="0"/>
                <a:cs typeface="Times New Roman" panose="02020603050405020304" pitchFamily="18" charset="0"/>
              </a:rPr>
              <a:t>Siega-Riz</a:t>
            </a:r>
            <a:r>
              <a:rPr lang="en-US" dirty="0">
                <a:latin typeface="Times New Roman" panose="02020603050405020304" pitchFamily="18" charset="0"/>
                <a:cs typeface="Times New Roman" panose="02020603050405020304" pitchFamily="18" charset="0"/>
              </a:rPr>
              <a:t>, A.M., 2017. Trends in food and beverage consumption among infants and toddlers: 2005–2012. Pediatrics, 139(6). p.e20163290.</a:t>
            </a:r>
          </a:p>
          <a:p>
            <a:pPr algn="just"/>
            <a:r>
              <a:rPr lang="en-US" dirty="0">
                <a:latin typeface="Times New Roman" panose="02020603050405020304" pitchFamily="18" charset="0"/>
                <a:cs typeface="Times New Roman" panose="02020603050405020304" pitchFamily="18" charset="0"/>
              </a:rPr>
              <a:t>Wilson, A.L. and et.al., 2016. Nudging healthier food and beverage choices through salience and priming. Evidence from a systematic review. Food Quality and Preference.51. pp.47-64.</a:t>
            </a:r>
          </a:p>
          <a:p>
            <a:pPr algn="just"/>
            <a:r>
              <a:rPr lang="en-US" dirty="0" err="1">
                <a:latin typeface="Times New Roman" panose="02020603050405020304" pitchFamily="18" charset="0"/>
                <a:cs typeface="Times New Roman" panose="02020603050405020304" pitchFamily="18" charset="0"/>
              </a:rPr>
              <a:t>Grekova</a:t>
            </a:r>
            <a:r>
              <a:rPr lang="en-US" dirty="0">
                <a:latin typeface="Times New Roman" panose="02020603050405020304" pitchFamily="18" charset="0"/>
                <a:cs typeface="Times New Roman" panose="02020603050405020304" pitchFamily="18" charset="0"/>
              </a:rPr>
              <a:t>, K. and et.al., 2016. How environmental collaboration with suppliers and customers influences firm performance: evidence from Dutch food and beverage processors. Journal of cleaner production. 112. pp.1861-1871.</a:t>
            </a:r>
          </a:p>
          <a:p>
            <a:pPr algn="just"/>
            <a:r>
              <a:rPr lang="en-US" dirty="0" err="1">
                <a:latin typeface="Times New Roman" panose="02020603050405020304" pitchFamily="18" charset="0"/>
                <a:cs typeface="Times New Roman" panose="02020603050405020304" pitchFamily="18" charset="0"/>
              </a:rPr>
              <a:t>Lemeshow</a:t>
            </a:r>
            <a:r>
              <a:rPr lang="en-US" dirty="0">
                <a:latin typeface="Times New Roman" panose="02020603050405020304" pitchFamily="18" charset="0"/>
                <a:cs typeface="Times New Roman" panose="02020603050405020304" pitchFamily="18" charset="0"/>
              </a:rPr>
              <a:t>, A.R. and et.al., 2018. Food and beverage consumption and food addiction among women in the Nurses' Health Studies. Appetite, 121, pp.186-197.</a:t>
            </a:r>
          </a:p>
          <a:p>
            <a:pPr algn="just"/>
            <a:r>
              <a:rPr lang="en-US" dirty="0" err="1">
                <a:latin typeface="Times New Roman" panose="02020603050405020304" pitchFamily="18" charset="0"/>
                <a:cs typeface="Times New Roman" panose="02020603050405020304" pitchFamily="18" charset="0"/>
              </a:rPr>
              <a:t>Bresciani</a:t>
            </a:r>
            <a:r>
              <a:rPr lang="en-US" dirty="0">
                <a:latin typeface="Times New Roman" panose="02020603050405020304" pitchFamily="18" charset="0"/>
                <a:cs typeface="Times New Roman" panose="02020603050405020304" pitchFamily="18" charset="0"/>
              </a:rPr>
              <a:t>, S., 2017. Open, networked and dynamic innovation in the food and beverage industry. British Food Journal.</a:t>
            </a:r>
          </a:p>
          <a:p>
            <a:pPr algn="just"/>
            <a:r>
              <a:rPr lang="en-US" dirty="0" err="1">
                <a:latin typeface="Times New Roman" panose="02020603050405020304" pitchFamily="18" charset="0"/>
                <a:cs typeface="Times New Roman" panose="02020603050405020304" pitchFamily="18" charset="0"/>
              </a:rPr>
              <a:t>Bayona-Saez</a:t>
            </a:r>
            <a:r>
              <a:rPr lang="en-US" dirty="0">
                <a:latin typeface="Times New Roman" panose="02020603050405020304" pitchFamily="18" charset="0"/>
                <a:cs typeface="Times New Roman" panose="02020603050405020304" pitchFamily="18" charset="0"/>
              </a:rPr>
              <a:t>, C. and et.al., 2017. Open innovation in the food and beverage industry. Management Decision.</a:t>
            </a:r>
          </a:p>
          <a:p>
            <a:pPr algn="just"/>
            <a:r>
              <a:rPr lang="en-US" dirty="0">
                <a:latin typeface="Times New Roman" panose="02020603050405020304" pitchFamily="18" charset="0"/>
                <a:cs typeface="Times New Roman" panose="02020603050405020304" pitchFamily="18" charset="0"/>
              </a:rPr>
              <a:t>Cousins, J., </a:t>
            </a:r>
            <a:r>
              <a:rPr lang="en-US" dirty="0" err="1">
                <a:latin typeface="Times New Roman" panose="02020603050405020304" pitchFamily="18" charset="0"/>
                <a:cs typeface="Times New Roman" panose="02020603050405020304" pitchFamily="18" charset="0"/>
              </a:rPr>
              <a:t>Foskett</a:t>
            </a:r>
            <a:r>
              <a:rPr lang="en-US" dirty="0">
                <a:latin typeface="Times New Roman" panose="02020603050405020304" pitchFamily="18" charset="0"/>
                <a:cs typeface="Times New Roman" panose="02020603050405020304" pitchFamily="18" charset="0"/>
              </a:rPr>
              <a:t>, D., Graham, D. and </a:t>
            </a:r>
            <a:r>
              <a:rPr lang="en-US" dirty="0" err="1">
                <a:latin typeface="Times New Roman" panose="02020603050405020304" pitchFamily="18" charset="0"/>
                <a:cs typeface="Times New Roman" panose="02020603050405020304" pitchFamily="18" charset="0"/>
              </a:rPr>
              <a:t>Hollier</a:t>
            </a:r>
            <a:r>
              <a:rPr lang="en-US" dirty="0">
                <a:latin typeface="Times New Roman" panose="02020603050405020304" pitchFamily="18" charset="0"/>
                <a:cs typeface="Times New Roman" panose="02020603050405020304" pitchFamily="18" charset="0"/>
              </a:rPr>
              <a:t>, A., 2019. Beverage provision.</a:t>
            </a:r>
          </a:p>
          <a:p>
            <a:endParaRPr lang="en-US" dirty="0"/>
          </a:p>
        </p:txBody>
      </p:sp>
    </p:spTree>
    <p:extLst>
      <p:ext uri="{BB962C8B-B14F-4D97-AF65-F5344CB8AC3E}">
        <p14:creationId xmlns:p14="http://schemas.microsoft.com/office/powerpoint/2010/main" val="7998264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92</TotalTime>
  <Words>946</Words>
  <Application>Microsoft Office PowerPoint</Application>
  <PresentationFormat>Widescreen</PresentationFormat>
  <Paragraphs>49</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PowerPoint Presentation</vt:lpstr>
      <vt:lpstr>INTRODUCTION</vt:lpstr>
      <vt:lpstr>Background of Forest of Arden Hotel</vt:lpstr>
      <vt:lpstr>Types of operations carried out by Forest of Arden Hotel </vt:lpstr>
      <vt:lpstr>PowerPoint Presentation</vt:lpstr>
      <vt:lpstr>Foods &amp; Beverage operations </vt:lpstr>
      <vt:lpstr>Types of menu and the products of kitchen </vt:lpstr>
      <vt:lpstr>Their marketing strategies</vt:lpstr>
      <vt:lpstr>Health &amp; Hygiene related to the business.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mihai anghel cristea</cp:lastModifiedBy>
  <cp:revision>15</cp:revision>
  <dcterms:created xsi:type="dcterms:W3CDTF">2020-03-11T12:28:01Z</dcterms:created>
  <dcterms:modified xsi:type="dcterms:W3CDTF">2020-03-13T00:21:36Z</dcterms:modified>
</cp:coreProperties>
</file>