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handoutMasterIdLst>
    <p:handoutMasterId r:id="rId17"/>
  </p:handoutMasterIdLst>
  <p:sldIdLst>
    <p:sldId id="256" r:id="rId2"/>
    <p:sldId id="268" r:id="rId3"/>
    <p:sldId id="269" r:id="rId4"/>
    <p:sldId id="270" r:id="rId5"/>
    <p:sldId id="271" r:id="rId6"/>
    <p:sldId id="272" r:id="rId7"/>
    <p:sldId id="273" r:id="rId8"/>
    <p:sldId id="274" r:id="rId9"/>
    <p:sldId id="275" r:id="rId10"/>
    <p:sldId id="276" r:id="rId11"/>
    <p:sldId id="277" r:id="rId12"/>
    <p:sldId id="278" r:id="rId13"/>
    <p:sldId id="279" r:id="rId14"/>
    <p:sldId id="280" r:id="rId15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7">
          <p15:clr>
            <a:srgbClr val="A4A3A4"/>
          </p15:clr>
        </p15:guide>
        <p15:guide id="2" pos="2141">
          <p15:clr>
            <a:srgbClr val="A4A3A4"/>
          </p15:clr>
        </p15:guide>
        <p15:guide id="3" orient="horz" pos="3072">
          <p15:clr>
            <a:srgbClr val="A4A3A4"/>
          </p15:clr>
        </p15:guide>
        <p15:guide id="4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0417" autoAdjust="0"/>
  </p:normalViewPr>
  <p:slideViewPr>
    <p:cSldViewPr>
      <p:cViewPr varScale="1">
        <p:scale>
          <a:sx n="73" d="100"/>
          <a:sy n="73" d="100"/>
        </p:scale>
        <p:origin x="1305" y="33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127"/>
        <p:guide pos="2141"/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01/10/2018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FB8E9A7E-45AE-4B57-923B-7FF97088811A}" type="datetimeFigureOut">
              <a:rPr lang="en-GB" smtClean="0"/>
              <a:t>01/10/2018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96938" y="731838"/>
            <a:ext cx="4875212" cy="3657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89785" tIns="44892" rIns="89785" bIns="44892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32960"/>
            <a:ext cx="5335270" cy="4389120"/>
          </a:xfrm>
          <a:prstGeom prst="rect">
            <a:avLst/>
          </a:prstGeom>
        </p:spPr>
        <p:txBody>
          <a:bodyPr vert="horz" lIns="89785" tIns="44892" rIns="89785" bIns="44892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F15496C4-5ED8-4BF4-825F-9346C4CEF3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2213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5496C4-5ED8-4BF4-825F-9346C4CEF3CD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274652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5496C4-5ED8-4BF4-825F-9346C4CEF3CD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736949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5496C4-5ED8-4BF4-825F-9346C4CEF3CD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933911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6F0279F-9DB8-4DA9-9A4B-D2F2BF777939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676968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5496C4-5ED8-4BF4-825F-9346C4CEF3CD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215433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5496C4-5ED8-4BF4-825F-9346C4CEF3CD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878077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6F0279F-9DB8-4DA9-9A4B-D2F2BF777939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14003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5496C4-5ED8-4BF4-825F-9346C4CEF3CD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207613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5496C4-5ED8-4BF4-825F-9346C4CEF3CD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639501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5496C4-5ED8-4BF4-825F-9346C4CEF3CD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846686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6F0279F-9DB8-4DA9-9A4B-D2F2BF777939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236457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6F0279F-9DB8-4DA9-9A4B-D2F2BF777939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021654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6F0279F-9DB8-4DA9-9A4B-D2F2BF777939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531163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5496C4-5ED8-4BF4-825F-9346C4CEF3CD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006011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01/10/2018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01/10/2018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01/10/2018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01/10/2018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01/10/2018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01/10/2018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01/10/2018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01/10/2018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01/10/2018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01/10/2018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01/10/2018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EAEE6001/C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03648" y="3212976"/>
            <a:ext cx="6400800" cy="1752600"/>
          </a:xfrm>
        </p:spPr>
        <p:txBody>
          <a:bodyPr>
            <a:noAutofit/>
          </a:bodyPr>
          <a:lstStyle/>
          <a:p>
            <a:r>
              <a:rPr lang="cy-GB" altLang="en-US" b="1" dirty="0">
                <a:solidFill>
                  <a:schemeClr val="bg1"/>
                </a:solidFill>
              </a:rPr>
              <a:t>Arweinyddiaeth a gwaith tîm yn y blynyddoedd cynnar </a:t>
            </a:r>
            <a:br>
              <a:rPr lang="cy-GB" altLang="en-US" b="1" dirty="0">
                <a:solidFill>
                  <a:schemeClr val="bg1"/>
                </a:solidFill>
              </a:rPr>
            </a:br>
            <a:r>
              <a:rPr lang="en-GB" altLang="en-US" b="1" dirty="0">
                <a:solidFill>
                  <a:schemeClr val="bg1"/>
                </a:solidFill>
              </a:rPr>
              <a:t>Leadership and teamwork in the early </a:t>
            </a:r>
            <a:r>
              <a:rPr lang="en-GB" altLang="en-US" b="1" dirty="0" smtClean="0">
                <a:solidFill>
                  <a:schemeClr val="bg1"/>
                </a:solidFill>
              </a:rPr>
              <a:t>years</a:t>
            </a:r>
          </a:p>
          <a:p>
            <a:r>
              <a:rPr lang="en-GB" b="1" dirty="0" err="1" smtClean="0">
                <a:solidFill>
                  <a:schemeClr val="bg1"/>
                </a:solidFill>
              </a:rPr>
              <a:t>Darlith</a:t>
            </a:r>
            <a:r>
              <a:rPr lang="en-GB" b="1" dirty="0" smtClean="0">
                <a:solidFill>
                  <a:schemeClr val="bg1"/>
                </a:solidFill>
              </a:rPr>
              <a:t> 2 – Lecture 2</a:t>
            </a:r>
            <a:endParaRPr lang="en-GB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Arweinyddiaeth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Leadership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 err="1" smtClean="0"/>
              <a:t>Rôl</a:t>
            </a:r>
            <a:r>
              <a:rPr lang="en-GB" dirty="0" smtClean="0"/>
              <a:t> </a:t>
            </a:r>
            <a:r>
              <a:rPr lang="en-GB" dirty="0" err="1" smtClean="0"/>
              <a:t>yr</a:t>
            </a:r>
            <a:r>
              <a:rPr lang="en-GB" dirty="0" smtClean="0"/>
              <a:t> </a:t>
            </a:r>
            <a:r>
              <a:rPr lang="en-GB" dirty="0" err="1" smtClean="0"/>
              <a:t>ymarferydd</a:t>
            </a:r>
            <a:r>
              <a:rPr lang="en-GB" dirty="0" smtClean="0"/>
              <a:t>/person </a:t>
            </a:r>
            <a:r>
              <a:rPr lang="en-GB" dirty="0" err="1" smtClean="0"/>
              <a:t>proffesiynol</a:t>
            </a:r>
            <a:r>
              <a:rPr lang="en-GB" dirty="0" smtClean="0"/>
              <a:t> </a:t>
            </a:r>
            <a:r>
              <a:rPr lang="en-GB" dirty="0" err="1" smtClean="0"/>
              <a:t>Blynyddoedd</a:t>
            </a:r>
            <a:r>
              <a:rPr lang="en-GB" dirty="0" smtClean="0"/>
              <a:t> </a:t>
            </a:r>
            <a:r>
              <a:rPr lang="en-GB" dirty="0" err="1" smtClean="0"/>
              <a:t>Cynnar</a:t>
            </a:r>
            <a:endParaRPr lang="en-GB" dirty="0" smtClean="0"/>
          </a:p>
          <a:p>
            <a:r>
              <a:rPr lang="en-GB" dirty="0" err="1" smtClean="0"/>
              <a:t>Rôl</a:t>
            </a:r>
            <a:r>
              <a:rPr lang="en-GB" dirty="0" smtClean="0"/>
              <a:t> y </a:t>
            </a:r>
            <a:r>
              <a:rPr lang="en-GB" dirty="0" err="1" smtClean="0"/>
              <a:t>pedagog</a:t>
            </a:r>
            <a:endParaRPr lang="en-GB" dirty="0" smtClean="0"/>
          </a:p>
          <a:p>
            <a:r>
              <a:rPr lang="en-GB" dirty="0" err="1" smtClean="0"/>
              <a:t>Rôl</a:t>
            </a:r>
            <a:r>
              <a:rPr lang="en-GB" dirty="0" smtClean="0"/>
              <a:t> model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bawb</a:t>
            </a:r>
            <a:endParaRPr lang="en-GB" dirty="0" smtClean="0"/>
          </a:p>
          <a:p>
            <a:r>
              <a:rPr lang="en-GB" dirty="0" err="1" smtClean="0"/>
              <a:t>Arweinydd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ymarfer</a:t>
            </a:r>
            <a:r>
              <a:rPr lang="en-GB" dirty="0" smtClean="0"/>
              <a:t> </a:t>
            </a:r>
            <a:r>
              <a:rPr lang="en-GB" dirty="0" err="1" smtClean="0"/>
              <a:t>eich</a:t>
            </a:r>
            <a:r>
              <a:rPr lang="en-GB" dirty="0" smtClean="0"/>
              <a:t> </a:t>
            </a:r>
            <a:r>
              <a:rPr lang="en-GB" dirty="0" err="1" smtClean="0"/>
              <a:t>hun</a:t>
            </a:r>
            <a:endParaRPr lang="en-GB" dirty="0" smtClean="0"/>
          </a:p>
          <a:p>
            <a:r>
              <a:rPr lang="en-GB" dirty="0" err="1" smtClean="0"/>
              <a:t>Cyfathrebwr</a:t>
            </a:r>
            <a:r>
              <a:rPr lang="en-GB" dirty="0" smtClean="0"/>
              <a:t> </a:t>
            </a:r>
            <a:r>
              <a:rPr lang="en-GB" dirty="0" err="1" smtClean="0"/>
              <a:t>effeithiol</a:t>
            </a:r>
            <a:endParaRPr lang="en-GB" dirty="0" smtClean="0"/>
          </a:p>
          <a:p>
            <a:r>
              <a:rPr lang="en-GB" dirty="0" err="1" smtClean="0"/>
              <a:t>Arwain</a:t>
            </a:r>
            <a:r>
              <a:rPr lang="en-GB" dirty="0" smtClean="0"/>
              <a:t> </a:t>
            </a:r>
            <a:r>
              <a:rPr lang="en-GB" dirty="0" err="1" smtClean="0"/>
              <a:t>mewn</a:t>
            </a:r>
            <a:r>
              <a:rPr lang="en-GB" dirty="0" smtClean="0"/>
              <a:t> </a:t>
            </a:r>
            <a:r>
              <a:rPr lang="en-GB" dirty="0" err="1" smtClean="0"/>
              <a:t>partneriaeth</a:t>
            </a:r>
            <a:endParaRPr lang="en-GB" dirty="0" smtClean="0"/>
          </a:p>
          <a:p>
            <a:r>
              <a:rPr lang="en-GB" dirty="0" err="1" smtClean="0"/>
              <a:t>Aelod</a:t>
            </a:r>
            <a:r>
              <a:rPr lang="en-GB" dirty="0" smtClean="0"/>
              <a:t> </a:t>
            </a:r>
            <a:r>
              <a:rPr lang="en-GB" dirty="0" err="1" smtClean="0"/>
              <a:t>tîm</a:t>
            </a:r>
            <a:r>
              <a:rPr lang="en-GB" dirty="0" smtClean="0"/>
              <a:t>/</a:t>
            </a:r>
            <a:r>
              <a:rPr lang="en-GB" dirty="0" err="1" smtClean="0"/>
              <a:t>arwain</a:t>
            </a:r>
            <a:r>
              <a:rPr lang="en-GB" dirty="0" smtClean="0"/>
              <a:t> </a:t>
            </a:r>
            <a:r>
              <a:rPr lang="en-GB" dirty="0" err="1" smtClean="0"/>
              <a:t>tîm</a:t>
            </a:r>
            <a:r>
              <a:rPr lang="en-GB" dirty="0" smtClean="0"/>
              <a:t> </a:t>
            </a:r>
          </a:p>
          <a:p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 smtClean="0"/>
              <a:t>The role of the Early Years Practitioner/  Professional</a:t>
            </a:r>
          </a:p>
          <a:p>
            <a:r>
              <a:rPr lang="en-GB" dirty="0" smtClean="0"/>
              <a:t>Role of the pedagogue</a:t>
            </a:r>
          </a:p>
          <a:p>
            <a:r>
              <a:rPr lang="en-GB" dirty="0" smtClean="0"/>
              <a:t>Role model for all</a:t>
            </a:r>
          </a:p>
          <a:p>
            <a:r>
              <a:rPr lang="en-GB" dirty="0" smtClean="0"/>
              <a:t>A leader of your practice</a:t>
            </a:r>
          </a:p>
          <a:p>
            <a:r>
              <a:rPr lang="en-GB" dirty="0" smtClean="0"/>
              <a:t>An effective communicator</a:t>
            </a:r>
          </a:p>
          <a:p>
            <a:r>
              <a:rPr lang="en-GB" dirty="0" smtClean="0"/>
              <a:t>Leading in partnership</a:t>
            </a:r>
          </a:p>
          <a:p>
            <a:r>
              <a:rPr lang="en-GB" dirty="0" smtClean="0"/>
              <a:t>Team member/leading a team 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506036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Beth </a:t>
            </a:r>
            <a:r>
              <a:rPr lang="en-GB" dirty="0" err="1" smtClean="0"/>
              <a:t>yw’r</a:t>
            </a:r>
            <a:r>
              <a:rPr lang="en-GB" dirty="0" smtClean="0"/>
              <a:t> </a:t>
            </a:r>
            <a:r>
              <a:rPr lang="en-GB" dirty="0" err="1" smtClean="0"/>
              <a:t>tystiolaeth</a:t>
            </a:r>
            <a:r>
              <a:rPr lang="en-GB" dirty="0" smtClean="0"/>
              <a:t>?</a:t>
            </a:r>
            <a:br>
              <a:rPr lang="en-GB" dirty="0" smtClean="0"/>
            </a:br>
            <a:r>
              <a:rPr lang="en-GB" dirty="0" smtClean="0"/>
              <a:t>What is the evidence?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err="1" smtClean="0"/>
              <a:t>Sut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chi’n</a:t>
            </a:r>
            <a:r>
              <a:rPr lang="en-GB" dirty="0" smtClean="0"/>
              <a:t> </a:t>
            </a:r>
            <a:r>
              <a:rPr lang="en-GB" dirty="0" err="1" smtClean="0"/>
              <a:t>gweithio</a:t>
            </a:r>
            <a:r>
              <a:rPr lang="en-GB" dirty="0" smtClean="0"/>
              <a:t> </a:t>
            </a:r>
            <a:r>
              <a:rPr lang="en-GB" dirty="0" err="1" smtClean="0"/>
              <a:t>gyda</a:t>
            </a:r>
            <a:r>
              <a:rPr lang="en-GB" dirty="0" smtClean="0"/>
              <a:t> </a:t>
            </a:r>
            <a:r>
              <a:rPr lang="en-GB" dirty="0" err="1" smtClean="0"/>
              <a:t>phlant</a:t>
            </a:r>
            <a:endParaRPr lang="en-GB" dirty="0" smtClean="0"/>
          </a:p>
          <a:p>
            <a:r>
              <a:rPr lang="en-GB" dirty="0" err="1"/>
              <a:t>Sut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chi’n</a:t>
            </a:r>
            <a:r>
              <a:rPr lang="en-GB" dirty="0"/>
              <a:t> </a:t>
            </a:r>
            <a:r>
              <a:rPr lang="en-GB" dirty="0" err="1"/>
              <a:t>gweithio</a:t>
            </a:r>
            <a:r>
              <a:rPr lang="en-GB" dirty="0"/>
              <a:t> </a:t>
            </a:r>
            <a:r>
              <a:rPr lang="en-GB" dirty="0" err="1"/>
              <a:t>gyda</a:t>
            </a:r>
            <a:r>
              <a:rPr lang="en-GB" dirty="0"/>
              <a:t> </a:t>
            </a:r>
            <a:r>
              <a:rPr lang="en-GB" dirty="0" err="1" smtClean="0"/>
              <a:t>rhieni</a:t>
            </a:r>
            <a:r>
              <a:rPr lang="en-GB" dirty="0" smtClean="0"/>
              <a:t> a </a:t>
            </a:r>
            <a:r>
              <a:rPr lang="en-GB" dirty="0" err="1" smtClean="0"/>
              <a:t>gofalwyr</a:t>
            </a:r>
            <a:endParaRPr lang="en-GB" dirty="0" smtClean="0"/>
          </a:p>
          <a:p>
            <a:r>
              <a:rPr lang="en-GB" dirty="0" err="1"/>
              <a:t>Sut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chi’n</a:t>
            </a:r>
            <a:r>
              <a:rPr lang="en-GB" dirty="0"/>
              <a:t> </a:t>
            </a:r>
            <a:r>
              <a:rPr lang="en-GB" dirty="0" err="1"/>
              <a:t>gweithio</a:t>
            </a:r>
            <a:r>
              <a:rPr lang="en-GB" dirty="0"/>
              <a:t> </a:t>
            </a:r>
            <a:r>
              <a:rPr lang="en-GB" dirty="0" smtClean="0"/>
              <a:t>o </a:t>
            </a:r>
            <a:r>
              <a:rPr lang="en-GB" dirty="0" err="1" smtClean="0"/>
              <a:t>fewn</a:t>
            </a:r>
            <a:r>
              <a:rPr lang="en-GB" dirty="0" smtClean="0"/>
              <a:t> </a:t>
            </a:r>
            <a:r>
              <a:rPr lang="en-GB" dirty="0" err="1" smtClean="0"/>
              <a:t>tîm</a:t>
            </a:r>
            <a:r>
              <a:rPr lang="en-GB" dirty="0" smtClean="0"/>
              <a:t> o staff</a:t>
            </a:r>
          </a:p>
          <a:p>
            <a:r>
              <a:rPr lang="en-GB" dirty="0" err="1"/>
              <a:t>Sut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chi’n</a:t>
            </a:r>
            <a:r>
              <a:rPr lang="en-GB" dirty="0"/>
              <a:t> </a:t>
            </a:r>
            <a:r>
              <a:rPr lang="en-GB" dirty="0" err="1"/>
              <a:t>gweithio</a:t>
            </a:r>
            <a:r>
              <a:rPr lang="en-GB" dirty="0"/>
              <a:t> </a:t>
            </a:r>
            <a:r>
              <a:rPr lang="en-GB" dirty="0" err="1"/>
              <a:t>gyda</a:t>
            </a:r>
            <a:r>
              <a:rPr lang="en-GB" dirty="0"/>
              <a:t> </a:t>
            </a:r>
            <a:r>
              <a:rPr lang="en-GB" dirty="0" err="1" smtClean="0"/>
              <a:t>phobl</a:t>
            </a:r>
            <a:r>
              <a:rPr lang="en-GB" dirty="0" smtClean="0"/>
              <a:t> </a:t>
            </a:r>
            <a:r>
              <a:rPr lang="en-GB" dirty="0" err="1" smtClean="0"/>
              <a:t>proffesiynol</a:t>
            </a:r>
            <a:r>
              <a:rPr lang="en-GB" dirty="0" smtClean="0"/>
              <a:t> </a:t>
            </a:r>
            <a:r>
              <a:rPr lang="en-GB" dirty="0" err="1" smtClean="0"/>
              <a:t>eraill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How you work with children</a:t>
            </a:r>
          </a:p>
          <a:p>
            <a:r>
              <a:rPr lang="en-GB" dirty="0" smtClean="0"/>
              <a:t>How you work with parents and carers</a:t>
            </a:r>
          </a:p>
          <a:p>
            <a:r>
              <a:rPr lang="en-GB" dirty="0" smtClean="0"/>
              <a:t>How you work within a staff team</a:t>
            </a:r>
          </a:p>
          <a:p>
            <a:r>
              <a:rPr lang="en-GB" dirty="0" smtClean="0"/>
              <a:t>How you work with other professionals</a:t>
            </a:r>
          </a:p>
          <a:p>
            <a:pPr marL="0" indent="0" algn="r">
              <a:buNone/>
            </a:pPr>
            <a:r>
              <a:rPr lang="en-GB" dirty="0" smtClean="0"/>
              <a:t>(</a:t>
            </a:r>
            <a:r>
              <a:rPr lang="en-GB" dirty="0" err="1" smtClean="0"/>
              <a:t>Whalley</a:t>
            </a:r>
            <a:r>
              <a:rPr lang="en-GB" dirty="0" smtClean="0"/>
              <a:t>, 2011)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160791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Arddulliau</a:t>
            </a:r>
            <a:r>
              <a:rPr lang="en-GB" dirty="0" smtClean="0"/>
              <a:t> </a:t>
            </a:r>
            <a:r>
              <a:rPr lang="en-GB" dirty="0" err="1" smtClean="0"/>
              <a:t>traddodiadol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Traditional styles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 smtClean="0"/>
              <a:t>Awtocratig</a:t>
            </a:r>
            <a:endParaRPr lang="en-GB" dirty="0" smtClean="0"/>
          </a:p>
          <a:p>
            <a:r>
              <a:rPr lang="en-GB" dirty="0" err="1" smtClean="0"/>
              <a:t>Democratig</a:t>
            </a:r>
            <a:endParaRPr lang="en-GB" dirty="0" smtClean="0"/>
          </a:p>
          <a:p>
            <a:r>
              <a:rPr lang="en-GB" dirty="0" smtClean="0"/>
              <a:t>Laissez-faire (</a:t>
            </a:r>
            <a:r>
              <a:rPr lang="en-GB" dirty="0" err="1" smtClean="0"/>
              <a:t>arddull</a:t>
            </a:r>
            <a:r>
              <a:rPr lang="en-GB" dirty="0" smtClean="0"/>
              <a:t> </a:t>
            </a:r>
            <a:r>
              <a:rPr lang="en-GB" dirty="0" err="1" smtClean="0"/>
              <a:t>goddefgar</a:t>
            </a:r>
            <a:r>
              <a:rPr lang="en-GB" dirty="0" smtClean="0"/>
              <a:t>)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Autocratic</a:t>
            </a:r>
          </a:p>
          <a:p>
            <a:r>
              <a:rPr lang="en-GB" dirty="0" smtClean="0"/>
              <a:t>Democratic</a:t>
            </a:r>
          </a:p>
          <a:p>
            <a:r>
              <a:rPr lang="en-GB" dirty="0" smtClean="0"/>
              <a:t>Laissez-faire (permissive style)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749474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4000" dirty="0" err="1" smtClean="0"/>
              <a:t>Rhinweddau</a:t>
            </a:r>
            <a:r>
              <a:rPr lang="en-GB" sz="4000" dirty="0" smtClean="0"/>
              <a:t> </a:t>
            </a:r>
            <a:r>
              <a:rPr lang="en-GB" sz="4000" dirty="0" err="1" smtClean="0"/>
              <a:t>arweinyddiaeth</a:t>
            </a:r>
            <a:r>
              <a:rPr lang="en-GB" sz="4000" dirty="0" smtClean="0"/>
              <a:t/>
            </a:r>
            <a:br>
              <a:rPr lang="en-GB" sz="4000" dirty="0" smtClean="0"/>
            </a:br>
            <a:r>
              <a:rPr lang="en-GB" sz="4000" dirty="0" smtClean="0"/>
              <a:t>Leadership qualities</a:t>
            </a:r>
            <a:endParaRPr lang="en-GB" sz="40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err="1"/>
              <a:t>Moyles</a:t>
            </a:r>
            <a:r>
              <a:rPr lang="en-GB" dirty="0"/>
              <a:t> (2006)</a:t>
            </a:r>
          </a:p>
          <a:p>
            <a:pPr marL="0" indent="0">
              <a:buNone/>
            </a:pPr>
            <a:r>
              <a:rPr lang="en-GB" b="1" dirty="0" err="1" smtClean="0"/>
              <a:t>Pedwar</a:t>
            </a:r>
            <a:r>
              <a:rPr lang="en-GB" b="1" dirty="0" smtClean="0"/>
              <a:t> </a:t>
            </a:r>
            <a:r>
              <a:rPr lang="en-GB" b="1" dirty="0" err="1" smtClean="0"/>
              <a:t>cangen</a:t>
            </a:r>
            <a:r>
              <a:rPr lang="en-GB" b="1" dirty="0" smtClean="0"/>
              <a:t>…</a:t>
            </a:r>
            <a:endParaRPr lang="en-GB" b="1" dirty="0"/>
          </a:p>
          <a:p>
            <a:r>
              <a:rPr lang="en-GB" dirty="0" err="1" smtClean="0"/>
              <a:t>Rhinweddau</a:t>
            </a:r>
            <a:r>
              <a:rPr lang="en-GB" dirty="0" smtClean="0"/>
              <a:t> </a:t>
            </a:r>
            <a:r>
              <a:rPr lang="en-GB" dirty="0" err="1" smtClean="0"/>
              <a:t>arweinyddiaeth</a:t>
            </a:r>
            <a:endParaRPr lang="en-GB" dirty="0" smtClean="0"/>
          </a:p>
          <a:p>
            <a:r>
              <a:rPr lang="en-GB" dirty="0" err="1" smtClean="0"/>
              <a:t>Sgiliau</a:t>
            </a:r>
            <a:r>
              <a:rPr lang="en-GB" dirty="0" smtClean="0"/>
              <a:t> </a:t>
            </a:r>
            <a:r>
              <a:rPr lang="en-GB" dirty="0" err="1" smtClean="0"/>
              <a:t>rheoli</a:t>
            </a:r>
            <a:endParaRPr lang="en-GB" dirty="0"/>
          </a:p>
          <a:p>
            <a:r>
              <a:rPr lang="en-GB" dirty="0" err="1" smtClean="0"/>
              <a:t>Priodoleddau</a:t>
            </a:r>
            <a:r>
              <a:rPr lang="en-GB" dirty="0" smtClean="0"/>
              <a:t> </a:t>
            </a:r>
            <a:r>
              <a:rPr lang="en-GB" dirty="0" err="1" smtClean="0"/>
              <a:t>proffesiynol</a:t>
            </a:r>
            <a:endParaRPr lang="en-GB" dirty="0"/>
          </a:p>
          <a:p>
            <a:r>
              <a:rPr lang="en-GB" dirty="0" err="1" smtClean="0"/>
              <a:t>Nodweddion</a:t>
            </a:r>
            <a:r>
              <a:rPr lang="en-GB" dirty="0" smtClean="0"/>
              <a:t> </a:t>
            </a:r>
            <a:r>
              <a:rPr lang="en-GB" dirty="0" err="1" smtClean="0"/>
              <a:t>personol</a:t>
            </a:r>
            <a:r>
              <a:rPr lang="en-GB" dirty="0" smtClean="0"/>
              <a:t>  </a:t>
            </a:r>
            <a:endParaRPr lang="en-GB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err="1" smtClean="0"/>
              <a:t>Moyles</a:t>
            </a:r>
            <a:r>
              <a:rPr lang="en-GB" dirty="0" smtClean="0"/>
              <a:t> (2006)</a:t>
            </a:r>
          </a:p>
          <a:p>
            <a:pPr marL="0" indent="0">
              <a:buNone/>
            </a:pPr>
            <a:r>
              <a:rPr lang="en-GB" b="1" dirty="0" smtClean="0"/>
              <a:t>Four branches…</a:t>
            </a:r>
          </a:p>
          <a:p>
            <a:r>
              <a:rPr lang="en-GB" dirty="0" smtClean="0"/>
              <a:t>Leadership qualities</a:t>
            </a:r>
          </a:p>
          <a:p>
            <a:r>
              <a:rPr lang="en-GB" dirty="0" smtClean="0"/>
              <a:t>Management skills</a:t>
            </a:r>
          </a:p>
          <a:p>
            <a:r>
              <a:rPr lang="en-GB" dirty="0" smtClean="0"/>
              <a:t>Professional attributes</a:t>
            </a:r>
          </a:p>
          <a:p>
            <a:r>
              <a:rPr lang="en-GB" dirty="0" smtClean="0"/>
              <a:t>Personal characteristics 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871681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dirty="0" err="1" smtClean="0"/>
              <a:t>Sut</a:t>
            </a:r>
            <a:r>
              <a:rPr lang="en-GB" sz="3600" dirty="0" smtClean="0"/>
              <a:t> </a:t>
            </a:r>
            <a:r>
              <a:rPr lang="en-GB" sz="3600" dirty="0" err="1" smtClean="0"/>
              <a:t>i</a:t>
            </a:r>
            <a:r>
              <a:rPr lang="en-GB" sz="3600" dirty="0" smtClean="0"/>
              <a:t> </a:t>
            </a:r>
            <a:r>
              <a:rPr lang="en-GB" sz="3600" dirty="0" err="1" smtClean="0"/>
              <a:t>ni’n</a:t>
            </a:r>
            <a:r>
              <a:rPr lang="en-GB" sz="3600" dirty="0" smtClean="0"/>
              <a:t> </a:t>
            </a:r>
            <a:r>
              <a:rPr lang="en-GB" sz="3600" dirty="0" err="1" smtClean="0"/>
              <a:t>datblygu</a:t>
            </a:r>
            <a:r>
              <a:rPr lang="en-GB" sz="3600" dirty="0" smtClean="0"/>
              <a:t> </a:t>
            </a:r>
            <a:r>
              <a:rPr lang="en-GB" sz="3600" dirty="0" err="1" smtClean="0"/>
              <a:t>i</a:t>
            </a:r>
            <a:r>
              <a:rPr lang="en-GB" sz="3600" dirty="0" smtClean="0"/>
              <a:t> </a:t>
            </a:r>
            <a:r>
              <a:rPr lang="en-GB" sz="3600" dirty="0" err="1" smtClean="0"/>
              <a:t>fod</a:t>
            </a:r>
            <a:r>
              <a:rPr lang="en-GB" sz="3600" dirty="0" smtClean="0"/>
              <a:t> </a:t>
            </a:r>
            <a:r>
              <a:rPr lang="en-GB" sz="3600" dirty="0" err="1" smtClean="0"/>
              <a:t>yn</a:t>
            </a:r>
            <a:r>
              <a:rPr lang="en-GB" sz="3600" dirty="0" smtClean="0"/>
              <a:t> </a:t>
            </a:r>
            <a:r>
              <a:rPr lang="en-GB" sz="3600" dirty="0" err="1" smtClean="0"/>
              <a:t>arweinwyr</a:t>
            </a:r>
            <a:r>
              <a:rPr lang="en-GB" sz="3600" dirty="0" smtClean="0"/>
              <a:t>…</a:t>
            </a:r>
            <a:br>
              <a:rPr lang="en-GB" sz="3600" dirty="0" smtClean="0"/>
            </a:br>
            <a:r>
              <a:rPr lang="en-GB" sz="3600" dirty="0" smtClean="0"/>
              <a:t>How we develop to become leaders…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err="1" smtClean="0"/>
              <a:t>Arswyli</a:t>
            </a:r>
            <a:r>
              <a:rPr lang="en-GB" dirty="0" smtClean="0"/>
              <a:t> a </a:t>
            </a:r>
            <a:r>
              <a:rPr lang="en-GB" dirty="0" err="1" smtClean="0"/>
              <a:t>gwrando</a:t>
            </a:r>
            <a:endParaRPr lang="en-GB" dirty="0" smtClean="0"/>
          </a:p>
          <a:p>
            <a:r>
              <a:rPr lang="en-GB" dirty="0" err="1" smtClean="0"/>
              <a:t>Dilyn</a:t>
            </a:r>
            <a:r>
              <a:rPr lang="en-GB" dirty="0" smtClean="0"/>
              <a:t> </a:t>
            </a:r>
            <a:r>
              <a:rPr lang="en-GB" dirty="0" err="1" smtClean="0"/>
              <a:t>arweinydd</a:t>
            </a:r>
            <a:endParaRPr lang="en-GB" dirty="0" smtClean="0"/>
          </a:p>
          <a:p>
            <a:r>
              <a:rPr lang="en-GB" dirty="0" err="1" smtClean="0"/>
              <a:t>Dynwared</a:t>
            </a:r>
            <a:r>
              <a:rPr lang="en-GB" dirty="0" smtClean="0"/>
              <a:t> </a:t>
            </a:r>
            <a:r>
              <a:rPr lang="en-GB" dirty="0" err="1" smtClean="0"/>
              <a:t>ymddygiad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ni’n</a:t>
            </a:r>
            <a:r>
              <a:rPr lang="en-GB" dirty="0" smtClean="0"/>
              <a:t> </a:t>
            </a:r>
            <a:r>
              <a:rPr lang="en-GB" dirty="0" err="1" smtClean="0"/>
              <a:t>teimlo</a:t>
            </a:r>
            <a:r>
              <a:rPr lang="en-GB" dirty="0" smtClean="0"/>
              <a:t> </a:t>
            </a:r>
            <a:r>
              <a:rPr lang="en-GB" dirty="0" err="1" smtClean="0"/>
              <a:t>sydd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effeithiol</a:t>
            </a:r>
            <a:endParaRPr lang="en-GB" dirty="0" smtClean="0"/>
          </a:p>
          <a:p>
            <a:r>
              <a:rPr lang="en-GB" dirty="0" err="1" smtClean="0"/>
              <a:t>Adnabod</a:t>
            </a:r>
            <a:r>
              <a:rPr lang="en-GB" dirty="0" smtClean="0"/>
              <a:t> </a:t>
            </a:r>
            <a:r>
              <a:rPr lang="en-GB" dirty="0" err="1" smtClean="0"/>
              <a:t>ymarfer</a:t>
            </a:r>
            <a:r>
              <a:rPr lang="en-GB" dirty="0" smtClean="0"/>
              <a:t>/</a:t>
            </a:r>
            <a:r>
              <a:rPr lang="en-GB" dirty="0" err="1" smtClean="0"/>
              <a:t>sgiliau</a:t>
            </a:r>
            <a:r>
              <a:rPr lang="en-GB" dirty="0" smtClean="0"/>
              <a:t>/ </a:t>
            </a:r>
            <a:r>
              <a:rPr lang="en-GB" dirty="0" err="1" smtClean="0"/>
              <a:t>arddulliau</a:t>
            </a:r>
            <a:r>
              <a:rPr lang="en-GB" dirty="0" smtClean="0"/>
              <a:t> </a:t>
            </a:r>
            <a:r>
              <a:rPr lang="en-GB" dirty="0" err="1" smtClean="0"/>
              <a:t>positif</a:t>
            </a:r>
            <a:r>
              <a:rPr lang="en-GB" dirty="0" smtClean="0"/>
              <a:t> a </a:t>
            </a:r>
            <a:r>
              <a:rPr lang="en-GB" dirty="0" err="1" smtClean="0"/>
              <a:t>negyddol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Observe and listen</a:t>
            </a:r>
          </a:p>
          <a:p>
            <a:r>
              <a:rPr lang="en-GB" dirty="0" smtClean="0"/>
              <a:t>Follow a leader</a:t>
            </a:r>
          </a:p>
          <a:p>
            <a:r>
              <a:rPr lang="en-GB" dirty="0" smtClean="0"/>
              <a:t>Imitate any behaviour we feel is effective </a:t>
            </a:r>
          </a:p>
          <a:p>
            <a:r>
              <a:rPr lang="en-GB" dirty="0" smtClean="0"/>
              <a:t>Identify practice/skills/styles which are positive and negative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807584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Arweinyddwyr</a:t>
            </a:r>
            <a:r>
              <a:rPr lang="en-GB" dirty="0" smtClean="0"/>
              <a:t> </a:t>
            </a:r>
            <a:r>
              <a:rPr lang="en-GB" dirty="0" err="1" smtClean="0"/>
              <a:t>trawsnewidiol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Transformational leaders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 smtClean="0"/>
              <a:t>Arweinyddwyr</a:t>
            </a:r>
            <a:r>
              <a:rPr lang="en-GB" dirty="0" smtClean="0"/>
              <a:t> </a:t>
            </a:r>
            <a:r>
              <a:rPr lang="en-GB" dirty="0" err="1" smtClean="0"/>
              <a:t>gweledigaethol</a:t>
            </a:r>
            <a:endParaRPr lang="en-GB" dirty="0" smtClean="0"/>
          </a:p>
          <a:p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symud</a:t>
            </a:r>
            <a:r>
              <a:rPr lang="en-GB" dirty="0" smtClean="0"/>
              <a:t> </a:t>
            </a:r>
            <a:r>
              <a:rPr lang="en-GB" dirty="0" err="1" smtClean="0"/>
              <a:t>ymlaen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barhaol</a:t>
            </a:r>
            <a:endParaRPr lang="en-GB" dirty="0" smtClean="0"/>
          </a:p>
          <a:p>
            <a:r>
              <a:rPr lang="en-GB" dirty="0" err="1" smtClean="0"/>
              <a:t>Ehangu</a:t>
            </a:r>
            <a:r>
              <a:rPr lang="en-GB" dirty="0" smtClean="0"/>
              <a:t> </a:t>
            </a:r>
            <a:r>
              <a:rPr lang="en-GB" dirty="0" err="1" smtClean="0"/>
              <a:t>sgiliau</a:t>
            </a:r>
            <a:r>
              <a:rPr lang="en-GB" dirty="0" smtClean="0"/>
              <a:t> a </a:t>
            </a:r>
            <a:r>
              <a:rPr lang="en-GB" dirty="0" err="1" smtClean="0"/>
              <a:t>gwybodaeth</a:t>
            </a:r>
            <a:endParaRPr lang="en-GB" dirty="0" smtClean="0"/>
          </a:p>
          <a:p>
            <a:r>
              <a:rPr lang="en-GB" dirty="0" smtClean="0"/>
              <a:t>Y </a:t>
            </a:r>
            <a:r>
              <a:rPr lang="en-GB" dirty="0" err="1" smtClean="0"/>
              <a:t>gallu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ddatblygu</a:t>
            </a:r>
            <a:r>
              <a:rPr lang="en-GB" dirty="0" smtClean="0"/>
              <a:t> a </a:t>
            </a:r>
            <a:r>
              <a:rPr lang="en-GB" dirty="0" err="1" smtClean="0"/>
              <a:t>newid</a:t>
            </a:r>
            <a:r>
              <a:rPr lang="en-GB" dirty="0" smtClean="0"/>
              <a:t> </a:t>
            </a:r>
            <a:r>
              <a:rPr lang="en-GB" dirty="0" err="1" smtClean="0"/>
              <a:t>ymarfer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Visionary leaders</a:t>
            </a:r>
          </a:p>
          <a:p>
            <a:r>
              <a:rPr lang="en-GB" dirty="0" smtClean="0"/>
              <a:t>Moving forward continuously</a:t>
            </a:r>
          </a:p>
          <a:p>
            <a:r>
              <a:rPr lang="en-GB" dirty="0" smtClean="0"/>
              <a:t>Expanding skills and knowledge</a:t>
            </a:r>
          </a:p>
          <a:p>
            <a:r>
              <a:rPr lang="en-GB" dirty="0" smtClean="0"/>
              <a:t>Ability to develop and change practice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253730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Arweinyddiaeth</a:t>
            </a:r>
            <a:r>
              <a:rPr lang="en-GB" dirty="0" smtClean="0"/>
              <a:t> o </a:t>
            </a:r>
            <a:r>
              <a:rPr lang="en-GB" dirty="0" err="1" smtClean="0"/>
              <a:t>arfer</a:t>
            </a:r>
            <a:r>
              <a:rPr lang="en-GB" dirty="0" smtClean="0"/>
              <a:t> </a:t>
            </a:r>
            <a:r>
              <a:rPr lang="en-GB" dirty="0" err="1" smtClean="0"/>
              <a:t>cyfartal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Leadership of equality practice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smtClean="0"/>
              <a:t>Bod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gallu</a:t>
            </a:r>
            <a:r>
              <a:rPr lang="en-GB" dirty="0" smtClean="0"/>
              <a:t> </a:t>
            </a:r>
            <a:r>
              <a:rPr lang="en-GB" dirty="0" err="1" smtClean="0"/>
              <a:t>hybu</a:t>
            </a:r>
            <a:r>
              <a:rPr lang="en-GB" dirty="0" smtClean="0"/>
              <a:t> </a:t>
            </a:r>
            <a:r>
              <a:rPr lang="en-GB" dirty="0" err="1" smtClean="0"/>
              <a:t>gwerthoedd</a:t>
            </a:r>
            <a:r>
              <a:rPr lang="en-GB" dirty="0" smtClean="0"/>
              <a:t> ac </a:t>
            </a:r>
            <a:r>
              <a:rPr lang="en-GB" dirty="0" err="1" smtClean="0"/>
              <a:t>egwyddorion</a:t>
            </a:r>
            <a:endParaRPr lang="en-GB" dirty="0" smtClean="0"/>
          </a:p>
          <a:p>
            <a:r>
              <a:rPr lang="en-GB" dirty="0" smtClean="0"/>
              <a:t>Bod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gallu</a:t>
            </a:r>
            <a:r>
              <a:rPr lang="en-GB" dirty="0" smtClean="0"/>
              <a:t> </a:t>
            </a:r>
            <a:r>
              <a:rPr lang="en-GB" dirty="0" err="1" smtClean="0"/>
              <a:t>adnabod</a:t>
            </a:r>
            <a:r>
              <a:rPr lang="en-GB" dirty="0" smtClean="0"/>
              <a:t> </a:t>
            </a:r>
            <a:r>
              <a:rPr lang="en-GB" dirty="0" err="1" smtClean="0"/>
              <a:t>ystod</a:t>
            </a:r>
            <a:r>
              <a:rPr lang="en-GB" dirty="0" smtClean="0"/>
              <a:t> o </a:t>
            </a:r>
            <a:r>
              <a:rPr lang="en-GB" dirty="0" err="1" smtClean="0"/>
              <a:t>anghenion</a:t>
            </a:r>
            <a:endParaRPr lang="en-GB" dirty="0" smtClean="0"/>
          </a:p>
          <a:p>
            <a:r>
              <a:rPr lang="en-GB" dirty="0" smtClean="0"/>
              <a:t>Cael </a:t>
            </a:r>
            <a:r>
              <a:rPr lang="en-GB" dirty="0" err="1" smtClean="0"/>
              <a:t>dealltwriaeth</a:t>
            </a:r>
            <a:r>
              <a:rPr lang="en-GB" dirty="0" smtClean="0"/>
              <a:t> </a:t>
            </a:r>
            <a:r>
              <a:rPr lang="en-GB" dirty="0" err="1" smtClean="0"/>
              <a:t>o’r</a:t>
            </a:r>
            <a:r>
              <a:rPr lang="en-GB" dirty="0" smtClean="0"/>
              <a:t> </a:t>
            </a:r>
            <a:r>
              <a:rPr lang="en-GB" dirty="0" err="1" smtClean="0"/>
              <a:t>fframwaith</a:t>
            </a:r>
            <a:r>
              <a:rPr lang="en-GB" dirty="0" smtClean="0"/>
              <a:t> </a:t>
            </a:r>
            <a:r>
              <a:rPr lang="en-GB" dirty="0" err="1" smtClean="0"/>
              <a:t>deddfwriaethol</a:t>
            </a:r>
            <a:endParaRPr lang="en-GB" dirty="0" smtClean="0"/>
          </a:p>
          <a:p>
            <a:r>
              <a:rPr lang="en-GB" dirty="0" smtClean="0"/>
              <a:t>Parch </a:t>
            </a:r>
            <a:r>
              <a:rPr lang="en-GB" dirty="0" err="1" smtClean="0"/>
              <a:t>tuag</a:t>
            </a:r>
            <a:r>
              <a:rPr lang="en-GB" dirty="0" smtClean="0"/>
              <a:t> at </a:t>
            </a:r>
            <a:r>
              <a:rPr lang="en-GB" dirty="0" err="1" smtClean="0"/>
              <a:t>materion</a:t>
            </a:r>
            <a:r>
              <a:rPr lang="en-GB" dirty="0" smtClean="0"/>
              <a:t> </a:t>
            </a:r>
            <a:r>
              <a:rPr lang="en-GB" dirty="0" err="1" smtClean="0"/>
              <a:t>perthnasol</a:t>
            </a:r>
            <a:r>
              <a:rPr lang="en-GB" dirty="0" smtClean="0"/>
              <a:t>: </a:t>
            </a:r>
            <a:r>
              <a:rPr lang="en-GB" dirty="0" err="1" smtClean="0"/>
              <a:t>cyflog</a:t>
            </a:r>
            <a:r>
              <a:rPr lang="en-GB" dirty="0" smtClean="0"/>
              <a:t>/</a:t>
            </a:r>
            <a:r>
              <a:rPr lang="en-GB" dirty="0" err="1" smtClean="0"/>
              <a:t>hawliau</a:t>
            </a:r>
            <a:r>
              <a:rPr lang="en-GB" dirty="0" smtClean="0"/>
              <a:t>/</a:t>
            </a:r>
            <a:r>
              <a:rPr lang="en-GB" dirty="0" err="1" smtClean="0"/>
              <a:t>anghenion</a:t>
            </a:r>
            <a:r>
              <a:rPr lang="en-GB" dirty="0" smtClean="0"/>
              <a:t> </a:t>
            </a:r>
            <a:r>
              <a:rPr lang="en-GB" dirty="0" err="1" smtClean="0"/>
              <a:t>ychwanegol</a:t>
            </a:r>
            <a:r>
              <a:rPr lang="en-GB" dirty="0" smtClean="0"/>
              <a:t>/</a:t>
            </a:r>
            <a:r>
              <a:rPr lang="en-GB" dirty="0" err="1" smtClean="0"/>
              <a:t>diwylliant</a:t>
            </a:r>
            <a:r>
              <a:rPr lang="en-GB" dirty="0" smtClean="0"/>
              <a:t>/ </a:t>
            </a:r>
            <a:r>
              <a:rPr lang="en-GB" dirty="0" err="1" smtClean="0"/>
              <a:t>gwahaniaethu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smtClean="0"/>
              <a:t>Be able to promote values and principles</a:t>
            </a:r>
          </a:p>
          <a:p>
            <a:r>
              <a:rPr lang="en-GB" dirty="0" smtClean="0"/>
              <a:t>Be able to identify a range of needs</a:t>
            </a:r>
          </a:p>
          <a:p>
            <a:r>
              <a:rPr lang="en-GB" dirty="0" smtClean="0"/>
              <a:t>Have an understanding of legislative framework</a:t>
            </a:r>
          </a:p>
          <a:p>
            <a:r>
              <a:rPr lang="en-GB" dirty="0" smtClean="0"/>
              <a:t>Respect for equality related issues; pay/rights/additional needs/culture/ discrimination…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609191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Arweinyddiaeth</a:t>
            </a:r>
            <a:r>
              <a:rPr lang="en-GB" dirty="0" smtClean="0"/>
              <a:t> o </a:t>
            </a:r>
            <a:r>
              <a:rPr lang="en-GB" dirty="0" err="1" smtClean="0"/>
              <a:t>arfer</a:t>
            </a:r>
            <a:r>
              <a:rPr lang="en-GB" dirty="0" smtClean="0"/>
              <a:t> </a:t>
            </a:r>
            <a:r>
              <a:rPr lang="en-GB" dirty="0" err="1" smtClean="0"/>
              <a:t>adfyfyriol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Leadership of reflective practice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err="1" smtClean="0"/>
              <a:t>Hybu</a:t>
            </a:r>
            <a:r>
              <a:rPr lang="en-GB" dirty="0" smtClean="0"/>
              <a:t> </a:t>
            </a:r>
            <a:r>
              <a:rPr lang="en-GB" dirty="0" err="1" smtClean="0"/>
              <a:t>sgiliau</a:t>
            </a:r>
            <a:r>
              <a:rPr lang="en-GB" dirty="0" smtClean="0"/>
              <a:t> </a:t>
            </a:r>
            <a:r>
              <a:rPr lang="en-GB" dirty="0" err="1" smtClean="0"/>
              <a:t>adfyfyriol</a:t>
            </a:r>
            <a:r>
              <a:rPr lang="en-GB" dirty="0" smtClean="0"/>
              <a:t> </a:t>
            </a:r>
            <a:r>
              <a:rPr lang="en-GB" dirty="0" err="1" smtClean="0"/>
              <a:t>eich</a:t>
            </a:r>
            <a:r>
              <a:rPr lang="en-GB" dirty="0" smtClean="0"/>
              <a:t> </a:t>
            </a:r>
            <a:r>
              <a:rPr lang="en-GB" dirty="0" err="1" smtClean="0"/>
              <a:t>hunain</a:t>
            </a:r>
            <a:endParaRPr lang="en-GB" dirty="0" smtClean="0"/>
          </a:p>
          <a:p>
            <a:r>
              <a:rPr lang="en-GB" dirty="0" err="1" smtClean="0"/>
              <a:t>Hybu</a:t>
            </a:r>
            <a:r>
              <a:rPr lang="en-GB" dirty="0" smtClean="0"/>
              <a:t> </a:t>
            </a:r>
            <a:r>
              <a:rPr lang="en-GB" dirty="0" err="1" smtClean="0"/>
              <a:t>arfer</a:t>
            </a:r>
            <a:r>
              <a:rPr lang="en-GB" dirty="0" smtClean="0"/>
              <a:t> </a:t>
            </a:r>
            <a:r>
              <a:rPr lang="en-GB" dirty="0" err="1" smtClean="0"/>
              <a:t>adfyfyriol</a:t>
            </a:r>
            <a:r>
              <a:rPr lang="en-GB" dirty="0" smtClean="0"/>
              <a:t> o </a:t>
            </a:r>
            <a:r>
              <a:rPr lang="en-GB" dirty="0" err="1" smtClean="0"/>
              <a:t>fewn</a:t>
            </a:r>
            <a:r>
              <a:rPr lang="en-GB" dirty="0" smtClean="0"/>
              <a:t> y </a:t>
            </a:r>
            <a:r>
              <a:rPr lang="en-GB" dirty="0" err="1" smtClean="0"/>
              <a:t>tîm</a:t>
            </a:r>
            <a:endParaRPr lang="en-GB" dirty="0" smtClean="0"/>
          </a:p>
          <a:p>
            <a:r>
              <a:rPr lang="en-GB" dirty="0" smtClean="0"/>
              <a:t>Bod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gallu</a:t>
            </a:r>
            <a:r>
              <a:rPr lang="en-GB" dirty="0" smtClean="0"/>
              <a:t> </a:t>
            </a:r>
            <a:r>
              <a:rPr lang="en-GB" dirty="0" err="1" smtClean="0"/>
              <a:t>arfarnu</a:t>
            </a:r>
            <a:r>
              <a:rPr lang="en-GB" dirty="0" smtClean="0"/>
              <a:t> </a:t>
            </a:r>
            <a:r>
              <a:rPr lang="en-GB" dirty="0" err="1" smtClean="0"/>
              <a:t>eich</a:t>
            </a:r>
            <a:r>
              <a:rPr lang="en-GB" dirty="0" smtClean="0"/>
              <a:t> </a:t>
            </a:r>
            <a:r>
              <a:rPr lang="en-GB" dirty="0" err="1" smtClean="0"/>
              <a:t>cryfderau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feirniadol</a:t>
            </a:r>
            <a:endParaRPr lang="en-GB" dirty="0" smtClean="0"/>
          </a:p>
          <a:p>
            <a:r>
              <a:rPr lang="en-GB" dirty="0" err="1" smtClean="0"/>
              <a:t>Hybu</a:t>
            </a:r>
            <a:r>
              <a:rPr lang="en-GB" dirty="0" smtClean="0"/>
              <a:t> </a:t>
            </a:r>
            <a:r>
              <a:rPr lang="en-GB" dirty="0" err="1" smtClean="0"/>
              <a:t>gwneud</a:t>
            </a:r>
            <a:r>
              <a:rPr lang="en-GB" dirty="0" smtClean="0"/>
              <a:t> </a:t>
            </a:r>
            <a:r>
              <a:rPr lang="en-GB" dirty="0" err="1" smtClean="0"/>
              <a:t>penderfyniadau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Promote own reflective skills</a:t>
            </a:r>
          </a:p>
          <a:p>
            <a:r>
              <a:rPr lang="en-GB" dirty="0" smtClean="0"/>
              <a:t>Promote reflective practice within team</a:t>
            </a:r>
          </a:p>
          <a:p>
            <a:r>
              <a:rPr lang="en-GB" dirty="0" smtClean="0"/>
              <a:t>Be able to critically appraise own strengths</a:t>
            </a:r>
          </a:p>
          <a:p>
            <a:r>
              <a:rPr lang="en-GB" dirty="0" smtClean="0"/>
              <a:t>Promote decision making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777642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Arweinyddiaeth</a:t>
            </a:r>
            <a:r>
              <a:rPr lang="en-GB" dirty="0" smtClean="0"/>
              <a:t> </a:t>
            </a:r>
            <a:r>
              <a:rPr lang="en-GB" dirty="0" err="1" smtClean="0"/>
              <a:t>Pedagogaidd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Pedagogical Leadership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err="1" smtClean="0"/>
              <a:t>Dealltwriaeth</a:t>
            </a:r>
            <a:r>
              <a:rPr lang="en-GB" dirty="0" smtClean="0"/>
              <a:t> y </a:t>
            </a:r>
            <a:r>
              <a:rPr lang="en-GB" dirty="0" err="1" smtClean="0"/>
              <a:t>plentyn</a:t>
            </a:r>
            <a:endParaRPr lang="en-GB" dirty="0" smtClean="0"/>
          </a:p>
          <a:p>
            <a:r>
              <a:rPr lang="en-GB" dirty="0" err="1" smtClean="0"/>
              <a:t>Dealltwriaeth</a:t>
            </a:r>
            <a:r>
              <a:rPr lang="en-GB" dirty="0" smtClean="0"/>
              <a:t> </a:t>
            </a:r>
            <a:r>
              <a:rPr lang="en-GB" dirty="0" err="1" smtClean="0"/>
              <a:t>rôl</a:t>
            </a:r>
            <a:r>
              <a:rPr lang="en-GB" dirty="0" smtClean="0"/>
              <a:t> </a:t>
            </a:r>
            <a:r>
              <a:rPr lang="en-GB" dirty="0" err="1" smtClean="0"/>
              <a:t>yr</a:t>
            </a:r>
            <a:r>
              <a:rPr lang="en-GB" dirty="0" smtClean="0"/>
              <a:t> </a:t>
            </a:r>
            <a:r>
              <a:rPr lang="en-GB" dirty="0" err="1" smtClean="0"/>
              <a:t>oedolyn</a:t>
            </a:r>
            <a:r>
              <a:rPr lang="en-GB" dirty="0" smtClean="0"/>
              <a:t> </a:t>
            </a:r>
            <a:r>
              <a:rPr lang="en-GB" dirty="0" err="1" smtClean="0"/>
              <a:t>fel</a:t>
            </a:r>
            <a:r>
              <a:rPr lang="en-GB" dirty="0" smtClean="0"/>
              <a:t> </a:t>
            </a:r>
            <a:r>
              <a:rPr lang="en-GB" dirty="0" err="1" smtClean="0"/>
              <a:t>hwylusydd</a:t>
            </a:r>
            <a:endParaRPr lang="en-GB" dirty="0" smtClean="0"/>
          </a:p>
          <a:p>
            <a:r>
              <a:rPr lang="en-GB" dirty="0" err="1" smtClean="0"/>
              <a:t>Datblygu’r</a:t>
            </a:r>
            <a:r>
              <a:rPr lang="en-GB" dirty="0" smtClean="0"/>
              <a:t> </a:t>
            </a:r>
            <a:r>
              <a:rPr lang="en-GB" dirty="0" err="1" smtClean="0"/>
              <a:t>darpariaeth</a:t>
            </a:r>
            <a:endParaRPr lang="en-GB" dirty="0" smtClean="0"/>
          </a:p>
          <a:p>
            <a:r>
              <a:rPr lang="en-GB" dirty="0" err="1" smtClean="0"/>
              <a:t>Datblygu’r</a:t>
            </a:r>
            <a:r>
              <a:rPr lang="en-GB" dirty="0" smtClean="0"/>
              <a:t> </a:t>
            </a:r>
            <a:r>
              <a:rPr lang="en-GB" dirty="0" err="1" smtClean="0"/>
              <a:t>tîm</a:t>
            </a:r>
            <a:r>
              <a:rPr lang="en-GB" dirty="0" smtClean="0"/>
              <a:t>/</a:t>
            </a:r>
            <a:r>
              <a:rPr lang="en-GB" dirty="0" err="1" smtClean="0"/>
              <a:t>sgiliau</a:t>
            </a:r>
            <a:r>
              <a:rPr lang="en-GB" dirty="0" smtClean="0"/>
              <a:t> a </a:t>
            </a:r>
            <a:r>
              <a:rPr lang="en-GB" dirty="0" err="1" smtClean="0"/>
              <a:t>gwybodaeth</a:t>
            </a:r>
            <a:r>
              <a:rPr lang="en-GB" dirty="0" smtClean="0"/>
              <a:t> y </a:t>
            </a:r>
            <a:r>
              <a:rPr lang="en-GB" dirty="0" err="1" smtClean="0"/>
              <a:t>tîm</a:t>
            </a:r>
            <a:endParaRPr lang="en-GB" dirty="0" smtClean="0"/>
          </a:p>
          <a:p>
            <a:r>
              <a:rPr lang="en-GB" dirty="0" err="1" smtClean="0"/>
              <a:t>Darparu</a:t>
            </a:r>
            <a:r>
              <a:rPr lang="en-GB" dirty="0" smtClean="0"/>
              <a:t> </a:t>
            </a:r>
            <a:r>
              <a:rPr lang="en-GB" dirty="0" err="1" smtClean="0"/>
              <a:t>amgylchedd</a:t>
            </a:r>
            <a:r>
              <a:rPr lang="en-GB" dirty="0" smtClean="0"/>
              <a:t> </a:t>
            </a:r>
            <a:r>
              <a:rPr lang="en-GB" dirty="0" err="1" smtClean="0"/>
              <a:t>dysgu</a:t>
            </a:r>
            <a:r>
              <a:rPr lang="en-GB" dirty="0" smtClean="0"/>
              <a:t>  </a:t>
            </a:r>
            <a:r>
              <a:rPr lang="en-GB" dirty="0" err="1" smtClean="0"/>
              <a:t>sydd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galluogi</a:t>
            </a:r>
            <a:r>
              <a:rPr lang="en-GB" dirty="0" smtClean="0"/>
              <a:t>…</a:t>
            </a:r>
          </a:p>
          <a:p>
            <a:pPr marL="0" indent="0" algn="r">
              <a:buNone/>
            </a:pPr>
            <a:r>
              <a:rPr lang="en-GB" dirty="0" smtClean="0"/>
              <a:t>(Allen, 2011)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Understanding of the child</a:t>
            </a:r>
          </a:p>
          <a:p>
            <a:r>
              <a:rPr lang="en-GB" dirty="0" smtClean="0"/>
              <a:t>Understanding of the role of the adult as facilitator</a:t>
            </a:r>
          </a:p>
          <a:p>
            <a:r>
              <a:rPr lang="en-GB" dirty="0" smtClean="0"/>
              <a:t>Develop provision</a:t>
            </a:r>
          </a:p>
          <a:p>
            <a:r>
              <a:rPr lang="en-GB" dirty="0" smtClean="0"/>
              <a:t>Develop the team/skills and knowledge</a:t>
            </a:r>
          </a:p>
          <a:p>
            <a:r>
              <a:rPr lang="en-GB" dirty="0" smtClean="0"/>
              <a:t>Provide a learning environment that…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539863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Arweinyddiaeth</a:t>
            </a:r>
            <a:r>
              <a:rPr lang="en-GB" dirty="0" smtClean="0"/>
              <a:t> </a:t>
            </a:r>
            <a:r>
              <a:rPr lang="en-GB" dirty="0" err="1" smtClean="0"/>
              <a:t>Gweithrediadol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Transactional Leadership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seiliedig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2 </a:t>
            </a:r>
            <a:r>
              <a:rPr lang="en-GB" dirty="0" err="1" smtClean="0"/>
              <a:t>ardal</a:t>
            </a:r>
            <a:r>
              <a:rPr lang="en-GB" dirty="0" smtClean="0"/>
              <a:t> </a:t>
            </a:r>
            <a:r>
              <a:rPr lang="en-GB" dirty="0" err="1" smtClean="0"/>
              <a:t>allweddol</a:t>
            </a:r>
            <a:r>
              <a:rPr lang="en-GB" dirty="0" smtClean="0"/>
              <a:t>: </a:t>
            </a:r>
            <a:r>
              <a:rPr lang="en-GB" dirty="0" err="1" smtClean="0"/>
              <a:t>sgiliau</a:t>
            </a:r>
            <a:r>
              <a:rPr lang="en-GB" dirty="0" smtClean="0"/>
              <a:t> </a:t>
            </a:r>
            <a:r>
              <a:rPr lang="en-GB" dirty="0" err="1" smtClean="0"/>
              <a:t>tasg</a:t>
            </a:r>
            <a:r>
              <a:rPr lang="en-GB" dirty="0" smtClean="0"/>
              <a:t> a </a:t>
            </a:r>
            <a:r>
              <a:rPr lang="en-GB" dirty="0" err="1" smtClean="0"/>
              <a:t>sgiliau</a:t>
            </a:r>
            <a:r>
              <a:rPr lang="en-GB" dirty="0" smtClean="0"/>
              <a:t> </a:t>
            </a:r>
            <a:r>
              <a:rPr lang="en-GB" dirty="0" err="1" smtClean="0"/>
              <a:t>cynnal</a:t>
            </a:r>
            <a:r>
              <a:rPr lang="en-GB" dirty="0" smtClean="0"/>
              <a:t> a </a:t>
            </a:r>
            <a:r>
              <a:rPr lang="en-GB" dirty="0" err="1" smtClean="0"/>
              <a:t>chadw</a:t>
            </a:r>
            <a:endParaRPr lang="en-GB" dirty="0" smtClean="0"/>
          </a:p>
          <a:p>
            <a:r>
              <a:rPr lang="en-GB" dirty="0" err="1" smtClean="0"/>
              <a:t>Agwedd</a:t>
            </a:r>
            <a:r>
              <a:rPr lang="en-GB" dirty="0" smtClean="0"/>
              <a:t> </a:t>
            </a:r>
            <a:r>
              <a:rPr lang="en-GB" dirty="0" err="1" smtClean="0"/>
              <a:t>allweddol</a:t>
            </a:r>
            <a:r>
              <a:rPr lang="en-GB" dirty="0" smtClean="0"/>
              <a:t> o </a:t>
            </a:r>
            <a:r>
              <a:rPr lang="en-GB" dirty="0" err="1" smtClean="0"/>
              <a:t>rheolaeth</a:t>
            </a:r>
            <a:endParaRPr lang="en-GB" dirty="0" smtClean="0"/>
          </a:p>
          <a:p>
            <a:r>
              <a:rPr lang="en-GB" dirty="0" err="1" smtClean="0"/>
              <a:t>Strywthur</a:t>
            </a:r>
            <a:endParaRPr lang="en-GB" dirty="0" smtClean="0"/>
          </a:p>
          <a:p>
            <a:r>
              <a:rPr lang="en-GB" dirty="0" err="1" smtClean="0"/>
              <a:t>Trefn</a:t>
            </a:r>
            <a:endParaRPr lang="en-GB" dirty="0" smtClean="0"/>
          </a:p>
          <a:p>
            <a:r>
              <a:rPr lang="en-GB" dirty="0" err="1" smtClean="0"/>
              <a:t>Sgiliau</a:t>
            </a:r>
            <a:r>
              <a:rPr lang="en-GB" dirty="0" smtClean="0"/>
              <a:t> </a:t>
            </a:r>
            <a:r>
              <a:rPr lang="en-GB" dirty="0" err="1" smtClean="0"/>
              <a:t>technegol</a:t>
            </a:r>
            <a:endParaRPr lang="en-GB" dirty="0" smtClean="0"/>
          </a:p>
          <a:p>
            <a:r>
              <a:rPr lang="en-GB" dirty="0" err="1" smtClean="0"/>
              <a:t>Sgiliau</a:t>
            </a:r>
            <a:r>
              <a:rPr lang="en-GB" dirty="0" smtClean="0"/>
              <a:t> </a:t>
            </a:r>
            <a:r>
              <a:rPr lang="en-GB" dirty="0" err="1" smtClean="0"/>
              <a:t>gyda</a:t>
            </a:r>
            <a:r>
              <a:rPr lang="en-GB" dirty="0" smtClean="0"/>
              <a:t> </a:t>
            </a:r>
            <a:r>
              <a:rPr lang="en-GB" dirty="0" err="1" smtClean="0"/>
              <a:t>phobl</a:t>
            </a:r>
            <a:endParaRPr lang="en-GB" dirty="0" smtClean="0"/>
          </a:p>
          <a:p>
            <a:r>
              <a:rPr lang="en-GB" dirty="0" err="1" smtClean="0"/>
              <a:t>Sgiliau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Based on 2 key areas: Task and maintenance skills</a:t>
            </a:r>
          </a:p>
          <a:p>
            <a:r>
              <a:rPr lang="en-GB" dirty="0" smtClean="0"/>
              <a:t>Key aspect of management</a:t>
            </a:r>
          </a:p>
          <a:p>
            <a:r>
              <a:rPr lang="en-GB" dirty="0" smtClean="0"/>
              <a:t>Structure</a:t>
            </a:r>
          </a:p>
          <a:p>
            <a:r>
              <a:rPr lang="en-GB" dirty="0" smtClean="0"/>
              <a:t>Organisation</a:t>
            </a:r>
          </a:p>
          <a:p>
            <a:r>
              <a:rPr lang="en-GB" dirty="0" smtClean="0"/>
              <a:t>Technical skills</a:t>
            </a:r>
          </a:p>
          <a:p>
            <a:r>
              <a:rPr lang="en-GB" dirty="0" smtClean="0"/>
              <a:t>People skills</a:t>
            </a:r>
          </a:p>
          <a:p>
            <a:r>
              <a:rPr lang="en-GB" dirty="0" smtClean="0"/>
              <a:t>Conceptual skills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844469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Arweinyddiaeth</a:t>
            </a:r>
            <a:r>
              <a:rPr lang="en-GB" dirty="0" smtClean="0"/>
              <a:t> </a:t>
            </a:r>
            <a:r>
              <a:rPr lang="en-GB" dirty="0" err="1" smtClean="0"/>
              <a:t>Gwasgaredig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Distributed Leadership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Mae </a:t>
            </a:r>
            <a:r>
              <a:rPr lang="en-GB" dirty="0" err="1" smtClean="0"/>
              <a:t>hyn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edrych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bellach</a:t>
            </a:r>
            <a:r>
              <a:rPr lang="en-GB" dirty="0" smtClean="0"/>
              <a:t> </a:t>
            </a:r>
            <a:r>
              <a:rPr lang="en-GB" dirty="0" err="1" smtClean="0"/>
              <a:t>na</a:t>
            </a:r>
            <a:r>
              <a:rPr lang="en-GB" dirty="0" smtClean="0"/>
              <a:t> UN math o </a:t>
            </a:r>
            <a:r>
              <a:rPr lang="en-GB" dirty="0" err="1" smtClean="0"/>
              <a:t>arwain</a:t>
            </a:r>
            <a:r>
              <a:rPr lang="en-GB" dirty="0" smtClean="0"/>
              <a:t>.</a:t>
            </a:r>
          </a:p>
          <a:p>
            <a:r>
              <a:rPr lang="en-GB" dirty="0" err="1" smtClean="0"/>
              <a:t>Rhannu</a:t>
            </a:r>
            <a:endParaRPr lang="en-GB" dirty="0" smtClean="0"/>
          </a:p>
          <a:p>
            <a:r>
              <a:rPr lang="en-GB" dirty="0" err="1" smtClean="0"/>
              <a:t>Gwasgaru</a:t>
            </a:r>
            <a:endParaRPr lang="en-GB" dirty="0" smtClean="0"/>
          </a:p>
          <a:p>
            <a:r>
              <a:rPr lang="en-GB" dirty="0" err="1" smtClean="0"/>
              <a:t>Democratig</a:t>
            </a:r>
            <a:endParaRPr lang="en-GB" dirty="0" smtClean="0"/>
          </a:p>
          <a:p>
            <a:r>
              <a:rPr lang="en-GB" dirty="0" err="1" smtClean="0"/>
              <a:t>Cynhywsol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This looks beyond the leadership on ONE leader.</a:t>
            </a:r>
          </a:p>
          <a:p>
            <a:r>
              <a:rPr lang="en-GB" dirty="0" smtClean="0"/>
              <a:t>Shared</a:t>
            </a:r>
          </a:p>
          <a:p>
            <a:r>
              <a:rPr lang="en-GB" dirty="0" smtClean="0"/>
              <a:t>Dispersed</a:t>
            </a:r>
          </a:p>
          <a:p>
            <a:r>
              <a:rPr lang="en-GB" dirty="0" smtClean="0"/>
              <a:t>Democratic</a:t>
            </a:r>
          </a:p>
          <a:p>
            <a:r>
              <a:rPr lang="en-GB" dirty="0" smtClean="0"/>
              <a:t>Inclusive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612336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Meddyliwch</a:t>
            </a:r>
            <a:r>
              <a:rPr lang="en-GB" dirty="0" smtClean="0"/>
              <a:t> am…</a:t>
            </a:r>
            <a:br>
              <a:rPr lang="en-GB" dirty="0" smtClean="0"/>
            </a:br>
            <a:r>
              <a:rPr lang="en-GB" dirty="0" smtClean="0"/>
              <a:t>Think about…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 smtClean="0"/>
              <a:t>Arweinwyr</a:t>
            </a:r>
            <a:r>
              <a:rPr lang="en-GB" dirty="0" smtClean="0"/>
              <a:t> </a:t>
            </a:r>
            <a:r>
              <a:rPr lang="en-GB" dirty="0" err="1" smtClean="0"/>
              <a:t>amharod</a:t>
            </a:r>
            <a:r>
              <a:rPr lang="en-GB" dirty="0" smtClean="0"/>
              <a:t>?</a:t>
            </a:r>
          </a:p>
          <a:p>
            <a:endParaRPr lang="en-GB" dirty="0"/>
          </a:p>
          <a:p>
            <a:r>
              <a:rPr lang="en-GB" dirty="0" err="1" smtClean="0"/>
              <a:t>Arweinwyr</a:t>
            </a:r>
            <a:r>
              <a:rPr lang="en-GB" dirty="0" smtClean="0"/>
              <a:t> </a:t>
            </a:r>
            <a:r>
              <a:rPr lang="en-GB" dirty="0" err="1" smtClean="0"/>
              <a:t>naturiol</a:t>
            </a:r>
            <a:r>
              <a:rPr lang="en-GB" dirty="0" smtClean="0"/>
              <a:t>?</a:t>
            </a:r>
          </a:p>
          <a:p>
            <a:endParaRPr lang="en-GB" dirty="0"/>
          </a:p>
          <a:p>
            <a:r>
              <a:rPr lang="en-GB" dirty="0" err="1" smtClean="0"/>
              <a:t>Ydy</a:t>
            </a:r>
            <a:r>
              <a:rPr lang="en-GB" dirty="0" smtClean="0"/>
              <a:t> </a:t>
            </a:r>
            <a:r>
              <a:rPr lang="en-GB" dirty="0" err="1" smtClean="0"/>
              <a:t>pawb</a:t>
            </a:r>
            <a:r>
              <a:rPr lang="en-GB" dirty="0" smtClean="0"/>
              <a:t>/</a:t>
            </a:r>
            <a:r>
              <a:rPr lang="en-GB" dirty="0" err="1" smtClean="0"/>
              <a:t>unrhyw</a:t>
            </a:r>
            <a:r>
              <a:rPr lang="en-GB" dirty="0" smtClean="0"/>
              <a:t> un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gallu</a:t>
            </a:r>
            <a:r>
              <a:rPr lang="en-GB" dirty="0" smtClean="0"/>
              <a:t> bod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arweinydd</a:t>
            </a:r>
            <a:r>
              <a:rPr lang="en-GB" dirty="0" smtClean="0"/>
              <a:t>? 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Reluctant leaders?</a:t>
            </a:r>
          </a:p>
          <a:p>
            <a:endParaRPr lang="en-GB" dirty="0" smtClean="0"/>
          </a:p>
          <a:p>
            <a:r>
              <a:rPr lang="en-GB" dirty="0" smtClean="0"/>
              <a:t>Natural leaders?</a:t>
            </a:r>
          </a:p>
          <a:p>
            <a:endParaRPr lang="en-GB" dirty="0"/>
          </a:p>
          <a:p>
            <a:r>
              <a:rPr lang="en-GB" dirty="0" smtClean="0"/>
              <a:t>Can everyone/            anyone be a leader?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47062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Erbyn</a:t>
            </a:r>
            <a:r>
              <a:rPr lang="en-GB" dirty="0" smtClean="0"/>
              <a:t> y </a:t>
            </a:r>
            <a:r>
              <a:rPr lang="en-GB" dirty="0" err="1" smtClean="0"/>
              <a:t>ddarlith</a:t>
            </a:r>
            <a:r>
              <a:rPr lang="en-GB" dirty="0" smtClean="0"/>
              <a:t> </a:t>
            </a:r>
            <a:r>
              <a:rPr lang="en-GB" dirty="0" err="1" smtClean="0"/>
              <a:t>nesaf</a:t>
            </a:r>
            <a:r>
              <a:rPr lang="en-GB" dirty="0" smtClean="0"/>
              <a:t>…</a:t>
            </a:r>
            <a:r>
              <a:rPr lang="en-GB" dirty="0" err="1" smtClean="0"/>
              <a:t>astudiwch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By </a:t>
            </a:r>
            <a:r>
              <a:rPr lang="en-GB" smtClean="0"/>
              <a:t>next lecture…study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 smtClean="0"/>
              <a:t>Arweinyddiaeth</a:t>
            </a:r>
            <a:r>
              <a:rPr lang="en-GB" dirty="0" smtClean="0"/>
              <a:t> a gender</a:t>
            </a:r>
          </a:p>
          <a:p>
            <a:r>
              <a:rPr lang="en-GB" dirty="0" err="1" smtClean="0"/>
              <a:t>Nodweddion</a:t>
            </a:r>
            <a:r>
              <a:rPr lang="en-GB" dirty="0" smtClean="0"/>
              <a:t> </a:t>
            </a:r>
            <a:r>
              <a:rPr lang="en-GB" dirty="0" err="1" smtClean="0"/>
              <a:t>arweinydd</a:t>
            </a:r>
            <a:endParaRPr lang="en-GB" dirty="0" smtClean="0"/>
          </a:p>
          <a:p>
            <a:r>
              <a:rPr lang="en-GB" dirty="0" err="1" smtClean="0"/>
              <a:t>Personoliaeth</a:t>
            </a:r>
            <a:r>
              <a:rPr lang="en-GB" dirty="0" smtClean="0"/>
              <a:t> </a:t>
            </a:r>
            <a:r>
              <a:rPr lang="en-GB" dirty="0" err="1" smtClean="0"/>
              <a:t>arweinydd</a:t>
            </a:r>
            <a:endParaRPr lang="en-GB" dirty="0" smtClean="0"/>
          </a:p>
          <a:p>
            <a:r>
              <a:rPr lang="en-GB" dirty="0" err="1" smtClean="0"/>
              <a:t>Arwain</a:t>
            </a:r>
            <a:r>
              <a:rPr lang="en-GB" dirty="0" smtClean="0"/>
              <a:t> </a:t>
            </a:r>
            <a:r>
              <a:rPr lang="en-GB" dirty="0" err="1" smtClean="0"/>
              <a:t>pobl</a:t>
            </a:r>
            <a:r>
              <a:rPr lang="en-GB" dirty="0" smtClean="0"/>
              <a:t> – </a:t>
            </a:r>
            <a:r>
              <a:rPr lang="en-GB" dirty="0" err="1" smtClean="0"/>
              <a:t>beth</a:t>
            </a:r>
            <a:r>
              <a:rPr lang="en-GB" dirty="0" smtClean="0"/>
              <a:t> </a:t>
            </a:r>
            <a:r>
              <a:rPr lang="en-GB" dirty="0" err="1" smtClean="0"/>
              <a:t>mae</a:t>
            </a:r>
            <a:r>
              <a:rPr lang="en-GB" dirty="0" smtClean="0"/>
              <a:t> </a:t>
            </a:r>
            <a:r>
              <a:rPr lang="en-GB" dirty="0" err="1" smtClean="0"/>
              <a:t>hyn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meddwl</a:t>
            </a:r>
            <a:r>
              <a:rPr lang="en-GB" dirty="0" smtClean="0"/>
              <a:t>?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Gender in leadership</a:t>
            </a:r>
          </a:p>
          <a:p>
            <a:r>
              <a:rPr lang="en-GB" dirty="0" smtClean="0"/>
              <a:t>Traits of a leader </a:t>
            </a:r>
          </a:p>
          <a:p>
            <a:r>
              <a:rPr lang="en-GB" dirty="0" smtClean="0"/>
              <a:t>Personality of a  leader </a:t>
            </a:r>
          </a:p>
          <a:p>
            <a:r>
              <a:rPr lang="en-GB" dirty="0" smtClean="0"/>
              <a:t>Leading people – what does this mean?</a:t>
            </a:r>
          </a:p>
        </p:txBody>
      </p:sp>
    </p:spTree>
    <p:extLst>
      <p:ext uri="{BB962C8B-B14F-4D97-AF65-F5344CB8AC3E}">
        <p14:creationId xmlns:p14="http://schemas.microsoft.com/office/powerpoint/2010/main" val="1135288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560</TotalTime>
  <Words>599</Words>
  <Application>Microsoft Office PowerPoint</Application>
  <PresentationFormat>On-screen Show (4:3)</PresentationFormat>
  <Paragraphs>157</Paragraphs>
  <Slides>14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Arial</vt:lpstr>
      <vt:lpstr>Calibri</vt:lpstr>
      <vt:lpstr>Myriad Pro</vt:lpstr>
      <vt:lpstr>20140311PresentationUWTSDTemplate</vt:lpstr>
      <vt:lpstr>EAEE6001/C</vt:lpstr>
      <vt:lpstr>Arweinyddiaeth Leadership</vt:lpstr>
      <vt:lpstr>Beth yw’r tystiolaeth? What is the evidence?</vt:lpstr>
      <vt:lpstr>Arddulliau traddodiadol Traditional styles</vt:lpstr>
      <vt:lpstr>Rhinweddau arweinyddiaeth Leadership qualities</vt:lpstr>
      <vt:lpstr>Sut i ni’n datblygu i fod yn arweinwyr… How we develop to become leaders…</vt:lpstr>
      <vt:lpstr>Arweinyddwyr trawsnewidiol Transformational leaders</vt:lpstr>
      <vt:lpstr>Arweinyddiaeth o arfer cyfartal Leadership of equality practice</vt:lpstr>
      <vt:lpstr>Arweinyddiaeth o arfer adfyfyriol Leadership of reflective practice</vt:lpstr>
      <vt:lpstr>Arweinyddiaeth Pedagogaidd Pedagogical Leadership</vt:lpstr>
      <vt:lpstr>Arweinyddiaeth Gweithrediadol Transactional Leadership</vt:lpstr>
      <vt:lpstr>Arweinyddiaeth Gwasgaredig Distributed Leadership </vt:lpstr>
      <vt:lpstr>Meddyliwch am… Think about…</vt:lpstr>
      <vt:lpstr>Erbyn y ddarlith nesaf…astudiwch By next lecture…study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Sioned Saer</cp:lastModifiedBy>
  <cp:revision>43</cp:revision>
  <cp:lastPrinted>2016-02-17T13:00:40Z</cp:lastPrinted>
  <dcterms:created xsi:type="dcterms:W3CDTF">2015-04-14T15:21:28Z</dcterms:created>
  <dcterms:modified xsi:type="dcterms:W3CDTF">2018-10-01T05:39:15Z</dcterms:modified>
</cp:coreProperties>
</file>