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3" r:id="rId1"/>
  </p:sldMasterIdLst>
  <p:notesMasterIdLst>
    <p:notesMasterId r:id="rId13"/>
  </p:notesMasterIdLst>
  <p:sldIdLst>
    <p:sldId id="256" r:id="rId2"/>
    <p:sldId id="257" r:id="rId3"/>
    <p:sldId id="258" r:id="rId4"/>
    <p:sldId id="259" r:id="rId5"/>
    <p:sldId id="260" r:id="rId6"/>
    <p:sldId id="262" r:id="rId7"/>
    <p:sldId id="267" r:id="rId8"/>
    <p:sldId id="268" r:id="rId9"/>
    <p:sldId id="264" r:id="rId10"/>
    <p:sldId id="265" r:id="rId11"/>
    <p:sldId id="266"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325" autoAdjust="0"/>
    <p:restoredTop sz="96047" autoAdjust="0"/>
  </p:normalViewPr>
  <p:slideViewPr>
    <p:cSldViewPr snapToGrid="0">
      <p:cViewPr varScale="1">
        <p:scale>
          <a:sx n="92" d="100"/>
          <a:sy n="92" d="100"/>
        </p:scale>
        <p:origin x="176" y="6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A1A13E7-E6BF-4181-9F9D-F98164CE5C15}" type="datetimeFigureOut">
              <a:rPr lang="en-GB" smtClean="0"/>
              <a:t>11/07/2026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EAD5EB9-B321-4627-A96C-408748FB7616}" type="slidenum">
              <a:rPr lang="en-GB" smtClean="0"/>
              <a:t>‹#›</a:t>
            </a:fld>
            <a:endParaRPr lang="en-GB"/>
          </a:p>
        </p:txBody>
      </p:sp>
    </p:spTree>
    <p:extLst>
      <p:ext uri="{BB962C8B-B14F-4D97-AF65-F5344CB8AC3E}">
        <p14:creationId xmlns:p14="http://schemas.microsoft.com/office/powerpoint/2010/main" val="357139236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EAD5EB9-B321-4627-A96C-408748FB7616}" type="slidenum">
              <a:rPr lang="en-GB" smtClean="0"/>
              <a:t>1</a:t>
            </a:fld>
            <a:endParaRPr lang="en-GB"/>
          </a:p>
        </p:txBody>
      </p:sp>
    </p:spTree>
    <p:extLst>
      <p:ext uri="{BB962C8B-B14F-4D97-AF65-F5344CB8AC3E}">
        <p14:creationId xmlns:p14="http://schemas.microsoft.com/office/powerpoint/2010/main" val="213528478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28C18859-9320-47B1-B84A-5AD18E8F8F05}" type="datetimeFigureOut">
              <a:rPr lang="en-GB" smtClean="0"/>
              <a:t>11/07/2026</a:t>
            </a:fld>
            <a:endParaRPr lang="en-GB"/>
          </a:p>
        </p:txBody>
      </p:sp>
      <p:sp>
        <p:nvSpPr>
          <p:cNvPr id="5" name="Footer Placeholder 4"/>
          <p:cNvSpPr>
            <a:spLocks noGrp="1"/>
          </p:cNvSpPr>
          <p:nvPr>
            <p:ph type="ftr" sz="quarter" idx="11"/>
          </p:nvPr>
        </p:nvSpPr>
        <p:spPr/>
        <p:txBody>
          <a:bodyPr/>
          <a:lstStyle/>
          <a:p>
            <a:endParaRPr lang="en-GB"/>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a:xfrm>
            <a:off x="531812" y="4529540"/>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90584408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8C18859-9320-47B1-B84A-5AD18E8F8F05}" type="datetimeFigureOut">
              <a:rPr lang="en-GB" smtClean="0"/>
              <a:t>11/07/2026</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176112690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8C18859-9320-47B1-B84A-5AD18E8F8F05}" type="datetimeFigureOut">
              <a:rPr lang="en-GB" smtClean="0"/>
              <a:t>11/07/2026</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a:xfrm>
            <a:off x="531812" y="3244139"/>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407020113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8C18859-9320-47B1-B84A-5AD18E8F8F05}" type="datetimeFigureOut">
              <a:rPr lang="en-GB" smtClean="0"/>
              <a:t>11/07/2026</a:t>
            </a:fld>
            <a:endParaRPr lang="en-GB"/>
          </a:p>
        </p:txBody>
      </p:sp>
      <p:sp>
        <p:nvSpPr>
          <p:cNvPr id="6" name="Footer Placeholder 5"/>
          <p:cNvSpPr>
            <a:spLocks noGrp="1"/>
          </p:cNvSpPr>
          <p:nvPr>
            <p:ph type="ftr" sz="quarter" idx="11"/>
          </p:nvPr>
        </p:nvSpPr>
        <p:spPr/>
        <p:txBody>
          <a:bodyPr/>
          <a:lstStyle/>
          <a:p>
            <a:endParaRPr lang="en-GB"/>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18210545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8C18859-9320-47B1-B84A-5AD18E8F8F05}" type="datetimeFigureOut">
              <a:rPr lang="en-GB" smtClean="0"/>
              <a:t>11/07/2026</a:t>
            </a:fld>
            <a:endParaRPr lang="en-GB"/>
          </a:p>
        </p:txBody>
      </p:sp>
      <p:sp>
        <p:nvSpPr>
          <p:cNvPr id="8" name="Footer Placeholder 7"/>
          <p:cNvSpPr>
            <a:spLocks noGrp="1"/>
          </p:cNvSpPr>
          <p:nvPr>
            <p:ph type="ftr" sz="quarter" idx="11"/>
          </p:nvPr>
        </p:nvSpPr>
        <p:spPr/>
        <p:txBody>
          <a:bodyPr/>
          <a:lstStyle/>
          <a:p>
            <a:endParaRPr lang="en-GB"/>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171099616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8C18859-9320-47B1-B84A-5AD18E8F8F05}" type="datetimeFigureOut">
              <a:rPr lang="en-GB" smtClean="0"/>
              <a:t>11/07/2026</a:t>
            </a:fld>
            <a:endParaRPr lang="en-GB"/>
          </a:p>
        </p:txBody>
      </p:sp>
      <p:sp>
        <p:nvSpPr>
          <p:cNvPr id="4" name="Footer Placeholder 3"/>
          <p:cNvSpPr>
            <a:spLocks noGrp="1"/>
          </p:cNvSpPr>
          <p:nvPr>
            <p:ph type="ftr" sz="quarter" idx="11"/>
          </p:nvPr>
        </p:nvSpPr>
        <p:spPr/>
        <p:txBody>
          <a:bodyPr/>
          <a:lstStyle/>
          <a:p>
            <a:endParaRPr lang="en-GB"/>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208080869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8C18859-9320-47B1-B84A-5AD18E8F8F05}" type="datetimeFigureOut">
              <a:rPr lang="en-GB" smtClean="0"/>
              <a:t>11/07/2026</a:t>
            </a:fld>
            <a:endParaRPr lang="en-GB"/>
          </a:p>
        </p:txBody>
      </p:sp>
      <p:sp>
        <p:nvSpPr>
          <p:cNvPr id="3" name="Footer Placeholder 2"/>
          <p:cNvSpPr>
            <a:spLocks noGrp="1"/>
          </p:cNvSpPr>
          <p:nvPr>
            <p:ph type="ftr" sz="quarter" idx="11"/>
          </p:nvPr>
        </p:nvSpPr>
        <p:spPr/>
        <p:txBody>
          <a:bodyPr/>
          <a:lstStyle/>
          <a:p>
            <a:endParaRPr lang="en-GB"/>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20953232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11/07/2026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85380268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11/07/2026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83448902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8C18859-9320-47B1-B84A-5AD18E8F8F05}" type="datetimeFigureOut">
              <a:rPr lang="en-GB" smtClean="0"/>
              <a:t>11/07/2026</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1636842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8C18859-9320-47B1-B84A-5AD18E8F8F05}" type="datetimeFigureOut">
              <a:rPr lang="en-GB" smtClean="0"/>
              <a:t>11/07/2026</a:t>
            </a:fld>
            <a:endParaRPr lang="en-GB"/>
          </a:p>
        </p:txBody>
      </p:sp>
      <p:sp>
        <p:nvSpPr>
          <p:cNvPr id="5" name="Footer Placeholder 4"/>
          <p:cNvSpPr>
            <a:spLocks noGrp="1"/>
          </p:cNvSpPr>
          <p:nvPr>
            <p:ph type="ftr" sz="quarter" idx="11"/>
          </p:nvPr>
        </p:nvSpPr>
        <p:spPr/>
        <p:txBody>
          <a:bodyPr/>
          <a:lstStyle/>
          <a:p>
            <a:endParaRPr lang="en-GB"/>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467DA55A-CD99-4D6D-9F9B-30A0F32F27EB}" type="slidenum">
              <a:rPr lang="en-GB" smtClean="0"/>
              <a:t>‹#›</a:t>
            </a:fld>
            <a:endParaRPr lang="en-GB"/>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82700106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11/07/2026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406178961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11/07/2026</a:t>
            </a:fld>
            <a:endParaRPr lang="en-GB"/>
          </a:p>
        </p:txBody>
      </p:sp>
      <p:sp>
        <p:nvSpPr>
          <p:cNvPr id="6" name="Footer Placeholder 5"/>
          <p:cNvSpPr>
            <a:spLocks noGrp="1"/>
          </p:cNvSpPr>
          <p:nvPr>
            <p:ph type="ftr" sz="quarter" idx="11"/>
          </p:nvPr>
        </p:nvSpPr>
        <p:spPr/>
        <p:txBody>
          <a:bodyPr/>
          <a:lstStyle/>
          <a:p>
            <a:endParaRPr lang="en-GB"/>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67DA55A-CD99-4D6D-9F9B-30A0F32F27EB}" type="slidenum">
              <a:rPr lang="en-GB" smtClean="0"/>
              <a:t>‹#›</a:t>
            </a:fld>
            <a:endParaRPr lang="en-GB"/>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58842605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11/07/2026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273399123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8C18859-9320-47B1-B84A-5AD18E8F8F05}" type="datetimeFigureOut">
              <a:rPr lang="en-GB" smtClean="0"/>
              <a:t>11/07/2026</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289315583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8C18859-9320-47B1-B84A-5AD18E8F8F05}" type="datetimeFigureOut">
              <a:rPr lang="en-GB" smtClean="0"/>
              <a:t>11/07/2026</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33793932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10" name="Group 9"/>
          <p:cNvGrpSpPr/>
          <p:nvPr/>
        </p:nvGrpSpPr>
        <p:grpSpPr>
          <a:xfrm>
            <a:off x="27221" y="157"/>
            <a:ext cx="2356674" cy="6853096"/>
            <a:chOff x="6627813" y="195610"/>
            <a:chExt cx="1952625" cy="5678141"/>
          </a:xfrm>
        </p:grpSpPr>
        <p:sp>
          <p:nvSpPr>
            <p:cNvPr id="11" name="Freeform 27"/>
            <p:cNvSpPr/>
            <p:nvPr/>
          </p:nvSpPr>
          <p:spPr bwMode="auto">
            <a:xfrm>
              <a:off x="6627813" y="195610"/>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28C18859-9320-47B1-B84A-5AD18E8F8F05}" type="datetimeFigureOut">
              <a:rPr lang="en-GB" smtClean="0"/>
              <a:t>11/07/2026</a:t>
            </a:fld>
            <a:endParaRPr lang="en-GB"/>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467DA55A-CD99-4D6D-9F9B-30A0F32F27EB}" type="slidenum">
              <a:rPr lang="en-GB" smtClean="0"/>
              <a:t>‹#›</a:t>
            </a:fld>
            <a:endParaRPr lang="en-GB"/>
          </a:p>
        </p:txBody>
      </p:sp>
    </p:spTree>
    <p:extLst>
      <p:ext uri="{BB962C8B-B14F-4D97-AF65-F5344CB8AC3E}">
        <p14:creationId xmlns:p14="http://schemas.microsoft.com/office/powerpoint/2010/main" val="2936958270"/>
      </p:ext>
    </p:extLst>
  </p:cSld>
  <p:clrMap bg1="lt1" tx1="dk1" bg2="lt2" tx2="dk2" accent1="accent1" accent2="accent2" accent3="accent3" accent4="accent4" accent5="accent5" accent6="accent6" hlink="hlink" folHlink="folHlink"/>
  <p:sldLayoutIdLst>
    <p:sldLayoutId id="2147483714" r:id="rId1"/>
    <p:sldLayoutId id="2147483715" r:id="rId2"/>
    <p:sldLayoutId id="2147483716" r:id="rId3"/>
    <p:sldLayoutId id="2147483717" r:id="rId4"/>
    <p:sldLayoutId id="2147483718" r:id="rId5"/>
    <p:sldLayoutId id="2147483719" r:id="rId6"/>
    <p:sldLayoutId id="2147483720" r:id="rId7"/>
    <p:sldLayoutId id="2147483721" r:id="rId8"/>
    <p:sldLayoutId id="2147483722" r:id="rId9"/>
    <p:sldLayoutId id="2147483723" r:id="rId10"/>
    <p:sldLayoutId id="2147483724" r:id="rId11"/>
    <p:sldLayoutId id="2147483725" r:id="rId12"/>
    <p:sldLayoutId id="2147483726" r:id="rId13"/>
    <p:sldLayoutId id="2147483727" r:id="rId14"/>
    <p:sldLayoutId id="2147483728" r:id="rId15"/>
    <p:sldLayoutId id="2147483729" r:id="rId16"/>
  </p:sldLayoutIdLst>
  <p:txStyles>
    <p:titleStyle>
      <a:lvl1pPr algn="l" defTabSz="457200" rtl="0" eaLnBrk="1" latinLnBrk="0" hangingPunct="1">
        <a:spcBef>
          <a:spcPct val="0"/>
        </a:spcBef>
        <a:buNone/>
        <a:defRPr sz="3600" kern="1200">
          <a:solidFill>
            <a:schemeClr val="accent2">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877589-7B87-1810-7D1A-B5A2048E3490}"/>
              </a:ext>
            </a:extLst>
          </p:cNvPr>
          <p:cNvSpPr>
            <a:spLocks noGrp="1"/>
          </p:cNvSpPr>
          <p:nvPr>
            <p:ph type="ctrTitle"/>
          </p:nvPr>
        </p:nvSpPr>
        <p:spPr>
          <a:xfrm>
            <a:off x="2240280" y="1122363"/>
            <a:ext cx="8427720" cy="3586798"/>
          </a:xfrm>
        </p:spPr>
        <p:txBody>
          <a:bodyPr>
            <a:normAutofit fontScale="90000"/>
          </a:bodyPr>
          <a:lstStyle/>
          <a:p>
            <a:r>
              <a:rPr lang="en-GB" sz="3200" dirty="0">
                <a:latin typeface="A"/>
              </a:rPr>
              <a:t>MODULE NAME: Problem Solving And Decision Making </a:t>
            </a:r>
            <a:br>
              <a:rPr lang="en-GB" sz="3200" dirty="0">
                <a:latin typeface="A"/>
              </a:rPr>
            </a:br>
            <a:r>
              <a:rPr lang="en-GB" sz="3200" dirty="0">
                <a:latin typeface="A"/>
              </a:rPr>
              <a:t>MODULE CODE: LCLM4004_LON</a:t>
            </a:r>
            <a:br>
              <a:rPr lang="en-GB" sz="3200" dirty="0">
                <a:latin typeface="A"/>
              </a:rPr>
            </a:br>
            <a:r>
              <a:rPr lang="en-GB" sz="3200" dirty="0">
                <a:latin typeface="A"/>
              </a:rPr>
              <a:t>Diana Gomes E Gomes Da Silva </a:t>
            </a:r>
            <a:br>
              <a:rPr lang="en-GB" sz="3200" dirty="0">
                <a:latin typeface="A"/>
              </a:rPr>
            </a:br>
            <a:r>
              <a:rPr lang="en-GB" sz="3200" dirty="0">
                <a:latin typeface="A"/>
              </a:rPr>
              <a:t>Student ID: 2534277</a:t>
            </a:r>
            <a:br>
              <a:rPr lang="en-GB" sz="3200" dirty="0">
                <a:latin typeface="A"/>
              </a:rPr>
            </a:br>
            <a:r>
              <a:rPr lang="en-GB" sz="3200" dirty="0">
                <a:latin typeface="A"/>
              </a:rPr>
              <a:t>LECTURER: Thomas Adeyemi</a:t>
            </a:r>
            <a:br>
              <a:rPr lang="en-GB" sz="3200" dirty="0">
                <a:latin typeface="A"/>
              </a:rPr>
            </a:br>
            <a:r>
              <a:rPr lang="en-GB" sz="3200" dirty="0">
                <a:latin typeface="A"/>
              </a:rPr>
              <a:t>Assignment 1: Presentation – Basil’s Bakery Case Study</a:t>
            </a:r>
          </a:p>
        </p:txBody>
      </p:sp>
    </p:spTree>
    <p:extLst>
      <p:ext uri="{BB962C8B-B14F-4D97-AF65-F5344CB8AC3E}">
        <p14:creationId xmlns:p14="http://schemas.microsoft.com/office/powerpoint/2010/main" val="25636277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E262C7-2C0D-83A7-4B68-88CCFBE724BB}"/>
              </a:ext>
            </a:extLst>
          </p:cNvPr>
          <p:cNvSpPr>
            <a:spLocks noGrp="1"/>
          </p:cNvSpPr>
          <p:nvPr>
            <p:ph type="title"/>
          </p:nvPr>
        </p:nvSpPr>
        <p:spPr>
          <a:xfrm>
            <a:off x="684213" y="650530"/>
            <a:ext cx="8534401" cy="868680"/>
          </a:xfrm>
        </p:spPr>
        <p:txBody>
          <a:bodyPr/>
          <a:lstStyle/>
          <a:p>
            <a:pPr algn="ctr"/>
            <a:r>
              <a:rPr lang="en-GB" b="1" dirty="0"/>
              <a:t>OVERVIEW</a:t>
            </a:r>
          </a:p>
        </p:txBody>
      </p:sp>
      <p:sp>
        <p:nvSpPr>
          <p:cNvPr id="3" name="Text Placeholder 2">
            <a:extLst>
              <a:ext uri="{FF2B5EF4-FFF2-40B4-BE49-F238E27FC236}">
                <a16:creationId xmlns:a16="http://schemas.microsoft.com/office/drawing/2014/main" id="{3986ECFC-4802-880F-CAC4-59F9E04E17F0}"/>
              </a:ext>
            </a:extLst>
          </p:cNvPr>
          <p:cNvSpPr>
            <a:spLocks noGrp="1"/>
          </p:cNvSpPr>
          <p:nvPr>
            <p:ph type="body" idx="1"/>
          </p:nvPr>
        </p:nvSpPr>
        <p:spPr>
          <a:xfrm>
            <a:off x="1614569" y="1901952"/>
            <a:ext cx="7604044" cy="4092448"/>
          </a:xfrm>
        </p:spPr>
        <p:txBody>
          <a:bodyPr>
            <a:normAutofit/>
          </a:bodyPr>
          <a:lstStyle/>
          <a:p>
            <a:r>
              <a:rPr lang="en-GB" sz="2400" b="1" dirty="0"/>
              <a:t>Introduction </a:t>
            </a:r>
          </a:p>
          <a:p>
            <a:r>
              <a:rPr lang="en-GB" sz="2400" b="1" dirty="0"/>
              <a:t>Company background</a:t>
            </a:r>
          </a:p>
          <a:p>
            <a:r>
              <a:rPr lang="en-GB" sz="2400" b="1" dirty="0"/>
              <a:t>Problem: nature and scope</a:t>
            </a:r>
          </a:p>
          <a:p>
            <a:r>
              <a:rPr lang="en-GB" sz="2400" b="1" dirty="0"/>
              <a:t>PESTLE ANALYSIS: Basil’s Bakery</a:t>
            </a:r>
          </a:p>
          <a:p>
            <a:r>
              <a:rPr lang="en-GB" sz="2400" b="1" dirty="0"/>
              <a:t>Cause and effect analysis: Fishbone diagram</a:t>
            </a:r>
          </a:p>
          <a:p>
            <a:r>
              <a:rPr lang="en-GB" sz="2400" b="1" dirty="0"/>
              <a:t>Conclusion</a:t>
            </a:r>
          </a:p>
          <a:p>
            <a:r>
              <a:rPr lang="en-GB" sz="2400" b="1" dirty="0"/>
              <a:t>References</a:t>
            </a:r>
          </a:p>
          <a:p>
            <a:endParaRPr lang="en-GB" sz="2400" dirty="0"/>
          </a:p>
        </p:txBody>
      </p:sp>
    </p:spTree>
    <p:extLst>
      <p:ext uri="{BB962C8B-B14F-4D97-AF65-F5344CB8AC3E}">
        <p14:creationId xmlns:p14="http://schemas.microsoft.com/office/powerpoint/2010/main" val="27158060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51C092-CB50-5179-72FB-94CBECED5425}"/>
              </a:ext>
            </a:extLst>
          </p:cNvPr>
          <p:cNvSpPr>
            <a:spLocks noGrp="1"/>
          </p:cNvSpPr>
          <p:nvPr>
            <p:ph type="title"/>
          </p:nvPr>
        </p:nvSpPr>
        <p:spPr>
          <a:xfrm>
            <a:off x="1593909" y="484632"/>
            <a:ext cx="9910704" cy="557784"/>
          </a:xfrm>
        </p:spPr>
        <p:txBody>
          <a:bodyPr>
            <a:noAutofit/>
          </a:bodyPr>
          <a:lstStyle/>
          <a:p>
            <a:r>
              <a:rPr lang="en-GB" b="1" dirty="0"/>
              <a:t>Introduction</a:t>
            </a:r>
          </a:p>
        </p:txBody>
      </p:sp>
      <p:sp>
        <p:nvSpPr>
          <p:cNvPr id="3" name="Text Placeholder 2">
            <a:extLst>
              <a:ext uri="{FF2B5EF4-FFF2-40B4-BE49-F238E27FC236}">
                <a16:creationId xmlns:a16="http://schemas.microsoft.com/office/drawing/2014/main" id="{028A8359-438A-7EDF-F235-AE5BAE7FB208}"/>
              </a:ext>
            </a:extLst>
          </p:cNvPr>
          <p:cNvSpPr>
            <a:spLocks noGrp="1"/>
          </p:cNvSpPr>
          <p:nvPr>
            <p:ph type="body" idx="1"/>
          </p:nvPr>
        </p:nvSpPr>
        <p:spPr>
          <a:xfrm>
            <a:off x="1593908" y="1042415"/>
            <a:ext cx="10511405" cy="5038345"/>
          </a:xfrm>
        </p:spPr>
        <p:txBody>
          <a:bodyPr>
            <a:noAutofit/>
          </a:bodyPr>
          <a:lstStyle/>
          <a:p>
            <a:pPr algn="just">
              <a:lnSpc>
                <a:spcPct val="210000"/>
              </a:lnSpc>
            </a:pPr>
            <a:r>
              <a:rPr lang="en-GB" sz="1300" b="1" dirty="0">
                <a:solidFill>
                  <a:srgbClr val="2E5369"/>
                </a:solidFill>
                <a:latin typeface="Arial" panose="020B0604020202020204" pitchFamily="34" charset="0"/>
                <a:ea typeface="Roboto"/>
                <a:cs typeface="Arial" panose="020B0604020202020204" pitchFamily="34" charset="0"/>
              </a:rPr>
              <a:t>What this presentation is about</a:t>
            </a:r>
          </a:p>
          <a:p>
            <a:pPr marL="342900" indent="-342900" algn="just">
              <a:lnSpc>
                <a:spcPct val="210000"/>
              </a:lnSpc>
              <a:buFont typeface="Arial" charset="2"/>
              <a:buChar char="•"/>
            </a:pPr>
            <a:r>
              <a:rPr lang="en-US" sz="1300" dirty="0">
                <a:latin typeface="Arial" panose="020B0604020202020204" pitchFamily="34" charset="0"/>
                <a:cs typeface="Arial" panose="020B0604020202020204" pitchFamily="34" charset="0"/>
              </a:rPr>
              <a:t>Sales at Coventry's Little Basil's Bakery have been flat since 2023 despite a 25% decline from 2019 levels.</a:t>
            </a:r>
          </a:p>
          <a:p>
            <a:pPr marL="342900" indent="-342900" algn="just">
              <a:lnSpc>
                <a:spcPct val="210000"/>
              </a:lnSpc>
              <a:buFont typeface="Arial" charset="2"/>
              <a:buChar char="•"/>
            </a:pPr>
            <a:r>
              <a:rPr lang="en-US" sz="1300" dirty="0">
                <a:latin typeface="Arial" panose="020B0604020202020204" pitchFamily="34" charset="0"/>
                <a:cs typeface="Arial" panose="020B0604020202020204" pitchFamily="34" charset="0"/>
              </a:rPr>
              <a:t>A Fishbone diagram, PESTLE analysis, and the 5W2H framework are used in the presentation to assess the scope and character of the problem. Many businesses are interested in hiring the show's host as a consultant.</a:t>
            </a:r>
          </a:p>
          <a:p>
            <a:pPr marL="342900" indent="-342900" algn="just">
              <a:lnSpc>
                <a:spcPct val="210000"/>
              </a:lnSpc>
              <a:buFont typeface="Arial" charset="2"/>
              <a:buChar char="•"/>
            </a:pPr>
            <a:r>
              <a:rPr lang="en-US" sz="1300" dirty="0">
                <a:latin typeface="Arial" panose="020B0604020202020204" pitchFamily="34" charset="0"/>
                <a:cs typeface="Arial" panose="020B0604020202020204" pitchFamily="34" charset="0"/>
              </a:rPr>
              <a:t>The presentation concludes with a summary of the key elements to assist Basil in making future decisions .</a:t>
            </a:r>
          </a:p>
          <a:p>
            <a:pPr algn="just">
              <a:lnSpc>
                <a:spcPct val="210000"/>
              </a:lnSpc>
            </a:pPr>
            <a:r>
              <a:rPr lang="en-GB" sz="1300" b="1" dirty="0">
                <a:solidFill>
                  <a:srgbClr val="2E5369"/>
                </a:solidFill>
                <a:latin typeface="Arial" panose="020B0604020202020204" pitchFamily="34" charset="0"/>
                <a:ea typeface="Roboto"/>
                <a:cs typeface="Arial" panose="020B0604020202020204" pitchFamily="34" charset="0"/>
              </a:rPr>
              <a:t>Key concepts and definitions</a:t>
            </a:r>
          </a:p>
          <a:p>
            <a:pPr marL="342900" indent="-342900" algn="just">
              <a:lnSpc>
                <a:spcPct val="210000"/>
              </a:lnSpc>
              <a:buFont typeface="Arial" charset="2"/>
              <a:buChar char="•"/>
            </a:pPr>
            <a:r>
              <a:rPr lang="en-US" sz="1300" b="1" dirty="0">
                <a:latin typeface="Arial" panose="020B0604020202020204" pitchFamily="34" charset="0"/>
                <a:cs typeface="Arial" panose="020B0604020202020204" pitchFamily="34" charset="0"/>
              </a:rPr>
              <a:t>5W2H: </a:t>
            </a:r>
            <a:r>
              <a:rPr lang="en-US" sz="1300" dirty="0">
                <a:latin typeface="Arial" panose="020B0604020202020204" pitchFamily="34" charset="0"/>
                <a:cs typeface="Arial" panose="020B0604020202020204" pitchFamily="34" charset="0"/>
              </a:rPr>
              <a:t>A series of enquiries meant to elucidate a matter, including "What," "Why," "Who," "When," "Where," and "How much?".</a:t>
            </a:r>
          </a:p>
          <a:p>
            <a:pPr marL="342900" indent="-342900" algn="just">
              <a:lnSpc>
                <a:spcPct val="210000"/>
              </a:lnSpc>
              <a:buFont typeface="Arial" charset="2"/>
              <a:buChar char="•"/>
            </a:pPr>
            <a:r>
              <a:rPr lang="en-US" sz="1300" b="1" dirty="0">
                <a:latin typeface="Arial" panose="020B0604020202020204" pitchFamily="34" charset="0"/>
                <a:cs typeface="Arial" panose="020B0604020202020204" pitchFamily="34" charset="0"/>
              </a:rPr>
              <a:t>PESTLE: </a:t>
            </a:r>
            <a:r>
              <a:rPr lang="en-US" sz="1300" dirty="0">
                <a:latin typeface="Arial" panose="020B0604020202020204" pitchFamily="34" charset="0"/>
                <a:cs typeface="Arial" panose="020B0604020202020204" pitchFamily="34" charset="0"/>
              </a:rPr>
              <a:t>A plan for the future of a company that accounts for all important aspects, including those that are social, political, economic, technological, and ecological.</a:t>
            </a:r>
          </a:p>
          <a:p>
            <a:pPr marL="342900" indent="-342900" algn="just">
              <a:lnSpc>
                <a:spcPct val="210000"/>
              </a:lnSpc>
              <a:buFont typeface="Arial" charset="2"/>
              <a:buChar char="•"/>
            </a:pPr>
            <a:r>
              <a:rPr lang="en-US" sz="1300" b="1" dirty="0">
                <a:latin typeface="Arial" panose="020B0604020202020204" pitchFamily="34" charset="0"/>
                <a:cs typeface="Arial" panose="020B0604020202020204" pitchFamily="34" charset="0"/>
              </a:rPr>
              <a:t>Fishbone diagram: </a:t>
            </a:r>
            <a:r>
              <a:rPr lang="en-US" sz="1300" dirty="0">
                <a:latin typeface="Arial" panose="020B0604020202020204" pitchFamily="34" charset="0"/>
                <a:cs typeface="Arial" panose="020B0604020202020204" pitchFamily="34" charset="0"/>
              </a:rPr>
              <a:t>Causality diagrams come in several forms, one of which is the Ishikawa cause-and-effect diagram.</a:t>
            </a:r>
          </a:p>
        </p:txBody>
      </p:sp>
    </p:spTree>
    <p:extLst>
      <p:ext uri="{BB962C8B-B14F-4D97-AF65-F5344CB8AC3E}">
        <p14:creationId xmlns:p14="http://schemas.microsoft.com/office/powerpoint/2010/main" val="289795752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C7DAA2-C26F-4546-8B0F-C81CFB47F842}"/>
              </a:ext>
            </a:extLst>
          </p:cNvPr>
          <p:cNvSpPr>
            <a:spLocks noGrp="1"/>
          </p:cNvSpPr>
          <p:nvPr>
            <p:ph type="title"/>
          </p:nvPr>
        </p:nvSpPr>
        <p:spPr>
          <a:xfrm>
            <a:off x="2589212" y="320040"/>
            <a:ext cx="8915399" cy="756339"/>
          </a:xfrm>
        </p:spPr>
        <p:txBody>
          <a:bodyPr/>
          <a:lstStyle/>
          <a:p>
            <a:r>
              <a:rPr lang="en-GB" b="1" dirty="0"/>
              <a:t>Company background</a:t>
            </a:r>
          </a:p>
        </p:txBody>
      </p:sp>
      <p:sp>
        <p:nvSpPr>
          <p:cNvPr id="3" name="Text Placeholder 2">
            <a:extLst>
              <a:ext uri="{FF2B5EF4-FFF2-40B4-BE49-F238E27FC236}">
                <a16:creationId xmlns:a16="http://schemas.microsoft.com/office/drawing/2014/main" id="{F9C1CCB3-874D-5E4A-629C-E7AA4A8AB46C}"/>
              </a:ext>
            </a:extLst>
          </p:cNvPr>
          <p:cNvSpPr>
            <a:spLocks noGrp="1"/>
          </p:cNvSpPr>
          <p:nvPr>
            <p:ph type="body" idx="1"/>
          </p:nvPr>
        </p:nvSpPr>
        <p:spPr>
          <a:xfrm>
            <a:off x="1686187" y="1392572"/>
            <a:ext cx="5184396" cy="5276676"/>
          </a:xfrm>
        </p:spPr>
        <p:txBody>
          <a:bodyPr>
            <a:normAutofit fontScale="92500" lnSpcReduction="20000"/>
          </a:bodyPr>
          <a:lstStyle/>
          <a:p>
            <a:pPr>
              <a:lnSpc>
                <a:spcPct val="200000"/>
              </a:lnSpc>
            </a:pPr>
            <a:r>
              <a:rPr lang="en-GB" sz="2400" b="1" dirty="0"/>
              <a:t>Basil’s Bakery</a:t>
            </a:r>
            <a:endParaRPr lang="en-GB" sz="2400" dirty="0">
              <a:solidFill>
                <a:srgbClr val="000000"/>
              </a:solidFill>
            </a:endParaRPr>
          </a:p>
          <a:p>
            <a:pPr marL="342900" indent="-342900" algn="just">
              <a:lnSpc>
                <a:spcPct val="200000"/>
              </a:lnSpc>
              <a:buFont typeface="Arial" charset="2"/>
              <a:buChar char="•"/>
            </a:pPr>
            <a:r>
              <a:rPr lang="en-GB" sz="1700" b="1" dirty="0"/>
              <a:t>Founded: </a:t>
            </a:r>
            <a:r>
              <a:rPr lang="en-GB" sz="1700" dirty="0"/>
              <a:t>2015, in a retail park in Coventry, UK</a:t>
            </a:r>
          </a:p>
          <a:p>
            <a:pPr marL="342900" indent="-342900" algn="just">
              <a:lnSpc>
                <a:spcPct val="200000"/>
              </a:lnSpc>
              <a:buFont typeface="Arial" charset="2"/>
              <a:buChar char="•"/>
            </a:pPr>
            <a:r>
              <a:rPr lang="en-GB" sz="1700" b="1" dirty="0"/>
              <a:t>Owner: </a:t>
            </a:r>
            <a:r>
              <a:rPr lang="en-GB" sz="1700" dirty="0"/>
              <a:t>Basil, an accomplished artisan baker</a:t>
            </a:r>
          </a:p>
          <a:p>
            <a:pPr marL="342900" indent="-342900" algn="just">
              <a:lnSpc>
                <a:spcPct val="200000"/>
              </a:lnSpc>
              <a:buFont typeface="Arial" charset="2"/>
              <a:buChar char="•"/>
            </a:pPr>
            <a:r>
              <a:rPr lang="en-GB" sz="1700" b="1" dirty="0"/>
              <a:t>Sells: </a:t>
            </a:r>
            <a:r>
              <a:rPr lang="en-US" sz="1700" dirty="0"/>
              <a:t>pastries with a contemporary twist, crafted with the finest organic ingredients.</a:t>
            </a:r>
          </a:p>
          <a:p>
            <a:pPr marL="342900" indent="-342900" algn="just">
              <a:lnSpc>
                <a:spcPct val="200000"/>
              </a:lnSpc>
              <a:buFont typeface="Arial" charset="2"/>
              <a:buChar char="•"/>
            </a:pPr>
            <a:r>
              <a:rPr lang="en-GB" sz="1700" b="1" dirty="0"/>
              <a:t>Performance: </a:t>
            </a:r>
            <a:r>
              <a:rPr lang="en-US" sz="1700" dirty="0"/>
              <a:t>Up to 2020, sales were increasing steadily. Things started to go downhill quickly after that. They have remained mostly unchanged since 2023, albeit being lower than their 2019 levels.</a:t>
            </a:r>
            <a:endParaRPr lang="en-GB" sz="1700" dirty="0"/>
          </a:p>
        </p:txBody>
      </p:sp>
      <p:sp>
        <p:nvSpPr>
          <p:cNvPr id="10" name="Customer Card 1"/>
          <p:cNvSpPr/>
          <p:nvPr/>
        </p:nvSpPr>
        <p:spPr>
          <a:xfrm>
            <a:off x="7150000" y="1892808"/>
            <a:ext cx="4300000" cy="1220000"/>
          </a:xfrm>
          <a:prstGeom prst="roundRect">
            <a:avLst>
              <a:gd name="adj" fmla="val 8000"/>
            </a:avLst>
          </a:prstGeom>
          <a:solidFill>
            <a:srgbClr val="CFE2E7"/>
          </a:solidFill>
          <a:ln>
            <a:noFill/>
          </a:ln>
        </p:spPr>
        <p:txBody>
          <a:bodyPr lIns="182880" tIns="91440" rIns="182880" bIns="91440" anchor="ctr"/>
          <a:lstStyle/>
          <a:p>
            <a:r>
              <a:rPr lang="en-GB" sz="1500" b="1" dirty="0">
                <a:solidFill>
                  <a:srgbClr val="2E5369"/>
                </a:solidFill>
              </a:rPr>
              <a:t>Local shoppers &amp; retail-park workers</a:t>
            </a:r>
          </a:p>
          <a:p>
            <a:r>
              <a:rPr lang="en-GB" sz="1300" dirty="0">
                <a:solidFill>
                  <a:srgbClr val="2E5369"/>
                </a:solidFill>
              </a:rPr>
              <a:t>Value convenience and tasty, quality options</a:t>
            </a:r>
          </a:p>
        </p:txBody>
      </p:sp>
      <p:sp>
        <p:nvSpPr>
          <p:cNvPr id="11" name="Customer Card 2"/>
          <p:cNvSpPr/>
          <p:nvPr/>
        </p:nvSpPr>
        <p:spPr>
          <a:xfrm>
            <a:off x="7150000" y="3230404"/>
            <a:ext cx="4300000" cy="1220000"/>
          </a:xfrm>
          <a:prstGeom prst="roundRect">
            <a:avLst>
              <a:gd name="adj" fmla="val 8000"/>
            </a:avLst>
          </a:prstGeom>
          <a:solidFill>
            <a:srgbClr val="31B4E6"/>
          </a:solidFill>
          <a:ln>
            <a:noFill/>
          </a:ln>
        </p:spPr>
        <p:txBody>
          <a:bodyPr lIns="182880" tIns="91440" rIns="182880" bIns="91440" anchor="ctr"/>
          <a:lstStyle/>
          <a:p>
            <a:r>
              <a:rPr lang="en-GB" sz="1500" b="1" dirty="0">
                <a:solidFill>
                  <a:srgbClr val="FFFFFF"/>
                </a:solidFill>
              </a:rPr>
              <a:t>Office &amp; warehouse workers (adjacent industrial site)</a:t>
            </a:r>
          </a:p>
          <a:p>
            <a:r>
              <a:rPr lang="en-GB" sz="1300" dirty="0">
                <a:solidFill>
                  <a:srgbClr val="FFFFFF"/>
                </a:solidFill>
              </a:rPr>
              <a:t>Frequent visitors for lunch and refreshments</a:t>
            </a:r>
          </a:p>
        </p:txBody>
      </p:sp>
      <p:sp>
        <p:nvSpPr>
          <p:cNvPr id="12" name="Customer Card 3"/>
          <p:cNvSpPr/>
          <p:nvPr/>
        </p:nvSpPr>
        <p:spPr>
          <a:xfrm>
            <a:off x="7150000" y="4568000"/>
            <a:ext cx="4300000" cy="1220000"/>
          </a:xfrm>
          <a:prstGeom prst="roundRect">
            <a:avLst>
              <a:gd name="adj" fmla="val 8000"/>
            </a:avLst>
          </a:prstGeom>
          <a:solidFill>
            <a:srgbClr val="2E5369"/>
          </a:solidFill>
          <a:ln>
            <a:noFill/>
          </a:ln>
        </p:spPr>
        <p:txBody>
          <a:bodyPr lIns="182880" tIns="91440" rIns="182880" bIns="91440" anchor="ctr"/>
          <a:lstStyle/>
          <a:p>
            <a:r>
              <a:rPr lang="en-GB" sz="1500" b="1" dirty="0">
                <a:solidFill>
                  <a:srgbClr val="FFFFFF"/>
                </a:solidFill>
              </a:rPr>
              <a:t>Loyal regulars now at risk</a:t>
            </a:r>
          </a:p>
          <a:p>
            <a:r>
              <a:rPr lang="en-GB" sz="1300" dirty="0">
                <a:solidFill>
                  <a:srgbClr val="FFFFFF"/>
                </a:solidFill>
              </a:rPr>
              <a:t>Some made redundant; others now work from home</a:t>
            </a:r>
          </a:p>
        </p:txBody>
      </p:sp>
    </p:spTree>
    <p:extLst>
      <p:ext uri="{BB962C8B-B14F-4D97-AF65-F5344CB8AC3E}">
        <p14:creationId xmlns:p14="http://schemas.microsoft.com/office/powerpoint/2010/main" val="17484990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D839E5-539A-6BA2-F020-0AEF28846AB2}"/>
              </a:ext>
            </a:extLst>
          </p:cNvPr>
          <p:cNvSpPr>
            <a:spLocks noGrp="1"/>
          </p:cNvSpPr>
          <p:nvPr>
            <p:ph type="title"/>
          </p:nvPr>
        </p:nvSpPr>
        <p:spPr>
          <a:xfrm>
            <a:off x="2589213" y="389273"/>
            <a:ext cx="8915399" cy="713232"/>
          </a:xfrm>
        </p:spPr>
        <p:txBody>
          <a:bodyPr/>
          <a:lstStyle/>
          <a:p>
            <a:r>
              <a:rPr lang="en-GB" b="1" dirty="0"/>
              <a:t>Problem: nature and scope</a:t>
            </a:r>
          </a:p>
        </p:txBody>
      </p:sp>
      <p:sp>
        <p:nvSpPr>
          <p:cNvPr id="9" name="5W2H Label"/>
          <p:cNvSpPr/>
          <p:nvPr/>
        </p:nvSpPr>
        <p:spPr>
          <a:xfrm>
            <a:off x="1585518" y="1417739"/>
            <a:ext cx="3825380" cy="369115"/>
          </a:xfrm>
        </p:spPr>
        <p:txBody>
          <a:bodyPr/>
          <a:lstStyle/>
          <a:p>
            <a:r>
              <a:rPr lang="en-GB" sz="2400" b="1" dirty="0">
                <a:solidFill>
                  <a:srgbClr val="31B4E6"/>
                </a:solidFill>
              </a:rPr>
              <a:t>5W2H Model</a:t>
            </a:r>
          </a:p>
        </p:txBody>
      </p:sp>
      <p:sp>
        <p:nvSpPr>
          <p:cNvPr id="3" name="Text Placeholder 2">
            <a:extLst>
              <a:ext uri="{FF2B5EF4-FFF2-40B4-BE49-F238E27FC236}">
                <a16:creationId xmlns:a16="http://schemas.microsoft.com/office/drawing/2014/main" id="{E73EC453-8E6E-AAA5-639A-7F2EB8FCDBC5}"/>
              </a:ext>
            </a:extLst>
          </p:cNvPr>
          <p:cNvSpPr>
            <a:spLocks noGrp="1"/>
          </p:cNvSpPr>
          <p:nvPr>
            <p:ph type="body" idx="1"/>
          </p:nvPr>
        </p:nvSpPr>
        <p:spPr>
          <a:xfrm>
            <a:off x="1585518" y="1904300"/>
            <a:ext cx="4414481" cy="4545699"/>
          </a:xfrm>
        </p:spPr>
        <p:txBody>
          <a:bodyPr>
            <a:normAutofit fontScale="77500" lnSpcReduction="20000"/>
          </a:bodyPr>
          <a:lstStyle/>
          <a:p>
            <a:pPr algn="just">
              <a:lnSpc>
                <a:spcPct val="220000"/>
              </a:lnSpc>
            </a:pPr>
            <a:r>
              <a:rPr lang="en-GB" sz="1600" b="1" dirty="0">
                <a:solidFill>
                  <a:srgbClr val="2E5369"/>
                </a:solidFill>
              </a:rPr>
              <a:t>What: </a:t>
            </a:r>
            <a:r>
              <a:rPr lang="en-US" sz="1600" dirty="0">
                <a:solidFill>
                  <a:schemeClr val="tx1"/>
                </a:solidFill>
              </a:rPr>
              <a:t>Still, Basil's Bakery sales are around 25% down than 2019 levels, and things haven't gotten any better.</a:t>
            </a:r>
            <a:endParaRPr lang="en-GB" sz="600" dirty="0"/>
          </a:p>
          <a:p>
            <a:pPr algn="just">
              <a:lnSpc>
                <a:spcPct val="220000"/>
              </a:lnSpc>
            </a:pPr>
            <a:r>
              <a:rPr lang="en-GB" sz="1600" b="1" dirty="0">
                <a:solidFill>
                  <a:srgbClr val="2E5369"/>
                </a:solidFill>
              </a:rPr>
              <a:t>Why: </a:t>
            </a:r>
            <a:r>
              <a:rPr lang="en-US" sz="1600" dirty="0">
                <a:solidFill>
                  <a:schemeClr val="tx1"/>
                </a:solidFill>
              </a:rPr>
              <a:t>High costs, unpredictable pre-orders, nonexistent delivery, and a shrinking local population are driving customers away.</a:t>
            </a:r>
            <a:endParaRPr lang="en-GB" sz="600" dirty="0"/>
          </a:p>
          <a:p>
            <a:pPr algn="just">
              <a:lnSpc>
                <a:spcPct val="220000"/>
              </a:lnSpc>
            </a:pPr>
            <a:r>
              <a:rPr lang="en-GB" sz="1600" b="1" dirty="0">
                <a:solidFill>
                  <a:srgbClr val="2E5369"/>
                </a:solidFill>
              </a:rPr>
              <a:t>Who: </a:t>
            </a:r>
            <a:r>
              <a:rPr lang="en-US" sz="1600" dirty="0">
                <a:solidFill>
                  <a:schemeClr val="tx1"/>
                </a:solidFill>
              </a:rPr>
              <a:t>Everyone who has ever worked in the nearby offices, warehouses, or retail malls...., everyone who lives in the vicinity, including Basil the owner and baker.</a:t>
            </a:r>
            <a:endParaRPr lang="en-GB" sz="600" dirty="0"/>
          </a:p>
          <a:p>
            <a:pPr algn="just">
              <a:lnSpc>
                <a:spcPct val="220000"/>
              </a:lnSpc>
            </a:pPr>
            <a:r>
              <a:rPr lang="en-GB" sz="1600" b="1" dirty="0">
                <a:solidFill>
                  <a:srgbClr val="2E5369"/>
                </a:solidFill>
              </a:rPr>
              <a:t>When: </a:t>
            </a:r>
            <a:r>
              <a:rPr lang="en-US" sz="1600" dirty="0">
                <a:solidFill>
                  <a:schemeClr val="tx1"/>
                </a:solidFill>
              </a:rPr>
              <a:t>Following the lockout, a recession set place and didn't end until 2025.</a:t>
            </a:r>
            <a:endParaRPr lang="en-GB" sz="1600" dirty="0">
              <a:solidFill>
                <a:schemeClr val="tx1"/>
              </a:solidFill>
            </a:endParaRPr>
          </a:p>
        </p:txBody>
      </p:sp>
      <p:sp>
        <p:nvSpPr>
          <p:cNvPr id="4" name="5W2H Right Column"/>
          <p:cNvSpPr/>
          <p:nvPr/>
        </p:nvSpPr>
        <p:spPr>
          <a:xfrm>
            <a:off x="7256476" y="1904300"/>
            <a:ext cx="4343523" cy="4545699"/>
          </a:xfrm>
        </p:spPr>
        <p:txBody>
          <a:bodyPr>
            <a:normAutofit/>
          </a:bodyPr>
          <a:lstStyle/>
          <a:p>
            <a:pPr algn="just">
              <a:lnSpc>
                <a:spcPct val="200000"/>
              </a:lnSpc>
            </a:pPr>
            <a:r>
              <a:rPr lang="en-GB" sz="1200" b="1" dirty="0">
                <a:solidFill>
                  <a:srgbClr val="2E5369"/>
                </a:solidFill>
              </a:rPr>
              <a:t>Where: </a:t>
            </a:r>
            <a:r>
              <a:rPr lang="en-US" sz="1200" dirty="0">
                <a:solidFill>
                  <a:schemeClr val="tx1"/>
                </a:solidFill>
              </a:rPr>
              <a:t>The online bakery Basil's Bakery is based in the British city of Coventry.</a:t>
            </a:r>
            <a:endParaRPr lang="en-GB" sz="1200" dirty="0"/>
          </a:p>
          <a:p>
            <a:pPr algn="just">
              <a:lnSpc>
                <a:spcPct val="200000"/>
              </a:lnSpc>
            </a:pPr>
            <a:r>
              <a:rPr lang="en-GB" sz="1200" b="1" dirty="0">
                <a:solidFill>
                  <a:srgbClr val="2E5369"/>
                </a:solidFill>
              </a:rPr>
              <a:t>How: </a:t>
            </a:r>
            <a:r>
              <a:rPr lang="en-US" sz="1200" dirty="0">
                <a:solidFill>
                  <a:schemeClr val="tx1"/>
                </a:solidFill>
              </a:rPr>
              <a:t>Every day, businesses face a myriad of obstacles. For example, traffic is decreasing, there are empty houses in the area. Additionally, it might be difficult to accommodate employees' needs for flexible work hours. Increasing fixed expenditures are already cutting into profits.</a:t>
            </a:r>
            <a:endParaRPr lang="en-GB" sz="1200" dirty="0"/>
          </a:p>
          <a:p>
            <a:pPr algn="just">
              <a:lnSpc>
                <a:spcPct val="200000"/>
              </a:lnSpc>
            </a:pPr>
            <a:r>
              <a:rPr lang="en-GB" sz="1200" b="1" dirty="0">
                <a:solidFill>
                  <a:srgbClr val="2E5369"/>
                </a:solidFill>
              </a:rPr>
              <a:t>How much: </a:t>
            </a:r>
            <a:r>
              <a:rPr lang="en-US" sz="1200" dirty="0">
                <a:solidFill>
                  <a:schemeClr val="tx1"/>
                </a:solidFill>
              </a:rPr>
              <a:t>Between 2023 and 2025 (excluding 2019), rent, electricity, insurance, and material expenditures will rise while income would fall by 25%.</a:t>
            </a:r>
            <a:endParaRPr lang="en-GB" sz="1200" dirty="0">
              <a:solidFill>
                <a:schemeClr val="tx1"/>
              </a:solidFill>
            </a:endParaRPr>
          </a:p>
        </p:txBody>
      </p:sp>
    </p:spTree>
    <p:extLst>
      <p:ext uri="{BB962C8B-B14F-4D97-AF65-F5344CB8AC3E}">
        <p14:creationId xmlns:p14="http://schemas.microsoft.com/office/powerpoint/2010/main" val="14240872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6300BE-D96C-22F6-553D-690EEFFC5D51}"/>
              </a:ext>
            </a:extLst>
          </p:cNvPr>
          <p:cNvSpPr>
            <a:spLocks noGrp="1"/>
          </p:cNvSpPr>
          <p:nvPr>
            <p:ph type="title"/>
          </p:nvPr>
        </p:nvSpPr>
        <p:spPr>
          <a:xfrm>
            <a:off x="1589314" y="1082179"/>
            <a:ext cx="9988449" cy="645953"/>
          </a:xfrm>
        </p:spPr>
        <p:txBody>
          <a:bodyPr>
            <a:normAutofit fontScale="90000"/>
          </a:bodyPr>
          <a:lstStyle/>
          <a:p>
            <a:r>
              <a:rPr lang="en-GB" b="1" dirty="0"/>
              <a:t>PESTLE ANALYSIS: Basil’s Bakery</a:t>
            </a:r>
            <a:br>
              <a:rPr lang="en-GB" dirty="0">
                <a:solidFill>
                  <a:srgbClr val="000000"/>
                </a:solidFill>
              </a:rPr>
            </a:br>
            <a:endParaRPr lang="en-GB" b="1" dirty="0"/>
          </a:p>
        </p:txBody>
      </p:sp>
      <p:sp>
        <p:nvSpPr>
          <p:cNvPr id="3" name="Text Placeholder 2">
            <a:extLst>
              <a:ext uri="{FF2B5EF4-FFF2-40B4-BE49-F238E27FC236}">
                <a16:creationId xmlns:a16="http://schemas.microsoft.com/office/drawing/2014/main" id="{87B96C4E-C633-AD44-2B5D-616D8D99EE4D}"/>
              </a:ext>
            </a:extLst>
          </p:cNvPr>
          <p:cNvSpPr>
            <a:spLocks noGrp="1"/>
          </p:cNvSpPr>
          <p:nvPr>
            <p:ph type="body" idx="1"/>
          </p:nvPr>
        </p:nvSpPr>
        <p:spPr>
          <a:xfrm>
            <a:off x="1589314" y="1517112"/>
            <a:ext cx="3130129" cy="3400000"/>
          </a:xfrm>
          <a:prstGeom prst="roundRect">
            <a:avLst>
              <a:gd name="adj" fmla="val 5000"/>
            </a:avLst>
          </a:prstGeom>
          <a:solidFill>
            <a:srgbClr val="2E5369"/>
          </a:solidFill>
          <a:ln>
            <a:noFill/>
          </a:ln>
        </p:spPr>
        <p:txBody>
          <a:bodyPr lIns="228600" tIns="228600" rIns="228600" bIns="228600" anchor="ctr">
            <a:normAutofit fontScale="70000" lnSpcReduction="20000"/>
          </a:bodyPr>
          <a:lstStyle/>
          <a:p>
            <a:pPr>
              <a:lnSpc>
                <a:spcPct val="200000"/>
              </a:lnSpc>
            </a:pPr>
            <a:r>
              <a:rPr lang="en-GB" sz="2000" b="1" dirty="0">
                <a:solidFill>
                  <a:srgbClr val="FFFFFF"/>
                </a:solidFill>
              </a:rPr>
              <a:t>POLITICAL</a:t>
            </a:r>
            <a:endParaRPr lang="en-GB" sz="800" dirty="0">
              <a:solidFill>
                <a:srgbClr val="FFFFFF"/>
              </a:solidFill>
            </a:endParaRPr>
          </a:p>
          <a:p>
            <a:pPr algn="just">
              <a:lnSpc>
                <a:spcPct val="200000"/>
              </a:lnSpc>
            </a:pPr>
            <a:r>
              <a:rPr lang="en-US" sz="1400" dirty="0">
                <a:solidFill>
                  <a:srgbClr val="FFFFFF"/>
                </a:solidFill>
              </a:rPr>
              <a:t>• The operational costs of small businesses are greatly impacted by local company rate rules and laws regarding the high street assistance programmed.</a:t>
            </a:r>
          </a:p>
          <a:p>
            <a:pPr algn="just">
              <a:lnSpc>
                <a:spcPct val="200000"/>
              </a:lnSpc>
            </a:pPr>
            <a:r>
              <a:rPr lang="en-US" sz="1400" dirty="0">
                <a:solidFill>
                  <a:srgbClr val="FFFFFF"/>
                </a:solidFill>
              </a:rPr>
              <a:t> • Because the government backs flexible work alternatives, office workers don't have to deal with as much congestion throughout the week .</a:t>
            </a:r>
          </a:p>
        </p:txBody>
      </p:sp>
      <p:sp>
        <p:nvSpPr>
          <p:cNvPr id="4" name="Economic Card"/>
          <p:cNvSpPr/>
          <p:nvPr/>
        </p:nvSpPr>
        <p:spPr>
          <a:xfrm>
            <a:off x="5063860" y="1517112"/>
            <a:ext cx="3203449" cy="3400000"/>
          </a:xfrm>
          <a:prstGeom prst="roundRect">
            <a:avLst>
              <a:gd name="adj" fmla="val 5000"/>
            </a:avLst>
          </a:prstGeom>
          <a:solidFill>
            <a:srgbClr val="31B4E6"/>
          </a:solidFill>
          <a:ln>
            <a:noFill/>
          </a:ln>
        </p:spPr>
        <p:txBody>
          <a:bodyPr lIns="228600" tIns="228600" rIns="228600" bIns="228600" anchor="ctr"/>
          <a:lstStyle/>
          <a:p>
            <a:pPr algn="just">
              <a:lnSpc>
                <a:spcPct val="200000"/>
              </a:lnSpc>
            </a:pPr>
            <a:r>
              <a:rPr lang="en-GB" sz="900" b="1" dirty="0">
                <a:solidFill>
                  <a:srgbClr val="FFFFFF"/>
                </a:solidFill>
              </a:rPr>
              <a:t>ECONOMIC</a:t>
            </a:r>
            <a:endParaRPr lang="en-GB" sz="900" dirty="0">
              <a:solidFill>
                <a:srgbClr val="FFFFFF"/>
              </a:solidFill>
            </a:endParaRPr>
          </a:p>
          <a:p>
            <a:pPr algn="just">
              <a:lnSpc>
                <a:spcPct val="200000"/>
              </a:lnSpc>
            </a:pPr>
            <a:r>
              <a:rPr lang="en-US" sz="900" dirty="0">
                <a:solidFill>
                  <a:srgbClr val="FFFFFF"/>
                </a:solidFill>
              </a:rPr>
              <a:t>• Profit margins are being squeezed by the unpredictable prices of organic ingredients, which are a result of food inflation in the UK (House of Commons Library, 2026).</a:t>
            </a:r>
          </a:p>
          <a:p>
            <a:pPr algn="just">
              <a:lnSpc>
                <a:spcPct val="200000"/>
              </a:lnSpc>
            </a:pPr>
            <a:r>
              <a:rPr lang="en-US" sz="900" dirty="0">
                <a:solidFill>
                  <a:srgbClr val="FFFFFF"/>
                </a:solidFill>
              </a:rPr>
              <a:t>• Rising costs for utilities, insurance, rent, and taxes are just a few of the reasons why running a company is becoming more and more challenging.</a:t>
            </a:r>
          </a:p>
        </p:txBody>
      </p:sp>
      <p:sp>
        <p:nvSpPr>
          <p:cNvPr id="5" name="Social Card"/>
          <p:cNvSpPr/>
          <p:nvPr/>
        </p:nvSpPr>
        <p:spPr>
          <a:xfrm>
            <a:off x="8611728" y="1517112"/>
            <a:ext cx="3203449" cy="3400000"/>
          </a:xfrm>
          <a:prstGeom prst="roundRect">
            <a:avLst>
              <a:gd name="adj" fmla="val 5000"/>
            </a:avLst>
          </a:prstGeom>
          <a:solidFill>
            <a:srgbClr val="7E40CC"/>
          </a:solidFill>
          <a:ln>
            <a:noFill/>
          </a:ln>
        </p:spPr>
        <p:txBody>
          <a:bodyPr lIns="228600" tIns="228600" rIns="228600" bIns="228600" anchor="ctr"/>
          <a:lstStyle/>
          <a:p>
            <a:r>
              <a:rPr lang="en-GB" sz="2000" b="1" dirty="0">
                <a:solidFill>
                  <a:srgbClr val="FFFFFF"/>
                </a:solidFill>
              </a:rPr>
              <a:t>SOCIAL</a:t>
            </a:r>
          </a:p>
          <a:p>
            <a:endParaRPr lang="en-GB" sz="800" dirty="0">
              <a:solidFill>
                <a:srgbClr val="FFFFFF"/>
              </a:solidFill>
            </a:endParaRPr>
          </a:p>
          <a:p>
            <a:pPr algn="just">
              <a:lnSpc>
                <a:spcPct val="200000"/>
              </a:lnSpc>
            </a:pPr>
            <a:r>
              <a:rPr lang="en-US" sz="1000" dirty="0">
                <a:solidFill>
                  <a:srgbClr val="FFFFFF"/>
                </a:solidFill>
              </a:rPr>
              <a:t>• More and more individuals are opting for hybrid and remote jobs, which would explain the daily drop in foot traffic in town centers (Centre for Cities, 2025).</a:t>
            </a:r>
          </a:p>
          <a:p>
            <a:pPr algn="just">
              <a:lnSpc>
                <a:spcPct val="200000"/>
              </a:lnSpc>
            </a:pPr>
            <a:r>
              <a:rPr lang="en-US" sz="1000" dirty="0">
                <a:solidFill>
                  <a:srgbClr val="FFFFFF"/>
                </a:solidFill>
              </a:rPr>
              <a:t>• Online shopping and delivery are becoming more popular, and Basil is finding it difficult to keep up.</a:t>
            </a:r>
          </a:p>
        </p:txBody>
      </p:sp>
    </p:spTree>
    <p:extLst>
      <p:ext uri="{BB962C8B-B14F-4D97-AF65-F5344CB8AC3E}">
        <p14:creationId xmlns:p14="http://schemas.microsoft.com/office/powerpoint/2010/main" val="138271662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1727AA-2A4B-7459-64F6-8CB68974F0E3}"/>
              </a:ext>
            </a:extLst>
          </p:cNvPr>
          <p:cNvSpPr>
            <a:spLocks noGrp="1"/>
          </p:cNvSpPr>
          <p:nvPr>
            <p:ph type="title"/>
          </p:nvPr>
        </p:nvSpPr>
        <p:spPr>
          <a:xfrm>
            <a:off x="1583219" y="624110"/>
            <a:ext cx="9921394" cy="1280890"/>
          </a:xfrm>
        </p:spPr>
        <p:txBody>
          <a:bodyPr/>
          <a:lstStyle/>
          <a:p>
            <a:r>
              <a:rPr lang="en-GB" b="1" dirty="0"/>
              <a:t>PESTLE ANALYSIS: Basil’s Bakery</a:t>
            </a:r>
            <a:br>
              <a:rPr lang="en-GB" dirty="0">
                <a:solidFill>
                  <a:srgbClr val="000000"/>
                </a:solidFill>
              </a:rPr>
            </a:br>
            <a:endParaRPr lang="en-GB" dirty="0"/>
          </a:p>
        </p:txBody>
      </p:sp>
      <p:sp>
        <p:nvSpPr>
          <p:cNvPr id="3" name="Content Placeholder 2">
            <a:extLst>
              <a:ext uri="{FF2B5EF4-FFF2-40B4-BE49-F238E27FC236}">
                <a16:creationId xmlns:a16="http://schemas.microsoft.com/office/drawing/2014/main" id="{C71705AF-A114-46D3-808C-4A69D3AE5A69}"/>
              </a:ext>
            </a:extLst>
          </p:cNvPr>
          <p:cNvSpPr>
            <a:spLocks noGrp="1"/>
          </p:cNvSpPr>
          <p:nvPr>
            <p:ph idx="1"/>
          </p:nvPr>
        </p:nvSpPr>
        <p:spPr>
          <a:xfrm>
            <a:off x="1072878" y="1900000"/>
            <a:ext cx="3178123" cy="3400000"/>
          </a:xfrm>
          <a:prstGeom prst="roundRect">
            <a:avLst>
              <a:gd name="adj" fmla="val 5000"/>
            </a:avLst>
          </a:prstGeom>
          <a:solidFill>
            <a:srgbClr val="265991"/>
          </a:solidFill>
          <a:ln>
            <a:noFill/>
          </a:ln>
        </p:spPr>
        <p:txBody>
          <a:bodyPr lIns="228600" tIns="228600" rIns="228600" bIns="228600" anchor="ctr">
            <a:normAutofit fontScale="62500" lnSpcReduction="20000"/>
          </a:bodyPr>
          <a:lstStyle/>
          <a:p>
            <a:pPr marL="0" indent="0" algn="just">
              <a:lnSpc>
                <a:spcPct val="210000"/>
              </a:lnSpc>
              <a:buNone/>
            </a:pPr>
            <a:r>
              <a:rPr lang="en-GB" sz="2000" b="1" dirty="0">
                <a:solidFill>
                  <a:srgbClr val="FFFFFF"/>
                </a:solidFill>
              </a:rPr>
              <a:t>TECHNOLOGICAL</a:t>
            </a:r>
            <a:endParaRPr lang="en-GB" sz="800" dirty="0">
              <a:solidFill>
                <a:srgbClr val="FFFFFF"/>
              </a:solidFill>
            </a:endParaRPr>
          </a:p>
          <a:p>
            <a:pPr marL="228600" indent="-228600" algn="just">
              <a:lnSpc>
                <a:spcPct val="210000"/>
              </a:lnSpc>
              <a:buFont typeface="Arial" charset="2"/>
              <a:buChar char="•"/>
            </a:pPr>
            <a:r>
              <a:rPr lang="en-US" sz="1400" dirty="0">
                <a:solidFill>
                  <a:srgbClr val="FFFFFF"/>
                </a:solidFill>
              </a:rPr>
              <a:t>You may stop searching since our website, mobile app, and phone service are all you need to place an order.</a:t>
            </a:r>
          </a:p>
          <a:p>
            <a:pPr marL="228600" indent="-228600" algn="just">
              <a:lnSpc>
                <a:spcPct val="210000"/>
              </a:lnSpc>
              <a:buFont typeface="Arial" charset="2"/>
              <a:buChar char="•"/>
            </a:pPr>
            <a:r>
              <a:rPr lang="en-US" sz="1400" dirty="0">
                <a:solidFill>
                  <a:srgbClr val="FFFFFF"/>
                </a:solidFill>
              </a:rPr>
              <a:t>Basil may find out when other shopping centers are busy by using the same technology that tracks foot traffic </a:t>
            </a:r>
          </a:p>
        </p:txBody>
      </p:sp>
      <p:sp>
        <p:nvSpPr>
          <p:cNvPr id="4" name="Legal Card"/>
          <p:cNvSpPr/>
          <p:nvPr/>
        </p:nvSpPr>
        <p:spPr>
          <a:xfrm>
            <a:off x="4621878" y="1900000"/>
            <a:ext cx="3178122" cy="3400000"/>
          </a:xfrm>
          <a:prstGeom prst="roundRect">
            <a:avLst>
              <a:gd name="adj" fmla="val 5000"/>
            </a:avLst>
          </a:prstGeom>
          <a:solidFill>
            <a:srgbClr val="353535"/>
          </a:solidFill>
          <a:ln>
            <a:noFill/>
          </a:ln>
        </p:spPr>
        <p:txBody>
          <a:bodyPr lIns="228600" tIns="228600" rIns="228600" bIns="228600" anchor="ctr"/>
          <a:lstStyle/>
          <a:p>
            <a:pPr algn="just">
              <a:lnSpc>
                <a:spcPct val="200000"/>
              </a:lnSpc>
            </a:pPr>
            <a:r>
              <a:rPr lang="en-GB" sz="1000" b="1" dirty="0">
                <a:solidFill>
                  <a:srgbClr val="FFFFFF"/>
                </a:solidFill>
              </a:rPr>
              <a:t>LEGAL</a:t>
            </a:r>
            <a:endParaRPr lang="en-GB" sz="1000" dirty="0">
              <a:solidFill>
                <a:srgbClr val="FFFFFF"/>
              </a:solidFill>
            </a:endParaRPr>
          </a:p>
          <a:p>
            <a:pPr marL="228600" indent="-228600" algn="just">
              <a:lnSpc>
                <a:spcPct val="200000"/>
              </a:lnSpc>
              <a:buFont typeface="Arial" charset="2"/>
              <a:buChar char="•"/>
            </a:pPr>
            <a:r>
              <a:rPr lang="en-US" sz="1000" dirty="0">
                <a:solidFill>
                  <a:srgbClr val="FFFFFF"/>
                </a:solidFill>
              </a:rPr>
              <a:t>If Basil wanted to hire someone to assist with orders or deliveries, he would have to boost pricing to fulfil employment regulations like minimum salary and national insurance.</a:t>
            </a:r>
          </a:p>
          <a:p>
            <a:pPr marL="228600" indent="-228600" algn="just">
              <a:lnSpc>
                <a:spcPct val="200000"/>
              </a:lnSpc>
              <a:buFont typeface="Arial" charset="2"/>
              <a:buChar char="•"/>
            </a:pPr>
            <a:r>
              <a:rPr lang="en-US" sz="1000" dirty="0">
                <a:solidFill>
                  <a:srgbClr val="FFFFFF"/>
                </a:solidFill>
              </a:rPr>
              <a:t>All firms selling baked products are required to follow certain standards regarding labelling.</a:t>
            </a:r>
          </a:p>
        </p:txBody>
      </p:sp>
      <p:sp>
        <p:nvSpPr>
          <p:cNvPr id="5" name="Environmental Card"/>
          <p:cNvSpPr/>
          <p:nvPr/>
        </p:nvSpPr>
        <p:spPr>
          <a:xfrm>
            <a:off x="8170877" y="1900000"/>
            <a:ext cx="3178121" cy="3400000"/>
          </a:xfrm>
          <a:prstGeom prst="roundRect">
            <a:avLst>
              <a:gd name="adj" fmla="val 5000"/>
            </a:avLst>
          </a:prstGeom>
          <a:solidFill>
            <a:srgbClr val="2E5369"/>
          </a:solidFill>
          <a:ln>
            <a:noFill/>
          </a:ln>
        </p:spPr>
        <p:txBody>
          <a:bodyPr lIns="228600" tIns="228600" rIns="228600" bIns="228600" anchor="ctr"/>
          <a:lstStyle/>
          <a:p>
            <a:pPr algn="just">
              <a:lnSpc>
                <a:spcPct val="200000"/>
              </a:lnSpc>
            </a:pPr>
            <a:r>
              <a:rPr lang="en-GB" sz="1000" b="1" dirty="0">
                <a:solidFill>
                  <a:srgbClr val="FFFFFF"/>
                </a:solidFill>
              </a:rPr>
              <a:t>ENVIRONMENTAL</a:t>
            </a:r>
            <a:endParaRPr lang="en-GB" sz="1000" dirty="0">
              <a:solidFill>
                <a:srgbClr val="FFFFFF"/>
              </a:solidFill>
            </a:endParaRPr>
          </a:p>
          <a:p>
            <a:pPr marL="228600" indent="-228600" algn="just">
              <a:lnSpc>
                <a:spcPct val="200000"/>
              </a:lnSpc>
              <a:buFont typeface="Arial" charset="2"/>
              <a:buChar char="•"/>
            </a:pPr>
            <a:r>
              <a:rPr lang="en-US" sz="1000" dirty="0">
                <a:solidFill>
                  <a:srgbClr val="FFFFFF"/>
                </a:solidFill>
              </a:rPr>
              <a:t>Crop failure and price surges caused by climate change are more likely to occur if you purchase organically cultivated food.</a:t>
            </a:r>
          </a:p>
          <a:p>
            <a:pPr marL="228600" indent="-228600" algn="just">
              <a:lnSpc>
                <a:spcPct val="200000"/>
              </a:lnSpc>
              <a:buFont typeface="Arial" charset="2"/>
              <a:buChar char="•"/>
            </a:pPr>
            <a:r>
              <a:rPr lang="en-US" sz="1000" dirty="0">
                <a:solidFill>
                  <a:srgbClr val="FFFFFF"/>
                </a:solidFill>
              </a:rPr>
              <a:t>Maybe fewer people are visiting the retail park, which would explain the decline in foot traffic.</a:t>
            </a:r>
          </a:p>
        </p:txBody>
      </p:sp>
    </p:spTree>
    <p:extLst>
      <p:ext uri="{BB962C8B-B14F-4D97-AF65-F5344CB8AC3E}">
        <p14:creationId xmlns:p14="http://schemas.microsoft.com/office/powerpoint/2010/main" val="191797416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C915AA-9AD6-9DEC-20C0-9E11999F2E2F}"/>
              </a:ext>
            </a:extLst>
          </p:cNvPr>
          <p:cNvSpPr>
            <a:spLocks noGrp="1"/>
          </p:cNvSpPr>
          <p:nvPr>
            <p:ph type="title"/>
          </p:nvPr>
        </p:nvSpPr>
        <p:spPr>
          <a:xfrm>
            <a:off x="1416904" y="651981"/>
            <a:ext cx="10087707" cy="741969"/>
          </a:xfrm>
        </p:spPr>
        <p:txBody>
          <a:bodyPr/>
          <a:lstStyle/>
          <a:p>
            <a:r>
              <a:rPr lang="en-GB" sz="3200" b="1" dirty="0"/>
              <a:t>Cause and effect analysis (Fishbone diagram)</a:t>
            </a:r>
            <a:endParaRPr lang="en-US" sz="3200" dirty="0">
              <a:solidFill>
                <a:srgbClr val="000000"/>
              </a:solidFill>
            </a:endParaRPr>
          </a:p>
          <a:p>
            <a:endParaRPr lang="en-US" dirty="0"/>
          </a:p>
        </p:txBody>
      </p:sp>
      <p:cxnSp>
        <p:nvCxnSpPr>
          <p:cNvPr id="20" name="Spine"/>
          <p:cNvCxnSpPr>
            <a:cxnSpLocks/>
          </p:cNvCxnSpPr>
          <p:nvPr/>
        </p:nvCxnSpPr>
        <p:spPr>
          <a:xfrm flipV="1">
            <a:off x="1887523" y="3634679"/>
            <a:ext cx="8312477" cy="70541"/>
          </a:xfrm>
          <a:prstGeom prst="line">
            <a:avLst/>
          </a:prstGeom>
          <a:ln w="38100">
            <a:solidFill>
              <a:srgbClr val="2E5369"/>
            </a:solidFill>
            <a:tailEnd type="triangle" w="lg" len="lg"/>
          </a:ln>
        </p:spPr>
      </p:cxnSp>
      <p:cxnSp>
        <p:nvCxnSpPr>
          <p:cNvPr id="21" name="Bone Top 1"/>
          <p:cNvCxnSpPr/>
          <p:nvPr/>
        </p:nvCxnSpPr>
        <p:spPr>
          <a:xfrm>
            <a:off x="2200000" y="2900000"/>
            <a:ext cx="900000" cy="770541"/>
          </a:xfrm>
          <a:prstGeom prst="line">
            <a:avLst/>
          </a:prstGeom>
          <a:ln w="19050">
            <a:solidFill>
              <a:srgbClr val="2E5369"/>
            </a:solidFill>
          </a:ln>
        </p:spPr>
      </p:cxnSp>
      <p:cxnSp>
        <p:nvCxnSpPr>
          <p:cNvPr id="22" name="Bone Top 2"/>
          <p:cNvCxnSpPr/>
          <p:nvPr/>
        </p:nvCxnSpPr>
        <p:spPr>
          <a:xfrm>
            <a:off x="5100000" y="2900000"/>
            <a:ext cx="900000" cy="770541"/>
          </a:xfrm>
          <a:prstGeom prst="line">
            <a:avLst/>
          </a:prstGeom>
          <a:ln w="19050">
            <a:solidFill>
              <a:srgbClr val="2E5369"/>
            </a:solidFill>
          </a:ln>
        </p:spPr>
      </p:cxnSp>
      <p:cxnSp>
        <p:nvCxnSpPr>
          <p:cNvPr id="23" name="Bone Top 3"/>
          <p:cNvCxnSpPr/>
          <p:nvPr/>
        </p:nvCxnSpPr>
        <p:spPr>
          <a:xfrm>
            <a:off x="8000000" y="2900000"/>
            <a:ext cx="900000" cy="770541"/>
          </a:xfrm>
          <a:prstGeom prst="line">
            <a:avLst/>
          </a:prstGeom>
          <a:ln w="19050">
            <a:solidFill>
              <a:srgbClr val="2E5369"/>
            </a:solidFill>
          </a:ln>
        </p:spPr>
      </p:cxnSp>
      <p:cxnSp>
        <p:nvCxnSpPr>
          <p:cNvPr id="24" name="Bone Bottom 1"/>
          <p:cNvCxnSpPr/>
          <p:nvPr/>
        </p:nvCxnSpPr>
        <p:spPr>
          <a:xfrm flipV="1">
            <a:off x="2200000" y="3670541"/>
            <a:ext cx="900000" cy="770541"/>
          </a:xfrm>
          <a:prstGeom prst="line">
            <a:avLst/>
          </a:prstGeom>
          <a:ln w="19050">
            <a:solidFill>
              <a:srgbClr val="2E5369"/>
            </a:solidFill>
          </a:ln>
        </p:spPr>
      </p:cxnSp>
      <p:cxnSp>
        <p:nvCxnSpPr>
          <p:cNvPr id="25" name="Bone Bottom 2"/>
          <p:cNvCxnSpPr/>
          <p:nvPr/>
        </p:nvCxnSpPr>
        <p:spPr>
          <a:xfrm flipV="1">
            <a:off x="5100000" y="3670541"/>
            <a:ext cx="900000" cy="770541"/>
          </a:xfrm>
          <a:prstGeom prst="line">
            <a:avLst/>
          </a:prstGeom>
          <a:ln w="19050">
            <a:solidFill>
              <a:srgbClr val="2E5369"/>
            </a:solidFill>
          </a:ln>
        </p:spPr>
      </p:cxnSp>
      <p:cxnSp>
        <p:nvCxnSpPr>
          <p:cNvPr id="26" name="Bone Bottom 3"/>
          <p:cNvCxnSpPr/>
          <p:nvPr/>
        </p:nvCxnSpPr>
        <p:spPr>
          <a:xfrm flipV="1">
            <a:off x="8000000" y="3670541"/>
            <a:ext cx="900000" cy="770541"/>
          </a:xfrm>
          <a:prstGeom prst="line">
            <a:avLst/>
          </a:prstGeom>
          <a:ln w="19050">
            <a:solidFill>
              <a:srgbClr val="2E5369"/>
            </a:solidFill>
          </a:ln>
        </p:spPr>
      </p:cxnSp>
      <p:sp>
        <p:nvSpPr>
          <p:cNvPr id="30" name="Effect Box"/>
          <p:cNvSpPr/>
          <p:nvPr/>
        </p:nvSpPr>
        <p:spPr>
          <a:xfrm>
            <a:off x="10200000" y="2900000"/>
            <a:ext cx="1700000" cy="1400000"/>
          </a:xfrm>
          <a:prstGeom prst="roundRect">
            <a:avLst>
              <a:gd name="adj" fmla="val 8000"/>
            </a:avLst>
          </a:prstGeom>
          <a:solidFill>
            <a:srgbClr val="2E5369"/>
          </a:solidFill>
          <a:ln>
            <a:noFill/>
          </a:ln>
        </p:spPr>
        <p:txBody>
          <a:bodyPr lIns="91440" tIns="91440" rIns="91440" bIns="91440" anchor="ctr">
            <a:normAutofit/>
          </a:bodyPr>
          <a:lstStyle/>
          <a:p>
            <a:pPr algn="ctr"/>
            <a:r>
              <a:rPr lang="en-GB" sz="1300" b="1" dirty="0">
                <a:solidFill>
                  <a:srgbClr val="FFFFFF"/>
                </a:solidFill>
              </a:rPr>
              <a:t>EFFECT</a:t>
            </a:r>
          </a:p>
          <a:p>
            <a:pPr algn="ctr"/>
            <a:r>
              <a:rPr lang="en-GB" sz="1100" dirty="0">
                <a:solidFill>
                  <a:srgbClr val="FFFFFF"/>
                </a:solidFill>
              </a:rPr>
              <a:t>Sales stagnant, ~25% below 2019 (2023-2025)</a:t>
            </a:r>
          </a:p>
        </p:txBody>
      </p:sp>
      <p:sp>
        <p:nvSpPr>
          <p:cNvPr id="31" name="Top Box 1 Market Environment"/>
          <p:cNvSpPr/>
          <p:nvPr/>
        </p:nvSpPr>
        <p:spPr>
          <a:xfrm>
            <a:off x="1150000" y="1450000"/>
            <a:ext cx="2100000" cy="1450000"/>
          </a:xfrm>
          <a:prstGeom prst="roundRect">
            <a:avLst>
              <a:gd name="adj" fmla="val 6000"/>
            </a:avLst>
          </a:prstGeom>
          <a:solidFill>
            <a:srgbClr val="31B4E6"/>
          </a:solidFill>
          <a:ln>
            <a:noFill/>
          </a:ln>
        </p:spPr>
        <p:txBody>
          <a:bodyPr lIns="91440" tIns="54864" rIns="91440" bIns="54864" anchor="ctr">
            <a:noAutofit/>
          </a:bodyPr>
          <a:lstStyle/>
          <a:p>
            <a:pPr algn="just">
              <a:lnSpc>
                <a:spcPct val="200000"/>
              </a:lnSpc>
            </a:pPr>
            <a:r>
              <a:rPr lang="en-GB" sz="900" b="1" dirty="0">
                <a:solidFill>
                  <a:srgbClr val="FFFFFF"/>
                </a:solidFill>
              </a:rPr>
              <a:t>Market Environment</a:t>
            </a:r>
          </a:p>
          <a:p>
            <a:pPr marL="171450" indent="-171450" algn="just">
              <a:lnSpc>
                <a:spcPct val="200000"/>
              </a:lnSpc>
              <a:buFont typeface="Arial" charset="2"/>
              <a:buChar char="•"/>
            </a:pPr>
            <a:r>
              <a:rPr lang="en-GB" sz="900" dirty="0">
                <a:solidFill>
                  <a:srgbClr val="FFFFFF"/>
                </a:solidFill>
              </a:rPr>
              <a:t>Retail-park footfall still below 2019</a:t>
            </a:r>
          </a:p>
          <a:p>
            <a:pPr marL="171450" indent="-171450" algn="just">
              <a:lnSpc>
                <a:spcPct val="200000"/>
              </a:lnSpc>
              <a:buFont typeface="Arial" charset="2"/>
              <a:buChar char="•"/>
            </a:pPr>
            <a:r>
              <a:rPr lang="en-GB" sz="900" dirty="0">
                <a:solidFill>
                  <a:srgbClr val="FFFFFF"/>
                </a:solidFill>
              </a:rPr>
              <a:t>Neighbouring units standing empty</a:t>
            </a:r>
          </a:p>
        </p:txBody>
      </p:sp>
      <p:sp>
        <p:nvSpPr>
          <p:cNvPr id="32" name="Top Box 2 Customers"/>
          <p:cNvSpPr/>
          <p:nvPr/>
        </p:nvSpPr>
        <p:spPr>
          <a:xfrm>
            <a:off x="4050000" y="1450000"/>
            <a:ext cx="2100000" cy="1450000"/>
          </a:xfrm>
          <a:prstGeom prst="roundRect">
            <a:avLst>
              <a:gd name="adj" fmla="val 6000"/>
            </a:avLst>
          </a:prstGeom>
          <a:solidFill>
            <a:srgbClr val="31B4E6"/>
          </a:solidFill>
          <a:ln>
            <a:noFill/>
          </a:ln>
        </p:spPr>
        <p:txBody>
          <a:bodyPr lIns="91440" tIns="54864" rIns="91440" bIns="54864" anchor="ctr">
            <a:normAutofit lnSpcReduction="10000"/>
          </a:bodyPr>
          <a:lstStyle/>
          <a:p>
            <a:pPr algn="just">
              <a:lnSpc>
                <a:spcPct val="200000"/>
              </a:lnSpc>
            </a:pPr>
            <a:r>
              <a:rPr lang="en-GB" sz="900" b="1" dirty="0">
                <a:solidFill>
                  <a:srgbClr val="FFFFFF"/>
                </a:solidFill>
              </a:rPr>
              <a:t>Customers</a:t>
            </a:r>
          </a:p>
          <a:p>
            <a:pPr marL="171450" indent="-171450" algn="just">
              <a:lnSpc>
                <a:spcPct val="200000"/>
              </a:lnSpc>
              <a:buFont typeface="Arial" charset="2"/>
              <a:buChar char="•"/>
            </a:pPr>
            <a:r>
              <a:rPr lang="en-GB" sz="900" dirty="0">
                <a:solidFill>
                  <a:srgbClr val="FFFFFF"/>
                </a:solidFill>
              </a:rPr>
              <a:t>Hybrid working cuts office trade</a:t>
            </a:r>
          </a:p>
          <a:p>
            <a:pPr marL="171450" indent="-171450" algn="just">
              <a:lnSpc>
                <a:spcPct val="200000"/>
              </a:lnSpc>
              <a:buFont typeface="Arial" charset="2"/>
              <a:buChar char="•"/>
            </a:pPr>
            <a:r>
              <a:rPr lang="en-GB" sz="900" dirty="0">
                <a:solidFill>
                  <a:srgbClr val="FFFFFF"/>
                </a:solidFill>
              </a:rPr>
              <a:t>Redundancies reduce loyal customers</a:t>
            </a:r>
          </a:p>
        </p:txBody>
      </p:sp>
      <p:sp>
        <p:nvSpPr>
          <p:cNvPr id="33" name="Top Box 3 Competition"/>
          <p:cNvSpPr/>
          <p:nvPr/>
        </p:nvSpPr>
        <p:spPr>
          <a:xfrm>
            <a:off x="6950000" y="1450000"/>
            <a:ext cx="2100000" cy="1450000"/>
          </a:xfrm>
          <a:prstGeom prst="roundRect">
            <a:avLst>
              <a:gd name="adj" fmla="val 6000"/>
            </a:avLst>
          </a:prstGeom>
          <a:solidFill>
            <a:srgbClr val="31B4E6"/>
          </a:solidFill>
          <a:ln>
            <a:noFill/>
          </a:ln>
        </p:spPr>
        <p:txBody>
          <a:bodyPr lIns="91440" tIns="54864" rIns="91440" bIns="54864" anchor="ctr">
            <a:noAutofit/>
          </a:bodyPr>
          <a:lstStyle/>
          <a:p>
            <a:pPr algn="just">
              <a:lnSpc>
                <a:spcPct val="200000"/>
              </a:lnSpc>
            </a:pPr>
            <a:r>
              <a:rPr lang="en-GB" sz="900" b="1" dirty="0">
                <a:solidFill>
                  <a:srgbClr val="FFFFFF"/>
                </a:solidFill>
              </a:rPr>
              <a:t>Competition</a:t>
            </a:r>
          </a:p>
          <a:p>
            <a:pPr marL="171450" indent="-171450" algn="just">
              <a:lnSpc>
                <a:spcPct val="200000"/>
              </a:lnSpc>
              <a:buFont typeface="Arial" charset="2"/>
              <a:buChar char="•"/>
            </a:pPr>
            <a:r>
              <a:rPr lang="en-GB" sz="900" dirty="0">
                <a:solidFill>
                  <a:srgbClr val="FFFFFF"/>
                </a:solidFill>
              </a:rPr>
              <a:t>Growth of online &amp; delivery apps</a:t>
            </a:r>
          </a:p>
          <a:p>
            <a:pPr marL="171450" indent="-171450" algn="just">
              <a:lnSpc>
                <a:spcPct val="200000"/>
              </a:lnSpc>
              <a:buFont typeface="Arial" charset="2"/>
              <a:buChar char="•"/>
            </a:pPr>
            <a:r>
              <a:rPr lang="en-GB" sz="900" dirty="0">
                <a:solidFill>
                  <a:srgbClr val="FFFFFF"/>
                </a:solidFill>
              </a:rPr>
              <a:t>Supermarkets undercut on price</a:t>
            </a:r>
          </a:p>
        </p:txBody>
      </p:sp>
      <p:sp>
        <p:nvSpPr>
          <p:cNvPr id="34" name="Bottom Box 1 Economic Costs"/>
          <p:cNvSpPr/>
          <p:nvPr/>
        </p:nvSpPr>
        <p:spPr>
          <a:xfrm>
            <a:off x="1150000" y="4441082"/>
            <a:ext cx="2100000" cy="1450000"/>
          </a:xfrm>
          <a:prstGeom prst="roundRect">
            <a:avLst>
              <a:gd name="adj" fmla="val 6000"/>
            </a:avLst>
          </a:prstGeom>
          <a:solidFill>
            <a:srgbClr val="265991"/>
          </a:solidFill>
          <a:ln>
            <a:noFill/>
          </a:ln>
        </p:spPr>
        <p:txBody>
          <a:bodyPr lIns="91440" tIns="54864" rIns="91440" bIns="54864" anchor="ctr">
            <a:normAutofit/>
          </a:bodyPr>
          <a:lstStyle/>
          <a:p>
            <a:pPr algn="just">
              <a:lnSpc>
                <a:spcPct val="200000"/>
              </a:lnSpc>
            </a:pPr>
            <a:r>
              <a:rPr lang="en-GB" sz="900" b="1" dirty="0">
                <a:solidFill>
                  <a:srgbClr val="FFFFFF"/>
                </a:solidFill>
              </a:rPr>
              <a:t>Economic Costs</a:t>
            </a:r>
          </a:p>
          <a:p>
            <a:pPr marL="171450" indent="-171450" algn="just">
              <a:lnSpc>
                <a:spcPct val="200000"/>
              </a:lnSpc>
              <a:buFont typeface="Arial" charset="2"/>
              <a:buChar char="•"/>
            </a:pPr>
            <a:r>
              <a:rPr lang="en-GB" sz="900" dirty="0">
                <a:solidFill>
                  <a:srgbClr val="FFFFFF"/>
                </a:solidFill>
              </a:rPr>
              <a:t>Rising rent, rates and utilities</a:t>
            </a:r>
          </a:p>
          <a:p>
            <a:pPr marL="171450" indent="-171450" algn="just">
              <a:lnSpc>
                <a:spcPct val="200000"/>
              </a:lnSpc>
              <a:buFont typeface="Arial" charset="2"/>
              <a:buChar char="•"/>
            </a:pPr>
            <a:r>
              <a:rPr lang="en-GB" sz="900" dirty="0">
                <a:solidFill>
                  <a:srgbClr val="FFFFFF"/>
                </a:solidFill>
              </a:rPr>
              <a:t>Volatile organic-ingredient prices</a:t>
            </a:r>
          </a:p>
        </p:txBody>
      </p:sp>
      <p:sp>
        <p:nvSpPr>
          <p:cNvPr id="35" name="Bottom Box 2 Service and Process"/>
          <p:cNvSpPr/>
          <p:nvPr/>
        </p:nvSpPr>
        <p:spPr>
          <a:xfrm>
            <a:off x="4050000" y="4441082"/>
            <a:ext cx="2100000" cy="1450000"/>
          </a:xfrm>
          <a:prstGeom prst="roundRect">
            <a:avLst>
              <a:gd name="adj" fmla="val 6000"/>
            </a:avLst>
          </a:prstGeom>
          <a:solidFill>
            <a:srgbClr val="265991"/>
          </a:solidFill>
          <a:ln>
            <a:noFill/>
          </a:ln>
        </p:spPr>
        <p:txBody>
          <a:bodyPr lIns="91440" tIns="54864" rIns="91440" bIns="54864" anchor="ctr">
            <a:normAutofit/>
          </a:bodyPr>
          <a:lstStyle/>
          <a:p>
            <a:pPr algn="just">
              <a:lnSpc>
                <a:spcPct val="200000"/>
              </a:lnSpc>
            </a:pPr>
            <a:r>
              <a:rPr lang="en-GB" sz="900" b="1" dirty="0">
                <a:solidFill>
                  <a:srgbClr val="FFFFFF"/>
                </a:solidFill>
              </a:rPr>
              <a:t>Service &amp; Process</a:t>
            </a:r>
          </a:p>
          <a:p>
            <a:pPr marL="171450" indent="-171450" algn="just">
              <a:lnSpc>
                <a:spcPct val="200000"/>
              </a:lnSpc>
              <a:buFont typeface="Arial" charset="2"/>
              <a:buChar char="•"/>
            </a:pPr>
            <a:r>
              <a:rPr lang="en-GB" sz="900" dirty="0">
                <a:solidFill>
                  <a:srgbClr val="FFFFFF"/>
                </a:solidFill>
              </a:rPr>
              <a:t>No home delivery offered</a:t>
            </a:r>
          </a:p>
          <a:p>
            <a:pPr marL="171450" indent="-171450" algn="just">
              <a:lnSpc>
                <a:spcPct val="200000"/>
              </a:lnSpc>
              <a:buFont typeface="Arial" charset="2"/>
              <a:buChar char="•"/>
            </a:pPr>
            <a:r>
              <a:rPr lang="en-GB" sz="900" dirty="0">
                <a:solidFill>
                  <a:srgbClr val="FFFFFF"/>
                </a:solidFill>
              </a:rPr>
              <a:t>Missed calls delay pre-orders</a:t>
            </a:r>
          </a:p>
        </p:txBody>
      </p:sp>
      <p:sp>
        <p:nvSpPr>
          <p:cNvPr id="36" name="Bottom Box 3 People and Capacity"/>
          <p:cNvSpPr/>
          <p:nvPr/>
        </p:nvSpPr>
        <p:spPr>
          <a:xfrm>
            <a:off x="6950000" y="4441082"/>
            <a:ext cx="2100000" cy="1450000"/>
          </a:xfrm>
          <a:prstGeom prst="roundRect">
            <a:avLst>
              <a:gd name="adj" fmla="val 6000"/>
            </a:avLst>
          </a:prstGeom>
          <a:solidFill>
            <a:srgbClr val="265991"/>
          </a:solidFill>
          <a:ln>
            <a:noFill/>
          </a:ln>
        </p:spPr>
        <p:txBody>
          <a:bodyPr lIns="91440" tIns="54864" rIns="91440" bIns="54864" anchor="ctr">
            <a:normAutofit/>
          </a:bodyPr>
          <a:lstStyle/>
          <a:p>
            <a:pPr algn="just">
              <a:lnSpc>
                <a:spcPct val="200000"/>
              </a:lnSpc>
            </a:pPr>
            <a:r>
              <a:rPr lang="en-GB" sz="900" b="1" dirty="0">
                <a:solidFill>
                  <a:srgbClr val="FFFFFF"/>
                </a:solidFill>
              </a:rPr>
              <a:t>People &amp; Capacity</a:t>
            </a:r>
          </a:p>
          <a:p>
            <a:pPr marL="171450" indent="-171450" algn="just">
              <a:lnSpc>
                <a:spcPct val="200000"/>
              </a:lnSpc>
              <a:buFont typeface="Arial" charset="2"/>
              <a:buChar char="•"/>
            </a:pPr>
            <a:r>
              <a:rPr lang="en-GB" sz="900" dirty="0">
                <a:solidFill>
                  <a:srgbClr val="FFFFFF"/>
                </a:solidFill>
              </a:rPr>
              <a:t>Basil is sole baker on-site</a:t>
            </a:r>
          </a:p>
          <a:p>
            <a:pPr marL="171450" indent="-171450" algn="just">
              <a:lnSpc>
                <a:spcPct val="200000"/>
              </a:lnSpc>
              <a:buFont typeface="Arial" charset="2"/>
              <a:buChar char="•"/>
            </a:pPr>
            <a:r>
              <a:rPr lang="en-GB" sz="900" dirty="0">
                <a:solidFill>
                  <a:srgbClr val="FFFFFF"/>
                </a:solidFill>
              </a:rPr>
              <a:t>No staff to cover front-of-house</a:t>
            </a:r>
          </a:p>
        </p:txBody>
      </p:sp>
    </p:spTree>
    <p:extLst>
      <p:ext uri="{BB962C8B-B14F-4D97-AF65-F5344CB8AC3E}">
        <p14:creationId xmlns:p14="http://schemas.microsoft.com/office/powerpoint/2010/main" val="364547863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D99987-98D1-706D-2E63-5B8DDBF317C6}"/>
              </a:ext>
            </a:extLst>
          </p:cNvPr>
          <p:cNvSpPr>
            <a:spLocks noGrp="1"/>
          </p:cNvSpPr>
          <p:nvPr>
            <p:ph type="title"/>
          </p:nvPr>
        </p:nvSpPr>
        <p:spPr>
          <a:xfrm>
            <a:off x="1589706" y="338328"/>
            <a:ext cx="9914905" cy="1012300"/>
          </a:xfrm>
        </p:spPr>
        <p:txBody>
          <a:bodyPr/>
          <a:lstStyle/>
          <a:p>
            <a:r>
              <a:rPr lang="en-GB" b="1" dirty="0"/>
              <a:t>Conclusion</a:t>
            </a:r>
          </a:p>
        </p:txBody>
      </p:sp>
      <p:sp>
        <p:nvSpPr>
          <p:cNvPr id="3" name="Text Placeholder 2">
            <a:extLst>
              <a:ext uri="{FF2B5EF4-FFF2-40B4-BE49-F238E27FC236}">
                <a16:creationId xmlns:a16="http://schemas.microsoft.com/office/drawing/2014/main" id="{4A53051C-8483-F6FD-7AB5-FC885653EC99}"/>
              </a:ext>
            </a:extLst>
          </p:cNvPr>
          <p:cNvSpPr>
            <a:spLocks noGrp="1"/>
          </p:cNvSpPr>
          <p:nvPr>
            <p:ph type="body" idx="1"/>
          </p:nvPr>
        </p:nvSpPr>
        <p:spPr>
          <a:xfrm>
            <a:off x="1589706" y="1350628"/>
            <a:ext cx="10440107" cy="4949572"/>
          </a:xfrm>
        </p:spPr>
        <p:txBody>
          <a:bodyPr>
            <a:noAutofit/>
          </a:bodyPr>
          <a:lstStyle/>
          <a:p>
            <a:pPr algn="just">
              <a:lnSpc>
                <a:spcPct val="200000"/>
              </a:lnSpc>
            </a:pPr>
            <a:r>
              <a:rPr lang="en-GB" sz="1400" b="1" dirty="0">
                <a:solidFill>
                  <a:srgbClr val="2E5369"/>
                </a:solidFill>
              </a:rPr>
              <a:t>Key findings</a:t>
            </a:r>
          </a:p>
          <a:p>
            <a:pPr marL="342900" indent="-342900" algn="just">
              <a:lnSpc>
                <a:spcPct val="200000"/>
              </a:lnSpc>
              <a:buFont typeface="Arial" charset="2"/>
              <a:buChar char="•"/>
            </a:pPr>
            <a:r>
              <a:rPr lang="en-US" sz="1400" dirty="0"/>
              <a:t>There was a significant uptick in customers during the lockout, but sales have been 25% lower than 2019 levels ever since 2023.</a:t>
            </a:r>
          </a:p>
          <a:p>
            <a:pPr marL="342900" indent="-342900" algn="just">
              <a:lnSpc>
                <a:spcPct val="200000"/>
              </a:lnSpc>
              <a:buFont typeface="Arial" charset="2"/>
              <a:buChar char="•"/>
            </a:pPr>
            <a:r>
              <a:rPr lang="en-US" sz="1400" dirty="0"/>
              <a:t>According to the PESTLE study, the main social and economic factors driving the issue are cost inflation and hybrid work arrangements.</a:t>
            </a:r>
          </a:p>
          <a:p>
            <a:pPr marL="342900" indent="-342900" algn="just">
              <a:lnSpc>
                <a:spcPct val="200000"/>
              </a:lnSpc>
              <a:buFont typeface="Arial" charset="2"/>
              <a:buChar char="•"/>
            </a:pPr>
            <a:r>
              <a:rPr lang="en-US" sz="1400" dirty="0"/>
              <a:t>When problems with internal capacity or service, such incorrect pre-ordering or delivery, arise in the Fishbone model, these outside demands are magnified.</a:t>
            </a:r>
          </a:p>
          <a:p>
            <a:pPr marL="342900" indent="-342900" algn="just">
              <a:lnSpc>
                <a:spcPct val="200000"/>
              </a:lnSpc>
              <a:buFont typeface="Arial" charset="2"/>
              <a:buChar char="•"/>
            </a:pPr>
            <a:r>
              <a:rPr lang="en-US" sz="1400" dirty="0"/>
              <a:t>Considering the purchasing habits of his target demographic, it seems that Basil's current business strategy is in conflict with a solo baker providing individualized assistance to customers.</a:t>
            </a:r>
          </a:p>
          <a:p>
            <a:pPr marL="342900" indent="-342900" algn="just">
              <a:lnSpc>
                <a:spcPct val="200000"/>
              </a:lnSpc>
              <a:buFont typeface="Arial" charset="2"/>
              <a:buChar char="•"/>
            </a:pPr>
            <a:r>
              <a:rPr lang="en-US" sz="1400" dirty="0"/>
              <a:t>Service gap monitoring costs and issues have never before received such intense attention in the pre-ordering and delivery sectors.</a:t>
            </a:r>
          </a:p>
        </p:txBody>
      </p:sp>
    </p:spTree>
    <p:extLst>
      <p:ext uri="{BB962C8B-B14F-4D97-AF65-F5344CB8AC3E}">
        <p14:creationId xmlns:p14="http://schemas.microsoft.com/office/powerpoint/2010/main" val="397047330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7B30E9-9073-E60E-A7A9-048C6F3D6925}"/>
              </a:ext>
            </a:extLst>
          </p:cNvPr>
          <p:cNvSpPr>
            <a:spLocks noGrp="1"/>
          </p:cNvSpPr>
          <p:nvPr>
            <p:ph type="title"/>
          </p:nvPr>
        </p:nvSpPr>
        <p:spPr>
          <a:xfrm>
            <a:off x="1589706" y="521208"/>
            <a:ext cx="9914905" cy="860400"/>
          </a:xfrm>
        </p:spPr>
        <p:txBody>
          <a:bodyPr/>
          <a:lstStyle/>
          <a:p>
            <a:r>
              <a:rPr lang="en-GB" b="1" dirty="0"/>
              <a:t>References </a:t>
            </a:r>
          </a:p>
        </p:txBody>
      </p:sp>
      <p:sp>
        <p:nvSpPr>
          <p:cNvPr id="3" name="Text Placeholder 2">
            <a:extLst>
              <a:ext uri="{FF2B5EF4-FFF2-40B4-BE49-F238E27FC236}">
                <a16:creationId xmlns:a16="http://schemas.microsoft.com/office/drawing/2014/main" id="{5F8D0C3B-0DFC-3E5A-28D7-AC7CD95B6A10}"/>
              </a:ext>
            </a:extLst>
          </p:cNvPr>
          <p:cNvSpPr>
            <a:spLocks noGrp="1"/>
          </p:cNvSpPr>
          <p:nvPr>
            <p:ph type="body" idx="1"/>
          </p:nvPr>
        </p:nvSpPr>
        <p:spPr>
          <a:xfrm>
            <a:off x="1589706" y="1600200"/>
            <a:ext cx="9914905" cy="4700000"/>
          </a:xfrm>
        </p:spPr>
        <p:txBody>
          <a:bodyPr>
            <a:normAutofit fontScale="77500" lnSpcReduction="20000"/>
          </a:bodyPr>
          <a:lstStyle/>
          <a:p>
            <a:pPr algn="just">
              <a:lnSpc>
                <a:spcPct val="220000"/>
              </a:lnSpc>
            </a:pPr>
            <a:r>
              <a:rPr lang="en-US" sz="1400" dirty="0">
                <a:latin typeface="Arial"/>
                <a:cs typeface="Arial"/>
              </a:rPr>
              <a:t>Brewer, M., Fry, E., &amp; Try, L. (2023). The Living Standards Outlook 2023. https://nen.press/wp-content/uploads/2023/01/Living-Standards-Outlook-2023.pdf</a:t>
            </a:r>
          </a:p>
          <a:p>
            <a:pPr algn="just">
              <a:lnSpc>
                <a:spcPct val="220000"/>
              </a:lnSpc>
            </a:pPr>
            <a:r>
              <a:rPr lang="en-US" sz="1400" dirty="0">
                <a:latin typeface="Arial"/>
                <a:cs typeface="Arial"/>
              </a:rPr>
              <a:t>Hollinrake, G., Stevenson, L., Wilkinson, L. L., </a:t>
            </a:r>
            <a:r>
              <a:rPr lang="en-US" sz="1400" dirty="0" err="1">
                <a:latin typeface="Arial"/>
                <a:cs typeface="Arial"/>
              </a:rPr>
              <a:t>Komninou</a:t>
            </a:r>
            <a:r>
              <a:rPr lang="en-US" sz="1400" dirty="0">
                <a:latin typeface="Arial"/>
                <a:cs typeface="Arial"/>
              </a:rPr>
              <a:t>, S., &amp; Brown, A. (2025). How Does Household Food Insecurity Impact Complementary Feeding, in High Income Countries, in a Cost‐of‐Living Crisis? A Systematic Scoping Review. Maternal and Child Nutrition. https://doi.org/10.1111/mcn.70082</a:t>
            </a:r>
          </a:p>
          <a:p>
            <a:pPr algn="just">
              <a:lnSpc>
                <a:spcPct val="220000"/>
              </a:lnSpc>
            </a:pPr>
            <a:r>
              <a:rPr lang="en-US" sz="1400" dirty="0" err="1">
                <a:latin typeface="Arial"/>
                <a:cs typeface="Arial"/>
              </a:rPr>
              <a:t>Kanamitie</a:t>
            </a:r>
            <a:r>
              <a:rPr lang="en-US" sz="1400" dirty="0">
                <a:latin typeface="Arial"/>
                <a:cs typeface="Arial"/>
              </a:rPr>
              <a:t>, D. T., Kumah, A., &amp; Issah, A.-R. (2025). </a:t>
            </a:r>
            <a:r>
              <a:rPr lang="en-US" sz="1400" dirty="0" err="1">
                <a:latin typeface="Arial"/>
                <a:cs typeface="Arial"/>
              </a:rPr>
              <a:t>jqsh</a:t>
            </a:r>
            <a:r>
              <a:rPr lang="en-US" sz="1400" dirty="0">
                <a:latin typeface="Arial"/>
                <a:cs typeface="Arial"/>
              </a:rPr>
              <a:t>. Kglmeridian.com. https://innovationsjournals-jqsh.kglmeridian.com/view/journals/jqsh/7/2/article-p85.xml</a:t>
            </a:r>
          </a:p>
          <a:p>
            <a:pPr algn="just">
              <a:lnSpc>
                <a:spcPct val="220000"/>
              </a:lnSpc>
            </a:pPr>
            <a:r>
              <a:rPr lang="en-US" sz="1400" dirty="0">
                <a:latin typeface="Arial"/>
                <a:cs typeface="Arial"/>
              </a:rPr>
              <a:t>Li, Z., &amp; Wang, G. (2024). On-Demand Delivery Platforms and Restaurant Sales. Management Science. https://doi.org/10.1287/mnsc.2021.01010</a:t>
            </a:r>
          </a:p>
          <a:p>
            <a:pPr algn="just">
              <a:lnSpc>
                <a:spcPct val="220000"/>
              </a:lnSpc>
            </a:pPr>
            <a:r>
              <a:rPr lang="en-US" sz="1400" dirty="0">
                <a:latin typeface="Arial"/>
                <a:cs typeface="Arial"/>
              </a:rPr>
              <a:t>Tague, N. R. (2023). The Quality Toolbox. Google Books. https://books.google.com/books?hl=en&amp;lr=&amp;id=0hLqEAAAQBAJ&amp;oi=fnd&amp;pg=PR1&amp;dq=Tague</a:t>
            </a:r>
          </a:p>
          <a:p>
            <a:pPr algn="just">
              <a:lnSpc>
                <a:spcPct val="220000"/>
              </a:lnSpc>
            </a:pPr>
            <a:r>
              <a:rPr lang="en-US" sz="1400" dirty="0">
                <a:latin typeface="Arial"/>
                <a:cs typeface="Arial"/>
              </a:rPr>
              <a:t>Xue, Y., Yan, J., Mohsin, M., &amp; Mehak, A. (2025). Supply chain risks in agri-food systems: a comprehensive review of economic vulnerabilities and mitigation approaches. Frontiers in Sustainable Food Systems, 9. https://doi.org/10.3389/fsufs.2025.1649834</a:t>
            </a:r>
          </a:p>
          <a:p>
            <a:pPr algn="just">
              <a:lnSpc>
                <a:spcPct val="220000"/>
              </a:lnSpc>
            </a:pPr>
            <a:r>
              <a:rPr lang="en-US" sz="1400" dirty="0">
                <a:latin typeface="Arial"/>
                <a:cs typeface="Arial"/>
              </a:rPr>
              <a:t>Zevi, A. T. (2025). Lonely in the Crowd: Plugged Or Remote? Global Cities and the Challenge of Hybrid Work. https://www.torrossa.com/it/resources/an/6024775</a:t>
            </a:r>
          </a:p>
        </p:txBody>
      </p:sp>
    </p:spTree>
    <p:extLst>
      <p:ext uri="{BB962C8B-B14F-4D97-AF65-F5344CB8AC3E}">
        <p14:creationId xmlns:p14="http://schemas.microsoft.com/office/powerpoint/2010/main" val="35912596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107DF-28D1-AECE-299A-375E6A01AF85}"/>
              </a:ext>
            </a:extLst>
          </p:cNvPr>
          <p:cNvSpPr>
            <a:spLocks noGrp="1"/>
          </p:cNvSpPr>
          <p:nvPr>
            <p:ph type="title"/>
          </p:nvPr>
        </p:nvSpPr>
        <p:spPr>
          <a:xfrm>
            <a:off x="7722761" y="935647"/>
            <a:ext cx="4340631" cy="2420202"/>
          </a:xfrm>
        </p:spPr>
        <p:txBody>
          <a:bodyPr vert="horz" lIns="91440" tIns="45720" rIns="91440" bIns="45720" rtlCol="0" anchor="b">
            <a:normAutofit/>
          </a:bodyPr>
          <a:lstStyle/>
          <a:p>
            <a:r>
              <a:rPr lang="en-US" sz="4100" dirty="0"/>
              <a:t>				</a:t>
            </a:r>
            <a:r>
              <a:rPr lang="en-US" sz="5400" b="1" dirty="0"/>
              <a:t>Questions</a:t>
            </a:r>
            <a:r>
              <a:rPr lang="en-US" sz="5400" dirty="0"/>
              <a:t> </a:t>
            </a:r>
          </a:p>
        </p:txBody>
      </p:sp>
      <p:pic>
        <p:nvPicPr>
          <p:cNvPr id="1030" name="Picture 6" descr="Thank You Images - Free Download on Freepik">
            <a:extLst>
              <a:ext uri="{FF2B5EF4-FFF2-40B4-BE49-F238E27FC236}">
                <a16:creationId xmlns:a16="http://schemas.microsoft.com/office/drawing/2014/main" id="{4E528340-6F23-E58F-AD00-71C55AF8F10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2443" r="174" b="3"/>
          <a:stretch/>
        </p:blipFill>
        <p:spPr bwMode="auto">
          <a:xfrm>
            <a:off x="929675" y="1250067"/>
            <a:ext cx="4213521" cy="432659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507828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Wisp">
  <a:themeElements>
    <a:clrScheme name="Wisp">
      <a:dk1>
        <a:sysClr val="windowText" lastClr="000000"/>
      </a:dk1>
      <a:lt1>
        <a:sysClr val="window" lastClr="FFFFFF"/>
      </a:lt1>
      <a:dk2>
        <a:srgbClr val="2E5369"/>
      </a:dk2>
      <a:lt2>
        <a:srgbClr val="CFE2E7"/>
      </a:lt2>
      <a:accent1>
        <a:srgbClr val="353535"/>
      </a:accent1>
      <a:accent2>
        <a:srgbClr val="31B4E6"/>
      </a:accent2>
      <a:accent3>
        <a:srgbClr val="265991"/>
      </a:accent3>
      <a:accent4>
        <a:srgbClr val="7E40CC"/>
      </a:accent4>
      <a:accent5>
        <a:srgbClr val="B927E9"/>
      </a:accent5>
      <a:accent6>
        <a:srgbClr val="E833BF"/>
      </a:accent6>
      <a:hlink>
        <a:srgbClr val="2DA0F1"/>
      </a:hlink>
      <a:folHlink>
        <a:srgbClr val="7ED1E6"/>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4F34B87B-9C7A-41AE-A6CB-48536223DFF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Wisp</Template>
  <TotalTime>2503</TotalTime>
  <Words>1403</Words>
  <Application>Microsoft Macintosh PowerPoint</Application>
  <PresentationFormat>Widescreen</PresentationFormat>
  <Paragraphs>98</Paragraphs>
  <Slides>11</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11</vt:i4>
      </vt:variant>
    </vt:vector>
  </HeadingPairs>
  <TitlesOfParts>
    <vt:vector size="17" baseType="lpstr">
      <vt:lpstr>A</vt:lpstr>
      <vt:lpstr>Aptos</vt:lpstr>
      <vt:lpstr>Arial</vt:lpstr>
      <vt:lpstr>Century Gothic</vt:lpstr>
      <vt:lpstr>Wingdings 3</vt:lpstr>
      <vt:lpstr>Wisp</vt:lpstr>
      <vt:lpstr>MODULE NAME: Problem Solving And Decision Making  MODULE CODE: LCLM4004_LON Diana Gomes E Gomes Da Silva  Student ID: 2534277 LECTURER: Thomas Adeyemi Assignment 1: Presentation – Basil’s Bakery Case Study</vt:lpstr>
      <vt:lpstr>OVERVIEW</vt:lpstr>
      <vt:lpstr>Introduction</vt:lpstr>
      <vt:lpstr>Company background</vt:lpstr>
      <vt:lpstr>Problem: nature and scope</vt:lpstr>
      <vt:lpstr>PESTLE ANALYSIS: Basil’s Bakery </vt:lpstr>
      <vt:lpstr>PESTLE ANALYSIS: Basil’s Bakery </vt:lpstr>
      <vt:lpstr>Cause and effect analysis (Fishbone diagram) </vt:lpstr>
      <vt:lpstr>Conclusion</vt:lpstr>
      <vt:lpstr>References </vt:lpstr>
      <vt:lpstr>    Questions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Anita Nan</dc:creator>
  <cp:lastModifiedBy>Helena Jabi Sauane</cp:lastModifiedBy>
  <cp:revision>98</cp:revision>
  <dcterms:created xsi:type="dcterms:W3CDTF">2024-10-08T15:58:04Z</dcterms:created>
  <dcterms:modified xsi:type="dcterms:W3CDTF">2026-07-12T21:50:54Z</dcterms:modified>
</cp:coreProperties>
</file>