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60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A48C7E-EF17-0F7D-B8CE-37781676FA1D}" v="1806" dt="2026-10-04T17:06:14.002"/>
    <p1510:client id="{961A206C-91B9-5B8C-ACF0-4EBB5C1BDDB8}" v="242" dt="2026-10-05T16:04:06.1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mental-disorders" TargetMode="External"/><Relationship Id="rId3" Type="http://schemas.openxmlformats.org/officeDocument/2006/relationships/hyperlink" Target="https://www.nhs.uk/mental-health/children-and-young-adults/" TargetMode="External"/><Relationship Id="rId7" Type="http://schemas.openxmlformats.org/officeDocument/2006/relationships/hyperlink" Target="https://www.gloucestershire.gov.uk/vschool/about-us/the-virtual-school-newsletter/the-virtual-school-newsletter-spring-26/mental-health-and-young-people/" TargetMode="External"/><Relationship Id="rId2" Type="http://schemas.openxmlformats.org/officeDocument/2006/relationships/hyperlink" Target="https://www.nice.org.uk/news/articles/digital-mental-health-tech-for-children-and-young-people-recommended-by-nice-in-first-rapid-healthtech-guidance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ons.gov.uk/peoplepopulationandcommunity/healthandsocialcare/mentalhealth/datalist" TargetMode="External"/><Relationship Id="rId5" Type="http://schemas.openxmlformats.org/officeDocument/2006/relationships/hyperlink" Target="https://www.sciencedirect.com/topics/social-sciences/health-promotion" TargetMode="External"/><Relationship Id="rId10" Type="http://schemas.openxmlformats.org/officeDocument/2006/relationships/hyperlink" Target="https://www.canva.com/" TargetMode="External"/><Relationship Id="rId4" Type="http://schemas.openxmlformats.org/officeDocument/2006/relationships/hyperlink" Target="https://www.mind.org.uk/news-campaigns/our-campaigns/children-and-young-peoples-mental-health/care-before-crisis-our-report-on-young-peoples-mental-health/" TargetMode="External"/><Relationship Id="rId9" Type="http://schemas.openxmlformats.org/officeDocument/2006/relationships/hyperlink" Target="https://www.who.int/health-topics/health-promotion#tab=tab_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FC035FC-256E-6553-A476-7B2D3A1A5155}"/>
              </a:ext>
            </a:extLst>
          </p:cNvPr>
          <p:cNvSpPr txBox="1"/>
          <p:nvPr/>
        </p:nvSpPr>
        <p:spPr>
          <a:xfrm>
            <a:off x="4040835" y="1454186"/>
            <a:ext cx="621568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/>
                <a:cs typeface="Arial"/>
              </a:rPr>
              <a:t>Raisa Khaleel </a:t>
            </a:r>
          </a:p>
          <a:p>
            <a:r>
              <a:rPr lang="en-US" sz="1600" dirty="0">
                <a:latin typeface="Arial"/>
                <a:cs typeface="Arial"/>
              </a:rPr>
              <a:t>2220004</a:t>
            </a:r>
          </a:p>
          <a:p>
            <a:r>
              <a:rPr lang="en-US" sz="1600" dirty="0">
                <a:latin typeface="Arial"/>
                <a:cs typeface="Arial"/>
              </a:rPr>
              <a:t>Raheela </a:t>
            </a:r>
          </a:p>
          <a:p>
            <a:r>
              <a:rPr lang="en-US" sz="1600" dirty="0">
                <a:latin typeface="Arial"/>
                <a:cs typeface="Arial"/>
              </a:rPr>
              <a:t>Component 2- digital technology poster</a:t>
            </a:r>
          </a:p>
          <a:p>
            <a:r>
              <a:rPr lang="en-US" sz="1600" dirty="0">
                <a:latin typeface="Arial"/>
                <a:cs typeface="Arial"/>
              </a:rPr>
              <a:t>LCHS7009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917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748A9A8-B98D-3004-2097-D9904741E3A2}"/>
              </a:ext>
            </a:extLst>
          </p:cNvPr>
          <p:cNvSpPr/>
          <p:nvPr/>
        </p:nvSpPr>
        <p:spPr>
          <a:xfrm>
            <a:off x="6687" y="506"/>
            <a:ext cx="12183001" cy="7086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90000"/>
              </a:lnSpc>
              <a:spcBef>
                <a:spcPct val="0"/>
              </a:spcBef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1600" b="1" dirty="0">
                <a:solidFill>
                  <a:schemeClr val="tx1"/>
                </a:solidFill>
                <a:latin typeface="Aptos"/>
                <a:ea typeface="Calibri"/>
                <a:cs typeface="Calibri"/>
              </a:rPr>
              <a:t>DIGITAL TECHNOLOGY- MINDFULL MINDS</a:t>
            </a:r>
            <a:endParaRPr lang="en-US" sz="1600" b="1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GB" sz="16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ea typeface="Calibri"/>
                <a:cs typeface="Arial"/>
              </a:rPr>
              <a:t>A free smartphone app offering mood tracking, mindfulness, breathing techniques, CBT based activities and mental health education to support young people wellbeing in the UK. 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endParaRPr lang="en-US" sz="2800" dirty="0">
              <a:solidFill>
                <a:schemeClr val="tx1"/>
              </a:solidFill>
              <a:latin typeface="Aptos"/>
              <a:ea typeface="Calibri"/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F11A97D-9A33-FDE2-EC0C-A22A8A0B9FA3}"/>
              </a:ext>
            </a:extLst>
          </p:cNvPr>
          <p:cNvSpPr/>
          <p:nvPr/>
        </p:nvSpPr>
        <p:spPr>
          <a:xfrm>
            <a:off x="7034460" y="708149"/>
            <a:ext cx="5158468" cy="217714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50000"/>
              </a:lnSpc>
            </a:pPr>
            <a:r>
              <a:rPr lang="en-US" sz="1200" b="1" dirty="0">
                <a:solidFill>
                  <a:schemeClr val="tx1"/>
                </a:solidFill>
                <a:latin typeface="Arial"/>
                <a:cs typeface="Arial"/>
              </a:rPr>
              <a:t>Health promotion values &amp; principles 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Health promotions aim to empower individuals to take control and improve their health (WHO, 2025)</a:t>
            </a: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Core values and principles include equity, human rights, empowerment, participation, prevention  &amp; accessibility 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Also 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recognising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 wider social and 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enviromental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 factors that influences mental wellbeing (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Tufcheinsky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 and </a:t>
            </a:r>
            <a:r>
              <a:rPr lang="en-US" sz="1200" dirty="0" err="1">
                <a:solidFill>
                  <a:schemeClr val="tx1"/>
                </a:solidFill>
                <a:latin typeface="Arial"/>
                <a:cs typeface="Arial"/>
              </a:rPr>
              <a:t>Varasjow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, 2014)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DE4132-2C95-197F-3474-CFFA606133EB}"/>
              </a:ext>
            </a:extLst>
          </p:cNvPr>
          <p:cNvSpPr/>
          <p:nvPr/>
        </p:nvSpPr>
        <p:spPr>
          <a:xfrm>
            <a:off x="2457860" y="3052733"/>
            <a:ext cx="4578389" cy="38015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171450" indent="-171450" algn="just">
              <a:buFont typeface="Arial"/>
              <a:buChar char="•"/>
            </a:pPr>
            <a:r>
              <a:rPr lang="en-US" sz="1400" b="1" dirty="0">
                <a:solidFill>
                  <a:schemeClr val="tx1"/>
                </a:solidFill>
              </a:rPr>
              <a:t>Mindful minds-</a:t>
            </a:r>
            <a:r>
              <a:rPr lang="en-US" sz="1400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Align with the core values and principles by empowering young people to develop practical skills to manage stress, emotions and everyday wellbeing through accessible digital resources</a:t>
            </a:r>
            <a:r>
              <a:rPr lang="en-US" sz="1200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(Wies, Landers and Ienca, 2021).</a:t>
            </a:r>
          </a:p>
          <a:p>
            <a:pPr algn="ctr"/>
            <a:endParaRPr lang="en-US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The intervention promotes participation by enabling users to select activities that are relevant to their needs, it also provides </a:t>
            </a:r>
            <a:r>
              <a:rPr lang="en-US" sz="1400" dirty="0" err="1">
                <a:solidFill>
                  <a:schemeClr val="tx1"/>
                </a:solidFill>
                <a:latin typeface="Arial"/>
                <a:cs typeface="Arial"/>
              </a:rPr>
              <a:t>personalised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 plans so every user has a unique plan aligning to their mental wellbeing.  </a:t>
            </a:r>
          </a:p>
          <a:p>
            <a:pPr algn="just"/>
            <a:endParaRPr lang="en-US" sz="14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Furthermore, mindful minds app is free and can be acessed on basic smartphones and is assessable in different languages making it easier for users.</a:t>
            </a:r>
            <a:r>
              <a:rPr lang="en-US" sz="1200" dirty="0">
                <a:solidFill>
                  <a:schemeClr val="tx1"/>
                </a:solidFill>
              </a:rPr>
              <a:t> </a:t>
            </a:r>
            <a:endParaRPr lang="en-US" sz="1200">
              <a:solidFill>
                <a:schemeClr val="tx1"/>
              </a:solidFill>
            </a:endParaRPr>
          </a:p>
          <a:p>
            <a:pPr algn="ctr"/>
            <a:endParaRPr lang="en-US" sz="1200" dirty="0">
              <a:solidFill>
                <a:schemeClr val="tx1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FF9E99F-7927-A8F2-2172-AD887304B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3238" y="709612"/>
            <a:ext cx="3036207" cy="229598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8776EAC-9046-320D-E3D9-84B1C94A8CB3}"/>
              </a:ext>
            </a:extLst>
          </p:cNvPr>
          <p:cNvSpPr txBox="1"/>
          <p:nvPr/>
        </p:nvSpPr>
        <p:spPr>
          <a:xfrm>
            <a:off x="3210538" y="2679571"/>
            <a:ext cx="35649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Breathe- Track- Feel Better 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73CA74E-E991-58EF-7403-BF895AA3A4A3}"/>
              </a:ext>
            </a:extLst>
          </p:cNvPr>
          <p:cNvSpPr/>
          <p:nvPr/>
        </p:nvSpPr>
        <p:spPr>
          <a:xfrm>
            <a:off x="27719" y="786594"/>
            <a:ext cx="2426187" cy="14677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"/>
                <a:cs typeface="Arial"/>
              </a:rPr>
              <a:t>Types of mental health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Anxiety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Depression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Bipolar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Schizophrenia </a:t>
            </a:r>
          </a:p>
          <a:p>
            <a:pPr algn="ctr"/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(WHO, 2022)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E2A2D77-5982-1289-5079-DC48143D06C0}"/>
              </a:ext>
            </a:extLst>
          </p:cNvPr>
          <p:cNvSpPr/>
          <p:nvPr/>
        </p:nvSpPr>
        <p:spPr>
          <a:xfrm>
            <a:off x="8460" y="2258542"/>
            <a:ext cx="2453651" cy="21304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"/>
                <a:cs typeface="Arial"/>
              </a:rPr>
              <a:t>Existing interventions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Counselling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Mental health education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Online CBT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Apps </a:t>
            </a:r>
          </a:p>
          <a:p>
            <a:pPr algn="ctr"/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(Mind, 2019), (King et al., 2023)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996A7B7-5E1C-02A9-C965-2C31C63B615E}"/>
              </a:ext>
            </a:extLst>
          </p:cNvPr>
          <p:cNvSpPr/>
          <p:nvPr/>
        </p:nvSpPr>
        <p:spPr>
          <a:xfrm>
            <a:off x="-966" y="4382993"/>
            <a:ext cx="2462982" cy="24713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Arial"/>
                <a:cs typeface="Arial"/>
              </a:rPr>
              <a:t>Factors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Cost of living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Work, mortgage, rent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Academic career pressure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Social media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Isolation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Relationship </a:t>
            </a:r>
          </a:p>
          <a:p>
            <a:pPr algn="ctr"/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(Rouquette et al., 2024)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B034E54-F1E0-62DF-C330-E776CED9B25D}"/>
              </a:ext>
            </a:extLst>
          </p:cNvPr>
          <p:cNvSpPr/>
          <p:nvPr/>
        </p:nvSpPr>
        <p:spPr>
          <a:xfrm>
            <a:off x="7875666" y="5379503"/>
            <a:ext cx="3730160" cy="118434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>
              <a:solidFill>
                <a:srgbClr val="000000"/>
              </a:solidFill>
            </a:endParaRPr>
          </a:p>
          <a:p>
            <a:pPr algn="ctr"/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2A9B45D-E3EB-53ED-F7E9-ED427380EDEA}"/>
              </a:ext>
            </a:extLst>
          </p:cNvPr>
          <p:cNvSpPr/>
          <p:nvPr/>
        </p:nvSpPr>
        <p:spPr>
          <a:xfrm>
            <a:off x="7037759" y="2879623"/>
            <a:ext cx="5158913" cy="39728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50000"/>
              </a:lnSpc>
            </a:pPr>
            <a:endParaRPr lang="en-US" sz="1400" b="1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400" b="1" dirty="0">
                <a:solidFill>
                  <a:schemeClr val="tx1"/>
                </a:solidFill>
                <a:latin typeface="Aptos"/>
                <a:cs typeface="Arial"/>
              </a:rPr>
              <a:t>Social </a:t>
            </a:r>
            <a:r>
              <a:rPr lang="en-US" sz="1400" b="1" dirty="0" err="1">
                <a:solidFill>
                  <a:schemeClr val="tx1"/>
                </a:solidFill>
                <a:latin typeface="Aptos"/>
                <a:cs typeface="Arial"/>
              </a:rPr>
              <a:t>cognative</a:t>
            </a:r>
            <a:r>
              <a:rPr lang="en-US" sz="1400" b="1" dirty="0">
                <a:solidFill>
                  <a:schemeClr val="tx1"/>
                </a:solidFill>
                <a:latin typeface="Aptos"/>
                <a:cs typeface="Arial"/>
              </a:rPr>
              <a:t> theory Bandura...</a:t>
            </a:r>
          </a:p>
          <a:p>
            <a:pPr algn="just">
              <a:lnSpc>
                <a:spcPct val="150000"/>
              </a:lnSpc>
            </a:pP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Mindful minds app supports </a:t>
            </a:r>
            <a:r>
              <a:rPr lang="en-US" sz="1150" dirty="0" err="1">
                <a:solidFill>
                  <a:schemeClr val="tx1"/>
                </a:solidFill>
                <a:latin typeface="Arial"/>
                <a:cs typeface="Arial"/>
              </a:rPr>
              <a:t>behaviour</a:t>
            </a: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 change by improving self </a:t>
            </a:r>
            <a:r>
              <a:rPr lang="en-US" sz="1150" dirty="0" err="1">
                <a:solidFill>
                  <a:schemeClr val="tx1"/>
                </a:solidFill>
                <a:latin typeface="Arial"/>
                <a:cs typeface="Arial"/>
              </a:rPr>
              <a:t>efficeny</a:t>
            </a: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, self regulation and mindfulness skills (Bandura,1986) However, according to (Villamil and King, 2024)</a:t>
            </a:r>
          </a:p>
          <a:p>
            <a:pPr algn="just">
              <a:lnSpc>
                <a:spcPct val="150000"/>
              </a:lnSpc>
            </a:pP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 outcomes can differ due to digital accessibility, engagement &amp; individual motivation therefore, the app is most effective as part of a wider approach to mental health support. </a:t>
            </a:r>
          </a:p>
          <a:p>
            <a:pPr>
              <a:lnSpc>
                <a:spcPct val="150000"/>
              </a:lnSpc>
            </a:pP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Conclusion- mindful minds app could contribute to improving young peoples mental wellbeing by providing </a:t>
            </a:r>
            <a:r>
              <a:rPr lang="en-US" sz="1150" dirty="0" err="1">
                <a:solidFill>
                  <a:schemeClr val="tx1"/>
                </a:solidFill>
                <a:latin typeface="Arial"/>
                <a:cs typeface="Arial"/>
              </a:rPr>
              <a:t>accessable</a:t>
            </a:r>
            <a:r>
              <a:rPr lang="en-US" sz="1150" dirty="0">
                <a:solidFill>
                  <a:schemeClr val="tx1"/>
                </a:solidFill>
                <a:latin typeface="Arial"/>
                <a:cs typeface="Arial"/>
              </a:rPr>
              <a:t>, preventative and skills for digital support. At policy level it highlights the importance of providing safe, easy &amp; evidence based digital interventions into wider mental health strategies while addressing digital exclusion. However, further research should examine the effectiveness, accessibility , user engagement, safety and its impact across socioeconomic groups before wider implementation. </a:t>
            </a:r>
            <a:r>
              <a:rPr lang="en-US" sz="1150" b="1" dirty="0">
                <a:solidFill>
                  <a:schemeClr val="tx1"/>
                </a:solidFill>
                <a:latin typeface="Arial"/>
                <a:cs typeface="Arial"/>
              </a:rPr>
              <a:t>           </a:t>
            </a:r>
            <a:endParaRPr lang="en-US" sz="115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sz="115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latin typeface="Aptos"/>
              <a:cs typeface="Arial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latin typeface="Aptos"/>
              <a:cs typeface="Arial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0079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034C0-F466-6799-C133-AD295E67DD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3915" y="320676"/>
            <a:ext cx="11066638" cy="615564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NICE (2023). </a:t>
            </a:r>
            <a:r>
              <a:rPr lang="en-US" sz="1200" i="1" dirty="0">
                <a:latin typeface="Times New Roman"/>
                <a:cs typeface="Times New Roman"/>
              </a:rPr>
              <a:t>Digital mental health tech for children and young people recommended by NICE in first rapid healthtech guidance</a:t>
            </a:r>
            <a:r>
              <a:rPr lang="en-US" sz="1200" dirty="0">
                <a:latin typeface="Times New Roman"/>
                <a:cs typeface="Times New Roman"/>
              </a:rPr>
              <a:t>. Available at: </a:t>
            </a:r>
            <a:r>
              <a:rPr lang="en-US" sz="1200" dirty="0">
                <a:latin typeface="Times New Roman"/>
                <a:cs typeface="Times New Roman"/>
                <a:hlinkClick r:id="rId2"/>
              </a:rPr>
              <a:t>https://www.nice.org.uk/news/articles/digital-mental-health-tech-for-children-and-young-people-recommended-by-nice-in-first-rapid-healthtech-guidance</a:t>
            </a:r>
            <a:r>
              <a:rPr lang="en-US" sz="1200" dirty="0">
                <a:latin typeface="Times New Roman"/>
                <a:cs typeface="Times New Roman"/>
              </a:rPr>
              <a:t> [Accessed 19 Sept. 2026].</a:t>
            </a:r>
            <a:endParaRPr lang="en-US" dirty="0"/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NHS (2021b).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Children, teenager and young adult’s mental health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https://www.nhs.uk/mental-health/children-and-young-adults/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[Accessed 17 Sept. 2026].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Rouquette, O.Y., Dekel, D., Siddiqi, A.-M., Seymour, C., Weeks, L. and John, A. (2024). Mental Health and its wider determinants in young people in the UK during 12 months of the COVID-19 pandemic: Repeated cross-sectional representative survey. </a:t>
            </a:r>
            <a:r>
              <a:rPr lang="en-GB" sz="12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BJPsych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 Open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10(6). doi:10.1192/bjo.2024.726.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Mind.org.uk. (2019).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Care before crisis: Report on Young People’s Mental Health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https://www.mind.org.uk/news-campaigns/our-campaigns/children-and-young-peoples-mental-health/care-before-crisis-our-report-on-young-peoples-mental-health/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(Accessed 17 September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Tulchinsky, T. and 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Varavikova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E. (2014).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Health promotion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https://www.sciencedirect.com/topics/social-sciences/health-promotion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 17 September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ONS (2026).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All data related to mental health.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6"/>
              </a:rPr>
              <a:t>https://www.ons.gov.uk/peoplepopulationandcommunity/healthandsocialcare/mentalhealth/datalist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 4 October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Gloucestershire.gov.uk. (2024).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Mental health and young people.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https://www.gloucestershire.gov.uk/vschool/about-us/the-virtual-school-newsletter/the-virtual-school-newsletter-spring-26/mental-health-and-young-people/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[Accessed 17 Sept. 2026].</a:t>
            </a:r>
            <a:endParaRPr lang="en-US" sz="12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World Health Organization (2022).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Mental disorders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[online] World Health Organization. Available at: </a:t>
            </a:r>
            <a:r>
              <a:rPr lang="en-GB" sz="1200" u="sng" dirty="0">
                <a:highlight>
                  <a:srgbClr val="FFFFFF"/>
                </a:highlight>
                <a:latin typeface="Arial"/>
                <a:cs typeface="Arial"/>
                <a:hlinkClick r:id="rId8"/>
              </a:rPr>
              <a:t>https://www.who.int/news-room/fact-sheets/detail/mental-disorders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 (Accessed 17 Sept. 2026)</a:t>
            </a:r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Villamil, A. and King, S. (2024). A humane social learning-informed metaverse: Cultivating positive technology experiences in digital learning environments.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Cyberpsychology, </a:t>
            </a:r>
            <a:r>
              <a:rPr lang="en-GB" sz="12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Behavior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, and Social Networking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27(1), pp.47–56. doi:10.1089/cyber.2023.0001. (Accessed 4 October 2026)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Bandura, A. (1986). Social cognitive theory: An agentic perspective.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Annual Review of Psychology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52(1), pp.1–26.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doi:https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://doi.org/10.1146/annurev.psych.52.1.1.( Accessed 4 October 2026)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World Health Organization (2025a).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Health promotion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 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9"/>
              </a:rPr>
              <a:t>https://www.who.int/health-topics/health-promotion#tab=tab_1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 4 October 2026)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Khosravi, M., Azar, G. and Izadi, R. (2024). Principles and elements of patient-centredness in mental health services: A thematic analysis of a systematic review of reviews. 13(3), pp.1–11. doi:10.1136/bmjoq-2023-002719. (Accessed 4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october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2026).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Canva (2025).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Canva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10"/>
              </a:rPr>
              <a:t>https://www.canva.com/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[Accessed 4 Oct. 2026].</a:t>
            </a: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King, T., Hui, G.,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Muschialli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L., Shafran, R., Ritchie, B., Hargreaves, D., Heyman, I., Griffiths, H.R. and Bennett, S. (2023). Mental health interventions for children and young people with long-term health conditions in children and Young People’s Mental Health Services in England. 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Clinical Child Psychology and Psychiatry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29(3). doi:10.1177/13591045231216134. (Accessed 4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october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2026)</a:t>
            </a:r>
          </a:p>
          <a:p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Wies, B., Landers, C. and Ienca, M. (2021). Digital Mental Health for young people: A scoping review of ethical promises and challenges. </a:t>
            </a:r>
            <a:r>
              <a:rPr lang="en-GB" sz="1300" i="1" dirty="0">
                <a:highlight>
                  <a:srgbClr val="FFFFFF"/>
                </a:highlight>
                <a:latin typeface="Times New Roman"/>
                <a:cs typeface="Times New Roman"/>
              </a:rPr>
              <a:t>Frontiers in Digital Health</a:t>
            </a:r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, 3(1). doi:10.3389/fdgth.2021.697072. (Accessed 4 </a:t>
            </a:r>
            <a:r>
              <a:rPr lang="en-GB" sz="1300" dirty="0" err="1">
                <a:highlight>
                  <a:srgbClr val="FFFFFF"/>
                </a:highlight>
                <a:latin typeface="Times New Roman"/>
                <a:cs typeface="Times New Roman"/>
              </a:rPr>
              <a:t>october</a:t>
            </a:r>
            <a:r>
              <a:rPr lang="en-GB" sz="1300" dirty="0">
                <a:highlight>
                  <a:srgbClr val="FFFFFF"/>
                </a:highlight>
                <a:latin typeface="Times New Roman"/>
                <a:cs typeface="Times New Roman"/>
              </a:rPr>
              <a:t> 2026)</a:t>
            </a:r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endParaRPr lang="en-US" sz="1200" dirty="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0022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1243</cp:revision>
  <dcterms:created xsi:type="dcterms:W3CDTF">2026-09-17T13:37:36Z</dcterms:created>
  <dcterms:modified xsi:type="dcterms:W3CDTF">2026-10-05T16:04:38Z</dcterms:modified>
</cp:coreProperties>
</file>