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56" r:id="rId5"/>
    <p:sldId id="288" r:id="rId6"/>
    <p:sldId id="296" r:id="rId7"/>
    <p:sldId id="289" r:id="rId8"/>
    <p:sldId id="290" r:id="rId9"/>
    <p:sldId id="297" r:id="rId10"/>
    <p:sldId id="298"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123" autoAdjust="0"/>
    <p:restoredTop sz="94660"/>
  </p:normalViewPr>
  <p:slideViewPr>
    <p:cSldViewPr snapToGrid="0">
      <p:cViewPr varScale="1">
        <p:scale>
          <a:sx n="86" d="100"/>
          <a:sy n="86" d="100"/>
        </p:scale>
        <p:origin x="684" y="90"/>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1/7/2025</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1/7/2025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hyperlink" Target="https://doi.org/10.1177/1043659621993909" TargetMode="Externa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2761488" y="2395728"/>
            <a:ext cx="8668512" cy="1243584"/>
          </a:xfrm>
        </p:spPr>
        <p:txBody>
          <a:bodyPr/>
          <a:lstStyle/>
          <a:p>
            <a:r>
              <a:rPr lang="en-US" sz="5400" dirty="0"/>
              <a:t>Post Traumatic Stress Disorder </a:t>
            </a: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pPr marL="0" indent="0">
              <a:buNone/>
            </a:pPr>
            <a:endParaRPr lang="en-US" dirty="0"/>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E82EB-27FA-2D16-71D5-530C5EE896D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41D2675-8B8F-73D1-8DEE-E7534AF3957F}"/>
              </a:ext>
            </a:extLst>
          </p:cNvPr>
          <p:cNvSpPr>
            <a:spLocks noGrp="1"/>
          </p:cNvSpPr>
          <p:nvPr>
            <p:ph type="title"/>
          </p:nvPr>
        </p:nvSpPr>
        <p:spPr>
          <a:xfrm>
            <a:off x="444500" y="542925"/>
            <a:ext cx="11214100" cy="757130"/>
          </a:xfrm>
        </p:spPr>
        <p:txBody>
          <a:bodyPr/>
          <a:lstStyle/>
          <a:p>
            <a:pPr algn="ctr"/>
            <a:r>
              <a:rPr lang="en-US" sz="4800" dirty="0">
                <a:latin typeface="+mn-lt"/>
              </a:rPr>
              <a:t>PTSD</a:t>
            </a:r>
          </a:p>
        </p:txBody>
      </p:sp>
      <p:sp>
        <p:nvSpPr>
          <p:cNvPr id="10" name="Text Placeholder 9">
            <a:extLst>
              <a:ext uri="{FF2B5EF4-FFF2-40B4-BE49-F238E27FC236}">
                <a16:creationId xmlns:a16="http://schemas.microsoft.com/office/drawing/2014/main" id="{D35829E0-C4F9-E70B-A432-2D70A444461D}"/>
              </a:ext>
            </a:extLst>
          </p:cNvPr>
          <p:cNvSpPr>
            <a:spLocks noGrp="1"/>
          </p:cNvSpPr>
          <p:nvPr>
            <p:ph type="body" sz="quarter" idx="13"/>
          </p:nvPr>
        </p:nvSpPr>
        <p:spPr>
          <a:xfrm>
            <a:off x="533400" y="1626932"/>
            <a:ext cx="10807700" cy="4931532"/>
          </a:xfrm>
        </p:spPr>
        <p:txBody>
          <a:bodyPr/>
          <a:lstStyle/>
          <a:p>
            <a:pPr marL="0" indent="0">
              <a:buNone/>
            </a:pPr>
            <a:r>
              <a:rPr lang="en-US" sz="2000" dirty="0"/>
              <a:t>PTSD is associated with a mental health condition which is caused by experiencing traumatic events or series of circumstances which affects physical, mental, and spiritual well-being of affected individual. The symptoms which highlight the presence of PTSD include the following</a:t>
            </a:r>
            <a:r>
              <a:rPr lang="en-US" sz="2000" kern="0" dirty="0">
                <a:effectLst/>
                <a:latin typeface="Times New Roman" panose="02020603050405020304" pitchFamily="18" charset="0"/>
                <a:ea typeface="Times New Roman" panose="02020603050405020304" pitchFamily="18" charset="0"/>
              </a:rPr>
              <a:t> </a:t>
            </a:r>
            <a:r>
              <a:rPr lang="en-US" sz="2000" kern="0" dirty="0">
                <a:effectLst/>
                <a:ea typeface="Times New Roman" panose="02020603050405020304" pitchFamily="18" charset="0"/>
              </a:rPr>
              <a:t>(Schrader &amp; Ross, 2021)</a:t>
            </a:r>
            <a:r>
              <a:rPr lang="en-US" sz="2000" dirty="0"/>
              <a:t>: </a:t>
            </a:r>
          </a:p>
          <a:p>
            <a:r>
              <a:rPr lang="en-US" sz="2000" dirty="0"/>
              <a:t>Repeated intrusive thoughts </a:t>
            </a:r>
          </a:p>
          <a:p>
            <a:r>
              <a:rPr lang="en-US" sz="2000" dirty="0"/>
              <a:t>Involuntary thoughts of traumatic past memories </a:t>
            </a:r>
          </a:p>
          <a:p>
            <a:r>
              <a:rPr lang="en-US" sz="2000" dirty="0"/>
              <a:t>Flashbacks of traumatic event</a:t>
            </a:r>
          </a:p>
          <a:p>
            <a:r>
              <a:rPr lang="en-US" sz="2000" dirty="0"/>
              <a:t>Nightmares </a:t>
            </a:r>
          </a:p>
          <a:p>
            <a:r>
              <a:rPr lang="en-US" sz="2000" dirty="0"/>
              <a:t>Feeling of  fear, shame, or guilt </a:t>
            </a:r>
          </a:p>
          <a:p>
            <a:r>
              <a:rPr lang="en-US" sz="2000" dirty="0"/>
              <a:t>Mood changes </a:t>
            </a:r>
          </a:p>
          <a:p>
            <a:r>
              <a:rPr lang="en-US" sz="2000" dirty="0"/>
              <a:t>Loss of interest in desirable activities </a:t>
            </a:r>
          </a:p>
          <a:p>
            <a:r>
              <a:rPr lang="en-US" sz="2000" dirty="0"/>
              <a:t>Irritability and anger outbursts</a:t>
            </a:r>
          </a:p>
        </p:txBody>
      </p:sp>
      <p:sp>
        <p:nvSpPr>
          <p:cNvPr id="2" name="Slide Number Placeholder 1">
            <a:extLst>
              <a:ext uri="{FF2B5EF4-FFF2-40B4-BE49-F238E27FC236}">
                <a16:creationId xmlns:a16="http://schemas.microsoft.com/office/drawing/2014/main" id="{3389BF50-A045-0F42-EEC4-811CFB9FC820}"/>
              </a:ext>
            </a:extLst>
          </p:cNvPr>
          <p:cNvSpPr>
            <a:spLocks noGrp="1"/>
          </p:cNvSpPr>
          <p:nvPr>
            <p:ph type="sldNum" sz="quarter" idx="12"/>
          </p:nvPr>
        </p:nvSpPr>
        <p:spPr/>
        <p:txBody>
          <a:bodyPr/>
          <a:lstStyle/>
          <a:p>
            <a:fld id="{C263D6C4-4840-40CC-AC84-17E24B3B7BDE}" type="slidenum">
              <a:rPr lang="en-US" smtClean="0"/>
              <a:pPr/>
              <a:t>2</a:t>
            </a:fld>
            <a:endParaRPr lang="en-US" dirty="0"/>
          </a:p>
        </p:txBody>
      </p:sp>
      <p:pic>
        <p:nvPicPr>
          <p:cNvPr id="5" name="Picture 4">
            <a:extLst>
              <a:ext uri="{FF2B5EF4-FFF2-40B4-BE49-F238E27FC236}">
                <a16:creationId xmlns:a16="http://schemas.microsoft.com/office/drawing/2014/main" id="{8B9156B2-EE55-DBD9-509C-EC2F191A2E9E}"/>
              </a:ext>
            </a:extLst>
          </p:cNvPr>
          <p:cNvPicPr>
            <a:picLocks noChangeAspect="1"/>
          </p:cNvPicPr>
          <p:nvPr/>
        </p:nvPicPr>
        <p:blipFill>
          <a:blip r:embed="rId2"/>
          <a:stretch>
            <a:fillRect/>
          </a:stretch>
        </p:blipFill>
        <p:spPr>
          <a:xfrm>
            <a:off x="6236629" y="2804027"/>
            <a:ext cx="5218771" cy="3387765"/>
          </a:xfrm>
          <a:prstGeom prst="rect">
            <a:avLst/>
          </a:prstGeom>
        </p:spPr>
      </p:pic>
    </p:spTree>
    <p:extLst>
      <p:ext uri="{BB962C8B-B14F-4D97-AF65-F5344CB8AC3E}">
        <p14:creationId xmlns:p14="http://schemas.microsoft.com/office/powerpoint/2010/main" val="1248885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F25C9-0863-46C8-A9B0-DE9114260EA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1922D3F-CFCC-264C-43B1-1A443B0EB99C}"/>
              </a:ext>
            </a:extLst>
          </p:cNvPr>
          <p:cNvSpPr>
            <a:spLocks noGrp="1"/>
          </p:cNvSpPr>
          <p:nvPr>
            <p:ph type="title"/>
          </p:nvPr>
        </p:nvSpPr>
        <p:spPr>
          <a:xfrm>
            <a:off x="488950" y="177800"/>
            <a:ext cx="11214100" cy="757130"/>
          </a:xfrm>
        </p:spPr>
        <p:txBody>
          <a:bodyPr/>
          <a:lstStyle/>
          <a:p>
            <a:pPr algn="ctr"/>
            <a:r>
              <a:rPr lang="en-US" sz="4800" dirty="0">
                <a:latin typeface="+mn-lt"/>
              </a:rPr>
              <a:t>20</a:t>
            </a:r>
            <a:r>
              <a:rPr lang="en-US" sz="4800" baseline="30000" dirty="0">
                <a:latin typeface="+mn-lt"/>
              </a:rPr>
              <a:t>th </a:t>
            </a:r>
            <a:r>
              <a:rPr lang="en-US" sz="4800" dirty="0">
                <a:latin typeface="+mn-lt"/>
              </a:rPr>
              <a:t>century </a:t>
            </a:r>
          </a:p>
        </p:txBody>
      </p:sp>
      <p:sp>
        <p:nvSpPr>
          <p:cNvPr id="10" name="Text Placeholder 9">
            <a:extLst>
              <a:ext uri="{FF2B5EF4-FFF2-40B4-BE49-F238E27FC236}">
                <a16:creationId xmlns:a16="http://schemas.microsoft.com/office/drawing/2014/main" id="{16A7C952-D48D-4523-CAF4-58AA07C71872}"/>
              </a:ext>
            </a:extLst>
          </p:cNvPr>
          <p:cNvSpPr>
            <a:spLocks noGrp="1"/>
          </p:cNvSpPr>
          <p:nvPr>
            <p:ph type="body" sz="quarter" idx="13"/>
          </p:nvPr>
        </p:nvSpPr>
        <p:spPr>
          <a:xfrm>
            <a:off x="488950" y="934930"/>
            <a:ext cx="11169650" cy="6200078"/>
          </a:xfrm>
        </p:spPr>
        <p:txBody>
          <a:bodyPr/>
          <a:lstStyle/>
          <a:p>
            <a:pPr marL="0" indent="0">
              <a:buNone/>
            </a:pPr>
            <a:r>
              <a:rPr lang="en-US" sz="2000" dirty="0"/>
              <a:t>20</a:t>
            </a:r>
            <a:r>
              <a:rPr lang="en-US" sz="2000" baseline="30000" dirty="0"/>
              <a:t>th</a:t>
            </a:r>
            <a:r>
              <a:rPr lang="en-US" sz="2000" dirty="0"/>
              <a:t> century is a transformational phase in which PTSD was officially recognized as a terminology by American Psychiatric Association in 1980 </a:t>
            </a:r>
            <a:r>
              <a:rPr lang="en-US" sz="2000" kern="0" dirty="0">
                <a:effectLst/>
                <a:ea typeface="Times New Roman" panose="02020603050405020304" pitchFamily="18" charset="0"/>
              </a:rPr>
              <a:t>(Bulut, 2020)</a:t>
            </a:r>
            <a:r>
              <a:rPr lang="en-US" sz="2000" dirty="0"/>
              <a:t>. A significant progress is visible in the research and treatment of PTSD. During the World Wars, terms like combat fatigue and shell shock were introduced which elaborates the trauma associated with PTSD (</a:t>
            </a:r>
            <a:r>
              <a:rPr lang="en-US" sz="2000" dirty="0" err="1">
                <a:effectLst/>
                <a:ea typeface="Calibri" panose="020F0502020204030204" pitchFamily="34" charset="0"/>
              </a:rPr>
              <a:t>Omopo</a:t>
            </a:r>
            <a:r>
              <a:rPr lang="en-US" sz="2000" dirty="0">
                <a:effectLst/>
                <a:ea typeface="Calibri" panose="020F0502020204030204" pitchFamily="34" charset="0"/>
              </a:rPr>
              <a:t>, 2024).</a:t>
            </a:r>
            <a:r>
              <a:rPr lang="en-US" sz="2000" dirty="0"/>
              <a:t>. It characterize symptoms like tremors, emotional numbness, panic, and fear. Furthermore, various psychological theories were introduced in this century. The treatment and care methods utilized during the 20</a:t>
            </a:r>
            <a:r>
              <a:rPr lang="en-US" sz="2000" baseline="30000" dirty="0"/>
              <a:t>th</a:t>
            </a:r>
            <a:r>
              <a:rPr lang="en-US" sz="2000" dirty="0"/>
              <a:t> century includes the following </a:t>
            </a:r>
            <a:r>
              <a:rPr lang="en-US" sz="2000" kern="0" dirty="0">
                <a:effectLst/>
                <a:ea typeface="Times New Roman" panose="02020603050405020304" pitchFamily="18" charset="0"/>
              </a:rPr>
              <a:t>(Antos et al., 2024)</a:t>
            </a:r>
            <a:r>
              <a:rPr lang="en-US" sz="2000" dirty="0"/>
              <a:t>: </a:t>
            </a:r>
          </a:p>
          <a:p>
            <a:r>
              <a:rPr lang="en-US" sz="2000" dirty="0"/>
              <a:t>Rest and removal from the war regions </a:t>
            </a:r>
          </a:p>
          <a:p>
            <a:r>
              <a:rPr lang="en-US" sz="2000" dirty="0"/>
              <a:t>Group therapy</a:t>
            </a:r>
          </a:p>
          <a:p>
            <a:r>
              <a:rPr lang="en-US" sz="2000" dirty="0"/>
              <a:t>Talk therapy </a:t>
            </a:r>
          </a:p>
          <a:p>
            <a:r>
              <a:rPr lang="en-US" sz="2000" dirty="0"/>
              <a:t>Desensitization</a:t>
            </a:r>
          </a:p>
          <a:p>
            <a:r>
              <a:rPr lang="en-US" sz="2000" dirty="0"/>
              <a:t>Electric shock therapy</a:t>
            </a:r>
          </a:p>
          <a:p>
            <a:r>
              <a:rPr lang="en-US" sz="2000" dirty="0"/>
              <a:t>Benzodiazepines </a:t>
            </a:r>
          </a:p>
          <a:p>
            <a:r>
              <a:rPr lang="en-US" sz="2000" dirty="0"/>
              <a:t>Exposure therapy </a:t>
            </a:r>
          </a:p>
          <a:p>
            <a:r>
              <a:rPr lang="en-US" sz="2000" dirty="0"/>
              <a:t>Cognitive behavioral therapy </a:t>
            </a:r>
            <a:endParaRPr lang="en-US" dirty="0"/>
          </a:p>
          <a:p>
            <a:endParaRPr lang="en-US" dirty="0"/>
          </a:p>
          <a:p>
            <a:endParaRPr lang="en-US" dirty="0"/>
          </a:p>
          <a:p>
            <a:endParaRPr lang="en-US" dirty="0"/>
          </a:p>
        </p:txBody>
      </p:sp>
      <p:sp>
        <p:nvSpPr>
          <p:cNvPr id="2" name="Slide Number Placeholder 1">
            <a:extLst>
              <a:ext uri="{FF2B5EF4-FFF2-40B4-BE49-F238E27FC236}">
                <a16:creationId xmlns:a16="http://schemas.microsoft.com/office/drawing/2014/main" id="{A64938A3-E346-B058-7127-6DE93018B9E2}"/>
              </a:ext>
            </a:extLst>
          </p:cNvPr>
          <p:cNvSpPr>
            <a:spLocks noGrp="1"/>
          </p:cNvSpPr>
          <p:nvPr>
            <p:ph type="sldNum" sz="quarter" idx="12"/>
          </p:nvPr>
        </p:nvSpPr>
        <p:spPr/>
        <p:txBody>
          <a:bodyPr/>
          <a:lstStyle/>
          <a:p>
            <a:fld id="{C263D6C4-4840-40CC-AC84-17E24B3B7BDE}" type="slidenum">
              <a:rPr lang="en-US" smtClean="0"/>
              <a:pPr/>
              <a:t>3</a:t>
            </a:fld>
            <a:endParaRPr lang="en-US" dirty="0"/>
          </a:p>
        </p:txBody>
      </p:sp>
      <p:pic>
        <p:nvPicPr>
          <p:cNvPr id="4" name="Picture 3">
            <a:extLst>
              <a:ext uri="{FF2B5EF4-FFF2-40B4-BE49-F238E27FC236}">
                <a16:creationId xmlns:a16="http://schemas.microsoft.com/office/drawing/2014/main" id="{9B5EC65C-FAF9-35DD-7F19-2A10A55EEAD1}"/>
              </a:ext>
            </a:extLst>
          </p:cNvPr>
          <p:cNvPicPr>
            <a:picLocks noChangeAspect="1"/>
          </p:cNvPicPr>
          <p:nvPr/>
        </p:nvPicPr>
        <p:blipFill>
          <a:blip r:embed="rId2"/>
          <a:stretch>
            <a:fillRect/>
          </a:stretch>
        </p:blipFill>
        <p:spPr>
          <a:xfrm>
            <a:off x="5723015" y="3314592"/>
            <a:ext cx="4424595" cy="3365608"/>
          </a:xfrm>
          <a:prstGeom prst="rect">
            <a:avLst/>
          </a:prstGeom>
        </p:spPr>
      </p:pic>
    </p:spTree>
    <p:extLst>
      <p:ext uri="{BB962C8B-B14F-4D97-AF65-F5344CB8AC3E}">
        <p14:creationId xmlns:p14="http://schemas.microsoft.com/office/powerpoint/2010/main" val="166093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00646-0B50-6497-0825-24ED25459E1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DE6CBC0-114B-DFCF-133A-9223307064D8}"/>
              </a:ext>
            </a:extLst>
          </p:cNvPr>
          <p:cNvSpPr>
            <a:spLocks noGrp="1"/>
          </p:cNvSpPr>
          <p:nvPr>
            <p:ph type="title"/>
          </p:nvPr>
        </p:nvSpPr>
        <p:spPr>
          <a:xfrm>
            <a:off x="444500" y="177800"/>
            <a:ext cx="11214100" cy="757130"/>
          </a:xfrm>
        </p:spPr>
        <p:txBody>
          <a:bodyPr/>
          <a:lstStyle/>
          <a:p>
            <a:pPr algn="ctr"/>
            <a:r>
              <a:rPr lang="en-US" sz="4800" dirty="0">
                <a:latin typeface="+mn-lt"/>
              </a:rPr>
              <a:t>21</a:t>
            </a:r>
            <a:r>
              <a:rPr lang="en-US" sz="4800" baseline="30000" dirty="0">
                <a:latin typeface="+mn-lt"/>
              </a:rPr>
              <a:t>st</a:t>
            </a:r>
            <a:r>
              <a:rPr lang="en-US" sz="4800" dirty="0">
                <a:latin typeface="+mn-lt"/>
              </a:rPr>
              <a:t> century </a:t>
            </a:r>
          </a:p>
        </p:txBody>
      </p:sp>
      <p:sp>
        <p:nvSpPr>
          <p:cNvPr id="10" name="Text Placeholder 9">
            <a:extLst>
              <a:ext uri="{FF2B5EF4-FFF2-40B4-BE49-F238E27FC236}">
                <a16:creationId xmlns:a16="http://schemas.microsoft.com/office/drawing/2014/main" id="{8B25D3E0-10E3-DA69-E963-C0DE49C24FAE}"/>
              </a:ext>
            </a:extLst>
          </p:cNvPr>
          <p:cNvSpPr>
            <a:spLocks noGrp="1"/>
          </p:cNvSpPr>
          <p:nvPr>
            <p:ph type="body" sz="quarter" idx="13"/>
          </p:nvPr>
        </p:nvSpPr>
        <p:spPr>
          <a:xfrm>
            <a:off x="444500" y="934930"/>
            <a:ext cx="11018954" cy="5866161"/>
          </a:xfrm>
        </p:spPr>
        <p:txBody>
          <a:bodyPr/>
          <a:lstStyle/>
          <a:p>
            <a:pPr marL="0" indent="0">
              <a:lnSpc>
                <a:spcPct val="107000"/>
              </a:lnSpc>
              <a:spcAft>
                <a:spcPts val="800"/>
              </a:spcAft>
              <a:buNone/>
            </a:pPr>
            <a:r>
              <a:rPr lang="en-US" sz="2000" dirty="0"/>
              <a:t>In the current times, PTSD is recognized as a complex biopsychosocial condition which affect individuals of all backgrounds and age group regardless of profession and nature of trauma </a:t>
            </a:r>
            <a:r>
              <a:rPr lang="en-US" sz="2000" kern="0" dirty="0">
                <a:effectLst/>
                <a:ea typeface="Times New Roman" panose="02020603050405020304" pitchFamily="18" charset="0"/>
              </a:rPr>
              <a:t>(McGinty et al., 2021)</a:t>
            </a:r>
            <a:r>
              <a:rPr lang="en-US" sz="2000" dirty="0"/>
              <a:t>. The century has seen various advancement in treatment modalities of PTSD. Innovations are evident in therapies, technology, and pharmacological aspects which focus on holistic and patient-centered care approaches </a:t>
            </a:r>
            <a:r>
              <a:rPr lang="en-US" sz="2000" kern="0" dirty="0">
                <a:effectLst/>
                <a:ea typeface="Times New Roman" panose="02020603050405020304" pitchFamily="18" charset="0"/>
              </a:rPr>
              <a:t>(Zhou et al., 2021)</a:t>
            </a:r>
            <a:r>
              <a:rPr lang="en-US" sz="2000" dirty="0"/>
              <a:t>. Following care and treatment methods are used: </a:t>
            </a:r>
          </a:p>
          <a:p>
            <a:r>
              <a:rPr lang="en-US" sz="2000" dirty="0"/>
              <a:t>Enhanced Cognitive behavioral therapy (CBT-E)</a:t>
            </a:r>
          </a:p>
          <a:p>
            <a:r>
              <a:rPr lang="en-US" sz="2000" kern="100" dirty="0">
                <a:effectLst/>
                <a:ea typeface="Calibri" panose="020F0502020204030204" pitchFamily="34" charset="0"/>
              </a:rPr>
              <a:t>Eye Movement Desensitization and Reprocessing (EMDR)</a:t>
            </a:r>
          </a:p>
          <a:p>
            <a:r>
              <a:rPr lang="en-US" sz="2000" kern="100" dirty="0">
                <a:effectLst/>
                <a:ea typeface="Calibri" panose="020F0502020204030204" pitchFamily="34" charset="0"/>
              </a:rPr>
              <a:t>Acceptance and Commitment Therapy (ACT) </a:t>
            </a:r>
          </a:p>
          <a:p>
            <a:pPr marL="0" marR="0">
              <a:lnSpc>
                <a:spcPct val="107000"/>
              </a:lnSpc>
              <a:spcAft>
                <a:spcPts val="800"/>
              </a:spcAft>
            </a:pPr>
            <a:r>
              <a:rPr lang="en-US" sz="2000" kern="100" dirty="0">
                <a:effectLst/>
                <a:ea typeface="Calibri" panose="020F0502020204030204" pitchFamily="34" charset="0"/>
              </a:rPr>
              <a:t>Somatic Therapies</a:t>
            </a:r>
          </a:p>
          <a:p>
            <a:r>
              <a:rPr lang="en-US" sz="2000" kern="100" dirty="0">
                <a:effectLst/>
                <a:ea typeface="Calibri" panose="020F0502020204030204" pitchFamily="34" charset="0"/>
              </a:rPr>
              <a:t>Pharmacological Advances</a:t>
            </a:r>
            <a:endParaRPr lang="en-US" sz="2000" kern="100" dirty="0">
              <a:ea typeface="Calibri" panose="020F0502020204030204" pitchFamily="34" charset="0"/>
            </a:endParaRPr>
          </a:p>
          <a:p>
            <a:r>
              <a:rPr lang="en-US" sz="2000" dirty="0">
                <a:effectLst/>
                <a:ea typeface="Calibri" panose="020F0502020204030204" pitchFamily="34" charset="0"/>
              </a:rPr>
              <a:t>Teletherapy</a:t>
            </a:r>
            <a:r>
              <a:rPr lang="en-US" sz="2000" kern="100" dirty="0">
                <a:effectLst/>
                <a:ea typeface="Calibri" panose="020F0502020204030204" pitchFamily="34" charset="0"/>
              </a:rPr>
              <a:t> </a:t>
            </a:r>
          </a:p>
          <a:p>
            <a:r>
              <a:rPr lang="en-US" sz="2000" dirty="0">
                <a:effectLst/>
                <a:ea typeface="Calibri" panose="020F0502020204030204" pitchFamily="34" charset="0"/>
              </a:rPr>
              <a:t>Yoga and Movement Therapy</a:t>
            </a:r>
            <a:endParaRPr lang="en-US" sz="2000" kern="100" dirty="0">
              <a:ea typeface="Calibri" panose="020F0502020204030204" pitchFamily="34" charset="0"/>
            </a:endParaRPr>
          </a:p>
          <a:p>
            <a:r>
              <a:rPr lang="en-US" sz="2000" kern="100" dirty="0">
                <a:effectLst/>
                <a:ea typeface="Calibri" panose="020F0502020204030204" pitchFamily="34" charset="0"/>
              </a:rPr>
              <a:t>Virtual Reality Exposure Therapy (VRET) </a:t>
            </a:r>
            <a:r>
              <a:rPr lang="en-US" sz="2000" kern="0" dirty="0">
                <a:effectLst/>
                <a:ea typeface="Times New Roman" panose="02020603050405020304" pitchFamily="18" charset="0"/>
              </a:rPr>
              <a:t>(</a:t>
            </a:r>
            <a:r>
              <a:rPr lang="en-US" sz="2000" kern="0" dirty="0" err="1">
                <a:effectLst/>
                <a:ea typeface="Times New Roman" panose="02020603050405020304" pitchFamily="18" charset="0"/>
              </a:rPr>
              <a:t>Eshuis</a:t>
            </a:r>
            <a:r>
              <a:rPr lang="en-US" sz="2000" kern="0" dirty="0">
                <a:effectLst/>
                <a:ea typeface="Times New Roman" panose="02020603050405020304" pitchFamily="18" charset="0"/>
              </a:rPr>
              <a:t> et al., 2020)</a:t>
            </a:r>
            <a:endParaRPr lang="en-US" sz="2000" kern="100" dirty="0">
              <a:effectLst/>
              <a:ea typeface="Calibri" panose="020F0502020204030204" pitchFamily="34" charset="0"/>
            </a:endParaRPr>
          </a:p>
          <a:p>
            <a:endParaRPr lang="en-US" sz="2000" kern="100" dirty="0">
              <a:effectLst/>
              <a:ea typeface="Calibri" panose="020F0502020204030204" pitchFamily="34" charset="0"/>
            </a:endParaRPr>
          </a:p>
          <a:p>
            <a:endParaRPr lang="en-US" sz="2000" kern="100" dirty="0">
              <a:effectLst/>
              <a:ea typeface="Calibri" panose="020F0502020204030204" pitchFamily="34" charset="0"/>
            </a:endParaRPr>
          </a:p>
          <a:p>
            <a:pPr marL="0" indent="0">
              <a:buNone/>
            </a:pPr>
            <a:endParaRPr lang="en-US" sz="1800" kern="100" dirty="0">
              <a:effectLst/>
              <a:ea typeface="Calibri" panose="020F0502020204030204" pitchFamily="34" charset="0"/>
            </a:endParaRPr>
          </a:p>
          <a:p>
            <a:pPr marL="0" indent="0">
              <a:buNone/>
            </a:pPr>
            <a:endParaRPr lang="en-US" sz="1800" kern="100" dirty="0">
              <a:effectLst/>
              <a:ea typeface="Calibri" panose="020F0502020204030204" pitchFamily="34" charset="0"/>
            </a:endParaRPr>
          </a:p>
          <a:p>
            <a:pPr marL="0" indent="0">
              <a:buNone/>
            </a:pPr>
            <a:r>
              <a:rPr lang="en-US" dirty="0"/>
              <a:t> </a:t>
            </a:r>
          </a:p>
          <a:p>
            <a:pPr marL="0" indent="0">
              <a:buNone/>
            </a:pPr>
            <a:endParaRPr lang="en-US" dirty="0"/>
          </a:p>
          <a:p>
            <a:endParaRPr lang="en-US" dirty="0"/>
          </a:p>
        </p:txBody>
      </p:sp>
      <p:sp>
        <p:nvSpPr>
          <p:cNvPr id="2" name="Slide Number Placeholder 1">
            <a:extLst>
              <a:ext uri="{FF2B5EF4-FFF2-40B4-BE49-F238E27FC236}">
                <a16:creationId xmlns:a16="http://schemas.microsoft.com/office/drawing/2014/main" id="{97E658E1-DF0E-47E6-1520-347D8BDC1D25}"/>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Tree>
    <p:extLst>
      <p:ext uri="{BB962C8B-B14F-4D97-AF65-F5344CB8AC3E}">
        <p14:creationId xmlns:p14="http://schemas.microsoft.com/office/powerpoint/2010/main" val="373541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89ED65-6727-9D3B-93ED-CF70460D55E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7D34999-5123-71A6-A236-5CDAD6ED7C09}"/>
              </a:ext>
            </a:extLst>
          </p:cNvPr>
          <p:cNvSpPr>
            <a:spLocks noGrp="1"/>
          </p:cNvSpPr>
          <p:nvPr>
            <p:ph type="title"/>
          </p:nvPr>
        </p:nvSpPr>
        <p:spPr>
          <a:xfrm>
            <a:off x="488950" y="600629"/>
            <a:ext cx="11214100" cy="757130"/>
          </a:xfrm>
        </p:spPr>
        <p:txBody>
          <a:bodyPr/>
          <a:lstStyle/>
          <a:p>
            <a:pPr algn="ctr"/>
            <a:r>
              <a:rPr lang="en-US" sz="4800" dirty="0">
                <a:latin typeface="+mn-lt"/>
              </a:rPr>
              <a:t>Societal attributes in 20</a:t>
            </a:r>
            <a:r>
              <a:rPr lang="en-US" sz="4800" baseline="30000" dirty="0">
                <a:latin typeface="+mn-lt"/>
              </a:rPr>
              <a:t>th</a:t>
            </a:r>
            <a:r>
              <a:rPr lang="en-US" sz="4800" dirty="0">
                <a:latin typeface="+mn-lt"/>
              </a:rPr>
              <a:t> century </a:t>
            </a:r>
          </a:p>
        </p:txBody>
      </p:sp>
      <p:sp>
        <p:nvSpPr>
          <p:cNvPr id="10" name="Text Placeholder 9">
            <a:extLst>
              <a:ext uri="{FF2B5EF4-FFF2-40B4-BE49-F238E27FC236}">
                <a16:creationId xmlns:a16="http://schemas.microsoft.com/office/drawing/2014/main" id="{6140A89D-72F2-6263-DB9A-E34F4DA1F929}"/>
              </a:ext>
            </a:extLst>
          </p:cNvPr>
          <p:cNvSpPr>
            <a:spLocks noGrp="1"/>
          </p:cNvSpPr>
          <p:nvPr>
            <p:ph type="body" sz="quarter" idx="13"/>
          </p:nvPr>
        </p:nvSpPr>
        <p:spPr>
          <a:xfrm>
            <a:off x="1228493" y="1636536"/>
            <a:ext cx="9735013" cy="4093243"/>
          </a:xfrm>
        </p:spPr>
        <p:txBody>
          <a:bodyPr/>
          <a:lstStyle/>
          <a:p>
            <a:r>
              <a:rPr lang="en-US" sz="2000" dirty="0"/>
              <a:t>In the 20</a:t>
            </a:r>
            <a:r>
              <a:rPr lang="en-US" sz="2000" baseline="30000" dirty="0"/>
              <a:t>th</a:t>
            </a:r>
            <a:r>
              <a:rPr lang="en-US" sz="2000" dirty="0"/>
              <a:t> century, society started to recognize PTSD as a mental illness; however, trauma events were considered to be related to soldiers and accidents </a:t>
            </a:r>
          </a:p>
          <a:p>
            <a:r>
              <a:rPr lang="en-US" sz="2000" dirty="0"/>
              <a:t>People were aware of psychological stress due to wide spread use of post-Vietnam syndrome </a:t>
            </a:r>
            <a:r>
              <a:rPr lang="en-US" sz="1800" kern="0" dirty="0">
                <a:effectLst/>
                <a:latin typeface="Times New Roman" panose="02020603050405020304" pitchFamily="18" charset="0"/>
                <a:ea typeface="Times New Roman" panose="02020603050405020304" pitchFamily="18" charset="0"/>
              </a:rPr>
              <a:t>(</a:t>
            </a:r>
            <a:r>
              <a:rPr lang="en-US" sz="2000" kern="0" dirty="0">
                <a:effectLst/>
                <a:ea typeface="Times New Roman" panose="02020603050405020304" pitchFamily="18" charset="0"/>
              </a:rPr>
              <a:t>Paterson, 2021)</a:t>
            </a:r>
            <a:endParaRPr lang="en-US" sz="2000" dirty="0"/>
          </a:p>
          <a:p>
            <a:r>
              <a:rPr lang="en-US" sz="2000" dirty="0"/>
              <a:t>The society formally recognized PTSD as a mental illness in 1980s and broadened the understanding of trauma by considering sexual assault, violence, and abuse as traumatic events </a:t>
            </a:r>
          </a:p>
          <a:p>
            <a:r>
              <a:rPr lang="en-US" sz="2000" dirty="0"/>
              <a:t>Awareness about PTSD began to spread through news, TV, print media, and films </a:t>
            </a:r>
            <a:r>
              <a:rPr lang="en-US" sz="2000" kern="0" dirty="0">
                <a:effectLst/>
                <a:ea typeface="Times New Roman" panose="02020603050405020304" pitchFamily="18" charset="0"/>
              </a:rPr>
              <a:t>(Joice, 2022)</a:t>
            </a:r>
            <a:endParaRPr lang="en-US" sz="2000" dirty="0"/>
          </a:p>
          <a:p>
            <a:r>
              <a:rPr lang="en-US" sz="2000" dirty="0"/>
              <a:t>Support from government and healthcare systems was provided to the patients of PTSD which included rehabilitation programs and therapies </a:t>
            </a:r>
            <a:r>
              <a:rPr lang="en-US" sz="2000" kern="0" dirty="0">
                <a:effectLst/>
                <a:ea typeface="Times New Roman" panose="02020603050405020304" pitchFamily="18" charset="0"/>
              </a:rPr>
              <a:t>(Perez et al., 2021)</a:t>
            </a:r>
            <a:endParaRPr lang="en-US" sz="2000" kern="100" dirty="0">
              <a:effectLst/>
              <a:ea typeface="Calibri" panose="020F0502020204030204" pitchFamily="34" charset="0"/>
            </a:endParaRPr>
          </a:p>
          <a:p>
            <a:endParaRPr lang="en-US" sz="2000" dirty="0"/>
          </a:p>
          <a:p>
            <a:endParaRPr lang="en-US" dirty="0"/>
          </a:p>
        </p:txBody>
      </p:sp>
      <p:sp>
        <p:nvSpPr>
          <p:cNvPr id="2" name="Slide Number Placeholder 1">
            <a:extLst>
              <a:ext uri="{FF2B5EF4-FFF2-40B4-BE49-F238E27FC236}">
                <a16:creationId xmlns:a16="http://schemas.microsoft.com/office/drawing/2014/main" id="{8356AA9A-D40B-1BF8-6792-96E9E4B0736B}"/>
              </a:ext>
            </a:extLst>
          </p:cNvPr>
          <p:cNvSpPr>
            <a:spLocks noGrp="1"/>
          </p:cNvSpPr>
          <p:nvPr>
            <p:ph type="sldNum" sz="quarter" idx="12"/>
          </p:nvPr>
        </p:nvSpPr>
        <p:spPr/>
        <p:txBody>
          <a:bodyPr/>
          <a:lstStyle/>
          <a:p>
            <a:fld id="{C263D6C4-4840-40CC-AC84-17E24B3B7BDE}" type="slidenum">
              <a:rPr lang="en-US" smtClean="0"/>
              <a:pPr/>
              <a:t>5</a:t>
            </a:fld>
            <a:endParaRPr lang="en-US" dirty="0"/>
          </a:p>
        </p:txBody>
      </p:sp>
    </p:spTree>
    <p:extLst>
      <p:ext uri="{BB962C8B-B14F-4D97-AF65-F5344CB8AC3E}">
        <p14:creationId xmlns:p14="http://schemas.microsoft.com/office/powerpoint/2010/main" val="1890076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7AC6D-A948-9336-622A-856118D4160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DCF32D0-4748-C694-82CB-95AB32BDAF22}"/>
              </a:ext>
            </a:extLst>
          </p:cNvPr>
          <p:cNvSpPr>
            <a:spLocks noGrp="1"/>
          </p:cNvSpPr>
          <p:nvPr>
            <p:ph type="title"/>
          </p:nvPr>
        </p:nvSpPr>
        <p:spPr>
          <a:xfrm>
            <a:off x="488950" y="600629"/>
            <a:ext cx="11214100" cy="757130"/>
          </a:xfrm>
        </p:spPr>
        <p:txBody>
          <a:bodyPr/>
          <a:lstStyle/>
          <a:p>
            <a:pPr algn="ctr"/>
            <a:r>
              <a:rPr lang="en-US" sz="4800" dirty="0">
                <a:latin typeface="+mn-lt"/>
              </a:rPr>
              <a:t>Societal attributes in 21</a:t>
            </a:r>
            <a:r>
              <a:rPr lang="en-US" sz="4800" baseline="30000" dirty="0">
                <a:latin typeface="+mn-lt"/>
              </a:rPr>
              <a:t>st</a:t>
            </a:r>
            <a:r>
              <a:rPr lang="en-US" sz="4800" dirty="0">
                <a:latin typeface="+mn-lt"/>
              </a:rPr>
              <a:t> century </a:t>
            </a:r>
          </a:p>
        </p:txBody>
      </p:sp>
      <p:sp>
        <p:nvSpPr>
          <p:cNvPr id="10" name="Text Placeholder 9">
            <a:extLst>
              <a:ext uri="{FF2B5EF4-FFF2-40B4-BE49-F238E27FC236}">
                <a16:creationId xmlns:a16="http://schemas.microsoft.com/office/drawing/2014/main" id="{3BC6D42A-39D6-244C-A643-B631C8BC0C46}"/>
              </a:ext>
            </a:extLst>
          </p:cNvPr>
          <p:cNvSpPr>
            <a:spLocks noGrp="1"/>
          </p:cNvSpPr>
          <p:nvPr>
            <p:ph type="body" sz="quarter" idx="13"/>
          </p:nvPr>
        </p:nvSpPr>
        <p:spPr>
          <a:xfrm>
            <a:off x="444499" y="1625385"/>
            <a:ext cx="10974349" cy="4786566"/>
          </a:xfrm>
        </p:spPr>
        <p:txBody>
          <a:bodyPr/>
          <a:lstStyle/>
          <a:p>
            <a:r>
              <a:rPr lang="en-US" sz="2000" dirty="0"/>
              <a:t>PTSD is a well-recognized mental illness in 21</a:t>
            </a:r>
            <a:r>
              <a:rPr lang="en-US" sz="2000" baseline="30000" dirty="0"/>
              <a:t>st</a:t>
            </a:r>
            <a:r>
              <a:rPr lang="en-US" sz="2000" dirty="0"/>
              <a:t> century due to increased awareness through social media and public education campaigns </a:t>
            </a:r>
            <a:r>
              <a:rPr lang="en-US" sz="1800" kern="0" dirty="0">
                <a:effectLst/>
                <a:ea typeface="Times New Roman" panose="02020603050405020304" pitchFamily="18" charset="0"/>
              </a:rPr>
              <a:t>(Al </a:t>
            </a:r>
            <a:r>
              <a:rPr lang="en-US" sz="1800" kern="0" dirty="0" err="1">
                <a:effectLst/>
                <a:ea typeface="Times New Roman" panose="02020603050405020304" pitchFamily="18" charset="0"/>
              </a:rPr>
              <a:t>Jowf</a:t>
            </a:r>
            <a:r>
              <a:rPr lang="en-US" sz="1800" kern="0" dirty="0">
                <a:effectLst/>
                <a:ea typeface="Times New Roman" panose="02020603050405020304" pitchFamily="18" charset="0"/>
              </a:rPr>
              <a:t> et al., 2022)</a:t>
            </a:r>
            <a:endParaRPr lang="en-US" sz="2000" dirty="0"/>
          </a:p>
          <a:p>
            <a:r>
              <a:rPr lang="en-US" sz="2000" dirty="0"/>
              <a:t>Society considers that PSTD can be associated with various traumas related to childhood abuse, domestic violence, workplace traumas, or natural disasters</a:t>
            </a:r>
          </a:p>
          <a:p>
            <a:r>
              <a:rPr lang="en-US" sz="2000" dirty="0"/>
              <a:t>Social stigmatization has significantly reduced due to which people are able to talk openly about their issues which is considered to be a positive aspect of society</a:t>
            </a:r>
          </a:p>
          <a:p>
            <a:r>
              <a:rPr lang="en-US" sz="2000" dirty="0"/>
              <a:t>Policies have been developed for integration of trauma-informed healthcare </a:t>
            </a:r>
            <a:r>
              <a:rPr lang="en-US" sz="1800" kern="0" dirty="0">
                <a:effectLst/>
                <a:ea typeface="Times New Roman" panose="02020603050405020304" pitchFamily="18" charset="0"/>
              </a:rPr>
              <a:t>(Oral et al., 2020)</a:t>
            </a:r>
            <a:endParaRPr lang="en-US" sz="2000" dirty="0"/>
          </a:p>
          <a:p>
            <a:r>
              <a:rPr lang="en-US" sz="2000" dirty="0"/>
              <a:t>Despite increased recognition, access to healthcare services due to race, gender, and  socioeconomic status is still an issue </a:t>
            </a:r>
          </a:p>
          <a:p>
            <a:r>
              <a:rPr lang="en-US" sz="2000" dirty="0"/>
              <a:t>Despite the introduction of holistic approaches, patients are unable to express their feelings due to societal judgement </a:t>
            </a:r>
            <a:r>
              <a:rPr lang="en-US" sz="1800" kern="0" dirty="0">
                <a:effectLst/>
                <a:ea typeface="Times New Roman" panose="02020603050405020304" pitchFamily="18" charset="0"/>
              </a:rPr>
              <a:t>(Perry et al., 2020)</a:t>
            </a:r>
            <a:endParaRPr lang="en-US" sz="2000" dirty="0"/>
          </a:p>
          <a:p>
            <a:r>
              <a:rPr lang="en-US" sz="2000" dirty="0"/>
              <a:t>Lack of resources and cultural differences are issues in providing mental health services for PTSD patients </a:t>
            </a:r>
            <a:r>
              <a:rPr lang="en-US" sz="1800" kern="0" dirty="0">
                <a:effectLst/>
                <a:ea typeface="Times New Roman" panose="02020603050405020304" pitchFamily="18" charset="0"/>
              </a:rPr>
              <a:t>(Oakley et al., 2021)</a:t>
            </a:r>
            <a:endParaRPr lang="en-US" sz="1800" kern="100" dirty="0">
              <a:effectLst/>
              <a:ea typeface="Calibri" panose="020F0502020204030204" pitchFamily="34" charset="0"/>
            </a:endParaRPr>
          </a:p>
          <a:p>
            <a:endParaRPr lang="en-US" sz="2000" dirty="0"/>
          </a:p>
          <a:p>
            <a:endParaRPr lang="en-US" sz="2000" dirty="0"/>
          </a:p>
          <a:p>
            <a:pPr marL="0" indent="0">
              <a:buNone/>
            </a:pPr>
            <a:endParaRPr lang="en-US" sz="2000" dirty="0"/>
          </a:p>
          <a:p>
            <a:endParaRPr lang="en-US" dirty="0"/>
          </a:p>
        </p:txBody>
      </p:sp>
      <p:sp>
        <p:nvSpPr>
          <p:cNvPr id="2" name="Slide Number Placeholder 1">
            <a:extLst>
              <a:ext uri="{FF2B5EF4-FFF2-40B4-BE49-F238E27FC236}">
                <a16:creationId xmlns:a16="http://schemas.microsoft.com/office/drawing/2014/main" id="{A2B637C0-BB74-FA46-905D-5EBCEA7B22C1}"/>
              </a:ext>
            </a:extLst>
          </p:cNvPr>
          <p:cNvSpPr>
            <a:spLocks noGrp="1"/>
          </p:cNvSpPr>
          <p:nvPr>
            <p:ph type="sldNum" sz="quarter" idx="12"/>
          </p:nvPr>
        </p:nvSpPr>
        <p:spPr/>
        <p:txBody>
          <a:bodyPr/>
          <a:lstStyle/>
          <a:p>
            <a:fld id="{C263D6C4-4840-40CC-AC84-17E24B3B7BDE}" type="slidenum">
              <a:rPr lang="en-US" smtClean="0"/>
              <a:pPr/>
              <a:t>6</a:t>
            </a:fld>
            <a:endParaRPr lang="en-US" dirty="0"/>
          </a:p>
        </p:txBody>
      </p:sp>
    </p:spTree>
    <p:extLst>
      <p:ext uri="{BB962C8B-B14F-4D97-AF65-F5344CB8AC3E}">
        <p14:creationId xmlns:p14="http://schemas.microsoft.com/office/powerpoint/2010/main" val="4170048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69DE7FE-3247-851A-C1DB-B756D3A42B00}"/>
              </a:ext>
            </a:extLst>
          </p:cNvPr>
          <p:cNvSpPr>
            <a:spLocks noGrp="1"/>
          </p:cNvSpPr>
          <p:nvPr>
            <p:ph type="sldNum" sz="quarter" idx="12"/>
          </p:nvPr>
        </p:nvSpPr>
        <p:spPr/>
        <p:txBody>
          <a:bodyPr/>
          <a:lstStyle/>
          <a:p>
            <a:fld id="{C263D6C4-4840-40CC-AC84-17E24B3B7BDE}" type="slidenum">
              <a:rPr lang="en-US" noProof="0" smtClean="0"/>
              <a:pPr/>
              <a:t>7</a:t>
            </a:fld>
            <a:endParaRPr lang="en-US" noProof="0" dirty="0"/>
          </a:p>
        </p:txBody>
      </p:sp>
      <p:sp>
        <p:nvSpPr>
          <p:cNvPr id="7" name="Title 1">
            <a:extLst>
              <a:ext uri="{FF2B5EF4-FFF2-40B4-BE49-F238E27FC236}">
                <a16:creationId xmlns:a16="http://schemas.microsoft.com/office/drawing/2014/main" id="{6FF92AF3-19D9-C6D0-D994-C54A2E0F81F7}"/>
              </a:ext>
            </a:extLst>
          </p:cNvPr>
          <p:cNvSpPr>
            <a:spLocks noGrp="1"/>
          </p:cNvSpPr>
          <p:nvPr>
            <p:ph type="body" sz="quarter" idx="13"/>
          </p:nvPr>
        </p:nvSpPr>
        <p:spPr>
          <a:xfrm>
            <a:off x="0" y="0"/>
            <a:ext cx="12192000" cy="6858000"/>
          </a:xfrm>
        </p:spPr>
        <p:txBody>
          <a:bodyPr/>
          <a:lstStyle/>
          <a:p>
            <a:pPr marL="0" marR="0" indent="0" algn="ctr">
              <a:lnSpc>
                <a:spcPct val="107000"/>
              </a:lnSpc>
              <a:spcAft>
                <a:spcPts val="800"/>
              </a:spcAft>
              <a:buNone/>
            </a:pPr>
            <a:r>
              <a:rPr lang="en-US" sz="1800" b="1" kern="1800" dirty="0">
                <a:effectLst/>
                <a:latin typeface="Arial" panose="020B0604020202020204" pitchFamily="34" charset="0"/>
                <a:ea typeface="Times New Roman" panose="02020603050405020304" pitchFamily="18" charset="0"/>
              </a:rPr>
              <a:t>References</a:t>
            </a:r>
            <a:endParaRPr lang="en-US" sz="18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Al </a:t>
            </a:r>
            <a:r>
              <a:rPr lang="en-US" sz="1000" kern="0" dirty="0" err="1">
                <a:effectLst/>
                <a:latin typeface="Arial" panose="020B0604020202020204" pitchFamily="34" charset="0"/>
                <a:ea typeface="Times New Roman" panose="02020603050405020304" pitchFamily="18" charset="0"/>
              </a:rPr>
              <a:t>Jowf</a:t>
            </a:r>
            <a:r>
              <a:rPr lang="en-US" sz="1000" kern="0" dirty="0">
                <a:effectLst/>
                <a:latin typeface="Arial" panose="020B0604020202020204" pitchFamily="34" charset="0"/>
                <a:ea typeface="Times New Roman" panose="02020603050405020304" pitchFamily="18" charset="0"/>
              </a:rPr>
              <a:t>, G. I., Ahmed, Z. T., An, N., Reijnders, R. A., Ambrosino, E., Rutten, B. P. F., de </a:t>
            </a:r>
            <a:r>
              <a:rPr lang="en-US" sz="1000" kern="0" dirty="0" err="1">
                <a:effectLst/>
                <a:latin typeface="Arial" panose="020B0604020202020204" pitchFamily="34" charset="0"/>
                <a:ea typeface="Times New Roman" panose="02020603050405020304" pitchFamily="18" charset="0"/>
              </a:rPr>
              <a:t>Nijs</a:t>
            </a:r>
            <a:r>
              <a:rPr lang="en-US" sz="1000" kern="0" dirty="0">
                <a:effectLst/>
                <a:latin typeface="Arial" panose="020B0604020202020204" pitchFamily="34" charset="0"/>
                <a:ea typeface="Times New Roman" panose="02020603050405020304" pitchFamily="18" charset="0"/>
              </a:rPr>
              <a:t>, L., &amp; </a:t>
            </a:r>
            <a:r>
              <a:rPr lang="en-US" sz="1000" kern="0" dirty="0" err="1">
                <a:effectLst/>
                <a:latin typeface="Arial" panose="020B0604020202020204" pitchFamily="34" charset="0"/>
                <a:ea typeface="Times New Roman" panose="02020603050405020304" pitchFamily="18" charset="0"/>
              </a:rPr>
              <a:t>Eijssen</a:t>
            </a:r>
            <a:r>
              <a:rPr lang="en-US" sz="1000" kern="0" dirty="0">
                <a:effectLst/>
                <a:latin typeface="Arial" panose="020B0604020202020204" pitchFamily="34" charset="0"/>
                <a:ea typeface="Times New Roman" panose="02020603050405020304" pitchFamily="18" charset="0"/>
              </a:rPr>
              <a:t>, L. M. T. (2022). A Public Health Perspective of Post-Traumatic Stress Disorder. </a:t>
            </a:r>
            <a:r>
              <a:rPr lang="en-US" sz="1000" i="1" kern="0" dirty="0">
                <a:effectLst/>
                <a:latin typeface="Arial" panose="020B0604020202020204" pitchFamily="34" charset="0"/>
                <a:ea typeface="Times New Roman" panose="02020603050405020304" pitchFamily="18" charset="0"/>
              </a:rPr>
              <a:t>International Journal of Environmental Research and Public Health</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19</a:t>
            </a:r>
            <a:r>
              <a:rPr lang="en-US" sz="1000" kern="0" dirty="0">
                <a:effectLst/>
                <a:latin typeface="Arial" panose="020B0604020202020204" pitchFamily="34" charset="0"/>
                <a:ea typeface="Times New Roman" panose="02020603050405020304" pitchFamily="18" charset="0"/>
              </a:rPr>
              <a:t>(11), 6474. https://doi.org/10.3390/ijerph19116474</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Antos, Z., </a:t>
            </a:r>
            <a:r>
              <a:rPr lang="en-US" sz="1000" kern="0" dirty="0" err="1">
                <a:effectLst/>
                <a:latin typeface="Arial" panose="020B0604020202020204" pitchFamily="34" charset="0"/>
                <a:ea typeface="Times New Roman" panose="02020603050405020304" pitchFamily="18" charset="0"/>
              </a:rPr>
              <a:t>Zackiewicz</a:t>
            </a:r>
            <a:r>
              <a:rPr lang="en-US" sz="1000" kern="0" dirty="0">
                <a:effectLst/>
                <a:latin typeface="Arial" panose="020B0604020202020204" pitchFamily="34" charset="0"/>
                <a:ea typeface="Times New Roman" panose="02020603050405020304" pitchFamily="18" charset="0"/>
              </a:rPr>
              <a:t>, K., </a:t>
            </a:r>
            <a:r>
              <a:rPr lang="en-US" sz="1000" kern="0" dirty="0" err="1">
                <a:effectLst/>
                <a:latin typeface="Arial" panose="020B0604020202020204" pitchFamily="34" charset="0"/>
                <a:ea typeface="Times New Roman" panose="02020603050405020304" pitchFamily="18" charset="0"/>
              </a:rPr>
              <a:t>Tomaszek</a:t>
            </a:r>
            <a:r>
              <a:rPr lang="en-US" sz="1000" kern="0" dirty="0">
                <a:effectLst/>
                <a:latin typeface="Arial" panose="020B0604020202020204" pitchFamily="34" charset="0"/>
                <a:ea typeface="Times New Roman" panose="02020603050405020304" pitchFamily="18" charset="0"/>
              </a:rPr>
              <a:t>, N., Modzelewski, S., &amp; </a:t>
            </a:r>
            <a:r>
              <a:rPr lang="en-US" sz="1000" kern="0" dirty="0" err="1">
                <a:effectLst/>
                <a:latin typeface="Arial" panose="020B0604020202020204" pitchFamily="34" charset="0"/>
                <a:ea typeface="Times New Roman" panose="02020603050405020304" pitchFamily="18" charset="0"/>
              </a:rPr>
              <a:t>Waszkiewicz</a:t>
            </a:r>
            <a:r>
              <a:rPr lang="en-US" sz="1000" kern="0" dirty="0">
                <a:effectLst/>
                <a:latin typeface="Arial" panose="020B0604020202020204" pitchFamily="34" charset="0"/>
                <a:ea typeface="Times New Roman" panose="02020603050405020304" pitchFamily="18" charset="0"/>
              </a:rPr>
              <a:t>, N. (2024). Beyond Pharmacology: A Narrative Review of Alternative Therapies for Anxiety Disorders. </a:t>
            </a:r>
            <a:r>
              <a:rPr lang="en-US" sz="1000" i="1" kern="0" dirty="0">
                <a:effectLst/>
                <a:latin typeface="Arial" panose="020B0604020202020204" pitchFamily="34" charset="0"/>
                <a:ea typeface="Times New Roman" panose="02020603050405020304" pitchFamily="18" charset="0"/>
              </a:rPr>
              <a:t>Diseases</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12</a:t>
            </a:r>
            <a:r>
              <a:rPr lang="en-US" sz="1000" kern="0" dirty="0">
                <a:effectLst/>
                <a:latin typeface="Arial" panose="020B0604020202020204" pitchFamily="34" charset="0"/>
                <a:ea typeface="Times New Roman" panose="02020603050405020304" pitchFamily="18" charset="0"/>
              </a:rPr>
              <a:t>(9), 216. https://doi.org/10.3390/diseases12090216</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Bulut, S. (2020). Classification of posttraumatic stress disorder and its evolution in Diagnostic and Statistical Manual of Mental Disorders (DSM) criteria. </a:t>
            </a:r>
            <a:r>
              <a:rPr lang="en-US" sz="1000" i="1" kern="0" dirty="0">
                <a:effectLst/>
                <a:latin typeface="Arial" panose="020B0604020202020204" pitchFamily="34" charset="0"/>
                <a:ea typeface="Times New Roman" panose="02020603050405020304" pitchFamily="18" charset="0"/>
              </a:rPr>
              <a:t>International Journal of Psychology and Counselling</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12</a:t>
            </a:r>
            <a:r>
              <a:rPr lang="en-US" sz="1000" kern="0" dirty="0">
                <a:effectLst/>
                <a:latin typeface="Arial" panose="020B0604020202020204" pitchFamily="34" charset="0"/>
                <a:ea typeface="Times New Roman" panose="02020603050405020304" pitchFamily="18" charset="0"/>
              </a:rPr>
              <a:t>(4), 105–108. https://doi.org/10.5897/ijpc2020.0597</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err="1">
                <a:effectLst/>
                <a:latin typeface="Arial" panose="020B0604020202020204" pitchFamily="34" charset="0"/>
                <a:ea typeface="Times New Roman" panose="02020603050405020304" pitchFamily="18" charset="0"/>
              </a:rPr>
              <a:t>Eshuis</a:t>
            </a:r>
            <a:r>
              <a:rPr lang="en-US" sz="1000" kern="0" dirty="0">
                <a:effectLst/>
                <a:latin typeface="Arial" panose="020B0604020202020204" pitchFamily="34" charset="0"/>
                <a:ea typeface="Times New Roman" panose="02020603050405020304" pitchFamily="18" charset="0"/>
              </a:rPr>
              <a:t>, L. V., van </a:t>
            </a:r>
            <a:r>
              <a:rPr lang="en-US" sz="1000" kern="0" dirty="0" err="1">
                <a:effectLst/>
                <a:latin typeface="Arial" panose="020B0604020202020204" pitchFamily="34" charset="0"/>
                <a:ea typeface="Times New Roman" panose="02020603050405020304" pitchFamily="18" charset="0"/>
              </a:rPr>
              <a:t>Gelderen</a:t>
            </a:r>
            <a:r>
              <a:rPr lang="en-US" sz="1000" kern="0" dirty="0">
                <a:effectLst/>
                <a:latin typeface="Arial" panose="020B0604020202020204" pitchFamily="34" charset="0"/>
                <a:ea typeface="Times New Roman" panose="02020603050405020304" pitchFamily="18" charset="0"/>
              </a:rPr>
              <a:t>, M. J., van </a:t>
            </a:r>
            <a:r>
              <a:rPr lang="en-US" sz="1000" kern="0" dirty="0" err="1">
                <a:effectLst/>
                <a:latin typeface="Arial" panose="020B0604020202020204" pitchFamily="34" charset="0"/>
                <a:ea typeface="Times New Roman" panose="02020603050405020304" pitchFamily="18" charset="0"/>
              </a:rPr>
              <a:t>Zuiden</a:t>
            </a:r>
            <a:r>
              <a:rPr lang="en-US" sz="1000" kern="0" dirty="0">
                <a:effectLst/>
                <a:latin typeface="Arial" panose="020B0604020202020204" pitchFamily="34" charset="0"/>
                <a:ea typeface="Times New Roman" panose="02020603050405020304" pitchFamily="18" charset="0"/>
              </a:rPr>
              <a:t>, M., </a:t>
            </a:r>
            <a:r>
              <a:rPr lang="en-US" sz="1000" kern="0" dirty="0" err="1">
                <a:effectLst/>
                <a:latin typeface="Arial" panose="020B0604020202020204" pitchFamily="34" charset="0"/>
                <a:ea typeface="Times New Roman" panose="02020603050405020304" pitchFamily="18" charset="0"/>
              </a:rPr>
              <a:t>Nijdam</a:t>
            </a:r>
            <a:r>
              <a:rPr lang="en-US" sz="1000" kern="0" dirty="0">
                <a:effectLst/>
                <a:latin typeface="Arial" panose="020B0604020202020204" pitchFamily="34" charset="0"/>
                <a:ea typeface="Times New Roman" panose="02020603050405020304" pitchFamily="18" charset="0"/>
              </a:rPr>
              <a:t>, M. J., Vermetten, E., </a:t>
            </a:r>
            <a:r>
              <a:rPr lang="en-US" sz="1000" kern="0" dirty="0" err="1">
                <a:effectLst/>
                <a:latin typeface="Arial" panose="020B0604020202020204" pitchFamily="34" charset="0"/>
                <a:ea typeface="Times New Roman" panose="02020603050405020304" pitchFamily="18" charset="0"/>
              </a:rPr>
              <a:t>Olff</a:t>
            </a:r>
            <a:r>
              <a:rPr lang="en-US" sz="1000" kern="0" dirty="0">
                <a:effectLst/>
                <a:latin typeface="Arial" panose="020B0604020202020204" pitchFamily="34" charset="0"/>
                <a:ea typeface="Times New Roman" panose="02020603050405020304" pitchFamily="18" charset="0"/>
              </a:rPr>
              <a:t>, M., &amp; Bakker, A. (2020). Efficacy of immersive PTSD treatments: A systematic review of virtual and augmented reality exposure therapy and a meta-analysis of virtual reality exposure therapy. </a:t>
            </a:r>
            <a:r>
              <a:rPr lang="en-US" sz="1000" i="1" kern="0" dirty="0">
                <a:effectLst/>
                <a:latin typeface="Arial" panose="020B0604020202020204" pitchFamily="34" charset="0"/>
                <a:ea typeface="Times New Roman" panose="02020603050405020304" pitchFamily="18" charset="0"/>
              </a:rPr>
              <a:t>Journal of Psychiatric Research</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143</a:t>
            </a:r>
            <a:r>
              <a:rPr lang="en-US" sz="1000" kern="0" dirty="0">
                <a:effectLst/>
                <a:latin typeface="Arial" panose="020B0604020202020204" pitchFamily="34" charset="0"/>
                <a:ea typeface="Times New Roman" panose="02020603050405020304" pitchFamily="18" charset="0"/>
              </a:rPr>
              <a:t>, 516–527. https://doi.org/10.1016/j.jpsychires.2020.11.030</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Joice, K. (2022). Using Film in the History of Psychiatry. </a:t>
            </a:r>
            <a:r>
              <a:rPr lang="en-US" sz="1000" i="1" kern="0" dirty="0">
                <a:effectLst/>
                <a:latin typeface="Arial" panose="020B0604020202020204" pitchFamily="34" charset="0"/>
                <a:ea typeface="Times New Roman" panose="02020603050405020304" pitchFamily="18" charset="0"/>
              </a:rPr>
              <a:t>Routledge </a:t>
            </a:r>
            <a:r>
              <a:rPr lang="en-US" sz="1000" i="1" kern="0" dirty="0" err="1">
                <a:effectLst/>
                <a:latin typeface="Arial" panose="020B0604020202020204" pitchFamily="34" charset="0"/>
                <a:ea typeface="Times New Roman" panose="02020603050405020304" pitchFamily="18" charset="0"/>
              </a:rPr>
              <a:t>EBooks</a:t>
            </a:r>
            <a:r>
              <a:rPr lang="en-US" sz="1000" kern="0" dirty="0">
                <a:effectLst/>
                <a:latin typeface="Arial" panose="020B0604020202020204" pitchFamily="34" charset="0"/>
                <a:ea typeface="Times New Roman" panose="02020603050405020304" pitchFamily="18" charset="0"/>
              </a:rPr>
              <a:t>, 215–235. https://doi.org/10.4324/9781003087694-14</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McGinty, G., Fox, R., Ben-Ezra, M., </a:t>
            </a:r>
            <a:r>
              <a:rPr lang="en-US" sz="1000" kern="0" dirty="0" err="1">
                <a:effectLst/>
                <a:latin typeface="Arial" panose="020B0604020202020204" pitchFamily="34" charset="0"/>
                <a:ea typeface="Times New Roman" panose="02020603050405020304" pitchFamily="18" charset="0"/>
              </a:rPr>
              <a:t>Cloitre</a:t>
            </a:r>
            <a:r>
              <a:rPr lang="en-US" sz="1000" kern="0" dirty="0">
                <a:effectLst/>
                <a:latin typeface="Arial" panose="020B0604020202020204" pitchFamily="34" charset="0"/>
                <a:ea typeface="Times New Roman" panose="02020603050405020304" pitchFamily="18" charset="0"/>
              </a:rPr>
              <a:t>, M., </a:t>
            </a:r>
            <a:r>
              <a:rPr lang="en-US" sz="1000" kern="0" dirty="0" err="1">
                <a:effectLst/>
                <a:latin typeface="Arial" panose="020B0604020202020204" pitchFamily="34" charset="0"/>
                <a:ea typeface="Times New Roman" panose="02020603050405020304" pitchFamily="18" charset="0"/>
              </a:rPr>
              <a:t>Karatzias</a:t>
            </a:r>
            <a:r>
              <a:rPr lang="en-US" sz="1000" kern="0" dirty="0">
                <a:effectLst/>
                <a:latin typeface="Arial" panose="020B0604020202020204" pitchFamily="34" charset="0"/>
                <a:ea typeface="Times New Roman" panose="02020603050405020304" pitchFamily="18" charset="0"/>
              </a:rPr>
              <a:t>, T., Shevlin, M., &amp; Hyland, P. (2021). Sex and age differences in ICD-11 PTSD and Complex PTSD: An analysis of four general population samples. </a:t>
            </a:r>
            <a:r>
              <a:rPr lang="en-US" sz="1000" i="1" kern="0" dirty="0">
                <a:effectLst/>
                <a:latin typeface="Arial" panose="020B0604020202020204" pitchFamily="34" charset="0"/>
                <a:ea typeface="Times New Roman" panose="02020603050405020304" pitchFamily="18" charset="0"/>
              </a:rPr>
              <a:t>European Psychiatry</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64</a:t>
            </a:r>
            <a:r>
              <a:rPr lang="en-US" sz="1000" kern="0" dirty="0">
                <a:effectLst/>
                <a:latin typeface="Arial" panose="020B0604020202020204" pitchFamily="34" charset="0"/>
                <a:ea typeface="Times New Roman" panose="02020603050405020304" pitchFamily="18" charset="0"/>
              </a:rPr>
              <a:t>(1), 1–29. https://doi.org/10.1192/j.eurpsy.2021.2239</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Oakley, L. D., Kuo, W., </a:t>
            </a:r>
            <a:r>
              <a:rPr lang="en-US" sz="1000" kern="0" dirty="0" err="1">
                <a:effectLst/>
                <a:latin typeface="Arial" panose="020B0604020202020204" pitchFamily="34" charset="0"/>
                <a:ea typeface="Times New Roman" panose="02020603050405020304" pitchFamily="18" charset="0"/>
              </a:rPr>
              <a:t>Kowalkowski</a:t>
            </a:r>
            <a:r>
              <a:rPr lang="en-US" sz="1000" kern="0" dirty="0">
                <a:effectLst/>
                <a:latin typeface="Arial" panose="020B0604020202020204" pitchFamily="34" charset="0"/>
                <a:ea typeface="Times New Roman" panose="02020603050405020304" pitchFamily="18" charset="0"/>
              </a:rPr>
              <a:t>, J. A., &amp; Park, W. (2021). Meta-Analysis of Cultural Influences in Trauma Exposure and PTSD Prevalence Rates. </a:t>
            </a:r>
            <a:r>
              <a:rPr lang="en-US" sz="1000" i="1" kern="0" dirty="0">
                <a:effectLst/>
                <a:latin typeface="Arial" panose="020B0604020202020204" pitchFamily="34" charset="0"/>
                <a:ea typeface="Times New Roman" panose="02020603050405020304" pitchFamily="18" charset="0"/>
              </a:rPr>
              <a:t>Journal of Transcultural Nursing</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32</a:t>
            </a:r>
            <a:r>
              <a:rPr lang="en-US" sz="1000" kern="0" dirty="0">
                <a:effectLst/>
                <a:latin typeface="Arial" panose="020B0604020202020204" pitchFamily="34" charset="0"/>
                <a:ea typeface="Times New Roman" panose="02020603050405020304" pitchFamily="18" charset="0"/>
              </a:rPr>
              <a:t>(4), 104365962199390. </a:t>
            </a:r>
            <a:r>
              <a:rPr lang="en-US" sz="1000" u="sng" kern="0" dirty="0">
                <a:solidFill>
                  <a:srgbClr val="0563C1"/>
                </a:solidFill>
                <a:effectLst/>
                <a:latin typeface="Arial" panose="020B0604020202020204" pitchFamily="34" charset="0"/>
                <a:ea typeface="Times New Roman" panose="02020603050405020304" pitchFamily="18" charset="0"/>
                <a:hlinkClick r:id="rId2"/>
              </a:rPr>
              <a:t>https://doi.org/10.1177/1043659621993909</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100" dirty="0" err="1">
                <a:effectLst/>
                <a:latin typeface="Arial" panose="020B0604020202020204" pitchFamily="34" charset="0"/>
                <a:ea typeface="Calibri" panose="020F0502020204030204" pitchFamily="34" charset="0"/>
              </a:rPr>
              <a:t>Omopo</a:t>
            </a:r>
            <a:r>
              <a:rPr lang="en-US" sz="1000" kern="100" dirty="0">
                <a:effectLst/>
                <a:latin typeface="Arial" panose="020B0604020202020204" pitchFamily="34" charset="0"/>
                <a:ea typeface="Calibri" panose="020F0502020204030204" pitchFamily="34" charset="0"/>
              </a:rPr>
              <a:t>, O. E. (2024). Exploring Post-Traumatic Stress Disorder: Causes, Diagnostic Criteria, And Treatment Options. </a:t>
            </a:r>
            <a:r>
              <a:rPr lang="en-US" sz="1000" i="1" kern="100" dirty="0">
                <a:effectLst/>
                <a:latin typeface="Times New Roman" panose="02020603050405020304" pitchFamily="18" charset="0"/>
                <a:ea typeface="Calibri" panose="020F0502020204030204" pitchFamily="34" charset="0"/>
              </a:rPr>
              <a:t>International Journal Of Academic Information Systems Research (</a:t>
            </a:r>
            <a:r>
              <a:rPr lang="en-US" sz="1000" i="1" kern="100" dirty="0" err="1">
                <a:effectLst/>
                <a:latin typeface="Times New Roman" panose="02020603050405020304" pitchFamily="18" charset="0"/>
                <a:ea typeface="Calibri" panose="020F0502020204030204" pitchFamily="34" charset="0"/>
              </a:rPr>
              <a:t>Ijaisr</a:t>
            </a:r>
            <a:r>
              <a:rPr lang="en-US" sz="1000" i="1" kern="100" dirty="0">
                <a:effectLst/>
                <a:latin typeface="Times New Roman" panose="02020603050405020304" pitchFamily="18" charset="0"/>
                <a:ea typeface="Calibri" panose="020F0502020204030204" pitchFamily="34" charset="0"/>
              </a:rPr>
              <a:t>)</a:t>
            </a:r>
            <a:r>
              <a:rPr lang="en-US" sz="1000" kern="100" dirty="0">
                <a:effectLst/>
                <a:latin typeface="Times New Roman" panose="02020603050405020304" pitchFamily="18" charset="0"/>
                <a:ea typeface="Calibri" panose="020F0502020204030204" pitchFamily="34" charset="0"/>
              </a:rPr>
              <a:t>, </a:t>
            </a:r>
            <a:r>
              <a:rPr lang="en-US" sz="1000" i="1" kern="100" dirty="0">
                <a:effectLst/>
                <a:latin typeface="Times New Roman" panose="02020603050405020304" pitchFamily="18" charset="0"/>
                <a:ea typeface="Calibri" panose="020F0502020204030204" pitchFamily="34" charset="0"/>
              </a:rPr>
              <a:t>8</a:t>
            </a:r>
            <a:r>
              <a:rPr lang="en-US" sz="1000" kern="100" dirty="0">
                <a:effectLst/>
                <a:latin typeface="Times New Roman" panose="02020603050405020304" pitchFamily="18" charset="0"/>
                <a:ea typeface="Calibri" panose="020F0502020204030204" pitchFamily="34" charset="0"/>
              </a:rPr>
              <a:t>(7), 35-44.</a:t>
            </a: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Paterson, A. (2021). PTSD and Policing. </a:t>
            </a:r>
            <a:r>
              <a:rPr lang="en-US" sz="1000" i="1" kern="0" dirty="0">
                <a:effectLst/>
                <a:latin typeface="Arial" panose="020B0604020202020204" pitchFamily="34" charset="0"/>
                <a:ea typeface="Times New Roman" panose="02020603050405020304" pitchFamily="18" charset="0"/>
              </a:rPr>
              <a:t>Springer </a:t>
            </a:r>
            <a:r>
              <a:rPr lang="en-US" sz="1000" i="1" kern="0" dirty="0" err="1">
                <a:effectLst/>
                <a:latin typeface="Arial" panose="020B0604020202020204" pitchFamily="34" charset="0"/>
                <a:ea typeface="Times New Roman" panose="02020603050405020304" pitchFamily="18" charset="0"/>
              </a:rPr>
              <a:t>EBooks</a:t>
            </a:r>
            <a:r>
              <a:rPr lang="en-US" sz="1000" kern="0" dirty="0">
                <a:effectLst/>
                <a:latin typeface="Arial" panose="020B0604020202020204" pitchFamily="34" charset="0"/>
                <a:ea typeface="Times New Roman" panose="02020603050405020304" pitchFamily="18" charset="0"/>
              </a:rPr>
              <a:t>, 167–191. https://doi.org/10.1007/978-981-16-4416-0_9</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Perez, D. L., Edwards, M. J., Nielsen, G., </a:t>
            </a:r>
            <a:r>
              <a:rPr lang="en-US" sz="1000" kern="0" dirty="0" err="1">
                <a:effectLst/>
                <a:latin typeface="Arial" panose="020B0604020202020204" pitchFamily="34" charset="0"/>
                <a:ea typeface="Times New Roman" panose="02020603050405020304" pitchFamily="18" charset="0"/>
              </a:rPr>
              <a:t>Kozlowska</a:t>
            </a:r>
            <a:r>
              <a:rPr lang="en-US" sz="1000" kern="0" dirty="0">
                <a:effectLst/>
                <a:latin typeface="Arial" panose="020B0604020202020204" pitchFamily="34" charset="0"/>
                <a:ea typeface="Times New Roman" panose="02020603050405020304" pitchFamily="18" charset="0"/>
              </a:rPr>
              <a:t>, K., Hallett, M., &amp; W Curt LaFrance, J. (2021). Decade of progress in motor functional neurological disorder: continuing the momentum. </a:t>
            </a:r>
            <a:r>
              <a:rPr lang="en-US" sz="1000" i="1" kern="0" dirty="0">
                <a:effectLst/>
                <a:latin typeface="Arial" panose="020B0604020202020204" pitchFamily="34" charset="0"/>
                <a:ea typeface="Times New Roman" panose="02020603050405020304" pitchFamily="18" charset="0"/>
              </a:rPr>
              <a:t>Journal of Neurology, Neurosurgery &amp; Psychiatry</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92</a:t>
            </a:r>
            <a:r>
              <a:rPr lang="en-US" sz="1000" kern="0" dirty="0">
                <a:effectLst/>
                <a:latin typeface="Arial" panose="020B0604020202020204" pitchFamily="34" charset="0"/>
                <a:ea typeface="Times New Roman" panose="02020603050405020304" pitchFamily="18" charset="0"/>
              </a:rPr>
              <a:t>(6), 668–677. https://doi.org/10.1136/jnnp-2020-323953</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Perry, A., Lawrence, V., &amp; Henderson, C. (2020). </a:t>
            </a:r>
            <a:r>
              <a:rPr lang="en-US" sz="1000" kern="0" dirty="0" err="1">
                <a:effectLst/>
                <a:latin typeface="Arial" panose="020B0604020202020204" pitchFamily="34" charset="0"/>
                <a:ea typeface="Times New Roman" panose="02020603050405020304" pitchFamily="18" charset="0"/>
              </a:rPr>
              <a:t>Stigmatisation</a:t>
            </a:r>
            <a:r>
              <a:rPr lang="en-US" sz="1000" kern="0" dirty="0">
                <a:effectLst/>
                <a:latin typeface="Arial" panose="020B0604020202020204" pitchFamily="34" charset="0"/>
                <a:ea typeface="Times New Roman" panose="02020603050405020304" pitchFamily="18" charset="0"/>
              </a:rPr>
              <a:t> of those with mental health conditions in the acute general hospital setting. A qualitative framework synthesis. </a:t>
            </a:r>
            <a:r>
              <a:rPr lang="en-US" sz="1000" i="1" kern="0" dirty="0">
                <a:effectLst/>
                <a:latin typeface="Arial" panose="020B0604020202020204" pitchFamily="34" charset="0"/>
                <a:ea typeface="Times New Roman" panose="02020603050405020304" pitchFamily="18" charset="0"/>
              </a:rPr>
              <a:t>Social Science &amp; Medicine</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255</a:t>
            </a:r>
            <a:r>
              <a:rPr lang="en-US" sz="1000" kern="0" dirty="0">
                <a:effectLst/>
                <a:latin typeface="Arial" panose="020B0604020202020204" pitchFamily="34" charset="0"/>
                <a:ea typeface="Times New Roman" panose="02020603050405020304" pitchFamily="18" charset="0"/>
              </a:rPr>
              <a:t>(112974), 112974. https://doi.org/10.1016/j.socscimed.2020.112974</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Rees, O. (2019). We need to talk about </a:t>
            </a:r>
            <a:r>
              <a:rPr lang="en-US" sz="1000" kern="0" dirty="0" err="1">
                <a:effectLst/>
                <a:latin typeface="Arial" panose="020B0604020202020204" pitchFamily="34" charset="0"/>
                <a:ea typeface="Times New Roman" panose="02020603050405020304" pitchFamily="18" charset="0"/>
              </a:rPr>
              <a:t>Epizelus</a:t>
            </a:r>
            <a:r>
              <a:rPr lang="en-US" sz="1000" kern="0" dirty="0">
                <a:effectLst/>
                <a:latin typeface="Arial" panose="020B0604020202020204" pitchFamily="34" charset="0"/>
                <a:ea typeface="Times New Roman" panose="02020603050405020304" pitchFamily="18" charset="0"/>
              </a:rPr>
              <a:t>: “PTSD” and the ancient world. </a:t>
            </a:r>
            <a:r>
              <a:rPr lang="en-US" sz="1000" i="1" kern="0" dirty="0">
                <a:effectLst/>
                <a:latin typeface="Arial" panose="020B0604020202020204" pitchFamily="34" charset="0"/>
                <a:ea typeface="Times New Roman" panose="02020603050405020304" pitchFamily="18" charset="0"/>
              </a:rPr>
              <a:t>Medical Humanities</a:t>
            </a:r>
            <a:r>
              <a:rPr lang="en-US" sz="1000" kern="0" dirty="0">
                <a:effectLst/>
                <a:latin typeface="Arial" panose="020B0604020202020204" pitchFamily="34" charset="0"/>
                <a:ea typeface="Times New Roman" panose="02020603050405020304" pitchFamily="18" charset="0"/>
              </a:rPr>
              <a:t>, medhum-2018-011557. https://doi.org/10.1136/medhum-2018-011557</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Schrader, C., &amp; Ross, A. (2021). A review of PTSD and current treatment strategies. </a:t>
            </a:r>
            <a:r>
              <a:rPr lang="en-US" sz="1000" i="1" kern="0" dirty="0">
                <a:effectLst/>
                <a:latin typeface="Arial" panose="020B0604020202020204" pitchFamily="34" charset="0"/>
                <a:ea typeface="Times New Roman" panose="02020603050405020304" pitchFamily="18" charset="0"/>
              </a:rPr>
              <a:t>Missouri Medicine</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118</a:t>
            </a:r>
            <a:r>
              <a:rPr lang="en-US" sz="1000" kern="0" dirty="0">
                <a:effectLst/>
                <a:latin typeface="Arial" panose="020B0604020202020204" pitchFamily="34" charset="0"/>
                <a:ea typeface="Times New Roman" panose="02020603050405020304" pitchFamily="18" charset="0"/>
              </a:rPr>
              <a:t>(6), 546–551. https://www.ncbi.nlm.nih.gov/pmc/articles/PMC8672952/</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r>
              <a:rPr lang="en-US" sz="1000" kern="0" dirty="0">
                <a:effectLst/>
                <a:latin typeface="Arial" panose="020B0604020202020204" pitchFamily="34" charset="0"/>
                <a:ea typeface="Times New Roman" panose="02020603050405020304" pitchFamily="18" charset="0"/>
              </a:rPr>
              <a:t>Zhou, Y.-G., Shang, Z.-L., Zhang, F., Wu, L.-L., Sun, L.-N., Jia, Y.-P., Yu, H.-B., &amp; Liu, W.-Z. (2021). PTSD: Past, present and future implications for China. </a:t>
            </a:r>
            <a:r>
              <a:rPr lang="en-US" sz="1000" i="1" kern="0" dirty="0">
                <a:effectLst/>
                <a:latin typeface="Arial" panose="020B0604020202020204" pitchFamily="34" charset="0"/>
                <a:ea typeface="Times New Roman" panose="02020603050405020304" pitchFamily="18" charset="0"/>
              </a:rPr>
              <a:t>Chinese Journal of Traumatology</a:t>
            </a:r>
            <a:r>
              <a:rPr lang="en-US" sz="1000" kern="0" dirty="0">
                <a:effectLst/>
                <a:latin typeface="Arial" panose="020B0604020202020204" pitchFamily="34" charset="0"/>
                <a:ea typeface="Times New Roman" panose="02020603050405020304" pitchFamily="18" charset="0"/>
              </a:rPr>
              <a:t>, </a:t>
            </a:r>
            <a:r>
              <a:rPr lang="en-US" sz="1000" i="1" kern="0" dirty="0">
                <a:effectLst/>
                <a:latin typeface="Arial" panose="020B0604020202020204" pitchFamily="34" charset="0"/>
                <a:ea typeface="Times New Roman" panose="02020603050405020304" pitchFamily="18" charset="0"/>
              </a:rPr>
              <a:t>24</a:t>
            </a:r>
            <a:r>
              <a:rPr lang="en-US" sz="1000" kern="0" dirty="0">
                <a:effectLst/>
                <a:latin typeface="Arial" panose="020B0604020202020204" pitchFamily="34" charset="0"/>
                <a:ea typeface="Times New Roman" panose="02020603050405020304" pitchFamily="18" charset="0"/>
              </a:rPr>
              <a:t>(4), 187–208. https://doi.org/10.1016/j.cjtee.2021.04.011</a:t>
            </a:r>
            <a:endParaRPr lang="en-US" sz="1000" kern="100" dirty="0">
              <a:effectLst/>
              <a:latin typeface="Times New Roman" panose="02020603050405020304" pitchFamily="18" charset="0"/>
              <a:ea typeface="Calibri" panose="020F0502020204030204" pitchFamily="34" charset="0"/>
            </a:endParaRPr>
          </a:p>
          <a:p>
            <a:pPr marL="0" marR="0" indent="0">
              <a:lnSpc>
                <a:spcPct val="107000"/>
              </a:lnSpc>
              <a:spcAft>
                <a:spcPts val="800"/>
              </a:spcAft>
              <a:buNone/>
            </a:pPr>
            <a:endParaRPr lang="en-US" sz="10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122934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Thank You </a:t>
            </a:r>
            <a:endParaRPr lang="en-GB" dirty="0"/>
          </a:p>
        </p:txBody>
      </p:sp>
    </p:spTree>
    <p:extLst>
      <p:ext uri="{BB962C8B-B14F-4D97-AF65-F5344CB8AC3E}">
        <p14:creationId xmlns:p14="http://schemas.microsoft.com/office/powerpoint/2010/main" val="44069682"/>
      </p:ext>
    </p:extLst>
  </p:cSld>
  <p:clrMapOvr>
    <a:masterClrMapping/>
  </p:clrMapOvr>
  <p:transition spd="slow">
    <p:wipe/>
  </p:transition>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415</TotalTime>
  <Words>1428</Words>
  <PresentationFormat>Widescreen</PresentationFormat>
  <Paragraphs>75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Times New Roman</vt:lpstr>
      <vt:lpstr>Trade Gothic LT Pro</vt:lpstr>
      <vt:lpstr>Trebuchet MS</vt:lpstr>
      <vt:lpstr>Office Theme</vt:lpstr>
      <vt:lpstr>Post Traumatic Stress Disorder </vt:lpstr>
      <vt:lpstr>PTSD</vt:lpstr>
      <vt:lpstr>20th century </vt:lpstr>
      <vt:lpstr>21st century </vt:lpstr>
      <vt:lpstr>Societal attributes in 20th century </vt:lpstr>
      <vt:lpstr>Societal attributes in 21st century </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2024-12-14T06:13:46Z</dcterms:created>
  <dcterms:modified xsi:type="dcterms:W3CDTF">2025-01-07T11:23:31Z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