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318" autoAdjust="0"/>
  </p:normalViewPr>
  <p:slideViewPr>
    <p:cSldViewPr>
      <p:cViewPr varScale="1">
        <p:scale>
          <a:sx n="53" d="100"/>
          <a:sy n="53" d="100"/>
        </p:scale>
        <p:origin x="189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B14AC9-AF2B-42C7-82B9-CADB054E6C85}" type="datetimeFigureOut">
              <a:rPr lang="en-US" smtClean="0"/>
              <a:pPr/>
              <a:t>8/17/2021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57DFA5-EDEF-4578-A2B0-E39F51382CB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assessment was an online group presentation due to the current circumstances of Covid-19. As a part of this task, I along with my other group members was asked to choose an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Our further task was to evaluate how these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used modern technologies for improving efficiency and employability within their workplace. My role in this assessment was to outline the lessons that I gained through this case study. After much evaluation and discussion in the group, we decided to choose Apple as our focused company. There was some conflict and denial among the group members regarding the selections of the company as everyone has their own opinion. It took us much time to ensure Apple was our main topic of discussion. Once the company was selected, another challenging factor was allocating or assigning the specified sections to each member in the group. In order to resolve this, we outlined all the possible topics and points that would be accounted for in the assessment related to Apple. In context to this, each area was allocated to the group members.      </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357DFA5-EDEF-4578-A2B0-E39F51382CB6}"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particular task was one of my very first group tasks, due to which initially I faced difficulties in keeping my independent viewpoints with other group members. However, with the help of everyone in the group I was able to make much of my contribution to the overall evaluation. Apple is one of the renowned and reputed brands among the public due to the advanced technologies like </a:t>
            </a:r>
            <a:r>
              <a:rPr lang="en-US" sz="1200" kern="1200" dirty="0" err="1">
                <a:solidFill>
                  <a:schemeClr val="tx1"/>
                </a:solidFill>
                <a:latin typeface="+mn-lt"/>
                <a:ea typeface="+mn-ea"/>
                <a:cs typeface="+mn-cs"/>
              </a:rPr>
              <a:t>Siri</a:t>
            </a:r>
            <a:r>
              <a:rPr lang="en-US" sz="1200" kern="1200" dirty="0">
                <a:solidFill>
                  <a:schemeClr val="tx1"/>
                </a:solidFill>
                <a:latin typeface="+mn-lt"/>
                <a:ea typeface="+mn-ea"/>
                <a:cs typeface="+mn-cs"/>
              </a:rPr>
              <a:t>, which makes them one of the most trusted companies around the world. This particular aspect of the company has been very useful for us in searching the information and data related to their technological advancement (Wolf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2021). In order to ensure that we included only the authentic data and information, we gathered all the information collected and re-sorted them in an orderly for this task.    </a:t>
            </a:r>
          </a:p>
          <a:p>
            <a:endParaRPr lang="en-US" dirty="0"/>
          </a:p>
        </p:txBody>
      </p:sp>
      <p:sp>
        <p:nvSpPr>
          <p:cNvPr id="4" name="Slide Number Placeholder 3"/>
          <p:cNvSpPr>
            <a:spLocks noGrp="1"/>
          </p:cNvSpPr>
          <p:nvPr>
            <p:ph type="sldNum" sz="quarter" idx="10"/>
          </p:nvPr>
        </p:nvSpPr>
        <p:spPr/>
        <p:txBody>
          <a:bodyPr/>
          <a:lstStyle/>
          <a:p>
            <a:fld id="{D357DFA5-EDEF-4578-A2B0-E39F51382CB6}"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kern="1200" dirty="0">
                <a:solidFill>
                  <a:schemeClr val="tx1"/>
                </a:solidFill>
                <a:latin typeface="+mn-lt"/>
                <a:ea typeface="+mn-ea"/>
                <a:cs typeface="+mn-cs"/>
              </a:rPr>
              <a:t>The evaluations and analysis of Apple help us understand many insights of the company in terms of its technological development since its initial beginning. One of the major issues I and my other team members felt was our sorting the most authentic information related to Apple (Apple Inc, 2021). This was because there was a lot of information available. Along with this, maintaining communications during pandemic situations was very difficult as everyone was progressing on their own without informing others. In a way, it can be said that initially we as group members faced many difficulties communicating and sharing the updates.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However, we sorted this out by conducting a group meeting through a virtual platform, which helped us with this particular issue between the members. </a:t>
            </a:r>
          </a:p>
          <a:p>
            <a:pPr algn="just"/>
            <a:r>
              <a:rPr lang="en-US" sz="1200" kern="1200" dirty="0">
                <a:solidFill>
                  <a:schemeClr val="tx1"/>
                </a:solidFill>
                <a:latin typeface="+mn-lt"/>
                <a:ea typeface="+mn-ea"/>
                <a:cs typeface="+mn-cs"/>
              </a:rPr>
              <a:t>In proceeding with this particular task, we came to know that Apple is focused on creating the most unique and innovative products in the market, due to which customers have a different craze for their products and services. In addition, we were also able to outline that Apple is an American based multinational company that is focused on designing, developing and selling a wide range of electronic, computer software and other online services around the world (Analytic Insight, 2021). Further, we also came to know that Apple is known for augmenting their technologies, new enhancements in their products and services such as their AI system</a:t>
            </a:r>
            <a:r>
              <a:rPr lang="en-US" sz="1200" kern="1200" baseline="0" dirty="0">
                <a:solidFill>
                  <a:schemeClr val="tx1"/>
                </a:solidFill>
                <a:latin typeface="+mn-lt"/>
                <a:ea typeface="+mn-ea"/>
                <a:cs typeface="+mn-cs"/>
              </a:rPr>
              <a:t> </a:t>
            </a:r>
            <a:r>
              <a:rPr lang="en-US" sz="1200" kern="1200" baseline="0" dirty="0" err="1">
                <a:solidFill>
                  <a:schemeClr val="tx1"/>
                </a:solidFill>
                <a:latin typeface="+mn-lt"/>
                <a:ea typeface="+mn-ea"/>
                <a:cs typeface="+mn-cs"/>
              </a:rPr>
              <a:t>Siri</a:t>
            </a:r>
            <a:r>
              <a:rPr lang="en-US" sz="1200" kern="1200" baseline="0" dirty="0">
                <a:solidFill>
                  <a:schemeClr val="tx1"/>
                </a:solidFill>
                <a:latin typeface="+mn-lt"/>
                <a:ea typeface="+mn-ea"/>
                <a:cs typeface="+mn-cs"/>
              </a:rPr>
              <a:t>,</a:t>
            </a:r>
            <a:r>
              <a:rPr lang="en-US" sz="1200" kern="1200" dirty="0">
                <a:solidFill>
                  <a:schemeClr val="tx1"/>
                </a:solidFill>
                <a:latin typeface="+mn-lt"/>
                <a:ea typeface="+mn-ea"/>
                <a:cs typeface="+mn-cs"/>
              </a:rPr>
              <a:t> and offering their customers the option of assortment, each based on their previous preferences.     </a:t>
            </a:r>
          </a:p>
          <a:p>
            <a:endParaRPr lang="en-US" dirty="0"/>
          </a:p>
        </p:txBody>
      </p:sp>
      <p:sp>
        <p:nvSpPr>
          <p:cNvPr id="4" name="Slide Number Placeholder 3"/>
          <p:cNvSpPr>
            <a:spLocks noGrp="1"/>
          </p:cNvSpPr>
          <p:nvPr>
            <p:ph type="sldNum" sz="quarter" idx="10"/>
          </p:nvPr>
        </p:nvSpPr>
        <p:spPr/>
        <p:txBody>
          <a:bodyPr/>
          <a:lstStyle/>
          <a:p>
            <a:fld id="{D357DFA5-EDEF-4578-A2B0-E39F51382CB6}"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kern="1200" dirty="0">
                <a:solidFill>
                  <a:schemeClr val="tx1"/>
                </a:solidFill>
                <a:latin typeface="+mn-lt"/>
                <a:ea typeface="+mn-ea"/>
                <a:cs typeface="+mn-cs"/>
              </a:rPr>
              <a:t>Overall, the preparation of this particular task was challenging for each member of the group due to the pandemic of Covid-19. This was because initially, we faced a lot of difficulties in coordinating with each other. Along with this, it was also very difficult for us to keep a track of each other's works, due to which there were confusion and a communication gap was created. However, we resolved this through the aid of virtual platforms where we conduct meetings. This provided chances for each one of us to understand each other's works and accordingly progressed with the final compilation of these presentations. The situation made us </a:t>
            </a:r>
            <a:r>
              <a:rPr lang="en-US" sz="1200" kern="1200" dirty="0" err="1">
                <a:solidFill>
                  <a:schemeClr val="tx1"/>
                </a:solidFill>
                <a:latin typeface="+mn-lt"/>
                <a:ea typeface="+mn-ea"/>
                <a:cs typeface="+mn-cs"/>
              </a:rPr>
              <a:t>realise</a:t>
            </a:r>
            <a:r>
              <a:rPr lang="en-US" sz="1200" kern="1200" dirty="0">
                <a:solidFill>
                  <a:schemeClr val="tx1"/>
                </a:solidFill>
                <a:latin typeface="+mn-lt"/>
                <a:ea typeface="+mn-ea"/>
                <a:cs typeface="+mn-cs"/>
              </a:rPr>
              <a:t> the importance of modern technologies not only for multinational companies like Apple but also for ordinary individuals like us for tackling some of our days to day tasks. </a:t>
            </a:r>
          </a:p>
          <a:p>
            <a:pPr algn="just"/>
            <a:r>
              <a:rPr lang="en-US" sz="1200" kern="1200" dirty="0">
                <a:solidFill>
                  <a:schemeClr val="tx1"/>
                </a:solidFill>
                <a:latin typeface="+mn-lt"/>
                <a:ea typeface="+mn-ea"/>
                <a:cs typeface="+mn-cs"/>
              </a:rPr>
              <a:t>However, there are a few areas, in which we all need to enhance our skills for self-development and enhancement. For instance, I will have given more attention to my teamwork spirit and indulgence with others </a:t>
            </a:r>
            <a:r>
              <a:rPr lang="en-US" sz="1200" kern="1200">
                <a:solidFill>
                  <a:schemeClr val="tx1"/>
                </a:solidFill>
                <a:latin typeface="+mn-lt"/>
                <a:ea typeface="+mn-ea"/>
                <a:cs typeface="+mn-cs"/>
              </a:rPr>
              <a:t>in group-work</a:t>
            </a:r>
            <a:r>
              <a:rPr lang="en-US" sz="1200" kern="1200" dirty="0">
                <a:solidFill>
                  <a:schemeClr val="tx1"/>
                </a:solidFill>
                <a:latin typeface="+mn-lt"/>
                <a:ea typeface="+mn-ea"/>
                <a:cs typeface="+mn-cs"/>
              </a:rPr>
              <a:t>. Similarly, we all need to give over major emphasis on improving our communication and leadership skills. This is because I have </a:t>
            </a:r>
            <a:r>
              <a:rPr lang="en-US" sz="1200" kern="1200" dirty="0" err="1">
                <a:solidFill>
                  <a:schemeClr val="tx1"/>
                </a:solidFill>
                <a:latin typeface="+mn-lt"/>
                <a:ea typeface="+mn-ea"/>
                <a:cs typeface="+mn-cs"/>
              </a:rPr>
              <a:t>realised</a:t>
            </a:r>
            <a:r>
              <a:rPr lang="en-US" sz="1200" kern="1200" dirty="0">
                <a:solidFill>
                  <a:schemeClr val="tx1"/>
                </a:solidFill>
                <a:latin typeface="+mn-lt"/>
                <a:ea typeface="+mn-ea"/>
                <a:cs typeface="+mn-cs"/>
              </a:rPr>
              <a:t> that while working in a team these are two key components that will help in achieving any goals or targets. </a:t>
            </a:r>
            <a:endParaRPr lang="en-US" dirty="0"/>
          </a:p>
        </p:txBody>
      </p:sp>
      <p:sp>
        <p:nvSpPr>
          <p:cNvPr id="4" name="Slide Number Placeholder 3"/>
          <p:cNvSpPr>
            <a:spLocks noGrp="1"/>
          </p:cNvSpPr>
          <p:nvPr>
            <p:ph type="sldNum" sz="quarter" idx="10"/>
          </p:nvPr>
        </p:nvSpPr>
        <p:spPr/>
        <p:txBody>
          <a:bodyPr/>
          <a:lstStyle/>
          <a:p>
            <a:fld id="{D357DFA5-EDEF-4578-A2B0-E39F51382CB6}"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context to the above evaluations, it can be noted that many areas or skills need to be taken into consideration by each team member for future enhancement and development. All these improvements and modifications will ensure that we will individually be able to enhance our skills in future (Wolf</a:t>
            </a:r>
            <a:r>
              <a:rPr lang="en-US" sz="1200" kern="1200" baseline="0" dirty="0">
                <a:solidFill>
                  <a:schemeClr val="tx1"/>
                </a:solidFill>
                <a:latin typeface="+mn-lt"/>
                <a:ea typeface="+mn-ea"/>
                <a:cs typeface="+mn-cs"/>
              </a:rPr>
              <a:t> e</a:t>
            </a:r>
            <a:r>
              <a:rPr lang="en-US" sz="1200" i="1" kern="1200" baseline="0" dirty="0">
                <a:solidFill>
                  <a:schemeClr val="tx1"/>
                </a:solidFill>
                <a:latin typeface="+mn-lt"/>
                <a:ea typeface="+mn-ea"/>
                <a:cs typeface="+mn-cs"/>
              </a:rPr>
              <a:t>t al</a:t>
            </a:r>
            <a:r>
              <a:rPr lang="en-US" sz="1200" i="1" kern="1200" dirty="0">
                <a:solidFill>
                  <a:schemeClr val="tx1"/>
                </a:solidFill>
                <a:latin typeface="+mn-lt"/>
                <a:ea typeface="+mn-ea"/>
                <a:cs typeface="+mn-cs"/>
              </a:rPr>
              <a:t>., </a:t>
            </a:r>
            <a:r>
              <a:rPr lang="en-US" sz="1200" kern="1200" dirty="0">
                <a:solidFill>
                  <a:schemeClr val="tx1"/>
                </a:solidFill>
                <a:latin typeface="+mn-lt"/>
                <a:ea typeface="+mn-ea"/>
                <a:cs typeface="+mn-cs"/>
              </a:rPr>
              <a:t>2021).  </a:t>
            </a:r>
          </a:p>
          <a:p>
            <a:endParaRPr lang="en-US" dirty="0"/>
          </a:p>
        </p:txBody>
      </p:sp>
      <p:sp>
        <p:nvSpPr>
          <p:cNvPr id="4" name="Slide Number Placeholder 3"/>
          <p:cNvSpPr>
            <a:spLocks noGrp="1"/>
          </p:cNvSpPr>
          <p:nvPr>
            <p:ph type="sldNum" sz="quarter" idx="10"/>
          </p:nvPr>
        </p:nvSpPr>
        <p:spPr/>
        <p:txBody>
          <a:bodyPr/>
          <a:lstStyle/>
          <a:p>
            <a:fld id="{D357DFA5-EDEF-4578-A2B0-E39F51382CB6}"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357DFA5-EDEF-4578-A2B0-E39F51382CB6}"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C54444E-C3EC-4540-B1FA-47973721B0AE}" type="datetimeFigureOut">
              <a:rPr lang="en-US" smtClean="0"/>
              <a:pPr/>
              <a:t>8/17/2021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54444E-C3EC-4540-B1FA-47973721B0AE}" type="datetimeFigureOut">
              <a:rPr lang="en-US" smtClean="0"/>
              <a:pPr/>
              <a:t>8/17/2021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54444E-C3EC-4540-B1FA-47973721B0AE}" type="datetimeFigureOut">
              <a:rPr lang="en-US" smtClean="0"/>
              <a:pPr/>
              <a:t>8/17/2021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C54444E-C3EC-4540-B1FA-47973721B0AE}" type="datetimeFigureOut">
              <a:rPr lang="en-US" smtClean="0"/>
              <a:pPr/>
              <a:t>8/17/2021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C54444E-C3EC-4540-B1FA-47973721B0AE}" type="datetimeFigureOut">
              <a:rPr lang="en-US" smtClean="0"/>
              <a:pPr/>
              <a:t>8/17/2021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C54444E-C3EC-4540-B1FA-47973721B0AE}" type="datetimeFigureOut">
              <a:rPr lang="en-US" smtClean="0"/>
              <a:pPr/>
              <a:t>8/17/2021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54444E-C3EC-4540-B1FA-47973721B0AE}" type="datetimeFigureOut">
              <a:rPr lang="en-US" smtClean="0"/>
              <a:pPr/>
              <a:t>8/17/2021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54444E-C3EC-4540-B1FA-47973721B0AE}" type="datetimeFigureOut">
              <a:rPr lang="en-US" smtClean="0"/>
              <a:pPr/>
              <a:t>8/17/2021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54444E-C3EC-4540-B1FA-47973721B0AE}" type="datetimeFigureOut">
              <a:rPr lang="en-US" smtClean="0"/>
              <a:pPr/>
              <a:t>8/17/2021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54444E-C3EC-4540-B1FA-47973721B0AE}" type="datetimeFigureOut">
              <a:rPr lang="en-US" smtClean="0"/>
              <a:pPr/>
              <a:t>8/17/2021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54444E-C3EC-4540-B1FA-47973721B0AE}" type="datetimeFigureOut">
              <a:rPr lang="en-US" smtClean="0"/>
              <a:pPr/>
              <a:t>8/17/2021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8466C6-8517-4233-AAC9-35D7E5EE336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7000">
              <a:schemeClr val="tx2">
                <a:lumMod val="60000"/>
                <a:lumOff val="40000"/>
                <a:alpha val="25000"/>
              </a:schemeClr>
            </a:gs>
            <a:gs pos="25000">
              <a:srgbClr val="21D6E0"/>
            </a:gs>
            <a:gs pos="75000">
              <a:srgbClr val="0087E6"/>
            </a:gs>
            <a:gs pos="100000">
              <a:srgbClr val="005CBF"/>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54444E-C3EC-4540-B1FA-47973721B0AE}" type="datetimeFigureOut">
              <a:rPr lang="en-US" smtClean="0"/>
              <a:pPr/>
              <a:t>8/17/2021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8466C6-8517-4233-AAC9-35D7E5EE336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i="1" dirty="0"/>
              <a:t>Digital Skills And Research Methods </a:t>
            </a:r>
            <a:br>
              <a:rPr lang="en-US" b="1" i="1" dirty="0"/>
            </a:br>
            <a:br>
              <a:rPr lang="en-US" b="1" i="1" dirty="0"/>
            </a:br>
            <a:r>
              <a:rPr lang="en-GB" sz="4000" b="1" i="1" dirty="0"/>
              <a:t>Lessons drawn from the Case Study</a:t>
            </a:r>
            <a:endParaRPr lang="en-US" sz="4000" b="1" i="1" dirty="0"/>
          </a:p>
        </p:txBody>
      </p:sp>
      <p:sp>
        <p:nvSpPr>
          <p:cNvPr id="3" name="Subtitle 2"/>
          <p:cNvSpPr>
            <a:spLocks noGrp="1"/>
          </p:cNvSpPr>
          <p:nvPr>
            <p:ph type="subTitle" idx="1"/>
          </p:nvPr>
        </p:nvSpPr>
        <p:spPr>
          <a:xfrm>
            <a:off x="1371600" y="4495800"/>
            <a:ext cx="6400800" cy="1752600"/>
          </a:xfrm>
        </p:spPr>
        <p:txBody>
          <a:bodyPr/>
          <a:lstStyle/>
          <a:p>
            <a:r>
              <a:rPr lang="en-US" b="1" dirty="0">
                <a:solidFill>
                  <a:schemeClr val="bg1"/>
                </a:solidFill>
              </a:rPr>
              <a:t>Name: Mihai Cicu</a:t>
            </a:r>
          </a:p>
          <a:p>
            <a:r>
              <a:rPr lang="en-US" b="1" dirty="0">
                <a:solidFill>
                  <a:schemeClr val="bg1"/>
                </a:solidFill>
              </a:rPr>
              <a:t>ID: 2028265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Description</a:t>
            </a:r>
            <a:endParaRPr lang="en-US" dirty="0"/>
          </a:p>
        </p:txBody>
      </p:sp>
      <p:sp>
        <p:nvSpPr>
          <p:cNvPr id="3" name="Content Placeholder 2"/>
          <p:cNvSpPr>
            <a:spLocks noGrp="1"/>
          </p:cNvSpPr>
          <p:nvPr>
            <p:ph idx="1"/>
          </p:nvPr>
        </p:nvSpPr>
        <p:spPr>
          <a:xfrm>
            <a:off x="457200" y="1981200"/>
            <a:ext cx="4343400" cy="4525963"/>
          </a:xfrm>
        </p:spPr>
        <p:txBody>
          <a:bodyPr/>
          <a:lstStyle/>
          <a:p>
            <a:pPr lvl="0"/>
            <a:r>
              <a:rPr lang="en-US" dirty="0"/>
              <a:t>Chose Apple as our focused company</a:t>
            </a:r>
          </a:p>
          <a:p>
            <a:pPr lvl="0"/>
            <a:r>
              <a:rPr lang="en-US" dirty="0"/>
              <a:t>Outlined all the related topics</a:t>
            </a:r>
          </a:p>
          <a:p>
            <a:pPr lvl="0"/>
            <a:r>
              <a:rPr lang="en-US" dirty="0"/>
              <a:t>Outline the lessons that I gained</a:t>
            </a:r>
          </a:p>
          <a:p>
            <a:endParaRPr lang="en-US" dirty="0"/>
          </a:p>
        </p:txBody>
      </p:sp>
      <p:sp>
        <p:nvSpPr>
          <p:cNvPr id="10242" name="AutoShape 2" descr="Working in groups | Principles of assessment for learning | Resource | RSC  Education"/>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44" name="AutoShape 4" descr="Working in groups | Principles of assessment for learning | Resource | RSC  Education"/>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46" name="AutoShape 6" descr="Working in groups | Principles of assessment for learning | Resource | RSC  Education"/>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507053_teamworkpuzzleillustration_shutterstock_1518160778_513256.jpg"/>
          <p:cNvPicPr>
            <a:picLocks noChangeAspect="1"/>
          </p:cNvPicPr>
          <p:nvPr/>
        </p:nvPicPr>
        <p:blipFill>
          <a:blip r:embed="rId3"/>
          <a:stretch>
            <a:fillRect/>
          </a:stretch>
        </p:blipFill>
        <p:spPr>
          <a:xfrm>
            <a:off x="4572000" y="2057400"/>
            <a:ext cx="4267200" cy="449580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Feeling</a:t>
            </a:r>
            <a:endParaRPr lang="en-US" dirty="0"/>
          </a:p>
        </p:txBody>
      </p:sp>
      <p:sp>
        <p:nvSpPr>
          <p:cNvPr id="3" name="Content Placeholder 2"/>
          <p:cNvSpPr>
            <a:spLocks noGrp="1"/>
          </p:cNvSpPr>
          <p:nvPr>
            <p:ph idx="1"/>
          </p:nvPr>
        </p:nvSpPr>
        <p:spPr>
          <a:xfrm>
            <a:off x="457200" y="1752600"/>
            <a:ext cx="8153400" cy="2133600"/>
          </a:xfrm>
        </p:spPr>
        <p:txBody>
          <a:bodyPr>
            <a:normAutofit fontScale="85000" lnSpcReduction="10000"/>
          </a:bodyPr>
          <a:lstStyle/>
          <a:p>
            <a:pPr lvl="0"/>
            <a:r>
              <a:rPr lang="en-US" dirty="0"/>
              <a:t>Apple is one of the renowned and reputed brands </a:t>
            </a:r>
          </a:p>
          <a:p>
            <a:pPr lvl="0"/>
            <a:r>
              <a:rPr lang="en-IN" dirty="0"/>
              <a:t>Learned about </a:t>
            </a:r>
            <a:r>
              <a:rPr lang="en-IN" dirty="0" err="1"/>
              <a:t>Siri</a:t>
            </a:r>
            <a:r>
              <a:rPr lang="en-IN" dirty="0"/>
              <a:t> as their main AI service</a:t>
            </a:r>
            <a:endParaRPr lang="en-US" dirty="0"/>
          </a:p>
          <a:p>
            <a:pPr lvl="0"/>
            <a:r>
              <a:rPr lang="en-US" dirty="0"/>
              <a:t>Different opinions of groups members </a:t>
            </a:r>
          </a:p>
          <a:p>
            <a:r>
              <a:rPr lang="en-US" dirty="0"/>
              <a:t>Difficulty in keeping independent views </a:t>
            </a:r>
          </a:p>
        </p:txBody>
      </p:sp>
      <p:sp>
        <p:nvSpPr>
          <p:cNvPr id="7170" name="AutoShape 2" descr="The expanse of Facebook groups is terrifying – The Strand"/>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fb-groups_courtesy_of_SocialMediaWeek.jpg"/>
          <p:cNvPicPr>
            <a:picLocks noChangeAspect="1"/>
          </p:cNvPicPr>
          <p:nvPr/>
        </p:nvPicPr>
        <p:blipFill>
          <a:blip r:embed="rId3"/>
          <a:stretch>
            <a:fillRect/>
          </a:stretch>
        </p:blipFill>
        <p:spPr>
          <a:xfrm>
            <a:off x="609600" y="3886200"/>
            <a:ext cx="8077200" cy="2628900"/>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Evaluation and Analysis</a:t>
            </a:r>
            <a:endParaRPr lang="en-US" dirty="0"/>
          </a:p>
        </p:txBody>
      </p:sp>
      <p:sp>
        <p:nvSpPr>
          <p:cNvPr id="3" name="Content Placeholder 2"/>
          <p:cNvSpPr>
            <a:spLocks noGrp="1"/>
          </p:cNvSpPr>
          <p:nvPr>
            <p:ph idx="1"/>
          </p:nvPr>
        </p:nvSpPr>
        <p:spPr>
          <a:xfrm>
            <a:off x="457200" y="1828800"/>
            <a:ext cx="2362200" cy="4525963"/>
          </a:xfrm>
        </p:spPr>
        <p:txBody>
          <a:bodyPr>
            <a:normAutofit fontScale="70000" lnSpcReduction="20000"/>
          </a:bodyPr>
          <a:lstStyle/>
          <a:p>
            <a:pPr lvl="0"/>
            <a:r>
              <a:rPr lang="en-US" dirty="0"/>
              <a:t>Many insights of the company, Including </a:t>
            </a:r>
            <a:r>
              <a:rPr lang="en-US" dirty="0" err="1"/>
              <a:t>Siri</a:t>
            </a:r>
            <a:r>
              <a:rPr lang="en-US" dirty="0"/>
              <a:t> as their main AI system</a:t>
            </a:r>
          </a:p>
          <a:p>
            <a:pPr lvl="0"/>
            <a:r>
              <a:rPr lang="en-US" dirty="0"/>
              <a:t>Sorting out information related to Apple</a:t>
            </a:r>
          </a:p>
          <a:p>
            <a:pPr lvl="0"/>
            <a:r>
              <a:rPr lang="en-US" dirty="0"/>
              <a:t>Conducting a group meeting through a virtual platform</a:t>
            </a:r>
          </a:p>
        </p:txBody>
      </p:sp>
      <p:pic>
        <p:nvPicPr>
          <p:cNvPr id="5122" name="Picture 2" descr="Effective business team office group work Vector Image"/>
          <p:cNvPicPr>
            <a:picLocks noChangeAspect="1" noChangeArrowheads="1"/>
          </p:cNvPicPr>
          <p:nvPr/>
        </p:nvPicPr>
        <p:blipFill>
          <a:blip r:embed="rId3"/>
          <a:srcRect b="16345"/>
          <a:stretch>
            <a:fillRect/>
          </a:stretch>
        </p:blipFill>
        <p:spPr bwMode="auto">
          <a:xfrm>
            <a:off x="3352800" y="1828800"/>
            <a:ext cx="5486400" cy="42838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a:xfrm>
            <a:off x="2590800" y="1828800"/>
            <a:ext cx="5715000" cy="1905000"/>
          </a:xfrm>
        </p:spPr>
        <p:txBody>
          <a:bodyPr/>
          <a:lstStyle/>
          <a:p>
            <a:pPr lvl="0"/>
            <a:r>
              <a:rPr lang="en-US" dirty="0"/>
              <a:t>Pandemic situation </a:t>
            </a:r>
          </a:p>
          <a:p>
            <a:pPr lvl="0"/>
            <a:r>
              <a:rPr lang="en-US" dirty="0"/>
              <a:t>Communication Gap </a:t>
            </a:r>
          </a:p>
          <a:p>
            <a:r>
              <a:rPr lang="en-US" dirty="0"/>
              <a:t>Virtual platform</a:t>
            </a:r>
          </a:p>
        </p:txBody>
      </p:sp>
      <p:pic>
        <p:nvPicPr>
          <p:cNvPr id="3074" name="Picture 2" descr="Group work - A comprehensive evolutionary tool for students"/>
          <p:cNvPicPr>
            <a:picLocks noChangeAspect="1" noChangeArrowheads="1"/>
          </p:cNvPicPr>
          <p:nvPr/>
        </p:nvPicPr>
        <p:blipFill>
          <a:blip r:embed="rId3"/>
          <a:srcRect t="19690"/>
          <a:stretch>
            <a:fillRect/>
          </a:stretch>
        </p:blipFill>
        <p:spPr bwMode="auto">
          <a:xfrm>
            <a:off x="1066800" y="3838278"/>
            <a:ext cx="7239000" cy="3019722"/>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85800" y="1350816"/>
          <a:ext cx="8001000" cy="5595322"/>
        </p:xfrm>
        <a:graphic>
          <a:graphicData uri="http://schemas.openxmlformats.org/drawingml/2006/table">
            <a:tbl>
              <a:tblPr/>
              <a:tblGrid>
                <a:gridCol w="20574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tblGrid>
              <a:tr h="318484">
                <a:tc>
                  <a:txBody>
                    <a:bodyPr/>
                    <a:lstStyle/>
                    <a:p>
                      <a:pPr marL="0" marR="0" algn="ctr">
                        <a:lnSpc>
                          <a:spcPct val="150000"/>
                        </a:lnSpc>
                        <a:spcBef>
                          <a:spcPts val="0"/>
                        </a:spcBef>
                        <a:spcAft>
                          <a:spcPts val="0"/>
                        </a:spcAft>
                      </a:pPr>
                      <a:r>
                        <a:rPr lang="en-US" sz="1600" b="1" dirty="0">
                          <a:latin typeface="Times New Roman"/>
                          <a:ea typeface="Times New Roman"/>
                        </a:rPr>
                        <a:t>Skills </a:t>
                      </a:r>
                      <a:endParaRPr lang="en-US" sz="1600"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dirty="0">
                          <a:latin typeface="Times New Roman"/>
                          <a:ea typeface="Times New Roman"/>
                        </a:rPr>
                        <a:t>Actions </a:t>
                      </a:r>
                      <a:endParaRPr lang="en-US" sz="1600"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b="1" dirty="0">
                          <a:latin typeface="Times New Roman"/>
                          <a:ea typeface="Times New Roman"/>
                        </a:rPr>
                        <a:t>Deadline </a:t>
                      </a:r>
                      <a:endParaRPr lang="en-US" sz="1600"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060069">
                <a:tc>
                  <a:txBody>
                    <a:bodyPr/>
                    <a:lstStyle/>
                    <a:p>
                      <a:pPr marL="0" marR="0" algn="ctr">
                        <a:lnSpc>
                          <a:spcPct val="150000"/>
                        </a:lnSpc>
                        <a:spcBef>
                          <a:spcPts val="0"/>
                        </a:spcBef>
                        <a:spcAft>
                          <a:spcPts val="0"/>
                        </a:spcAft>
                      </a:pPr>
                      <a:r>
                        <a:rPr lang="en-US" sz="1600" b="1" i="1" dirty="0">
                          <a:latin typeface="Times New Roman"/>
                          <a:ea typeface="Times New Roman"/>
                        </a:rPr>
                        <a:t>Improve Teamwork skill  </a:t>
                      </a:r>
                      <a:endParaRPr lang="en-US" sz="1600"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Arial"/>
                        <a:buChar char="●"/>
                      </a:pPr>
                      <a:r>
                        <a:rPr lang="en-US" sz="1600" u="none" strike="noStrike" dirty="0">
                          <a:latin typeface="Times New Roman"/>
                          <a:ea typeface="Times New Roman"/>
                        </a:rPr>
                        <a:t>Indulge in more group activities</a:t>
                      </a:r>
                      <a:endParaRPr lang="en-US" sz="16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Times New Roman"/>
                          <a:ea typeface="Times New Roman"/>
                        </a:rPr>
                        <a:t>Take up more group works and assessments in future</a:t>
                      </a:r>
                      <a:endParaRPr lang="en-US" sz="16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Times New Roman"/>
                          <a:ea typeface="Times New Roman"/>
                        </a:rPr>
                        <a:t>Acquire knowledge in some teamwork skills and apply them in real field   </a:t>
                      </a:r>
                      <a:endParaRPr lang="en-US" sz="1600" u="none" strike="noStrike"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a:latin typeface="Times New Roman"/>
                          <a:ea typeface="Times New Roman"/>
                        </a:rPr>
                        <a:t>3-4 months </a:t>
                      </a:r>
                      <a:endParaRPr lang="en-US" sz="160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89277">
                <a:tc>
                  <a:txBody>
                    <a:bodyPr/>
                    <a:lstStyle/>
                    <a:p>
                      <a:pPr marL="0" marR="0" algn="ctr">
                        <a:lnSpc>
                          <a:spcPct val="150000"/>
                        </a:lnSpc>
                        <a:spcBef>
                          <a:spcPts val="0"/>
                        </a:spcBef>
                        <a:spcAft>
                          <a:spcPts val="0"/>
                        </a:spcAft>
                      </a:pPr>
                      <a:r>
                        <a:rPr lang="en-US" sz="1600" b="1" i="1">
                          <a:latin typeface="Times New Roman"/>
                          <a:ea typeface="Times New Roman"/>
                        </a:rPr>
                        <a:t>Develop leadership skills </a:t>
                      </a:r>
                      <a:endParaRPr lang="en-US" sz="160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Arial"/>
                        <a:buChar char="●"/>
                      </a:pPr>
                      <a:r>
                        <a:rPr lang="en-US" sz="1600" u="none" strike="noStrike" dirty="0">
                          <a:latin typeface="Times New Roman"/>
                          <a:ea typeface="Times New Roman"/>
                        </a:rPr>
                        <a:t>Watch videos of some of the great leaders around the world </a:t>
                      </a:r>
                      <a:endParaRPr lang="en-US" sz="16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600" u="none" strike="noStrike" dirty="0">
                          <a:latin typeface="Times New Roman"/>
                          <a:ea typeface="Times New Roman"/>
                        </a:rPr>
                        <a:t>Apply the acquired skills in all my task </a:t>
                      </a:r>
                      <a:endParaRPr lang="en-US" sz="1600" u="none" strike="noStrike"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a:latin typeface="Times New Roman"/>
                          <a:ea typeface="Times New Roman"/>
                        </a:rPr>
                        <a:t>2-3 months </a:t>
                      </a:r>
                      <a:endParaRPr lang="en-US" sz="160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842370">
                <a:tc>
                  <a:txBody>
                    <a:bodyPr/>
                    <a:lstStyle/>
                    <a:p>
                      <a:pPr marL="0" marR="0" algn="ctr">
                        <a:lnSpc>
                          <a:spcPct val="150000"/>
                        </a:lnSpc>
                        <a:spcBef>
                          <a:spcPts val="0"/>
                        </a:spcBef>
                        <a:spcAft>
                          <a:spcPts val="0"/>
                        </a:spcAft>
                      </a:pPr>
                      <a:r>
                        <a:rPr lang="en-US" sz="1600" b="1" i="1" dirty="0">
                          <a:latin typeface="Times New Roman"/>
                          <a:ea typeface="Times New Roman"/>
                        </a:rPr>
                        <a:t>Enhance communications skills </a:t>
                      </a:r>
                      <a:endParaRPr lang="en-US" sz="1600"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a:buChar char=""/>
                      </a:pPr>
                      <a:r>
                        <a:rPr lang="en-US" sz="1600">
                          <a:latin typeface="Times New Roman"/>
                          <a:ea typeface="Times New Roman"/>
                        </a:rPr>
                        <a:t>Try to convey each information while working in a group </a:t>
                      </a:r>
                      <a:endParaRPr lang="en-US" sz="1600">
                        <a:latin typeface="Arial"/>
                        <a:ea typeface="Arial"/>
                      </a:endParaRPr>
                    </a:p>
                    <a:p>
                      <a:pPr marL="342900" marR="0" lvl="0" indent="-342900" algn="just">
                        <a:lnSpc>
                          <a:spcPct val="150000"/>
                        </a:lnSpc>
                        <a:spcBef>
                          <a:spcPts val="0"/>
                        </a:spcBef>
                        <a:spcAft>
                          <a:spcPts val="0"/>
                        </a:spcAft>
                        <a:buFont typeface="Symbol"/>
                        <a:buChar char=""/>
                      </a:pPr>
                      <a:r>
                        <a:rPr lang="en-US" sz="1600">
                          <a:latin typeface="Times New Roman"/>
                          <a:ea typeface="Times New Roman"/>
                        </a:rPr>
                        <a:t>Include me to more group work </a:t>
                      </a:r>
                      <a:endParaRPr lang="en-US" sz="1600">
                        <a:latin typeface="Arial"/>
                        <a:ea typeface="Arial"/>
                      </a:endParaRPr>
                    </a:p>
                    <a:p>
                      <a:pPr marL="342900" marR="0" lvl="0" indent="-342900" algn="just">
                        <a:lnSpc>
                          <a:spcPct val="150000"/>
                        </a:lnSpc>
                        <a:spcBef>
                          <a:spcPts val="0"/>
                        </a:spcBef>
                        <a:spcAft>
                          <a:spcPts val="0"/>
                        </a:spcAft>
                        <a:buFont typeface="Symbol"/>
                        <a:buChar char=""/>
                      </a:pPr>
                      <a:r>
                        <a:rPr lang="en-US" sz="1600">
                          <a:latin typeface="Times New Roman"/>
                          <a:ea typeface="Times New Roman"/>
                        </a:rPr>
                        <a:t>Boost my vocabulary so that words do not limit by conversation</a:t>
                      </a:r>
                      <a:r>
                        <a:rPr lang="en-US" sz="1600" b="1">
                          <a:latin typeface="Times New Roman"/>
                          <a:ea typeface="Times New Roman"/>
                        </a:rPr>
                        <a:t> </a:t>
                      </a:r>
                      <a:endParaRPr lang="en-US" sz="160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latin typeface="Times New Roman"/>
                          <a:ea typeface="Times New Roman"/>
                        </a:rPr>
                        <a:t>5-6 Months </a:t>
                      </a:r>
                      <a:endParaRPr lang="en-US" sz="1600" dirty="0">
                        <a:latin typeface="Arial"/>
                        <a:ea typeface="Arial"/>
                      </a:endParaRPr>
                    </a:p>
                  </a:txBody>
                  <a:tcPr marL="37854" marR="37854" marT="37854" marB="3785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3" name="Title 1"/>
          <p:cNvSpPr txBox="1">
            <a:spLocks/>
          </p:cNvSpPr>
          <p:nvPr/>
        </p:nvSpPr>
        <p:spPr>
          <a:xfrm>
            <a:off x="457200" y="274638"/>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a:ln>
                  <a:noFill/>
                </a:ln>
                <a:solidFill>
                  <a:schemeClr val="tx1"/>
                </a:solidFill>
                <a:effectLst/>
                <a:uLnTx/>
                <a:uFillTx/>
                <a:latin typeface="+mj-lt"/>
                <a:ea typeface="+mj-ea"/>
                <a:cs typeface="+mj-cs"/>
              </a:rPr>
              <a:t>Action Plan</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 </a:t>
            </a:r>
            <a:endParaRPr lang="en-US" dirty="0"/>
          </a:p>
        </p:txBody>
      </p:sp>
      <p:sp>
        <p:nvSpPr>
          <p:cNvPr id="3" name="Content Placeholder 2"/>
          <p:cNvSpPr>
            <a:spLocks noGrp="1"/>
          </p:cNvSpPr>
          <p:nvPr>
            <p:ph idx="1"/>
          </p:nvPr>
        </p:nvSpPr>
        <p:spPr>
          <a:xfrm>
            <a:off x="457200" y="1981200"/>
            <a:ext cx="8229600" cy="4525963"/>
          </a:xfrm>
        </p:spPr>
        <p:txBody>
          <a:bodyPr>
            <a:normAutofit fontScale="62500" lnSpcReduction="20000"/>
          </a:bodyPr>
          <a:lstStyle/>
          <a:p>
            <a:pPr algn="just">
              <a:lnSpc>
                <a:spcPct val="120000"/>
              </a:lnSpc>
            </a:pPr>
            <a:r>
              <a:rPr lang="en-US" dirty="0"/>
              <a:t>Apple Inc (2021). </a:t>
            </a:r>
            <a:r>
              <a:rPr lang="en-US" i="1" dirty="0"/>
              <a:t>Apple Inc.’s Organizational Structure &amp; Its Characteristics (An Analysis) - </a:t>
            </a:r>
            <a:r>
              <a:rPr lang="en-US" i="1" dirty="0" err="1"/>
              <a:t>Panmore</a:t>
            </a:r>
            <a:r>
              <a:rPr lang="en-US" i="1" dirty="0"/>
              <a:t> Institute</a:t>
            </a:r>
            <a:r>
              <a:rPr lang="en-US" dirty="0"/>
              <a:t>. [online] </a:t>
            </a:r>
            <a:r>
              <a:rPr lang="en-US" dirty="0" err="1"/>
              <a:t>Panmore</a:t>
            </a:r>
            <a:r>
              <a:rPr lang="en-US" dirty="0"/>
              <a:t> Institute. Available at: &lt;http://panmore.com/apple-inc-organizational-structure-features-pros-cons&gt; [Accessed 6 August 2021].</a:t>
            </a:r>
          </a:p>
          <a:p>
            <a:pPr algn="just">
              <a:lnSpc>
                <a:spcPct val="120000"/>
              </a:lnSpc>
            </a:pPr>
            <a:r>
              <a:rPr lang="en-US" dirty="0"/>
              <a:t>Analytic Insight (2021). </a:t>
            </a:r>
            <a:r>
              <a:rPr lang="en-US" i="1" dirty="0"/>
              <a:t>Apple's Growth Strategy: How it Reached US$2 Trillion in Market Value</a:t>
            </a:r>
            <a:r>
              <a:rPr lang="en-US" dirty="0"/>
              <a:t>. [online] Analyticsinsight.net. Available at: &lt;https://www.analyticsinsight.net/apples-growth-strategy-how-it-reached-us2-trillion-in-market-value/&gt; [Accessed 6 August 2021].</a:t>
            </a:r>
          </a:p>
          <a:p>
            <a:pPr algn="just">
              <a:lnSpc>
                <a:spcPct val="120000"/>
              </a:lnSpc>
            </a:pPr>
            <a:r>
              <a:rPr lang="en-US" dirty="0"/>
              <a:t>Wolf, T., </a:t>
            </a:r>
            <a:r>
              <a:rPr lang="en-US" dirty="0" err="1"/>
              <a:t>Jahn</a:t>
            </a:r>
            <a:r>
              <a:rPr lang="en-US" dirty="0"/>
              <a:t>, S., </a:t>
            </a:r>
            <a:r>
              <a:rPr lang="en-US" dirty="0" err="1"/>
              <a:t>Hammerschmidt</a:t>
            </a:r>
            <a:r>
              <a:rPr lang="en-US" dirty="0"/>
              <a:t>, M. and </a:t>
            </a:r>
            <a:r>
              <a:rPr lang="en-US" dirty="0" err="1"/>
              <a:t>Weiger</a:t>
            </a:r>
            <a:r>
              <a:rPr lang="en-US" dirty="0"/>
              <a:t>, W.H. (2021). Competition versus cooperation: How technology-facilitated social interdependence initiates the self-improvement chain. </a:t>
            </a:r>
            <a:r>
              <a:rPr lang="en-US" i="1" dirty="0"/>
              <a:t>International Journal of Research in Marketing</a:t>
            </a:r>
            <a:r>
              <a:rPr lang="en-US" dirty="0"/>
              <a:t>, </a:t>
            </a:r>
            <a:r>
              <a:rPr lang="en-US" i="1" dirty="0"/>
              <a:t>38</a:t>
            </a:r>
            <a:r>
              <a:rPr lang="en-US" dirty="0"/>
              <a:t>(2), pp.472-491.</a:t>
            </a:r>
          </a:p>
          <a:p>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2020 has been a long year -- but we got through it thanks to our supporters  | Clean Water Action"/>
          <p:cNvPicPr>
            <a:picLocks noChangeAspect="1" noChangeArrowheads="1"/>
          </p:cNvPicPr>
          <p:nvPr/>
        </p:nvPicPr>
        <p:blipFill>
          <a:blip r:embed="rId2"/>
          <a:srcRect/>
          <a:stretch>
            <a:fillRect/>
          </a:stretch>
        </p:blipFill>
        <p:spPr bwMode="auto">
          <a:xfrm>
            <a:off x="0" y="0"/>
            <a:ext cx="9144000" cy="6858000"/>
          </a:xfrm>
          <a:prstGeom prst="rect">
            <a:avLst/>
          </a:prstGeom>
          <a:noFill/>
        </p:spPr>
      </p:pic>
      <p:sp>
        <p:nvSpPr>
          <p:cNvPr id="24580" name="AutoShape 4" descr="Say thank you to someone at Companies House - GOV.UK"/>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1247</Words>
  <Application>Microsoft Office PowerPoint</Application>
  <PresentationFormat>On-screen Show (4:3)</PresentationFormat>
  <Paragraphs>55</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Symbol</vt:lpstr>
      <vt:lpstr>Times New Roman</vt:lpstr>
      <vt:lpstr>Office Theme</vt:lpstr>
      <vt:lpstr>Digital Skills And Research Methods   Lessons drawn from the Case Study</vt:lpstr>
      <vt:lpstr>Description</vt:lpstr>
      <vt:lpstr>Feeling</vt:lpstr>
      <vt:lpstr>Evaluation and Analysis</vt:lpstr>
      <vt:lpstr>Conclusion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Lessons drawn from the Case Study</dc:title>
  <dc:creator>Laptop</dc:creator>
  <cp:lastModifiedBy>Mihai Cicu (2028265)</cp:lastModifiedBy>
  <cp:revision>1</cp:revision>
  <dcterms:created xsi:type="dcterms:W3CDTF">2021-08-06T08:15:31Z</dcterms:created>
  <dcterms:modified xsi:type="dcterms:W3CDTF">2021-08-17T18:16:46Z</dcterms:modified>
</cp:coreProperties>
</file>