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6" r:id="rId14"/>
    <p:sldId id="269" r:id="rId15"/>
    <p:sldId id="270" r:id="rId16"/>
    <p:sldId id="271" r:id="rId17"/>
    <p:sldId id="272" r:id="rId18"/>
    <p:sldId id="273" r:id="rId19"/>
    <p:sldId id="274" r:id="rId20"/>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349" autoAdjust="0"/>
    <p:restoredTop sz="94660"/>
  </p:normalViewPr>
  <p:slideViewPr>
    <p:cSldViewPr>
      <p:cViewPr varScale="1">
        <p:scale>
          <a:sx n="81" d="100"/>
          <a:sy n="81" d="100"/>
        </p:scale>
        <p:origin x="-134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3638DEE1-52C4-480A-AB40-CDC2EED6DADD}" type="datetimeFigureOut">
              <a:rPr lang="en-US"/>
              <a:pPr>
                <a:defRPr/>
              </a:pPr>
              <a:t>10/29/2012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31B3305F-80F4-4383-A53D-88561D22D9C0}"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4D6CF39-5D75-41FE-AFCD-B9D6D8FDB854}" type="slidenum">
              <a:rPr lang="en-GB"/>
              <a:pPr fontAlgn="base">
                <a:spcBef>
                  <a:spcPct val="0"/>
                </a:spcBef>
                <a:spcAft>
                  <a:spcPct val="0"/>
                </a:spcAft>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281DE39-1ED0-48CB-B496-8E51EA8F8CFC}" type="slidenum">
              <a:rPr lang="en-GB"/>
              <a:pPr fontAlgn="base">
                <a:spcBef>
                  <a:spcPct val="0"/>
                </a:spcBef>
                <a:spcAft>
                  <a:spcPct val="0"/>
                </a:spcAft>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9752175-7E92-43CE-8EFE-2A377968D1DA}" type="slidenum">
              <a:rPr lang="en-GB"/>
              <a:pPr fontAlgn="base">
                <a:spcBef>
                  <a:spcPct val="0"/>
                </a:spcBef>
                <a:spcAft>
                  <a:spcPct val="0"/>
                </a:spcAft>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84A6ADB-C2C8-40A6-BAB2-7A92B2B18B33}" type="slidenum">
              <a:rPr lang="en-GB"/>
              <a:pPr fontAlgn="base">
                <a:spcBef>
                  <a:spcPct val="0"/>
                </a:spcBef>
                <a:spcAft>
                  <a:spcPct val="0"/>
                </a:spcAft>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D7AF5B7-A04D-4EB5-835E-571297631333}" type="slidenum">
              <a:rPr lang="en-GB"/>
              <a:pPr fontAlgn="base">
                <a:spcBef>
                  <a:spcPct val="0"/>
                </a:spcBef>
                <a:spcAft>
                  <a:spcPct val="0"/>
                </a:spcAft>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1AC7EDE-3A13-4A20-AA3F-5D88D0B874D5}" type="slidenum">
              <a:rPr lang="en-GB"/>
              <a:pPr fontAlgn="base">
                <a:spcBef>
                  <a:spcPct val="0"/>
                </a:spcBef>
                <a:spcAft>
                  <a:spcPct val="0"/>
                </a:spcAft>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17FCAD7-B2AE-4B27-B271-4D59D9CBC29B}" type="slidenum">
              <a:rPr lang="en-GB"/>
              <a:pPr fontAlgn="base">
                <a:spcBef>
                  <a:spcPct val="0"/>
                </a:spcBef>
                <a:spcAft>
                  <a:spcPct val="0"/>
                </a:spcAft>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EBD6C3F-10A0-435B-A682-0E033D854550}" type="slidenum">
              <a:rPr lang="en-GB"/>
              <a:pPr fontAlgn="base">
                <a:spcBef>
                  <a:spcPct val="0"/>
                </a:spcBef>
                <a:spcAft>
                  <a:spcPct val="0"/>
                </a:spcAft>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3A15CD3-24B8-41A5-A042-D6B775442897}" type="slidenum">
              <a:rPr lang="en-GB"/>
              <a:pPr fontAlgn="base">
                <a:spcBef>
                  <a:spcPct val="0"/>
                </a:spcBef>
                <a:spcAft>
                  <a:spcPct val="0"/>
                </a:spcAft>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BB988A4-A7B3-405A-A02E-E3B4A7AEB883}" type="slidenum">
              <a:rPr lang="en-GB"/>
              <a:pPr fontAlgn="base">
                <a:spcBef>
                  <a:spcPct val="0"/>
                </a:spcBef>
                <a:spcAft>
                  <a:spcPct val="0"/>
                </a:spcAft>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C1BA9B0-2015-4E44-83F1-237D698C53ED}" type="slidenum">
              <a:rPr lang="en-GB"/>
              <a:pPr fontAlgn="base">
                <a:spcBef>
                  <a:spcPct val="0"/>
                </a:spcBef>
                <a:spcAft>
                  <a:spcPct val="0"/>
                </a:spcAft>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1A37718-93C8-446F-8A83-96F00EE20DF6}" type="slidenum">
              <a:rPr lang="en-GB"/>
              <a:pPr fontAlgn="base">
                <a:spcBef>
                  <a:spcPct val="0"/>
                </a:spcBef>
                <a:spcAft>
                  <a:spcPct val="0"/>
                </a:spcAft>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99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F6D0440-685E-4302-B6FE-44A16D39966D}" type="slidenum">
              <a:rPr lang="en-GB"/>
              <a:pPr fontAlgn="base">
                <a:spcBef>
                  <a:spcPct val="0"/>
                </a:spcBef>
                <a:spcAft>
                  <a:spcPct val="0"/>
                </a:spcAft>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48A6533-171E-4B21-A4C5-C565B928DFC2}" type="slidenum">
              <a:rPr lang="en-GB"/>
              <a:pPr fontAlgn="base">
                <a:spcBef>
                  <a:spcPct val="0"/>
                </a:spcBef>
                <a:spcAft>
                  <a:spcPct val="0"/>
                </a:spcAft>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40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8C9C086-257B-4E60-B596-61997959EB2C}" type="slidenum">
              <a:rPr lang="en-GB"/>
              <a:pPr fontAlgn="base">
                <a:spcBef>
                  <a:spcPct val="0"/>
                </a:spcBef>
                <a:spcAft>
                  <a:spcPct val="0"/>
                </a:spcAft>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60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01048CD-EDF6-49B2-8D77-211E9E728A41}" type="slidenum">
              <a:rPr lang="en-GB"/>
              <a:pPr fontAlgn="base">
                <a:spcBef>
                  <a:spcPct val="0"/>
                </a:spcBef>
                <a:spcAft>
                  <a:spcPct val="0"/>
                </a:spcAft>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81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A53291A-3ADE-41EC-9F92-BB89F2BC63F9}" type="slidenum">
              <a:rPr lang="en-GB"/>
              <a:pPr fontAlgn="base">
                <a:spcBef>
                  <a:spcPct val="0"/>
                </a:spcBef>
                <a:spcAft>
                  <a:spcPct val="0"/>
                </a:spcAft>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228D69D-2E9A-4CE5-9F66-A49F779C63DB}" type="slidenum">
              <a:rPr lang="en-GB"/>
              <a:pPr fontAlgn="base">
                <a:spcBef>
                  <a:spcPct val="0"/>
                </a:spcBef>
                <a:spcAft>
                  <a:spcPct val="0"/>
                </a:spcAft>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22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EB7A44E-C40F-48A3-8125-F1FD18DE5366}" type="slidenum">
              <a:rPr lang="en-GB"/>
              <a:pPr fontAlgn="base">
                <a:spcBef>
                  <a:spcPct val="0"/>
                </a:spcBef>
                <a:spcAft>
                  <a:spcPct val="0"/>
                </a:spcAft>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smtClean="0"/>
              <a:t>Click to edit Master title style</a:t>
            </a:r>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13"/>
          <p:cNvSpPr>
            <a:spLocks noGrp="1"/>
          </p:cNvSpPr>
          <p:nvPr>
            <p:ph type="dt" sz="half" idx="10"/>
          </p:nvPr>
        </p:nvSpPr>
        <p:spPr/>
        <p:txBody>
          <a:bodyPr/>
          <a:lstStyle>
            <a:lvl1pPr>
              <a:defRPr/>
            </a:lvl1pPr>
          </a:lstStyle>
          <a:p>
            <a:pPr>
              <a:defRPr/>
            </a:pPr>
            <a:fld id="{B28BD8DA-011A-4607-822E-7610F5F28D3D}" type="datetimeFigureOut">
              <a:rPr lang="en-US"/>
              <a:pPr>
                <a:defRPr/>
              </a:pPr>
              <a:t>10/29/2012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EE239EDE-DBD9-4BEA-890E-4B4946BC0D5D}"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4453D822-5374-4639-98FC-0260194CD215}" type="datetimeFigureOut">
              <a:rPr lang="en-US"/>
              <a:pPr>
                <a:defRPr/>
              </a:pPr>
              <a:t>10/29/2012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669F03F2-20A5-42D8-B4BA-593D89FB628D}"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5F8361CF-C2A7-4AC1-9E64-CE3406BB4517}" type="datetimeFigureOut">
              <a:rPr lang="en-US"/>
              <a:pPr>
                <a:defRPr/>
              </a:pPr>
              <a:t>10/29/2012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7312B17-7559-417E-94F5-F2B54B8C0FB9}"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68E23359-7779-4DA6-AFCF-B83839062AF4}" type="datetimeFigureOut">
              <a:rPr lang="en-US"/>
              <a:pPr>
                <a:defRPr/>
              </a:pPr>
              <a:t>10/29/2012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F253E497-E07D-485F-96E1-0D61F3EF79D0}"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37FE216E-0CBF-4B12-B4A0-C89024A09B41}" type="datetimeFigureOut">
              <a:rPr lang="en-US"/>
              <a:pPr>
                <a:defRPr/>
              </a:pPr>
              <a:t>10/29/2012</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F0AD8C0E-CEB1-41C6-BBFE-316A41DBC47C}"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545800B6-1216-46A2-B08D-35BE08F242D2}" type="datetimeFigureOut">
              <a:rPr lang="en-US"/>
              <a:pPr>
                <a:defRPr/>
              </a:pPr>
              <a:t>10/29/2012</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1718DC65-688B-40D6-844A-83B27E4373A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7CFE4981-F569-4499-8FAB-5BAE5F754257}" type="datetimeFigureOut">
              <a:rPr lang="en-US"/>
              <a:pPr>
                <a:defRPr/>
              </a:pPr>
              <a:t>10/29/2012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DE994C0B-4080-4D84-894A-4D3F9CA845E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FA85FEB0-57D8-4D2D-95A0-9A051BF6E4AF}" type="datetimeFigureOut">
              <a:rPr lang="en-US"/>
              <a:pPr>
                <a:defRPr/>
              </a:pPr>
              <a:t>10/29/2012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1D2E1737-C8CF-4CFB-ADDD-0180A86C949C}"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5" name="Date Placeholder 13"/>
          <p:cNvSpPr>
            <a:spLocks noGrp="1"/>
          </p:cNvSpPr>
          <p:nvPr>
            <p:ph type="dt" sz="half" idx="10"/>
          </p:nvPr>
        </p:nvSpPr>
        <p:spPr/>
        <p:txBody>
          <a:bodyPr/>
          <a:lstStyle>
            <a:lvl1pPr>
              <a:defRPr/>
            </a:lvl1pPr>
          </a:lstStyle>
          <a:p>
            <a:pPr>
              <a:defRPr/>
            </a:pPr>
            <a:fld id="{B1B838BC-16C4-44DE-ADDB-E47D3C9A771E}" type="datetimeFigureOut">
              <a:rPr lang="en-US"/>
              <a:pPr>
                <a:defRPr/>
              </a:pPr>
              <a:t>10/29/2012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01079FAA-0B71-4EBB-991D-6E1A8892BDB3}"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E371D28A-B205-4CDB-86C6-47BB1C8B0F5D}" type="datetimeFigureOut">
              <a:rPr lang="en-US"/>
              <a:pPr>
                <a:defRPr/>
              </a:pPr>
              <a:t>10/29/2012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0CBC23FC-B676-4FA2-8BDD-9D421C56D360}"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373FEA26-3154-410F-A38A-537DC984EA87}" type="datetimeFigureOut">
              <a:rPr lang="en-US"/>
              <a:pPr>
                <a:defRPr/>
              </a:pPr>
              <a:t>10/29/2012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86235C5E-04EA-4571-813F-BB6763B5D837}"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smtClean="0"/>
              <a:t>Click to edit Master title style</a:t>
            </a:r>
            <a:endParaRPr lang="en-US"/>
          </a:p>
        </p:txBody>
      </p:sp>
      <p:sp>
        <p:nvSpPr>
          <p:cNvPr id="1027" name="Text Placeholder 12"/>
          <p:cNvSpPr>
            <a:spLocks noGrp="1"/>
          </p:cNvSpPr>
          <p:nvPr>
            <p:ph type="body" idx="1"/>
          </p:nvPr>
        </p:nvSpPr>
        <p:spPr bwMode="auto">
          <a:xfrm>
            <a:off x="457200" y="1600200"/>
            <a:ext cx="8229600" cy="47085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C23AB58E-5EC5-41CC-980C-384918A029A4}" type="datetimeFigureOut">
              <a:rPr lang="en-US"/>
              <a:pPr>
                <a:defRPr/>
              </a:pPr>
              <a:t>10/29/2012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08603CD4-7633-41C0-99AF-683CB7B142C4}"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71" r:id="rId1"/>
    <p:sldLayoutId id="2147483670" r:id="rId2"/>
    <p:sldLayoutId id="2147483672" r:id="rId3"/>
    <p:sldLayoutId id="2147483669" r:id="rId4"/>
    <p:sldLayoutId id="2147483668" r:id="rId5"/>
    <p:sldLayoutId id="2147483667" r:id="rId6"/>
    <p:sldLayoutId id="2147483666" r:id="rId7"/>
    <p:sldLayoutId id="2147483665" r:id="rId8"/>
    <p:sldLayoutId id="2147483664" r:id="rId9"/>
    <p:sldLayoutId id="2147483663" r:id="rId10"/>
    <p:sldLayoutId id="2147483662" r:id="rId11"/>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fontAlgn="base">
        <a:spcBef>
          <a:spcPct val="20000"/>
        </a:spcBef>
        <a:spcAft>
          <a:spcPct val="0"/>
        </a:spcAft>
        <a:buClr>
          <a:srgbClr val="F9F9F9"/>
        </a:buClr>
        <a:buSzPct val="65000"/>
        <a:buFont typeface="Wingdings 2" pitchFamily="1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itchFamily="1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www.jstor.org/stable/504637"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www.jstor.org/stable/5049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GB" dirty="0" smtClean="0"/>
              <a:t>Armies and Navies</a:t>
            </a:r>
            <a:endParaRPr lang="en-GB" dirty="0"/>
          </a:p>
        </p:txBody>
      </p:sp>
      <p:sp>
        <p:nvSpPr>
          <p:cNvPr id="14338" name="Subtitle 2"/>
          <p:cNvSpPr>
            <a:spLocks noGrp="1"/>
          </p:cNvSpPr>
          <p:nvPr>
            <p:ph type="subTitle" idx="1"/>
          </p:nvPr>
        </p:nvSpPr>
        <p:spPr>
          <a:xfrm>
            <a:off x="1371600" y="3332163"/>
            <a:ext cx="6400800" cy="1752600"/>
          </a:xfrm>
        </p:spPr>
        <p:txBody>
          <a:bodyPr/>
          <a:lstStyle/>
          <a:p>
            <a:r>
              <a:rPr lang="en-GB" dirty="0" smtClean="0"/>
              <a:t>When </a:t>
            </a:r>
            <a:r>
              <a:rPr lang="en-GB" dirty="0" smtClean="0"/>
              <a:t>Length Matters</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Macedon, Philip II and infantry warfare</a:t>
            </a:r>
            <a:endParaRPr lang="en-GB" dirty="0"/>
          </a:p>
        </p:txBody>
      </p:sp>
      <p:sp>
        <p:nvSpPr>
          <p:cNvPr id="3" name="Content Placeholder 2"/>
          <p:cNvSpPr>
            <a:spLocks noGrp="1"/>
          </p:cNvSpPr>
          <p:nvPr>
            <p:ph idx="1"/>
          </p:nvPr>
        </p:nvSpPr>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Philip II of Macedon (359-336) was one of the most successful generals of his times. </a:t>
            </a:r>
          </a:p>
          <a:p>
            <a:pPr marL="548640" indent="-411480" fontAlgn="auto">
              <a:spcAft>
                <a:spcPts val="0"/>
              </a:spcAft>
              <a:buClr>
                <a:schemeClr val="tx1">
                  <a:shade val="95000"/>
                </a:schemeClr>
              </a:buClr>
              <a:buFont typeface="Wingdings 2"/>
              <a:buChar char=""/>
              <a:defRPr/>
            </a:pPr>
            <a:r>
              <a:rPr lang="en-GB" dirty="0" smtClean="0"/>
              <a:t>He managed to defeat the hoplite infantries of the poleis in battle, including the Theban Sacred Band.</a:t>
            </a:r>
          </a:p>
          <a:p>
            <a:pPr marL="548640" indent="-411480" fontAlgn="auto">
              <a:spcAft>
                <a:spcPts val="0"/>
              </a:spcAft>
              <a:buClr>
                <a:schemeClr val="tx1">
                  <a:shade val="95000"/>
                </a:schemeClr>
              </a:buClr>
              <a:buFont typeface="Wingdings 2"/>
              <a:buChar char=""/>
              <a:defRPr/>
            </a:pPr>
            <a:r>
              <a:rPr lang="en-GB" dirty="0" smtClean="0"/>
              <a:t>His son, Alexander III (336-323), defeated Greek, tribal and Persian forces during his reign. </a:t>
            </a:r>
          </a:p>
          <a:p>
            <a:pPr marL="548640" indent="-411480" fontAlgn="auto">
              <a:spcAft>
                <a:spcPts val="0"/>
              </a:spcAft>
              <a:buClr>
                <a:schemeClr val="tx1">
                  <a:shade val="95000"/>
                </a:schemeClr>
              </a:buClr>
              <a:buFont typeface="Wingdings 2"/>
              <a:buChar char=""/>
              <a:defRPr/>
            </a:pPr>
            <a:r>
              <a:rPr lang="en-GB" dirty="0" smtClean="0"/>
              <a:t>Part of the success of these Macedonian kings can be attributed to a change in infantry equipment and the resulting change in tactics.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fontAlgn="auto">
              <a:spcAft>
                <a:spcPts val="0"/>
              </a:spcAft>
              <a:defRPr/>
            </a:pPr>
            <a:r>
              <a:rPr lang="en-GB" dirty="0" smtClean="0"/>
              <a:t>The </a:t>
            </a:r>
            <a:r>
              <a:rPr lang="en-GB" dirty="0" err="1" smtClean="0"/>
              <a:t>sarissa</a:t>
            </a:r>
            <a:endParaRPr lang="en-GB" dirty="0"/>
          </a:p>
        </p:txBody>
      </p:sp>
      <p:sp>
        <p:nvSpPr>
          <p:cNvPr id="3" name="Content Placeholder 2"/>
          <p:cNvSpPr>
            <a:spLocks noGrp="1"/>
          </p:cNvSpPr>
          <p:nvPr>
            <p:ph sz="half" idx="1"/>
          </p:nvPr>
        </p:nvSpPr>
        <p:spPr>
          <a:xfrm>
            <a:off x="457200" y="1000125"/>
            <a:ext cx="4038600" cy="5643563"/>
          </a:xfrm>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The height of the male tree is 12 cubits, which is the length of the longer </a:t>
            </a:r>
            <a:r>
              <a:rPr lang="en-GB" dirty="0" err="1" smtClean="0"/>
              <a:t>sarissas</a:t>
            </a:r>
            <a:r>
              <a:rPr lang="en-GB" dirty="0" smtClean="0"/>
              <a:t>. </a:t>
            </a:r>
            <a:r>
              <a:rPr lang="en-GB" dirty="0" err="1" smtClean="0"/>
              <a:t>Theophrastos</a:t>
            </a:r>
            <a:r>
              <a:rPr lang="en-GB" dirty="0" smtClean="0"/>
              <a:t> HP 3.12</a:t>
            </a:r>
          </a:p>
          <a:p>
            <a:pPr marL="548640" indent="-411480" fontAlgn="auto">
              <a:spcAft>
                <a:spcPts val="0"/>
              </a:spcAft>
              <a:buClr>
                <a:schemeClr val="tx1">
                  <a:shade val="95000"/>
                </a:schemeClr>
              </a:buClr>
              <a:buFont typeface="Wingdings 2"/>
              <a:buChar char=""/>
              <a:defRPr/>
            </a:pPr>
            <a:r>
              <a:rPr lang="en-GB" dirty="0" smtClean="0"/>
              <a:t>At the siege of Edessa, when a breach was made in the walls, the spear-men, whose spears were sixteen cubits long, sallied out against the assailants. </a:t>
            </a:r>
            <a:r>
              <a:rPr lang="en-GB" dirty="0" err="1" smtClean="0"/>
              <a:t>Polyainos</a:t>
            </a:r>
            <a:r>
              <a:rPr lang="en-GB" dirty="0" smtClean="0"/>
              <a:t> </a:t>
            </a:r>
            <a:r>
              <a:rPr lang="en-GB" i="1" dirty="0" smtClean="0"/>
              <a:t>Stratagems</a:t>
            </a:r>
            <a:r>
              <a:rPr lang="en-GB" dirty="0" smtClean="0"/>
              <a:t>  2.29 (Referring to events of 300 BC)</a:t>
            </a:r>
            <a:endParaRPr lang="en-GB" dirty="0"/>
          </a:p>
        </p:txBody>
      </p:sp>
      <p:sp>
        <p:nvSpPr>
          <p:cNvPr id="4" name="Content Placeholder 3"/>
          <p:cNvSpPr>
            <a:spLocks noGrp="1"/>
          </p:cNvSpPr>
          <p:nvPr>
            <p:ph sz="half" idx="2"/>
          </p:nvPr>
        </p:nvSpPr>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12 cubits = 18 feet  = 5.48 meters</a:t>
            </a:r>
          </a:p>
          <a:p>
            <a:pPr marL="548640" indent="-411480" fontAlgn="auto">
              <a:spcAft>
                <a:spcPts val="0"/>
              </a:spcAft>
              <a:buClr>
                <a:schemeClr val="tx1">
                  <a:shade val="95000"/>
                </a:schemeClr>
              </a:buClr>
              <a:buFont typeface="Wingdings 2"/>
              <a:buChar char=""/>
              <a:defRPr/>
            </a:pPr>
            <a:r>
              <a:rPr lang="en-GB" dirty="0" smtClean="0"/>
              <a:t>16 cubits = 24 feet = 7.3 meters</a:t>
            </a:r>
          </a:p>
          <a:p>
            <a:pPr marL="548640" indent="-411480" fontAlgn="auto">
              <a:spcAft>
                <a:spcPts val="0"/>
              </a:spcAft>
              <a:buClr>
                <a:schemeClr val="tx1">
                  <a:shade val="95000"/>
                </a:schemeClr>
              </a:buClr>
              <a:buFont typeface="Wingdings 2"/>
              <a:buChar char=""/>
              <a:defRPr/>
            </a:pP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fontAlgn="auto">
              <a:spcAft>
                <a:spcPts val="0"/>
              </a:spcAft>
              <a:defRPr/>
            </a:pPr>
            <a:r>
              <a:rPr lang="en-GB" dirty="0" smtClean="0"/>
              <a:t>The </a:t>
            </a:r>
            <a:r>
              <a:rPr lang="en-GB" dirty="0" err="1" smtClean="0"/>
              <a:t>sarissa</a:t>
            </a:r>
            <a:r>
              <a:rPr lang="en-GB" dirty="0" smtClean="0"/>
              <a:t> (2)</a:t>
            </a:r>
            <a:endParaRPr lang="en-GB" dirty="0"/>
          </a:p>
        </p:txBody>
      </p:sp>
      <p:pic>
        <p:nvPicPr>
          <p:cNvPr id="20482" name="Content Placeholder 6" descr="sarissa_1b.jpg"/>
          <p:cNvPicPr>
            <a:picLocks noGrp="1" noChangeAspect="1"/>
          </p:cNvPicPr>
          <p:nvPr>
            <p:ph sz="half" idx="1"/>
          </p:nvPr>
        </p:nvPicPr>
        <p:blipFill>
          <a:blip r:embed="rId3" cstate="print"/>
          <a:srcRect/>
          <a:stretch>
            <a:fillRect/>
          </a:stretch>
        </p:blipFill>
        <p:spPr>
          <a:xfrm>
            <a:off x="1047750" y="1700213"/>
            <a:ext cx="2857500" cy="4324350"/>
          </a:xfrm>
        </p:spPr>
      </p:pic>
      <p:sp>
        <p:nvSpPr>
          <p:cNvPr id="20483" name="Content Placeholder 7"/>
          <p:cNvSpPr>
            <a:spLocks noGrp="1"/>
          </p:cNvSpPr>
          <p:nvPr>
            <p:ph sz="half" idx="2"/>
          </p:nvPr>
        </p:nvSpPr>
        <p:spPr/>
        <p:txBody>
          <a:bodyPr/>
          <a:lstStyle/>
          <a:p>
            <a:r>
              <a:rPr lang="en-GB" smtClean="0"/>
              <a:t>It has been estimated that the average width of the shaft was 1 ½ inches.</a:t>
            </a:r>
          </a:p>
          <a:p>
            <a:r>
              <a:rPr lang="en-GB" smtClean="0"/>
              <a:t>The total weight of the sarissa including the spearhead and butt-spike has been estimated at 14.5 pounds (=6.5kg).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The </a:t>
            </a:r>
            <a:r>
              <a:rPr lang="en-GB" dirty="0" err="1" smtClean="0"/>
              <a:t>Sarissa</a:t>
            </a:r>
            <a:r>
              <a:rPr lang="en-GB" dirty="0" smtClean="0"/>
              <a:t> and the Hoplite Spear</a:t>
            </a:r>
            <a:endParaRPr lang="en-GB" dirty="0"/>
          </a:p>
        </p:txBody>
      </p:sp>
      <p:sp>
        <p:nvSpPr>
          <p:cNvPr id="3" name="Content Placeholder 2"/>
          <p:cNvSpPr>
            <a:spLocks noGrp="1"/>
          </p:cNvSpPr>
          <p:nvPr>
            <p:ph sz="half" idx="1"/>
          </p:nvPr>
        </p:nvSpPr>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The Hoplite Spear was about 8 feet (2.4m) and its weight has been estimated at 1kg (2.2 pounds).</a:t>
            </a:r>
          </a:p>
          <a:p>
            <a:pPr marL="548640" indent="-411480" fontAlgn="auto">
              <a:spcAft>
                <a:spcPts val="0"/>
              </a:spcAft>
              <a:buClr>
                <a:schemeClr val="tx1">
                  <a:shade val="95000"/>
                </a:schemeClr>
              </a:buClr>
              <a:buFont typeface="Wingdings 2"/>
              <a:buChar char=""/>
              <a:defRPr/>
            </a:pPr>
            <a:r>
              <a:rPr lang="en-GB" dirty="0" smtClean="0"/>
              <a:t>The </a:t>
            </a:r>
            <a:r>
              <a:rPr lang="en-GB" dirty="0" err="1" smtClean="0"/>
              <a:t>sarissa</a:t>
            </a:r>
            <a:r>
              <a:rPr lang="en-GB" dirty="0" smtClean="0"/>
              <a:t> had a greater reach of 3 meters over the hoplite spear.</a:t>
            </a:r>
          </a:p>
          <a:p>
            <a:pPr marL="548640" indent="-411480" fontAlgn="auto">
              <a:spcAft>
                <a:spcPts val="0"/>
              </a:spcAft>
              <a:buClr>
                <a:schemeClr val="tx1">
                  <a:shade val="95000"/>
                </a:schemeClr>
              </a:buClr>
              <a:buFont typeface="Wingdings 2"/>
              <a:buChar char=""/>
              <a:defRPr/>
            </a:pPr>
            <a:r>
              <a:rPr lang="en-GB" dirty="0" smtClean="0"/>
              <a:t>At the same time it was 6-7 times heavier.</a:t>
            </a:r>
          </a:p>
          <a:p>
            <a:pPr marL="548640" indent="-411480" fontAlgn="auto">
              <a:spcAft>
                <a:spcPts val="0"/>
              </a:spcAft>
              <a:buClr>
                <a:schemeClr val="tx1">
                  <a:shade val="95000"/>
                </a:schemeClr>
              </a:buClr>
              <a:buFont typeface="Wingdings 2"/>
              <a:buNone/>
              <a:defRPr/>
            </a:pPr>
            <a:endParaRPr lang="en-GB" dirty="0"/>
          </a:p>
        </p:txBody>
      </p:sp>
      <p:pic>
        <p:nvPicPr>
          <p:cNvPr id="22531" name="Content Placeholder 4" descr="spear.jpg"/>
          <p:cNvPicPr>
            <a:picLocks noGrp="1" noChangeAspect="1"/>
          </p:cNvPicPr>
          <p:nvPr>
            <p:ph sz="half" idx="2"/>
          </p:nvPr>
        </p:nvPicPr>
        <p:blipFill>
          <a:blip r:embed="rId3" cstate="print"/>
          <a:srcRect/>
          <a:stretch>
            <a:fillRect/>
          </a:stretch>
        </p:blipFill>
        <p:spPr>
          <a:xfrm>
            <a:off x="4648200" y="2727325"/>
            <a:ext cx="4038600" cy="2271713"/>
          </a:xfrm>
        </p:spPr>
      </p:pic>
      <p:pic>
        <p:nvPicPr>
          <p:cNvPr id="22532" name="Picture 5" descr="vergina_afb_7.jpg"/>
          <p:cNvPicPr>
            <a:picLocks noChangeAspect="1"/>
          </p:cNvPicPr>
          <p:nvPr/>
        </p:nvPicPr>
        <p:blipFill>
          <a:blip r:embed="rId4" cstate="print"/>
          <a:srcRect/>
          <a:stretch>
            <a:fillRect/>
          </a:stretch>
        </p:blipFill>
        <p:spPr bwMode="auto">
          <a:xfrm>
            <a:off x="8001000" y="1571625"/>
            <a:ext cx="725488" cy="4108450"/>
          </a:xfrm>
          <a:prstGeom prst="rect">
            <a:avLst/>
          </a:prstGeom>
          <a:noFill/>
          <a:ln w="9525">
            <a:noFill/>
            <a:miter lim="800000"/>
            <a:headEnd/>
            <a:tailEnd/>
          </a:ln>
        </p:spPr>
      </p:pic>
      <p:sp>
        <p:nvSpPr>
          <p:cNvPr id="22533" name="TextBox 6"/>
          <p:cNvSpPr txBox="1">
            <a:spLocks noChangeArrowheads="1"/>
          </p:cNvSpPr>
          <p:nvPr/>
        </p:nvSpPr>
        <p:spPr bwMode="auto">
          <a:xfrm>
            <a:off x="6000750" y="5929313"/>
            <a:ext cx="3541713" cy="369887"/>
          </a:xfrm>
          <a:prstGeom prst="rect">
            <a:avLst/>
          </a:prstGeom>
          <a:noFill/>
          <a:ln w="9525">
            <a:noFill/>
            <a:miter lim="800000"/>
            <a:headEnd/>
            <a:tailEnd/>
          </a:ln>
        </p:spPr>
        <p:txBody>
          <a:bodyPr>
            <a:spAutoFit/>
          </a:bodyPr>
          <a:lstStyle/>
          <a:p>
            <a:r>
              <a:rPr lang="en-GB">
                <a:latin typeface="Book Antiqua" pitchFamily="18" charset="0"/>
              </a:rPr>
              <a:t>Sarissa-head from Vergina</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err="1" smtClean="0"/>
              <a:t>Sarissa</a:t>
            </a:r>
            <a:r>
              <a:rPr lang="en-GB" dirty="0" smtClean="0"/>
              <a:t> and Shield</a:t>
            </a:r>
            <a:endParaRPr lang="en-GB" dirty="0"/>
          </a:p>
        </p:txBody>
      </p:sp>
      <p:sp>
        <p:nvSpPr>
          <p:cNvPr id="24578" name="Content Placeholder 2"/>
          <p:cNvSpPr>
            <a:spLocks noGrp="1"/>
          </p:cNvSpPr>
          <p:nvPr>
            <p:ph sz="half" idx="1"/>
          </p:nvPr>
        </p:nvSpPr>
        <p:spPr/>
        <p:txBody>
          <a:bodyPr/>
          <a:lstStyle/>
          <a:p>
            <a:r>
              <a:rPr lang="en-GB" smtClean="0"/>
              <a:t>The length of the sarissa was such that it could not be wielded by one hand as the conventional hoplite spear. </a:t>
            </a:r>
          </a:p>
          <a:p>
            <a:r>
              <a:rPr lang="en-GB" smtClean="0"/>
              <a:t>Thus, the Macedonian infantry could not have a hoplite shield. </a:t>
            </a:r>
          </a:p>
        </p:txBody>
      </p:sp>
      <p:pic>
        <p:nvPicPr>
          <p:cNvPr id="24579" name="Content Placeholder 4" descr="Hoplites_fight_Louvre_E735.jpg"/>
          <p:cNvPicPr>
            <a:picLocks noGrp="1" noChangeAspect="1"/>
          </p:cNvPicPr>
          <p:nvPr>
            <p:ph sz="half" idx="2"/>
          </p:nvPr>
        </p:nvPicPr>
        <p:blipFill>
          <a:blip r:embed="rId3" cstate="print"/>
          <a:srcRect/>
          <a:stretch>
            <a:fillRect/>
          </a:stretch>
        </p:blipFill>
        <p:spPr>
          <a:xfrm>
            <a:off x="4762500" y="2595563"/>
            <a:ext cx="3810000" cy="253365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Shield</a:t>
            </a:r>
            <a:endParaRPr lang="en-GB" dirty="0"/>
          </a:p>
        </p:txBody>
      </p:sp>
      <p:sp>
        <p:nvSpPr>
          <p:cNvPr id="26626" name="Content Placeholder 2"/>
          <p:cNvSpPr>
            <a:spLocks noGrp="1"/>
          </p:cNvSpPr>
          <p:nvPr>
            <p:ph sz="half" idx="1"/>
          </p:nvPr>
        </p:nvSpPr>
        <p:spPr/>
        <p:txBody>
          <a:bodyPr/>
          <a:lstStyle/>
          <a:p>
            <a:r>
              <a:rPr lang="en-GB" smtClean="0"/>
              <a:t>"Of the shields of the phalanx the best is the Macedonian of bronze which is eight palms in width and not too hollow."  Asklepiodotos Tactica 5</a:t>
            </a:r>
          </a:p>
          <a:p>
            <a:r>
              <a:rPr lang="en-GB" smtClean="0"/>
              <a:t>8 Greek palms = 24 inches = 60 cm</a:t>
            </a:r>
          </a:p>
          <a:p>
            <a:endParaRPr lang="en-GB" smtClean="0"/>
          </a:p>
        </p:txBody>
      </p:sp>
      <p:sp>
        <p:nvSpPr>
          <p:cNvPr id="26627" name="Content Placeholder 3"/>
          <p:cNvSpPr>
            <a:spLocks noGrp="1"/>
          </p:cNvSpPr>
          <p:nvPr>
            <p:ph sz="half" idx="2"/>
          </p:nvPr>
        </p:nvSpPr>
        <p:spPr/>
        <p:txBody>
          <a:bodyPr/>
          <a:lstStyle/>
          <a:p>
            <a:r>
              <a:rPr lang="en-GB" smtClean="0"/>
              <a:t>The Hoplite shield was c85 cm.</a:t>
            </a:r>
          </a:p>
          <a:p>
            <a:r>
              <a:rPr lang="en-GB" smtClean="0"/>
              <a:t>The Macedonian shield was over the soldier’s shoulder held by a strap to his neck.</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Armour: What’s missing?</a:t>
            </a:r>
            <a:endParaRPr lang="en-GB" dirty="0"/>
          </a:p>
        </p:txBody>
      </p:sp>
      <p:sp>
        <p:nvSpPr>
          <p:cNvPr id="28674" name="Content Placeholder 2"/>
          <p:cNvSpPr>
            <a:spLocks noGrp="1"/>
          </p:cNvSpPr>
          <p:nvPr>
            <p:ph idx="1"/>
          </p:nvPr>
        </p:nvSpPr>
        <p:spPr/>
        <p:txBody>
          <a:bodyPr/>
          <a:lstStyle/>
          <a:p>
            <a:r>
              <a:rPr lang="en-GB" smtClean="0"/>
              <a:t>Philip accustomed the Macedonians to constant exercise, as well in peace, as in actual service: so that he would frequently make them march three hundred furlongs, </a:t>
            </a:r>
            <a:r>
              <a:rPr lang="en-GB" b="1" smtClean="0"/>
              <a:t>carrying with them their helmets, shields, greaves, and spears</a:t>
            </a:r>
            <a:r>
              <a:rPr lang="en-GB" smtClean="0"/>
              <a:t>; and, besides those arms, their provisions likewise, and utensils for common use. Polyainos </a:t>
            </a:r>
            <a:r>
              <a:rPr lang="en-GB" i="1" smtClean="0"/>
              <a:t>Stratagems</a:t>
            </a:r>
            <a:r>
              <a:rPr lang="en-GB" smtClean="0"/>
              <a:t> 4.2.10</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Traditional Infantry</a:t>
            </a:r>
            <a:endParaRPr lang="en-GB" dirty="0"/>
          </a:p>
        </p:txBody>
      </p:sp>
      <p:pic>
        <p:nvPicPr>
          <p:cNvPr id="30722" name="Content Placeholder 5" descr="IST11.JPG"/>
          <p:cNvPicPr>
            <a:picLocks noGrp="1" noChangeAspect="1"/>
          </p:cNvPicPr>
          <p:nvPr>
            <p:ph sz="half" idx="1"/>
          </p:nvPr>
        </p:nvPicPr>
        <p:blipFill>
          <a:blip r:embed="rId3" cstate="print"/>
          <a:srcRect/>
          <a:stretch>
            <a:fillRect/>
          </a:stretch>
        </p:blipFill>
        <p:spPr>
          <a:xfrm>
            <a:off x="23813" y="1428750"/>
            <a:ext cx="9018587" cy="1928813"/>
          </a:xfrm>
        </p:spPr>
      </p:pic>
      <p:pic>
        <p:nvPicPr>
          <p:cNvPr id="30723" name="Content Placeholder 6" descr="0101b0023.jpg"/>
          <p:cNvPicPr>
            <a:picLocks noGrp="1" noChangeAspect="1"/>
          </p:cNvPicPr>
          <p:nvPr>
            <p:ph sz="half" idx="2"/>
          </p:nvPr>
        </p:nvPicPr>
        <p:blipFill>
          <a:blip r:embed="rId4" cstate="print"/>
          <a:srcRect/>
          <a:stretch>
            <a:fillRect/>
          </a:stretch>
        </p:blipFill>
        <p:spPr>
          <a:xfrm>
            <a:off x="642938" y="4500563"/>
            <a:ext cx="3938587" cy="1893887"/>
          </a:xfrm>
        </p:spPr>
      </p:pic>
      <p:sp>
        <p:nvSpPr>
          <p:cNvPr id="30724" name="TextBox 7"/>
          <p:cNvSpPr txBox="1">
            <a:spLocks noChangeArrowheads="1"/>
          </p:cNvSpPr>
          <p:nvPr/>
        </p:nvSpPr>
        <p:spPr bwMode="auto">
          <a:xfrm>
            <a:off x="3143250" y="3643313"/>
            <a:ext cx="3589338" cy="369887"/>
          </a:xfrm>
          <a:prstGeom prst="rect">
            <a:avLst/>
          </a:prstGeom>
          <a:noFill/>
          <a:ln w="9525">
            <a:noFill/>
            <a:miter lim="800000"/>
            <a:headEnd/>
            <a:tailEnd/>
          </a:ln>
        </p:spPr>
        <p:txBody>
          <a:bodyPr wrap="none">
            <a:spAutoFit/>
          </a:bodyPr>
          <a:lstStyle/>
          <a:p>
            <a:r>
              <a:rPr lang="en-GB">
                <a:latin typeface="Book Antiqua" pitchFamily="18" charset="0"/>
              </a:rPr>
              <a:t>Alexander Sarcophagus (c312BC)</a:t>
            </a:r>
          </a:p>
        </p:txBody>
      </p:sp>
      <p:sp>
        <p:nvSpPr>
          <p:cNvPr id="30725" name="TextBox 8"/>
          <p:cNvSpPr txBox="1">
            <a:spLocks noChangeArrowheads="1"/>
          </p:cNvSpPr>
          <p:nvPr/>
        </p:nvSpPr>
        <p:spPr bwMode="auto">
          <a:xfrm>
            <a:off x="4714875" y="4714875"/>
            <a:ext cx="3938588" cy="646113"/>
          </a:xfrm>
          <a:prstGeom prst="rect">
            <a:avLst/>
          </a:prstGeom>
          <a:noFill/>
          <a:ln w="9525">
            <a:noFill/>
            <a:miter lim="800000"/>
            <a:headEnd/>
            <a:tailEnd/>
          </a:ln>
        </p:spPr>
        <p:txBody>
          <a:bodyPr wrap="none">
            <a:spAutoFit/>
          </a:bodyPr>
          <a:lstStyle/>
          <a:p>
            <a:r>
              <a:rPr lang="en-GB">
                <a:latin typeface="Book Antiqua" pitchFamily="18" charset="0"/>
              </a:rPr>
              <a:t>Coin of Philip V. Athena Alkidemos </a:t>
            </a:r>
          </a:p>
          <a:p>
            <a:r>
              <a:rPr lang="en-GB">
                <a:latin typeface="Book Antiqua" pitchFamily="18" charset="0"/>
              </a:rPr>
              <a:t>on the reverse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a:t>
            </a:r>
            <a:r>
              <a:rPr lang="en-GB" dirty="0" err="1" smtClean="0"/>
              <a:t>Hypaspists</a:t>
            </a:r>
            <a:endParaRPr lang="en-GB" dirty="0"/>
          </a:p>
        </p:txBody>
      </p:sp>
      <p:sp>
        <p:nvSpPr>
          <p:cNvPr id="32770" name="Content Placeholder 4"/>
          <p:cNvSpPr>
            <a:spLocks noGrp="1"/>
          </p:cNvSpPr>
          <p:nvPr>
            <p:ph idx="1"/>
          </p:nvPr>
        </p:nvSpPr>
        <p:spPr/>
        <p:txBody>
          <a:bodyPr/>
          <a:lstStyle/>
          <a:p>
            <a:r>
              <a:rPr lang="en-GB" smtClean="0"/>
              <a:t>While the mass of Macedonian infantry was outfitted with sarissas and light armour, the special corps, the Hypaspists, appear to have been outfitted with traditional hoplite armour.</a:t>
            </a:r>
          </a:p>
          <a:p>
            <a:r>
              <a:rPr lang="en-GB" smtClean="0"/>
              <a:t>The Hypaspists were an elite corp designed to protect the king and take on special missions, similar to the Companion cavalry.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The Advantage of Blended Infantry</a:t>
            </a:r>
            <a:endParaRPr lang="en-GB" dirty="0"/>
          </a:p>
        </p:txBody>
      </p:sp>
      <p:sp>
        <p:nvSpPr>
          <p:cNvPr id="34818" name="Content Placeholder 2"/>
          <p:cNvSpPr>
            <a:spLocks noGrp="1"/>
          </p:cNvSpPr>
          <p:nvPr>
            <p:ph idx="1"/>
          </p:nvPr>
        </p:nvSpPr>
        <p:spPr/>
        <p:txBody>
          <a:bodyPr/>
          <a:lstStyle/>
          <a:p>
            <a:r>
              <a:rPr lang="en-GB" smtClean="0"/>
              <a:t>Close to these were posted the Hypaspists who were shield-bearing infantry under the command of Nicanor, son of Parmenio. Next to these the brigade of Perdiccas, son of Orontes; then that of Coenus, son of Polemocrates; then that of Craterus, son of Alexander; then that of Amyntas, son of Andromenes; finally, the men commanded by Philip, son of Amyntas. Arrian Anabasis 1.14</a:t>
            </a:r>
          </a:p>
          <a:p>
            <a:pPr>
              <a:buFont typeface="Wingdings 2" pitchFamily="18" charset="2"/>
              <a:buNone/>
            </a:pPr>
            <a:endParaRPr lang="en-GB"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Use of the </a:t>
            </a:r>
            <a:r>
              <a:rPr lang="en-GB" dirty="0" err="1" smtClean="0"/>
              <a:t>Hypaspists</a:t>
            </a:r>
            <a:endParaRPr lang="en-GB" dirty="0"/>
          </a:p>
        </p:txBody>
      </p:sp>
      <p:sp>
        <p:nvSpPr>
          <p:cNvPr id="3" name="Content Placeholder 2"/>
          <p:cNvSpPr>
            <a:spLocks noGrp="1"/>
          </p:cNvSpPr>
          <p:nvPr>
            <p:ph sz="half" idx="1"/>
          </p:nvPr>
        </p:nvSpPr>
        <p:spPr/>
        <p:txBody>
          <a:bodyPr>
            <a:normAutofit fontScale="77500" lnSpcReduction="20000"/>
          </a:bodyPr>
          <a:lstStyle/>
          <a:p>
            <a:pPr marL="548640" indent="-411480" fontAlgn="auto">
              <a:spcAft>
                <a:spcPts val="0"/>
              </a:spcAft>
              <a:buClr>
                <a:schemeClr val="tx1">
                  <a:shade val="95000"/>
                </a:schemeClr>
              </a:buClr>
              <a:buFont typeface="Wingdings 2"/>
              <a:buChar char=""/>
              <a:defRPr/>
            </a:pPr>
            <a:r>
              <a:rPr lang="en-GB" dirty="0" smtClean="0"/>
              <a:t>The </a:t>
            </a:r>
            <a:r>
              <a:rPr lang="en-GB" dirty="0" err="1" smtClean="0"/>
              <a:t>Hypaspists</a:t>
            </a:r>
            <a:r>
              <a:rPr lang="en-GB" dirty="0" smtClean="0"/>
              <a:t> were more mobile that the </a:t>
            </a:r>
            <a:r>
              <a:rPr lang="en-GB" dirty="0" err="1" smtClean="0"/>
              <a:t>sarissa</a:t>
            </a:r>
            <a:r>
              <a:rPr lang="en-GB" dirty="0" smtClean="0"/>
              <a:t>-bearing troops.</a:t>
            </a:r>
          </a:p>
          <a:p>
            <a:pPr marL="548640" indent="-411480" fontAlgn="auto">
              <a:spcAft>
                <a:spcPts val="0"/>
              </a:spcAft>
              <a:buClr>
                <a:schemeClr val="tx1">
                  <a:shade val="95000"/>
                </a:schemeClr>
              </a:buClr>
              <a:buFont typeface="Wingdings 2"/>
              <a:buChar char=""/>
              <a:defRPr/>
            </a:pPr>
            <a:r>
              <a:rPr lang="en-GB" dirty="0" smtClean="0"/>
              <a:t>So they could protect the flank of the rest of the infantry.</a:t>
            </a:r>
          </a:p>
          <a:p>
            <a:pPr marL="548640" indent="-411480" fontAlgn="auto">
              <a:spcAft>
                <a:spcPts val="0"/>
              </a:spcAft>
              <a:buClr>
                <a:schemeClr val="tx1">
                  <a:shade val="95000"/>
                </a:schemeClr>
              </a:buClr>
              <a:buFont typeface="Wingdings 2"/>
              <a:buChar char=""/>
              <a:defRPr/>
            </a:pPr>
            <a:r>
              <a:rPr lang="en-GB" dirty="0" smtClean="0"/>
              <a:t>The </a:t>
            </a:r>
            <a:r>
              <a:rPr lang="en-GB" dirty="0" err="1" smtClean="0"/>
              <a:t>sarissa</a:t>
            </a:r>
            <a:r>
              <a:rPr lang="en-GB" dirty="0" smtClean="0"/>
              <a:t>-bearing infantry was more cumbersome than the traditional hoplite infantry.</a:t>
            </a:r>
            <a:endParaRPr lang="en-GB" dirty="0"/>
          </a:p>
        </p:txBody>
      </p:sp>
      <p:sp>
        <p:nvSpPr>
          <p:cNvPr id="4" name="Content Placeholder 3"/>
          <p:cNvSpPr>
            <a:spLocks noGrp="1"/>
          </p:cNvSpPr>
          <p:nvPr>
            <p:ph sz="half" idx="2"/>
          </p:nvPr>
        </p:nvSpPr>
        <p:spPr>
          <a:xfrm>
            <a:off x="4648200" y="1600200"/>
            <a:ext cx="4038600" cy="5257800"/>
          </a:xfrm>
        </p:spPr>
        <p:txBody>
          <a:bodyPr>
            <a:normAutofit fontScale="77500" lnSpcReduction="20000"/>
          </a:bodyPr>
          <a:lstStyle/>
          <a:p>
            <a:pPr marL="548640" indent="-411480" fontAlgn="auto">
              <a:spcAft>
                <a:spcPts val="0"/>
              </a:spcAft>
              <a:buClr>
                <a:schemeClr val="tx1">
                  <a:shade val="95000"/>
                </a:schemeClr>
              </a:buClr>
              <a:buFont typeface="Wingdings 2"/>
              <a:buChar char=""/>
              <a:defRPr/>
            </a:pPr>
            <a:r>
              <a:rPr lang="en-GB" dirty="0" smtClean="0"/>
              <a:t>Having appointed </a:t>
            </a:r>
            <a:r>
              <a:rPr lang="en-GB" dirty="0" err="1" smtClean="0"/>
              <a:t>Sabictas</a:t>
            </a:r>
            <a:r>
              <a:rPr lang="en-GB" dirty="0" smtClean="0"/>
              <a:t> viceroy of Cappadocia, he advanced to the gates of Cilicia, and when he arrived at the Camp of Cyrus, who went with Xenophon, and saw that the Gates were occupied by a strong guard, he left </a:t>
            </a:r>
            <a:r>
              <a:rPr lang="en-GB" dirty="0" err="1" smtClean="0"/>
              <a:t>Parmenio</a:t>
            </a:r>
            <a:r>
              <a:rPr lang="en-GB" dirty="0" smtClean="0"/>
              <a:t> there with the regiments of infantry which were more heavily armed; and about the first watch, taking the </a:t>
            </a:r>
            <a:r>
              <a:rPr lang="en-GB" dirty="0" err="1" smtClean="0"/>
              <a:t>Hypaspists</a:t>
            </a:r>
            <a:r>
              <a:rPr lang="en-GB" dirty="0" smtClean="0"/>
              <a:t>, the archers, and the </a:t>
            </a:r>
            <a:r>
              <a:rPr lang="en-GB" dirty="0" err="1" smtClean="0"/>
              <a:t>Agrianians</a:t>
            </a:r>
            <a:r>
              <a:rPr lang="en-GB" dirty="0" smtClean="0"/>
              <a:t>, he advanced by night to the Gates, in order to fall upon the guards when they least expected it. </a:t>
            </a:r>
            <a:r>
              <a:rPr lang="en-GB" dirty="0" err="1" smtClean="0"/>
              <a:t>Arrians</a:t>
            </a:r>
            <a:r>
              <a:rPr lang="en-GB" dirty="0" smtClean="0"/>
              <a:t> Anabasis  2.4</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The Superiority of the </a:t>
            </a:r>
            <a:r>
              <a:rPr lang="en-GB" dirty="0" err="1" smtClean="0"/>
              <a:t>Sarissa</a:t>
            </a:r>
            <a:r>
              <a:rPr lang="en-GB" dirty="0" smtClean="0"/>
              <a:t> in formation</a:t>
            </a:r>
            <a:endParaRPr lang="en-GB" dirty="0"/>
          </a:p>
        </p:txBody>
      </p:sp>
      <p:sp>
        <p:nvSpPr>
          <p:cNvPr id="3" name="Content Placeholder 2"/>
          <p:cNvSpPr>
            <a:spLocks noGrp="1"/>
          </p:cNvSpPr>
          <p:nvPr>
            <p:ph idx="1"/>
          </p:nvPr>
        </p:nvSpPr>
        <p:spPr>
          <a:xfrm>
            <a:off x="214313" y="1600200"/>
            <a:ext cx="8715375" cy="5043488"/>
          </a:xfrm>
        </p:spPr>
        <p:txBody>
          <a:bodyPr>
            <a:normAutofit fontScale="77500" lnSpcReduction="20000"/>
          </a:bodyPr>
          <a:lstStyle/>
          <a:p>
            <a:pPr marL="548640" indent="-411480" fontAlgn="auto">
              <a:spcAft>
                <a:spcPts val="0"/>
              </a:spcAft>
              <a:buClr>
                <a:schemeClr val="tx1">
                  <a:shade val="95000"/>
                </a:schemeClr>
              </a:buClr>
              <a:buFont typeface="Wingdings 2"/>
              <a:buChar char=""/>
              <a:defRPr/>
            </a:pPr>
            <a:r>
              <a:rPr lang="en-GB" dirty="0" smtClean="0"/>
              <a:t>It is easy to understand for many reasons that when the phalanx has its own special character and strength nothing can maintain position against its front or sustain its charge. For when in the compact formations used in battle each man with his arms stands in a space three feet in width and the length of the </a:t>
            </a:r>
            <a:r>
              <a:rPr lang="en-GB" dirty="0" err="1" smtClean="0"/>
              <a:t>sarissae</a:t>
            </a:r>
            <a:r>
              <a:rPr lang="en-GB" dirty="0" smtClean="0"/>
              <a:t> is according to </a:t>
            </a:r>
            <a:r>
              <a:rPr lang="en-GB" dirty="0" err="1" smtClean="0"/>
              <a:t>orig-inal</a:t>
            </a:r>
            <a:r>
              <a:rPr lang="en-GB" dirty="0" smtClean="0"/>
              <a:t> policy sixteen cubits, but as fitted to actual </a:t>
            </a:r>
            <a:r>
              <a:rPr lang="en-GB" dirty="0" err="1" smtClean="0"/>
              <a:t>requirementsf</a:t>
            </a:r>
            <a:r>
              <a:rPr lang="en-GB" dirty="0" smtClean="0"/>
              <a:t> </a:t>
            </a:r>
            <a:r>
              <a:rPr lang="en-GB" dirty="0" err="1" smtClean="0"/>
              <a:t>ourteenc</a:t>
            </a:r>
            <a:r>
              <a:rPr lang="en-GB" dirty="0" smtClean="0"/>
              <a:t> </a:t>
            </a:r>
            <a:r>
              <a:rPr lang="en-GB" dirty="0" err="1" smtClean="0"/>
              <a:t>ubits,o</a:t>
            </a:r>
            <a:r>
              <a:rPr lang="en-GB" dirty="0" smtClean="0"/>
              <a:t> f which four cubits are taken up by the distance between the hands and by the weighted rear portion of the shaft, it is clear that the </a:t>
            </a:r>
            <a:r>
              <a:rPr lang="en-GB" dirty="0" err="1" smtClean="0"/>
              <a:t>sarissa</a:t>
            </a:r>
            <a:r>
              <a:rPr lang="en-GB" dirty="0" smtClean="0"/>
              <a:t> must extend forward ten cubits beyond the body of each hoplite when, holding his pike levelled with both hands, he charges the enemy. Consequently, the </a:t>
            </a:r>
            <a:r>
              <a:rPr lang="en-GB" dirty="0" err="1" smtClean="0"/>
              <a:t>sarissae</a:t>
            </a:r>
            <a:r>
              <a:rPr lang="en-GB" dirty="0" smtClean="0"/>
              <a:t> of the second, third, and fourth ranks extend farther than those of the fifth rank, while those of that rank extend two cubits beyond the men in the first rank, when the phalanx has its characteristic compact order both by file and by rank, . . . it is clear that five </a:t>
            </a:r>
            <a:r>
              <a:rPr lang="en-GB" dirty="0" err="1" smtClean="0"/>
              <a:t>sarissae</a:t>
            </a:r>
            <a:r>
              <a:rPr lang="en-GB" dirty="0" smtClean="0"/>
              <a:t>, each terminating at a distance two cubits from the next, must project beside every man in the first rank. </a:t>
            </a:r>
            <a:r>
              <a:rPr lang="en-GB" dirty="0" err="1" smtClean="0"/>
              <a:t>Polybios</a:t>
            </a:r>
            <a:r>
              <a:rPr lang="en-GB" dirty="0" smtClean="0"/>
              <a:t> 18.29</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Wall of Spears</a:t>
            </a:r>
            <a:endParaRPr lang="en-GB" dirty="0"/>
          </a:p>
        </p:txBody>
      </p:sp>
      <p:pic>
        <p:nvPicPr>
          <p:cNvPr id="40962" name="Content Placeholder 3" descr="Army1.jpg"/>
          <p:cNvPicPr>
            <a:picLocks noGrp="1" noChangeAspect="1"/>
          </p:cNvPicPr>
          <p:nvPr>
            <p:ph idx="1"/>
          </p:nvPr>
        </p:nvPicPr>
        <p:blipFill>
          <a:blip r:embed="rId3" cstate="print"/>
          <a:srcRect/>
          <a:stretch>
            <a:fillRect/>
          </a:stretch>
        </p:blipFill>
        <p:spPr>
          <a:xfrm>
            <a:off x="0" y="2071688"/>
            <a:ext cx="8778875" cy="392906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Rear Ranks</a:t>
            </a:r>
            <a:endParaRPr lang="en-GB" dirty="0"/>
          </a:p>
        </p:txBody>
      </p:sp>
      <p:sp>
        <p:nvSpPr>
          <p:cNvPr id="3" name="Content Placeholder 2"/>
          <p:cNvSpPr>
            <a:spLocks noGrp="1"/>
          </p:cNvSpPr>
          <p:nvPr>
            <p:ph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From this, it is easy to perceive the charge of the entire phalanx and the levelling of pikes, what is its probable manner and what force it has, when it is sixteen deep. As many men as are behind the fifth rank are by no means able to en-gage in the danger of direct conflict with their </a:t>
            </a:r>
            <a:r>
              <a:rPr lang="en-GB" dirty="0" err="1" smtClean="0"/>
              <a:t>sarissae</a:t>
            </a:r>
            <a:r>
              <a:rPr lang="en-GB" dirty="0" smtClean="0"/>
              <a:t>. Thus, they do not individually level their lances, but carry them slanting upwards over the shoulders of those ahead of them in order to make secure the area directly above the battle array, excluding by the density of their </a:t>
            </a:r>
            <a:r>
              <a:rPr lang="en-GB" dirty="0" err="1" smtClean="0"/>
              <a:t>sarissae</a:t>
            </a:r>
            <a:r>
              <a:rPr lang="en-GB" dirty="0" smtClean="0"/>
              <a:t> as many of the missiles as flying over the heads of the leading men could fall on the rear ranks. </a:t>
            </a:r>
            <a:r>
              <a:rPr lang="en-GB" dirty="0" err="1" smtClean="0"/>
              <a:t>Polybios</a:t>
            </a:r>
            <a:r>
              <a:rPr lang="en-GB" dirty="0" smtClean="0"/>
              <a:t> 18.30</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Weakness: Mobility</a:t>
            </a:r>
            <a:endParaRPr lang="en-GB" dirty="0"/>
          </a:p>
        </p:txBody>
      </p:sp>
      <p:sp>
        <p:nvSpPr>
          <p:cNvPr id="45058" name="Content Placeholder 2"/>
          <p:cNvSpPr>
            <a:spLocks noGrp="1"/>
          </p:cNvSpPr>
          <p:nvPr>
            <p:ph sz="half" idx="1"/>
          </p:nvPr>
        </p:nvSpPr>
        <p:spPr/>
        <p:txBody>
          <a:bodyPr/>
          <a:lstStyle/>
          <a:p>
            <a:r>
              <a:rPr lang="en-GB" smtClean="0"/>
              <a:t>Indeed, during a charge these men by the very weight of their bodies pressing against those in front of them add force to the assault, but it is impossible for the first ranks to face about. Polybios 18.30</a:t>
            </a:r>
          </a:p>
        </p:txBody>
      </p:sp>
      <p:pic>
        <p:nvPicPr>
          <p:cNvPr id="45059" name="Content Placeholder 4" descr="Army1.jpg"/>
          <p:cNvPicPr>
            <a:picLocks noGrp="1" noChangeAspect="1"/>
          </p:cNvPicPr>
          <p:nvPr>
            <p:ph sz="half" idx="2"/>
          </p:nvPr>
        </p:nvPicPr>
        <p:blipFill>
          <a:blip r:embed="rId3" cstate="print"/>
          <a:srcRect/>
          <a:stretch>
            <a:fillRect/>
          </a:stretch>
        </p:blipFill>
        <p:spPr>
          <a:xfrm>
            <a:off x="4648200" y="2959100"/>
            <a:ext cx="4038600" cy="1808163"/>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fontAlgn="auto">
              <a:spcAft>
                <a:spcPts val="0"/>
              </a:spcAft>
              <a:defRPr/>
            </a:pPr>
            <a:r>
              <a:rPr lang="en-GB" dirty="0" smtClean="0"/>
              <a:t>The Weakness: Ground</a:t>
            </a:r>
            <a:endParaRPr lang="en-GB" dirty="0"/>
          </a:p>
        </p:txBody>
      </p:sp>
      <p:sp>
        <p:nvSpPr>
          <p:cNvPr id="5" name="Content Placeholder 4"/>
          <p:cNvSpPr>
            <a:spLocks noGrp="1"/>
          </p:cNvSpPr>
          <p:nvPr>
            <p:ph idx="1"/>
          </p:nvPr>
        </p:nvSpPr>
        <p:spPr>
          <a:xfrm>
            <a:off x="457200" y="928688"/>
            <a:ext cx="8229600" cy="5715000"/>
          </a:xfrm>
        </p:spPr>
        <p:txBody>
          <a:bodyPr>
            <a:normAutofit fontScale="77500" lnSpcReduction="20000"/>
          </a:bodyPr>
          <a:lstStyle/>
          <a:p>
            <a:pPr marL="548640" indent="-411480" fontAlgn="auto">
              <a:spcAft>
                <a:spcPts val="0"/>
              </a:spcAft>
              <a:buClr>
                <a:schemeClr val="tx1">
                  <a:shade val="95000"/>
                </a:schemeClr>
              </a:buClr>
              <a:buFont typeface="Wingdings 2"/>
              <a:buChar char=""/>
              <a:defRPr/>
            </a:pPr>
            <a:r>
              <a:rPr lang="en-GB" dirty="0" smtClean="0"/>
              <a:t>Again, it is acknowledged that the phalanx requires level and clear ground with no obstacles such as ditches, clefts, clumps of trees, ridges and water courses, all of which are sufficient to impede and break up such a formation. Every one would also acknowledge that it is almost impossible except in very rare cases to find spaces of say twenty </a:t>
            </a:r>
            <a:r>
              <a:rPr lang="en-GB" dirty="0" err="1" smtClean="0"/>
              <a:t>stades</a:t>
            </a:r>
            <a:r>
              <a:rPr lang="en-GB" dirty="0" smtClean="0"/>
              <a:t> or even more in length with no such obstacles.  But even if we assume it to be possible, supposing those who are fighting against us refuse to meet us on such ground, but force round sacking the cities and devastating the territory of our allies, what is the use of such a formation? For by remaining on the ground that suits it, not only is it incapable of helping its friends but cannot even ensure its own safety.  For the arrival of supplies will easily be prevented by the enemy, when they have undisturbed command of the open country. 11 But if the phalanx leaves the ground proper to it and attempts any action, it will be easily overcome by the enemy. </a:t>
            </a:r>
            <a:r>
              <a:rPr lang="en-GB" dirty="0" err="1" smtClean="0"/>
              <a:t>Polybios</a:t>
            </a:r>
            <a:r>
              <a:rPr lang="en-GB" dirty="0" smtClean="0"/>
              <a:t> 18.31</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pPr fontAlgn="auto">
              <a:spcAft>
                <a:spcPts val="0"/>
              </a:spcAft>
              <a:defRPr/>
            </a:pPr>
            <a:r>
              <a:rPr lang="en-GB" dirty="0" smtClean="0"/>
              <a:t>Questions?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Follow-Up Reading</a:t>
            </a:r>
            <a:endParaRPr lang="en-GB" dirty="0"/>
          </a:p>
        </p:txBody>
      </p:sp>
      <p:sp>
        <p:nvSpPr>
          <p:cNvPr id="51202" name="Content Placeholder 2"/>
          <p:cNvSpPr>
            <a:spLocks noGrp="1"/>
          </p:cNvSpPr>
          <p:nvPr>
            <p:ph idx="1"/>
          </p:nvPr>
        </p:nvSpPr>
        <p:spPr/>
        <p:txBody>
          <a:bodyPr/>
          <a:lstStyle/>
          <a:p>
            <a:r>
              <a:rPr lang="en-GB" smtClean="0"/>
              <a:t>Minor M. Markle, III ‘Use of the Sarissa by Philip and Alexander of Macedon’ </a:t>
            </a:r>
            <a:r>
              <a:rPr lang="en-GB" i="1" smtClean="0"/>
              <a:t>American Journal of Archaeology</a:t>
            </a:r>
            <a:r>
              <a:rPr lang="en-GB" smtClean="0"/>
              <a:t>, Vol. 82, No. 4 (Autumn, 1978), pp. 483-497 Stable URL: </a:t>
            </a:r>
            <a:r>
              <a:rPr lang="en-GB" smtClean="0">
                <a:hlinkClick r:id="rId3"/>
              </a:rPr>
              <a:t>http://www.jstor.org/stable/504637</a:t>
            </a:r>
            <a:endParaRPr lang="en-GB" smtClean="0"/>
          </a:p>
          <a:p>
            <a:r>
              <a:rPr lang="en-GB" smtClean="0"/>
              <a:t>Paul A. Rahe ‘The Annihilation of the Sacred Band at Chaeronea’  </a:t>
            </a:r>
            <a:r>
              <a:rPr lang="en-GB" i="1" smtClean="0"/>
              <a:t>American Journal of Archaeology</a:t>
            </a:r>
            <a:r>
              <a:rPr lang="en-GB" smtClean="0"/>
              <a:t>, Vol. 85, No. 1 (Jan., 1981), pp. 84-87 Stable URL: </a:t>
            </a:r>
            <a:r>
              <a:rPr lang="en-GB" smtClean="0">
                <a:hlinkClick r:id="rId4"/>
              </a:rPr>
              <a:t>http://www.jstor.org/stable/504975</a:t>
            </a:r>
            <a:endParaRPr lang="en-GB" smtClean="0"/>
          </a:p>
          <a:p>
            <a:endParaRPr lang="en-GB" smtClean="0"/>
          </a:p>
          <a:p>
            <a:endParaRPr lang="en-GB" smtClean="0"/>
          </a:p>
          <a:p>
            <a:endParaRPr lang="en-GB"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131</TotalTime>
  <Words>1274</Words>
  <Application>Microsoft Office PowerPoint</Application>
  <PresentationFormat>On-screen Show (4:3)</PresentationFormat>
  <Paragraphs>77</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Apex</vt:lpstr>
      <vt:lpstr>Armies and Navies</vt:lpstr>
      <vt:lpstr>Macedon, Philip II and infantry warfare</vt:lpstr>
      <vt:lpstr>The sarissa</vt:lpstr>
      <vt:lpstr>The sarissa (2)</vt:lpstr>
      <vt:lpstr>The Sarissa and the Hoplite Spear</vt:lpstr>
      <vt:lpstr>Sarissa and Shield</vt:lpstr>
      <vt:lpstr>The Shield</vt:lpstr>
      <vt:lpstr>Armour: What’s missing?</vt:lpstr>
      <vt:lpstr>Traditional Infantry</vt:lpstr>
      <vt:lpstr>The Hypaspists</vt:lpstr>
      <vt:lpstr>The Advantage of Blended Infantry</vt:lpstr>
      <vt:lpstr>The Use of the Hypaspists</vt:lpstr>
      <vt:lpstr>The Superiority of the Sarissa in formation</vt:lpstr>
      <vt:lpstr>The Wall of Spears</vt:lpstr>
      <vt:lpstr>The Rear Ranks</vt:lpstr>
      <vt:lpstr>The Weakness: Mobility</vt:lpstr>
      <vt:lpstr>The Weakness: Ground</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dc:creator>
  <cp:lastModifiedBy>Errietta Bissa</cp:lastModifiedBy>
  <cp:revision>31</cp:revision>
  <dcterms:created xsi:type="dcterms:W3CDTF">2009-01-29T07:24:31Z</dcterms:created>
  <dcterms:modified xsi:type="dcterms:W3CDTF">2012-10-29T11:53:13Z</dcterms:modified>
</cp:coreProperties>
</file>