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7"/>
  </p:notesMasterIdLst>
  <p:handoutMasterIdLst>
    <p:handoutMasterId r:id="rId28"/>
  </p:handoutMasterIdLst>
  <p:sldIdLst>
    <p:sldId id="313" r:id="rId2"/>
    <p:sldId id="278" r:id="rId3"/>
    <p:sldId id="316" r:id="rId4"/>
    <p:sldId id="314" r:id="rId5"/>
    <p:sldId id="295" r:id="rId6"/>
    <p:sldId id="317" r:id="rId7"/>
    <p:sldId id="296" r:id="rId8"/>
    <p:sldId id="297" r:id="rId9"/>
    <p:sldId id="299" r:id="rId10"/>
    <p:sldId id="318" r:id="rId11"/>
    <p:sldId id="300" r:id="rId12"/>
    <p:sldId id="319" r:id="rId13"/>
    <p:sldId id="320" r:id="rId14"/>
    <p:sldId id="321" r:id="rId15"/>
    <p:sldId id="322" r:id="rId16"/>
    <p:sldId id="323" r:id="rId17"/>
    <p:sldId id="304" r:id="rId18"/>
    <p:sldId id="306" r:id="rId19"/>
    <p:sldId id="307" r:id="rId20"/>
    <p:sldId id="308" r:id="rId21"/>
    <p:sldId id="309" r:id="rId22"/>
    <p:sldId id="310" r:id="rId23"/>
    <p:sldId id="325" r:id="rId24"/>
    <p:sldId id="312" r:id="rId25"/>
    <p:sldId id="315" r:id="rId2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196" autoAdjust="0"/>
    <p:restoredTop sz="94576" autoAdjust="0"/>
  </p:normalViewPr>
  <p:slideViewPr>
    <p:cSldViewPr>
      <p:cViewPr varScale="1">
        <p:scale>
          <a:sx n="86" d="100"/>
          <a:sy n="86" d="100"/>
        </p:scale>
        <p:origin x="389" y="5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C2F90CC4-3B4F-4102-AB24-51F22D846237}"/>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5E2DC608-F552-4AAD-A8C6-C5DB5C0CBACD}"/>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BB20D75-675E-453D-BB6A-C286331C6463}"/>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4DAD4A88-BA20-440F-A095-C17FA890887B}"/>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fld id="{1EC8DA38-DCB7-447B-AA60-592B6E52868B}" type="slidenum">
              <a:rPr lang="en-GB" altLang="en-US"/>
              <a:pPr/>
              <a:t>‹#›</a:t>
            </a:fld>
            <a:endParaRPr lang="en-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6CE38A04-9C1A-4428-B59D-D4D87CD1FB1C}"/>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7EE81238-A9C4-4811-8C4A-C8A95004CDB1}"/>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79B0A53-6B95-421D-A294-2AA76EAF554B}"/>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255D7F93-FEF9-4D83-ADD3-6737336328C5}"/>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7008BD4-EE75-4C0E-9659-3BED263F77C5}"/>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B40177D2-455A-40C1-934D-E8849B0EDED0}"/>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fld id="{47A59308-1D64-47DD-AFE5-E9FA1BEA1152}"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9FA5E37-878B-4D5B-A8C5-F71E23B847FD}"/>
              </a:ext>
            </a:extLst>
          </p:cNvPr>
          <p:cNvSpPr>
            <a:spLocks noGrp="1"/>
          </p:cNvSpPr>
          <p:nvPr>
            <p:ph type="dt" sz="half" idx="10"/>
          </p:nvPr>
        </p:nvSpPr>
        <p:spPr>
          <a:xfrm>
            <a:off x="395288" y="6524625"/>
            <a:ext cx="971550" cy="219075"/>
          </a:xfrm>
        </p:spPr>
        <p:txBody>
          <a:bodyPr/>
          <a:lstStyle>
            <a:lvl1pPr>
              <a:defRPr/>
            </a:lvl1pPr>
          </a:lstStyle>
          <a:p>
            <a:pPr>
              <a:defRPr/>
            </a:pPr>
            <a:fld id="{7E92A330-EBE3-4213-A85C-D6D82335286B}" type="datetime1">
              <a:rPr lang="en-GB" altLang="en-US"/>
              <a:pPr>
                <a:defRPr/>
              </a:pPr>
              <a:t>22/06/2021</a:t>
            </a:fld>
            <a:endParaRPr lang="en-GB" altLang="en-US"/>
          </a:p>
        </p:txBody>
      </p:sp>
      <p:sp>
        <p:nvSpPr>
          <p:cNvPr id="5" name="Footer Placeholder 4">
            <a:extLst>
              <a:ext uri="{FF2B5EF4-FFF2-40B4-BE49-F238E27FC236}">
                <a16:creationId xmlns:a16="http://schemas.microsoft.com/office/drawing/2014/main" id="{5C54B692-D274-4F5B-BD80-B59EFEAA4859}"/>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C1FC032-20FF-49A0-AAD7-5F85DE97BE24}"/>
              </a:ext>
            </a:extLst>
          </p:cNvPr>
          <p:cNvSpPr>
            <a:spLocks noGrp="1"/>
          </p:cNvSpPr>
          <p:nvPr>
            <p:ph type="sldNum" sz="quarter" idx="12"/>
          </p:nvPr>
        </p:nvSpPr>
        <p:spPr/>
        <p:txBody>
          <a:bodyPr/>
          <a:lstStyle>
            <a:lvl1pPr>
              <a:defRPr/>
            </a:lvl1pPr>
          </a:lstStyle>
          <a:p>
            <a:fld id="{5B2E1080-672D-47C6-8818-726D85C33C87}" type="slidenum">
              <a:rPr lang="en-GB" altLang="en-US"/>
              <a:pPr/>
              <a:t>‹#›</a:t>
            </a:fld>
            <a:endParaRPr lang="en-GB" altLang="en-US"/>
          </a:p>
        </p:txBody>
      </p:sp>
    </p:spTree>
    <p:extLst>
      <p:ext uri="{BB962C8B-B14F-4D97-AF65-F5344CB8AC3E}">
        <p14:creationId xmlns:p14="http://schemas.microsoft.com/office/powerpoint/2010/main" val="17065019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D619A1-40AA-4308-8009-471F2A3BDB98}"/>
              </a:ext>
            </a:extLst>
          </p:cNvPr>
          <p:cNvSpPr>
            <a:spLocks noGrp="1"/>
          </p:cNvSpPr>
          <p:nvPr>
            <p:ph type="dt" sz="half" idx="10"/>
          </p:nvPr>
        </p:nvSpPr>
        <p:spPr/>
        <p:txBody>
          <a:bodyPr/>
          <a:lstStyle>
            <a:lvl1pPr>
              <a:defRPr/>
            </a:lvl1pPr>
          </a:lstStyle>
          <a:p>
            <a:pPr>
              <a:defRPr/>
            </a:pPr>
            <a:fld id="{792ED498-5F04-4923-8E73-9850201837C4}" type="datetime1">
              <a:rPr lang="en-GB" altLang="en-US"/>
              <a:pPr>
                <a:defRPr/>
              </a:pPr>
              <a:t>22/06/2021</a:t>
            </a:fld>
            <a:endParaRPr lang="en-GB" altLang="en-US"/>
          </a:p>
        </p:txBody>
      </p:sp>
      <p:sp>
        <p:nvSpPr>
          <p:cNvPr id="5" name="Footer Placeholder 4">
            <a:extLst>
              <a:ext uri="{FF2B5EF4-FFF2-40B4-BE49-F238E27FC236}">
                <a16:creationId xmlns:a16="http://schemas.microsoft.com/office/drawing/2014/main" id="{0C6BE31B-58E0-496D-9821-FD49C5B70DA4}"/>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84AD82E-1278-4A29-AFBD-AE1071479233}"/>
              </a:ext>
            </a:extLst>
          </p:cNvPr>
          <p:cNvSpPr>
            <a:spLocks noGrp="1"/>
          </p:cNvSpPr>
          <p:nvPr>
            <p:ph type="sldNum" sz="quarter" idx="12"/>
          </p:nvPr>
        </p:nvSpPr>
        <p:spPr/>
        <p:txBody>
          <a:bodyPr/>
          <a:lstStyle>
            <a:lvl1pPr>
              <a:defRPr/>
            </a:lvl1pPr>
          </a:lstStyle>
          <a:p>
            <a:fld id="{BEAED57D-7AA5-4763-A1F3-A13229C5B70F}" type="slidenum">
              <a:rPr lang="en-GB" altLang="en-US"/>
              <a:pPr/>
              <a:t>‹#›</a:t>
            </a:fld>
            <a:endParaRPr lang="en-GB" altLang="en-US"/>
          </a:p>
        </p:txBody>
      </p:sp>
    </p:spTree>
    <p:extLst>
      <p:ext uri="{BB962C8B-B14F-4D97-AF65-F5344CB8AC3E}">
        <p14:creationId xmlns:p14="http://schemas.microsoft.com/office/powerpoint/2010/main" val="35686119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21A66EF-60E4-49E2-AB0C-883E8FFD53CD}"/>
              </a:ext>
            </a:extLst>
          </p:cNvPr>
          <p:cNvSpPr>
            <a:spLocks noGrp="1"/>
          </p:cNvSpPr>
          <p:nvPr>
            <p:ph type="dt" sz="half" idx="10"/>
          </p:nvPr>
        </p:nvSpPr>
        <p:spPr/>
        <p:txBody>
          <a:bodyPr/>
          <a:lstStyle>
            <a:lvl1pPr>
              <a:defRPr/>
            </a:lvl1pPr>
          </a:lstStyle>
          <a:p>
            <a:pPr>
              <a:defRPr/>
            </a:pPr>
            <a:fld id="{71E16FE5-715F-4C45-B756-416558B31728}" type="datetime1">
              <a:rPr lang="en-GB" altLang="en-US"/>
              <a:pPr>
                <a:defRPr/>
              </a:pPr>
              <a:t>22/06/2021</a:t>
            </a:fld>
            <a:endParaRPr lang="en-GB" altLang="en-US"/>
          </a:p>
        </p:txBody>
      </p:sp>
      <p:sp>
        <p:nvSpPr>
          <p:cNvPr id="5" name="Slide Number Placeholder 5">
            <a:extLst>
              <a:ext uri="{FF2B5EF4-FFF2-40B4-BE49-F238E27FC236}">
                <a16:creationId xmlns:a16="http://schemas.microsoft.com/office/drawing/2014/main" id="{69EFAD33-F395-4B1F-BD22-4B4535C90DF0}"/>
              </a:ext>
            </a:extLst>
          </p:cNvPr>
          <p:cNvSpPr>
            <a:spLocks noGrp="1"/>
          </p:cNvSpPr>
          <p:nvPr>
            <p:ph type="sldNum" sz="quarter" idx="11"/>
          </p:nvPr>
        </p:nvSpPr>
        <p:spPr/>
        <p:txBody>
          <a:bodyPr/>
          <a:lstStyle>
            <a:lvl1pPr>
              <a:defRPr/>
            </a:lvl1pPr>
          </a:lstStyle>
          <a:p>
            <a:fld id="{9B59E394-8B3C-40B0-9EB9-AE103D947333}" type="slidenum">
              <a:rPr lang="en-GB" altLang="en-US"/>
              <a:pPr/>
              <a:t>‹#›</a:t>
            </a:fld>
            <a:endParaRPr lang="en-GB" altLang="en-US"/>
          </a:p>
        </p:txBody>
      </p:sp>
    </p:spTree>
    <p:extLst>
      <p:ext uri="{BB962C8B-B14F-4D97-AF65-F5344CB8AC3E}">
        <p14:creationId xmlns:p14="http://schemas.microsoft.com/office/powerpoint/2010/main" val="3385013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097F5B0E-DCE8-40EF-AF47-CAFD5729E9C5}"/>
              </a:ext>
            </a:extLst>
          </p:cNvPr>
          <p:cNvSpPr>
            <a:spLocks noGrp="1"/>
          </p:cNvSpPr>
          <p:nvPr>
            <p:ph type="dt" sz="half" idx="10"/>
          </p:nvPr>
        </p:nvSpPr>
        <p:spPr/>
        <p:txBody>
          <a:bodyPr/>
          <a:lstStyle>
            <a:lvl1pPr>
              <a:defRPr/>
            </a:lvl1pPr>
          </a:lstStyle>
          <a:p>
            <a:pPr>
              <a:defRPr/>
            </a:pPr>
            <a:fld id="{A526D229-CC14-4A5B-90A2-C065AD9109B1}" type="datetime1">
              <a:rPr lang="en-GB" altLang="en-US"/>
              <a:pPr>
                <a:defRPr/>
              </a:pPr>
              <a:t>22/06/2021</a:t>
            </a:fld>
            <a:endParaRPr lang="en-GB" altLang="en-US"/>
          </a:p>
        </p:txBody>
      </p:sp>
      <p:sp>
        <p:nvSpPr>
          <p:cNvPr id="6" name="Slide Number Placeholder 5">
            <a:extLst>
              <a:ext uri="{FF2B5EF4-FFF2-40B4-BE49-F238E27FC236}">
                <a16:creationId xmlns:a16="http://schemas.microsoft.com/office/drawing/2014/main" id="{5AB76A47-A4D7-4FF9-BFC2-6A2DFD2B0E2A}"/>
              </a:ext>
            </a:extLst>
          </p:cNvPr>
          <p:cNvSpPr>
            <a:spLocks noGrp="1"/>
          </p:cNvSpPr>
          <p:nvPr>
            <p:ph type="sldNum" sz="quarter" idx="11"/>
          </p:nvPr>
        </p:nvSpPr>
        <p:spPr/>
        <p:txBody>
          <a:bodyPr/>
          <a:lstStyle>
            <a:lvl1pPr>
              <a:defRPr/>
            </a:lvl1pPr>
          </a:lstStyle>
          <a:p>
            <a:fld id="{DC178017-6799-455E-AF24-058BE21C163C}" type="slidenum">
              <a:rPr lang="en-GB" altLang="en-US"/>
              <a:pPr/>
              <a:t>‹#›</a:t>
            </a:fld>
            <a:endParaRPr lang="en-GB" altLang="en-US"/>
          </a:p>
        </p:txBody>
      </p:sp>
    </p:spTree>
    <p:extLst>
      <p:ext uri="{BB962C8B-B14F-4D97-AF65-F5344CB8AC3E}">
        <p14:creationId xmlns:p14="http://schemas.microsoft.com/office/powerpoint/2010/main" val="27603782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5BE623E4-FB3F-4763-B9F7-3BE6F8A60AB8}"/>
              </a:ext>
            </a:extLst>
          </p:cNvPr>
          <p:cNvSpPr>
            <a:spLocks noGrp="1"/>
          </p:cNvSpPr>
          <p:nvPr>
            <p:ph type="dt" sz="half" idx="10"/>
          </p:nvPr>
        </p:nvSpPr>
        <p:spPr/>
        <p:txBody>
          <a:bodyPr/>
          <a:lstStyle>
            <a:lvl1pPr>
              <a:defRPr/>
            </a:lvl1pPr>
          </a:lstStyle>
          <a:p>
            <a:pPr>
              <a:defRPr/>
            </a:pPr>
            <a:fld id="{DB4FF563-4352-4154-B0BD-150E4F09658F}" type="datetime1">
              <a:rPr lang="en-GB" altLang="en-US"/>
              <a:pPr>
                <a:defRPr/>
              </a:pPr>
              <a:t>22/06/2021</a:t>
            </a:fld>
            <a:endParaRPr lang="en-GB" altLang="en-US"/>
          </a:p>
        </p:txBody>
      </p:sp>
      <p:sp>
        <p:nvSpPr>
          <p:cNvPr id="8" name="Slide Number Placeholder 5">
            <a:extLst>
              <a:ext uri="{FF2B5EF4-FFF2-40B4-BE49-F238E27FC236}">
                <a16:creationId xmlns:a16="http://schemas.microsoft.com/office/drawing/2014/main" id="{6FE2D535-6288-4066-A371-39F6ED2AE01C}"/>
              </a:ext>
            </a:extLst>
          </p:cNvPr>
          <p:cNvSpPr>
            <a:spLocks noGrp="1"/>
          </p:cNvSpPr>
          <p:nvPr>
            <p:ph type="sldNum" sz="quarter" idx="11"/>
          </p:nvPr>
        </p:nvSpPr>
        <p:spPr/>
        <p:txBody>
          <a:bodyPr/>
          <a:lstStyle>
            <a:lvl1pPr>
              <a:defRPr/>
            </a:lvl1pPr>
          </a:lstStyle>
          <a:p>
            <a:fld id="{177C4433-4A74-479E-B4BC-F10B5C2CBC03}" type="slidenum">
              <a:rPr lang="en-GB" altLang="en-US"/>
              <a:pPr/>
              <a:t>‹#›</a:t>
            </a:fld>
            <a:endParaRPr lang="en-GB" altLang="en-US"/>
          </a:p>
        </p:txBody>
      </p:sp>
    </p:spTree>
    <p:extLst>
      <p:ext uri="{BB962C8B-B14F-4D97-AF65-F5344CB8AC3E}">
        <p14:creationId xmlns:p14="http://schemas.microsoft.com/office/powerpoint/2010/main" val="14644255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A5564C78-9916-41E5-B915-C3691B931CF7}"/>
              </a:ext>
            </a:extLst>
          </p:cNvPr>
          <p:cNvSpPr>
            <a:spLocks noGrp="1"/>
          </p:cNvSpPr>
          <p:nvPr>
            <p:ph type="dt" sz="half" idx="10"/>
          </p:nvPr>
        </p:nvSpPr>
        <p:spPr/>
        <p:txBody>
          <a:bodyPr/>
          <a:lstStyle>
            <a:lvl1pPr>
              <a:defRPr/>
            </a:lvl1pPr>
          </a:lstStyle>
          <a:p>
            <a:pPr>
              <a:defRPr/>
            </a:pPr>
            <a:fld id="{A5E77FA1-E197-4343-92D2-D868807C45D6}" type="datetime1">
              <a:rPr lang="en-GB" altLang="en-US"/>
              <a:pPr>
                <a:defRPr/>
              </a:pPr>
              <a:t>22/06/2021</a:t>
            </a:fld>
            <a:endParaRPr lang="en-GB" altLang="en-US"/>
          </a:p>
        </p:txBody>
      </p:sp>
      <p:sp>
        <p:nvSpPr>
          <p:cNvPr id="4" name="Slide Number Placeholder 5">
            <a:extLst>
              <a:ext uri="{FF2B5EF4-FFF2-40B4-BE49-F238E27FC236}">
                <a16:creationId xmlns:a16="http://schemas.microsoft.com/office/drawing/2014/main" id="{82773F06-BE07-43D2-AF5D-EF99DF16D672}"/>
              </a:ext>
            </a:extLst>
          </p:cNvPr>
          <p:cNvSpPr>
            <a:spLocks noGrp="1"/>
          </p:cNvSpPr>
          <p:nvPr>
            <p:ph type="sldNum" sz="quarter" idx="11"/>
          </p:nvPr>
        </p:nvSpPr>
        <p:spPr/>
        <p:txBody>
          <a:bodyPr/>
          <a:lstStyle>
            <a:lvl1pPr>
              <a:defRPr/>
            </a:lvl1pPr>
          </a:lstStyle>
          <a:p>
            <a:fld id="{D2D9688C-4BE3-42A1-AF90-BFD6AB50085A}" type="slidenum">
              <a:rPr lang="en-GB" altLang="en-US"/>
              <a:pPr/>
              <a:t>‹#›</a:t>
            </a:fld>
            <a:endParaRPr lang="en-GB" altLang="en-US"/>
          </a:p>
        </p:txBody>
      </p:sp>
    </p:spTree>
    <p:extLst>
      <p:ext uri="{BB962C8B-B14F-4D97-AF65-F5344CB8AC3E}">
        <p14:creationId xmlns:p14="http://schemas.microsoft.com/office/powerpoint/2010/main" val="19881648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BB382562-FB3D-46EC-A8B3-B5269B2E61EA}"/>
              </a:ext>
            </a:extLst>
          </p:cNvPr>
          <p:cNvSpPr>
            <a:spLocks noGrp="1"/>
          </p:cNvSpPr>
          <p:nvPr>
            <p:ph type="dt" sz="half" idx="10"/>
          </p:nvPr>
        </p:nvSpPr>
        <p:spPr/>
        <p:txBody>
          <a:bodyPr/>
          <a:lstStyle>
            <a:lvl1pPr>
              <a:defRPr/>
            </a:lvl1pPr>
          </a:lstStyle>
          <a:p>
            <a:pPr>
              <a:defRPr/>
            </a:pPr>
            <a:fld id="{BD00DA43-349F-42E9-AD81-999FAF070FC8}" type="datetime1">
              <a:rPr lang="en-GB" altLang="en-US"/>
              <a:pPr>
                <a:defRPr/>
              </a:pPr>
              <a:t>22/06/2021</a:t>
            </a:fld>
            <a:endParaRPr lang="en-GB" altLang="en-US"/>
          </a:p>
        </p:txBody>
      </p:sp>
      <p:sp>
        <p:nvSpPr>
          <p:cNvPr id="3" name="Slide Number Placeholder 5">
            <a:extLst>
              <a:ext uri="{FF2B5EF4-FFF2-40B4-BE49-F238E27FC236}">
                <a16:creationId xmlns:a16="http://schemas.microsoft.com/office/drawing/2014/main" id="{5B5A65B3-F6BC-4526-A3F4-4E5F2E859A59}"/>
              </a:ext>
            </a:extLst>
          </p:cNvPr>
          <p:cNvSpPr>
            <a:spLocks noGrp="1"/>
          </p:cNvSpPr>
          <p:nvPr>
            <p:ph type="sldNum" sz="quarter" idx="11"/>
          </p:nvPr>
        </p:nvSpPr>
        <p:spPr/>
        <p:txBody>
          <a:bodyPr/>
          <a:lstStyle>
            <a:lvl1pPr>
              <a:defRPr/>
            </a:lvl1pPr>
          </a:lstStyle>
          <a:p>
            <a:fld id="{407C2C20-F1A2-430E-AF85-F8D41DF87487}" type="slidenum">
              <a:rPr lang="en-GB" altLang="en-US"/>
              <a:pPr/>
              <a:t>‹#›</a:t>
            </a:fld>
            <a:endParaRPr lang="en-GB" altLang="en-US"/>
          </a:p>
        </p:txBody>
      </p:sp>
    </p:spTree>
    <p:extLst>
      <p:ext uri="{BB962C8B-B14F-4D97-AF65-F5344CB8AC3E}">
        <p14:creationId xmlns:p14="http://schemas.microsoft.com/office/powerpoint/2010/main" val="33605989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2CD10D3-386F-4FDD-8206-1DE5CB5A971A}"/>
              </a:ext>
            </a:extLst>
          </p:cNvPr>
          <p:cNvSpPr>
            <a:spLocks noGrp="1"/>
          </p:cNvSpPr>
          <p:nvPr>
            <p:ph type="dt" sz="half" idx="10"/>
          </p:nvPr>
        </p:nvSpPr>
        <p:spPr/>
        <p:txBody>
          <a:bodyPr/>
          <a:lstStyle>
            <a:lvl1pPr>
              <a:defRPr/>
            </a:lvl1pPr>
          </a:lstStyle>
          <a:p>
            <a:pPr>
              <a:defRPr/>
            </a:pPr>
            <a:fld id="{7561DD78-4E8A-4601-A9F9-855688C1D43A}" type="datetime1">
              <a:rPr lang="en-GB" altLang="en-US"/>
              <a:pPr>
                <a:defRPr/>
              </a:pPr>
              <a:t>22/06/2021</a:t>
            </a:fld>
            <a:endParaRPr lang="en-GB" altLang="en-US"/>
          </a:p>
        </p:txBody>
      </p:sp>
      <p:sp>
        <p:nvSpPr>
          <p:cNvPr id="6" name="Slide Number Placeholder 5">
            <a:extLst>
              <a:ext uri="{FF2B5EF4-FFF2-40B4-BE49-F238E27FC236}">
                <a16:creationId xmlns:a16="http://schemas.microsoft.com/office/drawing/2014/main" id="{7B887020-AD84-416D-9180-A7A456FAFE23}"/>
              </a:ext>
            </a:extLst>
          </p:cNvPr>
          <p:cNvSpPr>
            <a:spLocks noGrp="1"/>
          </p:cNvSpPr>
          <p:nvPr>
            <p:ph type="sldNum" sz="quarter" idx="11"/>
          </p:nvPr>
        </p:nvSpPr>
        <p:spPr/>
        <p:txBody>
          <a:bodyPr/>
          <a:lstStyle>
            <a:lvl1pPr>
              <a:defRPr/>
            </a:lvl1pPr>
          </a:lstStyle>
          <a:p>
            <a:fld id="{87650EFD-1202-4183-A2FA-0BC6540CE026}" type="slidenum">
              <a:rPr lang="en-GB" altLang="en-US"/>
              <a:pPr/>
              <a:t>‹#›</a:t>
            </a:fld>
            <a:endParaRPr lang="en-GB" altLang="en-US"/>
          </a:p>
        </p:txBody>
      </p:sp>
    </p:spTree>
    <p:extLst>
      <p:ext uri="{BB962C8B-B14F-4D97-AF65-F5344CB8AC3E}">
        <p14:creationId xmlns:p14="http://schemas.microsoft.com/office/powerpoint/2010/main" val="1818574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6D8ECE72-4DD6-40A6-B37F-D9AF639DAD62}"/>
              </a:ext>
            </a:extLst>
          </p:cNvPr>
          <p:cNvSpPr>
            <a:spLocks noGrp="1"/>
          </p:cNvSpPr>
          <p:nvPr>
            <p:ph type="dt" sz="half" idx="10"/>
          </p:nvPr>
        </p:nvSpPr>
        <p:spPr/>
        <p:txBody>
          <a:bodyPr/>
          <a:lstStyle>
            <a:lvl1pPr>
              <a:defRPr/>
            </a:lvl1pPr>
          </a:lstStyle>
          <a:p>
            <a:pPr>
              <a:defRPr/>
            </a:pPr>
            <a:fld id="{27747DED-3EB3-45D8-BBDD-04530F773C6D}" type="datetime1">
              <a:rPr lang="en-GB" altLang="en-US"/>
              <a:pPr>
                <a:defRPr/>
              </a:pPr>
              <a:t>22/06/2021</a:t>
            </a:fld>
            <a:endParaRPr lang="en-GB" altLang="en-US"/>
          </a:p>
        </p:txBody>
      </p:sp>
      <p:sp>
        <p:nvSpPr>
          <p:cNvPr id="6" name="Slide Number Placeholder 5">
            <a:extLst>
              <a:ext uri="{FF2B5EF4-FFF2-40B4-BE49-F238E27FC236}">
                <a16:creationId xmlns:a16="http://schemas.microsoft.com/office/drawing/2014/main" id="{879AC830-69D2-4854-8DDD-E770D72AF9B8}"/>
              </a:ext>
            </a:extLst>
          </p:cNvPr>
          <p:cNvSpPr>
            <a:spLocks noGrp="1"/>
          </p:cNvSpPr>
          <p:nvPr>
            <p:ph type="sldNum" sz="quarter" idx="11"/>
          </p:nvPr>
        </p:nvSpPr>
        <p:spPr/>
        <p:txBody>
          <a:bodyPr/>
          <a:lstStyle>
            <a:lvl1pPr>
              <a:defRPr/>
            </a:lvl1pPr>
          </a:lstStyle>
          <a:p>
            <a:fld id="{264B36CE-7DBC-4CA9-95D6-4F6FB2CB895C}" type="slidenum">
              <a:rPr lang="en-GB" altLang="en-US"/>
              <a:pPr/>
              <a:t>‹#›</a:t>
            </a:fld>
            <a:endParaRPr lang="en-GB" altLang="en-US"/>
          </a:p>
        </p:txBody>
      </p:sp>
    </p:spTree>
    <p:extLst>
      <p:ext uri="{BB962C8B-B14F-4D97-AF65-F5344CB8AC3E}">
        <p14:creationId xmlns:p14="http://schemas.microsoft.com/office/powerpoint/2010/main" val="15920244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53C69A-83C1-452A-804B-B7F1AFA57AC7}"/>
              </a:ext>
            </a:extLst>
          </p:cNvPr>
          <p:cNvSpPr>
            <a:spLocks noGrp="1"/>
          </p:cNvSpPr>
          <p:nvPr>
            <p:ph type="dt" sz="half" idx="10"/>
          </p:nvPr>
        </p:nvSpPr>
        <p:spPr/>
        <p:txBody>
          <a:bodyPr/>
          <a:lstStyle>
            <a:lvl1pPr>
              <a:defRPr/>
            </a:lvl1pPr>
          </a:lstStyle>
          <a:p>
            <a:pPr>
              <a:defRPr/>
            </a:pPr>
            <a:fld id="{028FDAAD-49F7-4738-B774-4D3888AC7746}" type="datetime1">
              <a:rPr lang="en-GB" altLang="en-US"/>
              <a:pPr>
                <a:defRPr/>
              </a:pPr>
              <a:t>22/06/2021</a:t>
            </a:fld>
            <a:endParaRPr lang="en-GB" altLang="en-US"/>
          </a:p>
        </p:txBody>
      </p:sp>
      <p:sp>
        <p:nvSpPr>
          <p:cNvPr id="5" name="Slide Number Placeholder 5">
            <a:extLst>
              <a:ext uri="{FF2B5EF4-FFF2-40B4-BE49-F238E27FC236}">
                <a16:creationId xmlns:a16="http://schemas.microsoft.com/office/drawing/2014/main" id="{1758D845-D3A5-440C-B4B3-A2DCA7E69D29}"/>
              </a:ext>
            </a:extLst>
          </p:cNvPr>
          <p:cNvSpPr>
            <a:spLocks noGrp="1"/>
          </p:cNvSpPr>
          <p:nvPr>
            <p:ph type="sldNum" sz="quarter" idx="11"/>
          </p:nvPr>
        </p:nvSpPr>
        <p:spPr/>
        <p:txBody>
          <a:bodyPr/>
          <a:lstStyle>
            <a:lvl1pPr>
              <a:defRPr/>
            </a:lvl1pPr>
          </a:lstStyle>
          <a:p>
            <a:fld id="{3EEE1CEC-4CA1-4E17-9033-5D3ED0F65162}" type="slidenum">
              <a:rPr lang="en-GB" altLang="en-US"/>
              <a:pPr/>
              <a:t>‹#›</a:t>
            </a:fld>
            <a:endParaRPr lang="en-GB" altLang="en-US"/>
          </a:p>
        </p:txBody>
      </p:sp>
    </p:spTree>
    <p:extLst>
      <p:ext uri="{BB962C8B-B14F-4D97-AF65-F5344CB8AC3E}">
        <p14:creationId xmlns:p14="http://schemas.microsoft.com/office/powerpoint/2010/main" val="15711206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BE7EB6-FBC2-440E-B099-6F49FFC9B6C1}"/>
              </a:ext>
            </a:extLst>
          </p:cNvPr>
          <p:cNvSpPr>
            <a:spLocks noGrp="1"/>
          </p:cNvSpPr>
          <p:nvPr>
            <p:ph type="dt" sz="half" idx="10"/>
          </p:nvPr>
        </p:nvSpPr>
        <p:spPr/>
        <p:txBody>
          <a:bodyPr/>
          <a:lstStyle>
            <a:lvl1pPr>
              <a:defRPr/>
            </a:lvl1pPr>
          </a:lstStyle>
          <a:p>
            <a:pPr>
              <a:defRPr/>
            </a:pPr>
            <a:fld id="{75EB5CF9-117F-4365-8446-8D08001BC7B8}" type="datetime1">
              <a:rPr lang="en-GB" altLang="en-US"/>
              <a:pPr>
                <a:defRPr/>
              </a:pPr>
              <a:t>22/06/2021</a:t>
            </a:fld>
            <a:endParaRPr lang="en-GB" altLang="en-US"/>
          </a:p>
        </p:txBody>
      </p:sp>
      <p:sp>
        <p:nvSpPr>
          <p:cNvPr id="5" name="Slide Number Placeholder 5">
            <a:extLst>
              <a:ext uri="{FF2B5EF4-FFF2-40B4-BE49-F238E27FC236}">
                <a16:creationId xmlns:a16="http://schemas.microsoft.com/office/drawing/2014/main" id="{A775BBF6-0637-42C2-B9DF-CB5AE6979FDD}"/>
              </a:ext>
            </a:extLst>
          </p:cNvPr>
          <p:cNvSpPr>
            <a:spLocks noGrp="1"/>
          </p:cNvSpPr>
          <p:nvPr>
            <p:ph type="sldNum" sz="quarter" idx="11"/>
          </p:nvPr>
        </p:nvSpPr>
        <p:spPr/>
        <p:txBody>
          <a:bodyPr/>
          <a:lstStyle>
            <a:lvl1pPr>
              <a:defRPr/>
            </a:lvl1pPr>
          </a:lstStyle>
          <a:p>
            <a:fld id="{BD569AE2-5C81-4D02-8A81-4C4E3365E234}" type="slidenum">
              <a:rPr lang="en-GB" altLang="en-US"/>
              <a:pPr/>
              <a:t>‹#›</a:t>
            </a:fld>
            <a:endParaRPr lang="en-GB" altLang="en-US"/>
          </a:p>
        </p:txBody>
      </p:sp>
    </p:spTree>
    <p:extLst>
      <p:ext uri="{BB962C8B-B14F-4D97-AF65-F5344CB8AC3E}">
        <p14:creationId xmlns:p14="http://schemas.microsoft.com/office/powerpoint/2010/main" val="13878993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E0833DB7-2FE3-4490-9919-2B01A81E185E}"/>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D3DDEDC8-AC0E-49FE-846A-2FE9AD3F288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9CD93C0-4372-4132-AFBC-47CDF4C05852}"/>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0375DD81-935E-4A94-B65E-E2E863D6BAA2}" type="datetime1">
              <a:rPr lang="en-GB" altLang="en-US"/>
              <a:pPr>
                <a:defRPr/>
              </a:pPr>
              <a:t>22/06/2021</a:t>
            </a:fld>
            <a:endParaRPr lang="en-GB" altLang="en-US"/>
          </a:p>
        </p:txBody>
      </p:sp>
      <p:sp>
        <p:nvSpPr>
          <p:cNvPr id="6" name="Slide Number Placeholder 5">
            <a:extLst>
              <a:ext uri="{FF2B5EF4-FFF2-40B4-BE49-F238E27FC236}">
                <a16:creationId xmlns:a16="http://schemas.microsoft.com/office/drawing/2014/main" id="{91734F9D-E861-4763-A9F8-6216AE70B17E}"/>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E24EE096-07F5-4373-8366-9F480049DFC2}"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765" r:id="rId1"/>
    <p:sldLayoutId id="2147483766" r:id="rId2"/>
    <p:sldLayoutId id="2147483756" r:id="rId3"/>
    <p:sldLayoutId id="2147483757" r:id="rId4"/>
    <p:sldLayoutId id="2147483758" r:id="rId5"/>
    <p:sldLayoutId id="2147483759" r:id="rId6"/>
    <p:sldLayoutId id="2147483760" r:id="rId7"/>
    <p:sldLayoutId id="2147483761" r:id="rId8"/>
    <p:sldLayoutId id="2147483762" r:id="rId9"/>
    <p:sldLayoutId id="2147483763" r:id="rId10"/>
    <p:sldLayoutId id="2147483764"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retaildoc.com/blog/how-to-find-self-motivation-leverage"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mindtools.com/pages/article/newLDR_57.htm" TargetMode="External"/><Relationship Id="rId2" Type="http://schemas.openxmlformats.org/officeDocument/2006/relationships/hyperlink" Target="https://www.indeed.com/career-advice/finding-a-job/qualities-employers-wan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a:extLst>
              <a:ext uri="{FF2B5EF4-FFF2-40B4-BE49-F238E27FC236}">
                <a16:creationId xmlns:a16="http://schemas.microsoft.com/office/drawing/2014/main" id="{6EECCF44-E2C0-484D-AD8E-2CD17D1C71C1}"/>
              </a:ext>
            </a:extLst>
          </p:cNvPr>
          <p:cNvSpPr>
            <a:spLocks noGrp="1"/>
          </p:cNvSpPr>
          <p:nvPr>
            <p:ph type="subTitle" idx="1"/>
          </p:nvPr>
        </p:nvSpPr>
        <p:spPr>
          <a:xfrm>
            <a:off x="1366838" y="1772816"/>
            <a:ext cx="7090419" cy="3868713"/>
          </a:xfrm>
        </p:spPr>
        <p:txBody>
          <a:bodyPr/>
          <a:lstStyle/>
          <a:p>
            <a:pPr eaLnBrk="1" hangingPunct="1"/>
            <a:r>
              <a:rPr lang="en-GB" altLang="en-US" sz="4000" b="1" dirty="0">
                <a:solidFill>
                  <a:schemeClr val="bg1"/>
                </a:solidFill>
                <a:effectLst>
                  <a:outerShdw blurRad="38100" dist="38100" dir="2700000" algn="tl">
                    <a:srgbClr val="000000">
                      <a:alpha val="43137"/>
                    </a:srgbClr>
                  </a:outerShdw>
                </a:effectLst>
              </a:rPr>
              <a:t>BMSW4005</a:t>
            </a:r>
          </a:p>
          <a:p>
            <a:pPr eaLnBrk="1" hangingPunct="1"/>
            <a:r>
              <a:rPr lang="en-GB" altLang="en-US" sz="4000" b="1" dirty="0">
                <a:solidFill>
                  <a:schemeClr val="bg1"/>
                </a:solidFill>
                <a:effectLst>
                  <a:outerShdw blurRad="38100" dist="38100" dir="2700000" algn="tl">
                    <a:srgbClr val="000000">
                      <a:alpha val="43137"/>
                    </a:srgbClr>
                  </a:outerShdw>
                </a:effectLst>
              </a:rPr>
              <a:t>Professional Career Development</a:t>
            </a:r>
          </a:p>
          <a:p>
            <a:pPr eaLnBrk="1" hangingPunct="1"/>
            <a:endParaRPr lang="en-GB" altLang="en-US" dirty="0">
              <a:solidFill>
                <a:schemeClr val="tx1"/>
              </a:solidFill>
            </a:endParaRPr>
          </a:p>
          <a:p>
            <a:pPr eaLnBrk="1" hangingPunct="1"/>
            <a:endParaRPr lang="en-GB" altLang="en-US" dirty="0">
              <a:solidFill>
                <a:schemeClr val="tx1"/>
              </a:solidFill>
            </a:endParaRPr>
          </a:p>
          <a:p>
            <a:pPr eaLnBrk="1" hangingPunct="1"/>
            <a:r>
              <a:rPr lang="en-GB" altLang="en-US" b="1" dirty="0">
                <a:solidFill>
                  <a:srgbClr val="FFFF00"/>
                </a:solidFill>
                <a:effectLst>
                  <a:outerShdw blurRad="38100" dist="38100" dir="2700000" algn="tl">
                    <a:srgbClr val="000000">
                      <a:alpha val="43137"/>
                    </a:srgbClr>
                  </a:outerShdw>
                </a:effectLst>
              </a:rPr>
              <a:t>Week 2 </a:t>
            </a:r>
          </a:p>
          <a:p>
            <a:pPr eaLnBrk="1" hangingPunct="1"/>
            <a:r>
              <a:rPr lang="en-GB" altLang="en-US" dirty="0">
                <a:solidFill>
                  <a:schemeClr val="tx1"/>
                </a:solidFill>
              </a:rPr>
              <a:t> </a:t>
            </a:r>
          </a:p>
        </p:txBody>
      </p:sp>
      <p:sp>
        <p:nvSpPr>
          <p:cNvPr id="3" name="Date Placeholder 2">
            <a:extLst>
              <a:ext uri="{FF2B5EF4-FFF2-40B4-BE49-F238E27FC236}">
                <a16:creationId xmlns:a16="http://schemas.microsoft.com/office/drawing/2014/main" id="{D2AE1D18-ACDE-49F0-A90D-3D9A1746003E}"/>
              </a:ext>
            </a:extLst>
          </p:cNvPr>
          <p:cNvSpPr>
            <a:spLocks noGrp="1"/>
          </p:cNvSpPr>
          <p:nvPr>
            <p:ph type="dt" sz="quarter" idx="10"/>
          </p:nvPr>
        </p:nvSpPr>
        <p:spPr/>
        <p:txBody>
          <a:bodyPr/>
          <a:lstStyle/>
          <a:p>
            <a:pPr>
              <a:defRPr/>
            </a:pPr>
            <a:fld id="{5EC0FA7E-6D3B-48D7-9F80-6C4D37659D9C}" type="datetime1">
              <a:rPr lang="en-GB" altLang="en-US"/>
              <a:pPr>
                <a:defRPr/>
              </a:pPr>
              <a:t>22/06/2021</a:t>
            </a:fld>
            <a:endParaRPr lang="en-GB" altLang="en-US"/>
          </a:p>
        </p:txBody>
      </p:sp>
      <p:sp>
        <p:nvSpPr>
          <p:cNvPr id="6149" name="Slide Number Placeholder 5">
            <a:extLst>
              <a:ext uri="{FF2B5EF4-FFF2-40B4-BE49-F238E27FC236}">
                <a16:creationId xmlns:a16="http://schemas.microsoft.com/office/drawing/2014/main" id="{3B398274-2E66-4C0C-A412-C91204F17C7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258F02DD-C473-4D1B-82F7-45C52C396ABE}"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a:extLst>
              <a:ext uri="{FF2B5EF4-FFF2-40B4-BE49-F238E27FC236}">
                <a16:creationId xmlns:a16="http://schemas.microsoft.com/office/drawing/2014/main" id="{C8E04070-C788-4065-8997-19875416F5FC}"/>
              </a:ext>
            </a:extLst>
          </p:cNvPr>
          <p:cNvSpPr>
            <a:spLocks noGrp="1"/>
          </p:cNvSpPr>
          <p:nvPr>
            <p:ph type="title"/>
          </p:nvPr>
        </p:nvSpPr>
        <p:spPr>
          <a:xfrm>
            <a:off x="457200" y="274638"/>
            <a:ext cx="8229600" cy="634082"/>
          </a:xfrm>
        </p:spPr>
        <p:txBody>
          <a:bodyPr/>
          <a:lstStyle/>
          <a:p>
            <a:pPr eaLnBrk="1" hangingPunct="1"/>
            <a:r>
              <a:rPr lang="en-GB" altLang="en-US" b="1" dirty="0"/>
              <a:t>Lesson Aims</a:t>
            </a:r>
          </a:p>
        </p:txBody>
      </p:sp>
      <p:sp>
        <p:nvSpPr>
          <p:cNvPr id="3" name="Content Placeholder 2">
            <a:extLst>
              <a:ext uri="{FF2B5EF4-FFF2-40B4-BE49-F238E27FC236}">
                <a16:creationId xmlns:a16="http://schemas.microsoft.com/office/drawing/2014/main" id="{AD10C7CE-FEB7-4C81-8EB2-88877261A11B}"/>
              </a:ext>
            </a:extLst>
          </p:cNvPr>
          <p:cNvSpPr>
            <a:spLocks noGrp="1"/>
          </p:cNvSpPr>
          <p:nvPr>
            <p:ph idx="1"/>
          </p:nvPr>
        </p:nvSpPr>
        <p:spPr>
          <a:xfrm>
            <a:off x="539552" y="1196752"/>
            <a:ext cx="8229600" cy="3916363"/>
          </a:xfrm>
        </p:spPr>
        <p:txBody>
          <a:bodyPr/>
          <a:lstStyle/>
          <a:p>
            <a:pPr marL="0" indent="0" eaLnBrk="1" hangingPunct="1">
              <a:buFont typeface="Arial" panose="020B0604020202020204" pitchFamily="34" charset="0"/>
              <a:buNone/>
              <a:defRPr/>
            </a:pPr>
            <a:r>
              <a:rPr lang="en-GB" dirty="0"/>
              <a:t>By the end of this session you should be capable of:</a:t>
            </a:r>
          </a:p>
          <a:p>
            <a:pPr eaLnBrk="1" hangingPunct="1">
              <a:defRPr/>
            </a:pPr>
            <a:r>
              <a:rPr lang="en-GB" dirty="0"/>
              <a:t>Understanding the qualities employers look for in their staff</a:t>
            </a:r>
          </a:p>
          <a:p>
            <a:pPr eaLnBrk="1" hangingPunct="1">
              <a:defRPr/>
            </a:pPr>
            <a:r>
              <a:rPr lang="en-GB" dirty="0"/>
              <a:t>Aware of what motivates you </a:t>
            </a:r>
          </a:p>
          <a:p>
            <a:pPr eaLnBrk="1" hangingPunct="1">
              <a:defRPr/>
            </a:pPr>
            <a:r>
              <a:rPr lang="en-GB" dirty="0"/>
              <a:t>Appreciate your preferred learning style</a:t>
            </a:r>
          </a:p>
        </p:txBody>
      </p:sp>
      <p:sp>
        <p:nvSpPr>
          <p:cNvPr id="5" name="Date Placeholder 4">
            <a:extLst>
              <a:ext uri="{FF2B5EF4-FFF2-40B4-BE49-F238E27FC236}">
                <a16:creationId xmlns:a16="http://schemas.microsoft.com/office/drawing/2014/main" id="{93DBD9A1-56B6-4267-9EF6-D5EEB468A26C}"/>
              </a:ext>
            </a:extLst>
          </p:cNvPr>
          <p:cNvSpPr>
            <a:spLocks noGrp="1"/>
          </p:cNvSpPr>
          <p:nvPr>
            <p:ph type="dt" sz="quarter" idx="10"/>
          </p:nvPr>
        </p:nvSpPr>
        <p:spPr/>
        <p:txBody>
          <a:bodyPr/>
          <a:lstStyle/>
          <a:p>
            <a:pPr>
              <a:defRPr/>
            </a:pPr>
            <a:fld id="{4C3CCA60-158B-44F8-A0AA-21E4762D7D97}" type="datetime1">
              <a:rPr lang="en-GB" altLang="en-US"/>
              <a:pPr>
                <a:defRPr/>
              </a:pPr>
              <a:t>22/06/2021</a:t>
            </a:fld>
            <a:endParaRPr lang="en-GB" altLang="en-US"/>
          </a:p>
        </p:txBody>
      </p:sp>
      <p:sp>
        <p:nvSpPr>
          <p:cNvPr id="16388" name="Slide Number Placeholder 5">
            <a:extLst>
              <a:ext uri="{FF2B5EF4-FFF2-40B4-BE49-F238E27FC236}">
                <a16:creationId xmlns:a16="http://schemas.microsoft.com/office/drawing/2014/main" id="{DE7BCFB1-4DEA-493D-ABA2-4FA11F1C3D8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80DD74A-8B9E-4FC9-AECC-03539C0CA604}" type="slidenum">
              <a:rPr lang="en-GB" altLang="en-US" sz="1200">
                <a:solidFill>
                  <a:srgbClr val="898989"/>
                </a:solidFill>
              </a:rPr>
              <a:pPr>
                <a:spcBef>
                  <a:spcPct val="0"/>
                </a:spcBef>
                <a:buFontTx/>
                <a:buNone/>
              </a:pPr>
              <a:t>2</a:t>
            </a:fld>
            <a:endParaRPr lang="en-GB" altLang="en-US" sz="1200">
              <a:solidFill>
                <a:srgbClr val="898989"/>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a:extLst>
              <a:ext uri="{FF2B5EF4-FFF2-40B4-BE49-F238E27FC236}">
                <a16:creationId xmlns:a16="http://schemas.microsoft.com/office/drawing/2014/main" id="{AE5BD25E-545C-44BB-83FE-67B0B02AB2FB}"/>
              </a:ext>
            </a:extLst>
          </p:cNvPr>
          <p:cNvSpPr>
            <a:spLocks noGrp="1"/>
          </p:cNvSpPr>
          <p:nvPr>
            <p:ph type="title"/>
          </p:nvPr>
        </p:nvSpPr>
        <p:spPr>
          <a:xfrm>
            <a:off x="125412" y="20638"/>
            <a:ext cx="8893175" cy="1143000"/>
          </a:xfrm>
        </p:spPr>
        <p:txBody>
          <a:bodyPr/>
          <a:lstStyle/>
          <a:p>
            <a:pPr eaLnBrk="1" hangingPunct="1"/>
            <a:r>
              <a:rPr lang="en-GB" altLang="en-US" sz="3600" b="1" dirty="0"/>
              <a:t>What employers expect from their staff</a:t>
            </a:r>
            <a:endParaRPr lang="en-GB" altLang="en-US" sz="3600" dirty="0"/>
          </a:p>
        </p:txBody>
      </p:sp>
      <p:sp>
        <p:nvSpPr>
          <p:cNvPr id="18434" name="Content Placeholder 2">
            <a:extLst>
              <a:ext uri="{FF2B5EF4-FFF2-40B4-BE49-F238E27FC236}">
                <a16:creationId xmlns:a16="http://schemas.microsoft.com/office/drawing/2014/main" id="{62CBEC5B-9247-4383-89C2-AE3D07418550}"/>
              </a:ext>
            </a:extLst>
          </p:cNvPr>
          <p:cNvSpPr>
            <a:spLocks noGrp="1"/>
          </p:cNvSpPr>
          <p:nvPr>
            <p:ph idx="1"/>
          </p:nvPr>
        </p:nvSpPr>
        <p:spPr>
          <a:xfrm>
            <a:off x="425623" y="1163638"/>
            <a:ext cx="8229600" cy="3916363"/>
          </a:xfrm>
        </p:spPr>
        <p:txBody>
          <a:bodyPr/>
          <a:lstStyle/>
          <a:p>
            <a:pPr marL="0" indent="0" eaLnBrk="1" hangingPunct="1">
              <a:buFont typeface="Arial" panose="020B0604020202020204" pitchFamily="34" charset="0"/>
              <a:buNone/>
              <a:defRPr/>
            </a:pPr>
            <a:r>
              <a:rPr lang="en-GB" sz="2800" dirty="0"/>
              <a:t>According to UK Higher Education Academy (HEA): </a:t>
            </a:r>
          </a:p>
          <a:p>
            <a:pPr marL="0" indent="0" eaLnBrk="1" hangingPunct="1">
              <a:buNone/>
            </a:pPr>
            <a:endParaRPr lang="en-GB" altLang="en-US" dirty="0"/>
          </a:p>
          <a:p>
            <a:pPr marL="0" indent="0" eaLnBrk="1" hangingPunct="1">
              <a:buNone/>
            </a:pPr>
            <a:endParaRPr lang="en-GB" altLang="en-US" dirty="0"/>
          </a:p>
          <a:p>
            <a:pPr marL="0" indent="0" eaLnBrk="1" hangingPunct="1">
              <a:buNone/>
            </a:pPr>
            <a:endParaRPr lang="en-GB" altLang="en-US" dirty="0"/>
          </a:p>
        </p:txBody>
      </p:sp>
      <p:sp>
        <p:nvSpPr>
          <p:cNvPr id="4" name="Date Placeholder 3">
            <a:extLst>
              <a:ext uri="{FF2B5EF4-FFF2-40B4-BE49-F238E27FC236}">
                <a16:creationId xmlns:a16="http://schemas.microsoft.com/office/drawing/2014/main" id="{D9E97C31-285D-47B0-994F-AD4D46A46D5A}"/>
              </a:ext>
            </a:extLst>
          </p:cNvPr>
          <p:cNvSpPr>
            <a:spLocks noGrp="1"/>
          </p:cNvSpPr>
          <p:nvPr>
            <p:ph type="dt" sz="quarter" idx="10"/>
          </p:nvPr>
        </p:nvSpPr>
        <p:spPr/>
        <p:txBody>
          <a:bodyPr/>
          <a:lstStyle/>
          <a:p>
            <a:pPr>
              <a:defRPr/>
            </a:pPr>
            <a:fld id="{DBA421CD-482D-4092-A072-B7366B6BDE89}" type="datetime1">
              <a:rPr lang="en-GB" altLang="en-US"/>
              <a:pPr>
                <a:defRPr/>
              </a:pPr>
              <a:t>22/06/2021</a:t>
            </a:fld>
            <a:endParaRPr lang="en-GB" altLang="en-US"/>
          </a:p>
        </p:txBody>
      </p:sp>
      <p:sp>
        <p:nvSpPr>
          <p:cNvPr id="18436" name="Slide Number Placeholder 4">
            <a:extLst>
              <a:ext uri="{FF2B5EF4-FFF2-40B4-BE49-F238E27FC236}">
                <a16:creationId xmlns:a16="http://schemas.microsoft.com/office/drawing/2014/main" id="{F2F6C265-0692-42E2-BD99-921032DBEF2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0DA5D86-B1A9-4AC4-B579-03534424752A}" type="slidenum">
              <a:rPr lang="en-GB" altLang="en-US" sz="1200">
                <a:solidFill>
                  <a:srgbClr val="898989"/>
                </a:solidFill>
              </a:rPr>
              <a:pPr>
                <a:spcBef>
                  <a:spcPct val="0"/>
                </a:spcBef>
                <a:buFontTx/>
                <a:buNone/>
              </a:pPr>
              <a:t>3</a:t>
            </a:fld>
            <a:endParaRPr lang="en-GB" altLang="en-US" sz="1200">
              <a:solidFill>
                <a:srgbClr val="898989"/>
              </a:solidFill>
            </a:endParaRPr>
          </a:p>
        </p:txBody>
      </p:sp>
      <p:graphicFrame>
        <p:nvGraphicFramePr>
          <p:cNvPr id="2" name="Table 2">
            <a:extLst>
              <a:ext uri="{FF2B5EF4-FFF2-40B4-BE49-F238E27FC236}">
                <a16:creationId xmlns:a16="http://schemas.microsoft.com/office/drawing/2014/main" id="{AFFA20DA-7A9D-4BAD-A03B-E2CB1A3A76D4}"/>
              </a:ext>
            </a:extLst>
          </p:cNvPr>
          <p:cNvGraphicFramePr>
            <a:graphicFrameLocks noGrp="1"/>
          </p:cNvGraphicFramePr>
          <p:nvPr>
            <p:extLst>
              <p:ext uri="{D42A27DB-BD31-4B8C-83A1-F6EECF244321}">
                <p14:modId xmlns:p14="http://schemas.microsoft.com/office/powerpoint/2010/main" val="834045005"/>
              </p:ext>
            </p:extLst>
          </p:nvPr>
        </p:nvGraphicFramePr>
        <p:xfrm>
          <a:off x="488777" y="1919883"/>
          <a:ext cx="7899648" cy="3166150"/>
        </p:xfrm>
        <a:graphic>
          <a:graphicData uri="http://schemas.openxmlformats.org/drawingml/2006/table">
            <a:tbl>
              <a:tblPr firstRow="1" bandRow="1">
                <a:tableStyleId>{5C22544A-7EE6-4342-B048-85BDC9FD1C3A}</a:tableStyleId>
              </a:tblPr>
              <a:tblGrid>
                <a:gridCol w="3949824">
                  <a:extLst>
                    <a:ext uri="{9D8B030D-6E8A-4147-A177-3AD203B41FA5}">
                      <a16:colId xmlns:a16="http://schemas.microsoft.com/office/drawing/2014/main" val="513872728"/>
                    </a:ext>
                  </a:extLst>
                </a:gridCol>
                <a:gridCol w="3949824">
                  <a:extLst>
                    <a:ext uri="{9D8B030D-6E8A-4147-A177-3AD203B41FA5}">
                      <a16:colId xmlns:a16="http://schemas.microsoft.com/office/drawing/2014/main" val="935562661"/>
                    </a:ext>
                  </a:extLst>
                </a:gridCol>
              </a:tblGrid>
              <a:tr h="3166150">
                <a:tc>
                  <a:txBody>
                    <a:bodyPr/>
                    <a:lstStyle/>
                    <a:p>
                      <a:pPr marL="342900" indent="-342900" algn="l">
                        <a:buFont typeface="Arial" panose="020B0604020202020204" pitchFamily="34" charset="0"/>
                        <a:buChar char="•"/>
                      </a:pPr>
                      <a:r>
                        <a:rPr lang="en-US" sz="2400" b="0" i="0" dirty="0">
                          <a:solidFill>
                            <a:schemeClr val="tx1"/>
                          </a:solidFill>
                          <a:effectLst/>
                        </a:rPr>
                        <a:t>Honesty and integrity</a:t>
                      </a:r>
                    </a:p>
                    <a:p>
                      <a:pPr marL="342900" indent="-342900" algn="l">
                        <a:buFont typeface="Arial" panose="020B0604020202020204" pitchFamily="34" charset="0"/>
                        <a:buChar char="•"/>
                      </a:pPr>
                      <a:r>
                        <a:rPr lang="en-US" sz="2400" b="0" i="0" dirty="0">
                          <a:solidFill>
                            <a:schemeClr val="tx1"/>
                          </a:solidFill>
                          <a:effectLst/>
                        </a:rPr>
                        <a:t>Trustworthiness</a:t>
                      </a:r>
                    </a:p>
                    <a:p>
                      <a:pPr marL="342900" indent="-342900" algn="l">
                        <a:buFont typeface="Arial" panose="020B0604020202020204" pitchFamily="34" charset="0"/>
                        <a:buChar char="•"/>
                      </a:pPr>
                      <a:r>
                        <a:rPr lang="en-US" sz="2400" b="0" i="0" dirty="0">
                          <a:solidFill>
                            <a:schemeClr val="tx1"/>
                          </a:solidFill>
                          <a:effectLst/>
                        </a:rPr>
                        <a:t>Ability to listen to others</a:t>
                      </a:r>
                    </a:p>
                    <a:p>
                      <a:pPr marL="342900" indent="-342900" algn="l">
                        <a:buFont typeface="Arial" panose="020B0604020202020204" pitchFamily="34" charset="0"/>
                        <a:buChar char="•"/>
                      </a:pPr>
                      <a:r>
                        <a:rPr lang="en-US" sz="2400" b="0" i="0" dirty="0">
                          <a:solidFill>
                            <a:schemeClr val="tx1"/>
                          </a:solidFill>
                          <a:effectLst/>
                        </a:rPr>
                        <a:t>Ability to integrate quickly</a:t>
                      </a:r>
                    </a:p>
                    <a:p>
                      <a:pPr marL="342900" indent="-342900" algn="l">
                        <a:buFont typeface="Arial" panose="020B0604020202020204" pitchFamily="34" charset="0"/>
                        <a:buChar char="•"/>
                      </a:pPr>
                      <a:r>
                        <a:rPr lang="en-US" sz="2400" b="0" i="0" dirty="0">
                          <a:solidFill>
                            <a:schemeClr val="tx1"/>
                          </a:solidFill>
                          <a:effectLst/>
                        </a:rPr>
                        <a:t>Ability to present ideas, orally and in writing</a:t>
                      </a:r>
                    </a:p>
                    <a:p>
                      <a:endParaRPr lang="en-GB" sz="2400" dirty="0">
                        <a:solidFill>
                          <a:schemeClr val="tx1"/>
                        </a:solidFill>
                      </a:endParaRPr>
                    </a:p>
                  </a:txBody>
                  <a:tcPr>
                    <a:solidFill>
                      <a:schemeClr val="accent6">
                        <a:lumMod val="40000"/>
                        <a:lumOff val="60000"/>
                      </a:schemeClr>
                    </a:solidFill>
                  </a:tcPr>
                </a:tc>
                <a:tc>
                  <a:txBody>
                    <a:bodyPr/>
                    <a:lstStyle/>
                    <a:p>
                      <a:pPr marL="342900" indent="-342900" algn="l">
                        <a:buFont typeface="Arial" panose="020B0604020202020204" pitchFamily="34" charset="0"/>
                        <a:buChar char="•"/>
                      </a:pPr>
                      <a:r>
                        <a:rPr lang="en-US" sz="2400" b="0" i="0" dirty="0">
                          <a:solidFill>
                            <a:schemeClr val="tx1"/>
                          </a:solidFill>
                          <a:effectLst/>
                        </a:rPr>
                        <a:t>Working safely</a:t>
                      </a:r>
                    </a:p>
                    <a:p>
                      <a:pPr marL="342900" indent="-342900" algn="l">
                        <a:buFont typeface="Arial" panose="020B0604020202020204" pitchFamily="34" charset="0"/>
                        <a:buChar char="•"/>
                      </a:pPr>
                      <a:r>
                        <a:rPr lang="en-US" sz="2400" b="0" i="0" dirty="0">
                          <a:solidFill>
                            <a:schemeClr val="tx1"/>
                          </a:solidFill>
                          <a:effectLst/>
                        </a:rPr>
                        <a:t>Demonstrating good time management</a:t>
                      </a:r>
                    </a:p>
                    <a:p>
                      <a:pPr marL="342900" indent="-342900" algn="l">
                        <a:buFont typeface="Arial" panose="020B0604020202020204" pitchFamily="34" charset="0"/>
                        <a:buChar char="•"/>
                      </a:pPr>
                      <a:r>
                        <a:rPr lang="en-US" sz="2400" b="0" i="0" dirty="0">
                          <a:solidFill>
                            <a:schemeClr val="tx1"/>
                          </a:solidFill>
                          <a:effectLst/>
                        </a:rPr>
                        <a:t>Good attention to detail</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0" i="0" dirty="0">
                          <a:solidFill>
                            <a:schemeClr val="tx1"/>
                          </a:solidFill>
                          <a:effectLst/>
                        </a:rPr>
                        <a:t>Planning and managing their time</a:t>
                      </a:r>
                    </a:p>
                    <a:p>
                      <a:pPr marL="0" indent="0" algn="l">
                        <a:buFont typeface="Arial" panose="020B0604020202020204" pitchFamily="34" charset="0"/>
                        <a:buNone/>
                      </a:pPr>
                      <a:r>
                        <a:rPr lang="en-US" sz="2400" b="0" i="0" dirty="0">
                          <a:solidFill>
                            <a:schemeClr val="tx1"/>
                          </a:solidFill>
                          <a:effectLst/>
                        </a:rPr>
                        <a:t> </a:t>
                      </a:r>
                    </a:p>
                    <a:p>
                      <a:endParaRPr lang="en-GB" sz="2400" dirty="0">
                        <a:solidFill>
                          <a:schemeClr val="tx1"/>
                        </a:solidFill>
                      </a:endParaRPr>
                    </a:p>
                  </a:txBody>
                  <a:tcPr>
                    <a:solidFill>
                      <a:schemeClr val="accent6">
                        <a:lumMod val="40000"/>
                        <a:lumOff val="60000"/>
                      </a:schemeClr>
                    </a:solidFill>
                  </a:tcPr>
                </a:tc>
                <a:extLst>
                  <a:ext uri="{0D108BD9-81ED-4DB2-BD59-A6C34878D82A}">
                    <a16:rowId xmlns:a16="http://schemas.microsoft.com/office/drawing/2014/main" val="3635942027"/>
                  </a:ext>
                </a:extLst>
              </a:tr>
            </a:tbl>
          </a:graphicData>
        </a:graphic>
      </p:graphicFrame>
    </p:spTree>
    <p:extLst>
      <p:ext uri="{BB962C8B-B14F-4D97-AF65-F5344CB8AC3E}">
        <p14:creationId xmlns:p14="http://schemas.microsoft.com/office/powerpoint/2010/main" val="37895947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a:extLst>
              <a:ext uri="{FF2B5EF4-FFF2-40B4-BE49-F238E27FC236}">
                <a16:creationId xmlns:a16="http://schemas.microsoft.com/office/drawing/2014/main" id="{AE5BD25E-545C-44BB-83FE-67B0B02AB2FB}"/>
              </a:ext>
            </a:extLst>
          </p:cNvPr>
          <p:cNvSpPr>
            <a:spLocks noGrp="1"/>
          </p:cNvSpPr>
          <p:nvPr>
            <p:ph type="title"/>
          </p:nvPr>
        </p:nvSpPr>
        <p:spPr>
          <a:xfrm>
            <a:off x="125412" y="20638"/>
            <a:ext cx="8893175" cy="1143000"/>
          </a:xfrm>
        </p:spPr>
        <p:txBody>
          <a:bodyPr/>
          <a:lstStyle/>
          <a:p>
            <a:pPr eaLnBrk="1" hangingPunct="1"/>
            <a:r>
              <a:rPr lang="en-GB" altLang="en-US" sz="3600" b="1" dirty="0"/>
              <a:t>What employers expect from their staff</a:t>
            </a:r>
            <a:endParaRPr lang="en-GB" altLang="en-US" sz="3600" dirty="0"/>
          </a:p>
        </p:txBody>
      </p:sp>
      <p:sp>
        <p:nvSpPr>
          <p:cNvPr id="18434" name="Content Placeholder 2">
            <a:extLst>
              <a:ext uri="{FF2B5EF4-FFF2-40B4-BE49-F238E27FC236}">
                <a16:creationId xmlns:a16="http://schemas.microsoft.com/office/drawing/2014/main" id="{62CBEC5B-9247-4383-89C2-AE3D07418550}"/>
              </a:ext>
            </a:extLst>
          </p:cNvPr>
          <p:cNvSpPr>
            <a:spLocks noGrp="1"/>
          </p:cNvSpPr>
          <p:nvPr>
            <p:ph idx="1"/>
          </p:nvPr>
        </p:nvSpPr>
        <p:spPr>
          <a:xfrm>
            <a:off x="425623" y="1163638"/>
            <a:ext cx="8229600" cy="3916363"/>
          </a:xfrm>
        </p:spPr>
        <p:txBody>
          <a:bodyPr/>
          <a:lstStyle/>
          <a:p>
            <a:pPr marL="0" indent="0" eaLnBrk="1" hangingPunct="1">
              <a:buNone/>
            </a:pPr>
            <a:r>
              <a:rPr lang="en-GB" altLang="en-US" dirty="0"/>
              <a:t>Indeed.com lists the following: </a:t>
            </a:r>
          </a:p>
          <a:p>
            <a:pPr marL="0" indent="0" eaLnBrk="1" hangingPunct="1">
              <a:buNone/>
            </a:pPr>
            <a:endParaRPr lang="en-GB" altLang="en-US" dirty="0"/>
          </a:p>
          <a:p>
            <a:pPr marL="0" indent="0" eaLnBrk="1" hangingPunct="1">
              <a:buNone/>
            </a:pPr>
            <a:endParaRPr lang="en-GB" altLang="en-US" dirty="0"/>
          </a:p>
          <a:p>
            <a:pPr marL="0" indent="0" eaLnBrk="1" hangingPunct="1">
              <a:buNone/>
            </a:pPr>
            <a:endParaRPr lang="en-GB" altLang="en-US" dirty="0"/>
          </a:p>
        </p:txBody>
      </p:sp>
      <p:sp>
        <p:nvSpPr>
          <p:cNvPr id="4" name="Date Placeholder 3">
            <a:extLst>
              <a:ext uri="{FF2B5EF4-FFF2-40B4-BE49-F238E27FC236}">
                <a16:creationId xmlns:a16="http://schemas.microsoft.com/office/drawing/2014/main" id="{D9E97C31-285D-47B0-994F-AD4D46A46D5A}"/>
              </a:ext>
            </a:extLst>
          </p:cNvPr>
          <p:cNvSpPr>
            <a:spLocks noGrp="1"/>
          </p:cNvSpPr>
          <p:nvPr>
            <p:ph type="dt" sz="quarter" idx="10"/>
          </p:nvPr>
        </p:nvSpPr>
        <p:spPr/>
        <p:txBody>
          <a:bodyPr/>
          <a:lstStyle/>
          <a:p>
            <a:pPr>
              <a:defRPr/>
            </a:pPr>
            <a:fld id="{DBA421CD-482D-4092-A072-B7366B6BDE89}" type="datetime1">
              <a:rPr lang="en-GB" altLang="en-US"/>
              <a:pPr>
                <a:defRPr/>
              </a:pPr>
              <a:t>22/06/2021</a:t>
            </a:fld>
            <a:endParaRPr lang="en-GB" altLang="en-US"/>
          </a:p>
        </p:txBody>
      </p:sp>
      <p:sp>
        <p:nvSpPr>
          <p:cNvPr id="18436" name="Slide Number Placeholder 4">
            <a:extLst>
              <a:ext uri="{FF2B5EF4-FFF2-40B4-BE49-F238E27FC236}">
                <a16:creationId xmlns:a16="http://schemas.microsoft.com/office/drawing/2014/main" id="{F2F6C265-0692-42E2-BD99-921032DBEF2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0DA5D86-B1A9-4AC4-B579-03534424752A}" type="slidenum">
              <a:rPr lang="en-GB" altLang="en-US" sz="1200">
                <a:solidFill>
                  <a:srgbClr val="898989"/>
                </a:solidFill>
              </a:rPr>
              <a:pPr>
                <a:spcBef>
                  <a:spcPct val="0"/>
                </a:spcBef>
                <a:buFontTx/>
                <a:buNone/>
              </a:pPr>
              <a:t>4</a:t>
            </a:fld>
            <a:endParaRPr lang="en-GB" altLang="en-US" sz="1200">
              <a:solidFill>
                <a:srgbClr val="898989"/>
              </a:solidFill>
            </a:endParaRPr>
          </a:p>
        </p:txBody>
      </p:sp>
      <p:graphicFrame>
        <p:nvGraphicFramePr>
          <p:cNvPr id="2" name="Table 2">
            <a:extLst>
              <a:ext uri="{FF2B5EF4-FFF2-40B4-BE49-F238E27FC236}">
                <a16:creationId xmlns:a16="http://schemas.microsoft.com/office/drawing/2014/main" id="{AFFA20DA-7A9D-4BAD-A03B-E2CB1A3A76D4}"/>
              </a:ext>
            </a:extLst>
          </p:cNvPr>
          <p:cNvGraphicFramePr>
            <a:graphicFrameLocks noGrp="1"/>
          </p:cNvGraphicFramePr>
          <p:nvPr>
            <p:extLst>
              <p:ext uri="{D42A27DB-BD31-4B8C-83A1-F6EECF244321}">
                <p14:modId xmlns:p14="http://schemas.microsoft.com/office/powerpoint/2010/main" val="1338093024"/>
              </p:ext>
            </p:extLst>
          </p:nvPr>
        </p:nvGraphicFramePr>
        <p:xfrm>
          <a:off x="488777" y="1919883"/>
          <a:ext cx="7899648" cy="3383280"/>
        </p:xfrm>
        <a:graphic>
          <a:graphicData uri="http://schemas.openxmlformats.org/drawingml/2006/table">
            <a:tbl>
              <a:tblPr firstRow="1" bandRow="1">
                <a:tableStyleId>{5C22544A-7EE6-4342-B048-85BDC9FD1C3A}</a:tableStyleId>
              </a:tblPr>
              <a:tblGrid>
                <a:gridCol w="3949824">
                  <a:extLst>
                    <a:ext uri="{9D8B030D-6E8A-4147-A177-3AD203B41FA5}">
                      <a16:colId xmlns:a16="http://schemas.microsoft.com/office/drawing/2014/main" val="513872728"/>
                    </a:ext>
                  </a:extLst>
                </a:gridCol>
                <a:gridCol w="3949824">
                  <a:extLst>
                    <a:ext uri="{9D8B030D-6E8A-4147-A177-3AD203B41FA5}">
                      <a16:colId xmlns:a16="http://schemas.microsoft.com/office/drawing/2014/main" val="935562661"/>
                    </a:ext>
                  </a:extLst>
                </a:gridCol>
              </a:tblGrid>
              <a:tr h="3166150">
                <a:tc>
                  <a:txBody>
                    <a:bodyPr/>
                    <a:lstStyle/>
                    <a:p>
                      <a:pPr marL="342900" indent="-342900" algn="l">
                        <a:buFont typeface="Arial" panose="020B0604020202020204" pitchFamily="34" charset="0"/>
                        <a:buChar char="•"/>
                      </a:pPr>
                      <a:r>
                        <a:rPr lang="en-US" sz="2400" b="0" i="0" dirty="0">
                          <a:solidFill>
                            <a:schemeClr val="tx1"/>
                          </a:solidFill>
                          <a:effectLst/>
                        </a:rPr>
                        <a:t>Communication skills</a:t>
                      </a:r>
                    </a:p>
                    <a:p>
                      <a:pPr marL="342900" indent="-342900" algn="l">
                        <a:buFont typeface="Arial" panose="020B0604020202020204" pitchFamily="34" charset="0"/>
                        <a:buChar char="•"/>
                      </a:pPr>
                      <a:r>
                        <a:rPr lang="en-US" sz="2400" b="0" i="0" dirty="0">
                          <a:solidFill>
                            <a:schemeClr val="tx1"/>
                          </a:solidFill>
                          <a:effectLst/>
                        </a:rPr>
                        <a:t>Honesty</a:t>
                      </a:r>
                    </a:p>
                    <a:p>
                      <a:pPr marL="342900" indent="-342900" algn="l">
                        <a:buFont typeface="Arial" panose="020B0604020202020204" pitchFamily="34" charset="0"/>
                        <a:buChar char="•"/>
                      </a:pPr>
                      <a:r>
                        <a:rPr lang="en-US" sz="2400" b="0" i="0" dirty="0">
                          <a:solidFill>
                            <a:schemeClr val="tx1"/>
                          </a:solidFill>
                          <a:effectLst/>
                        </a:rPr>
                        <a:t>Loyalty</a:t>
                      </a:r>
                    </a:p>
                    <a:p>
                      <a:pPr marL="342900" indent="-342900" algn="l">
                        <a:buFont typeface="Arial" panose="020B0604020202020204" pitchFamily="34" charset="0"/>
                        <a:buChar char="•"/>
                      </a:pPr>
                      <a:r>
                        <a:rPr lang="en-US" sz="2400" b="0" i="0" dirty="0">
                          <a:solidFill>
                            <a:schemeClr val="tx1"/>
                          </a:solidFill>
                          <a:effectLst/>
                        </a:rPr>
                        <a:t>Dependability</a:t>
                      </a:r>
                    </a:p>
                    <a:p>
                      <a:pPr marL="342900" indent="-342900" algn="l">
                        <a:buFont typeface="Arial" panose="020B0604020202020204" pitchFamily="34" charset="0"/>
                        <a:buChar char="•"/>
                      </a:pPr>
                      <a:r>
                        <a:rPr lang="en-US" sz="2400" b="0" i="0" dirty="0">
                          <a:solidFill>
                            <a:schemeClr val="tx1"/>
                          </a:solidFill>
                          <a:effectLst/>
                        </a:rPr>
                        <a:t>Teamwork</a:t>
                      </a:r>
                    </a:p>
                    <a:p>
                      <a:pPr marL="342900" indent="-342900" algn="l">
                        <a:buFont typeface="Arial" panose="020B0604020202020204" pitchFamily="34" charset="0"/>
                        <a:buChar char="•"/>
                      </a:pPr>
                      <a:r>
                        <a:rPr lang="en-US" sz="2400" b="0" i="0" dirty="0">
                          <a:solidFill>
                            <a:schemeClr val="tx1"/>
                          </a:solidFill>
                          <a:effectLst/>
                        </a:rPr>
                        <a:t>Flexibility</a:t>
                      </a:r>
                    </a:p>
                    <a:p>
                      <a:pPr marL="342900" indent="-342900" algn="l">
                        <a:buFont typeface="Arial" panose="020B0604020202020204" pitchFamily="34" charset="0"/>
                        <a:buChar char="•"/>
                      </a:pPr>
                      <a:r>
                        <a:rPr lang="en-US" sz="2400" b="0" i="0" dirty="0">
                          <a:solidFill>
                            <a:schemeClr val="tx1"/>
                          </a:solidFill>
                          <a:effectLst/>
                        </a:rPr>
                        <a:t>Self-reliance</a:t>
                      </a:r>
                    </a:p>
                    <a:p>
                      <a:pPr marL="342900" indent="-342900" algn="l">
                        <a:buFont typeface="Arial" panose="020B0604020202020204" pitchFamily="34" charset="0"/>
                        <a:buChar char="•"/>
                      </a:pPr>
                      <a:r>
                        <a:rPr lang="en-US" sz="2400" b="0" i="0" dirty="0">
                          <a:solidFill>
                            <a:schemeClr val="tx1"/>
                          </a:solidFill>
                          <a:effectLst/>
                        </a:rPr>
                        <a:t>Eagerness to learn</a:t>
                      </a:r>
                    </a:p>
                    <a:p>
                      <a:endParaRPr lang="en-GB" sz="2400" dirty="0">
                        <a:solidFill>
                          <a:schemeClr val="tx1"/>
                        </a:solidFill>
                      </a:endParaRPr>
                    </a:p>
                  </a:txBody>
                  <a:tcPr>
                    <a:solidFill>
                      <a:schemeClr val="accent5">
                        <a:lumMod val="60000"/>
                        <a:lumOff val="40000"/>
                      </a:schemeClr>
                    </a:solidFill>
                  </a:tcPr>
                </a:tc>
                <a:tc>
                  <a:txBody>
                    <a:bodyPr/>
                    <a:lstStyle/>
                    <a:p>
                      <a:pPr marL="342900" indent="-342900" algn="l">
                        <a:buFont typeface="Arial" panose="020B0604020202020204" pitchFamily="34" charset="0"/>
                        <a:buChar char="•"/>
                      </a:pPr>
                      <a:r>
                        <a:rPr lang="en-US" sz="2400" b="0" i="0" dirty="0">
                          <a:solidFill>
                            <a:schemeClr val="tx1"/>
                          </a:solidFill>
                          <a:effectLst/>
                        </a:rPr>
                        <a:t>Confidence</a:t>
                      </a:r>
                    </a:p>
                    <a:p>
                      <a:pPr marL="342900" indent="-342900" algn="l">
                        <a:buFont typeface="Arial" panose="020B0604020202020204" pitchFamily="34" charset="0"/>
                        <a:buChar char="•"/>
                      </a:pPr>
                      <a:r>
                        <a:rPr lang="en-US" sz="2400" b="0" i="0" dirty="0">
                          <a:solidFill>
                            <a:schemeClr val="tx1"/>
                          </a:solidFill>
                          <a:effectLst/>
                        </a:rPr>
                        <a:t>Work ethic</a:t>
                      </a:r>
                    </a:p>
                    <a:p>
                      <a:pPr marL="342900" indent="-342900" algn="l">
                        <a:buFont typeface="Arial" panose="020B0604020202020204" pitchFamily="34" charset="0"/>
                        <a:buChar char="•"/>
                      </a:pPr>
                      <a:r>
                        <a:rPr lang="en-US" sz="2400" b="0" i="0" dirty="0">
                          <a:solidFill>
                            <a:schemeClr val="tx1"/>
                          </a:solidFill>
                          <a:effectLst/>
                        </a:rPr>
                        <a:t>Determination</a:t>
                      </a:r>
                    </a:p>
                    <a:p>
                      <a:pPr marL="342900" indent="-342900" algn="l">
                        <a:buFont typeface="Arial" panose="020B0604020202020204" pitchFamily="34" charset="0"/>
                        <a:buChar char="•"/>
                      </a:pPr>
                      <a:r>
                        <a:rPr lang="en-US" sz="2400" b="0" i="0" dirty="0">
                          <a:solidFill>
                            <a:schemeClr val="tx1"/>
                          </a:solidFill>
                          <a:effectLst/>
                        </a:rPr>
                        <a:t>Problem-solving skills</a:t>
                      </a:r>
                    </a:p>
                    <a:p>
                      <a:pPr marL="342900" indent="-342900" algn="l">
                        <a:buFont typeface="Arial" panose="020B0604020202020204" pitchFamily="34" charset="0"/>
                        <a:buChar char="•"/>
                      </a:pPr>
                      <a:r>
                        <a:rPr lang="en-US" sz="2400" b="0" i="0" dirty="0">
                          <a:solidFill>
                            <a:schemeClr val="tx1"/>
                          </a:solidFill>
                          <a:effectLst/>
                        </a:rPr>
                        <a:t>Positivity</a:t>
                      </a:r>
                    </a:p>
                    <a:p>
                      <a:pPr marL="342900" indent="-342900" algn="l">
                        <a:buFont typeface="Arial" panose="020B0604020202020204" pitchFamily="34" charset="0"/>
                        <a:buChar char="•"/>
                      </a:pPr>
                      <a:r>
                        <a:rPr lang="en-US" sz="2400" b="0" i="0" dirty="0">
                          <a:solidFill>
                            <a:schemeClr val="tx1"/>
                          </a:solidFill>
                          <a:effectLst/>
                        </a:rPr>
                        <a:t>Ambition</a:t>
                      </a:r>
                    </a:p>
                    <a:p>
                      <a:endParaRPr lang="en-GB" sz="2400" dirty="0">
                        <a:solidFill>
                          <a:schemeClr val="tx1"/>
                        </a:solidFill>
                      </a:endParaRPr>
                    </a:p>
                  </a:txBody>
                  <a:tcPr>
                    <a:solidFill>
                      <a:schemeClr val="accent5">
                        <a:lumMod val="60000"/>
                        <a:lumOff val="40000"/>
                      </a:schemeClr>
                    </a:solidFill>
                  </a:tcPr>
                </a:tc>
                <a:extLst>
                  <a:ext uri="{0D108BD9-81ED-4DB2-BD59-A6C34878D82A}">
                    <a16:rowId xmlns:a16="http://schemas.microsoft.com/office/drawing/2014/main" val="3635942027"/>
                  </a:ext>
                </a:extLst>
              </a:tr>
            </a:tbl>
          </a:graphicData>
        </a:graphic>
      </p:graphicFrame>
    </p:spTree>
    <p:extLst>
      <p:ext uri="{BB962C8B-B14F-4D97-AF65-F5344CB8AC3E}">
        <p14:creationId xmlns:p14="http://schemas.microsoft.com/office/powerpoint/2010/main" val="14742771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a:extLst>
              <a:ext uri="{FF2B5EF4-FFF2-40B4-BE49-F238E27FC236}">
                <a16:creationId xmlns:a16="http://schemas.microsoft.com/office/drawing/2014/main" id="{75AFCD37-2579-4B6F-BCA6-61E3EC409419}"/>
              </a:ext>
            </a:extLst>
          </p:cNvPr>
          <p:cNvSpPr>
            <a:spLocks noGrp="1"/>
          </p:cNvSpPr>
          <p:nvPr>
            <p:ph type="title"/>
          </p:nvPr>
        </p:nvSpPr>
        <p:spPr>
          <a:xfrm>
            <a:off x="457200" y="274638"/>
            <a:ext cx="8229600" cy="634082"/>
          </a:xfrm>
        </p:spPr>
        <p:txBody>
          <a:bodyPr/>
          <a:lstStyle/>
          <a:p>
            <a:pPr eaLnBrk="1" hangingPunct="1"/>
            <a:r>
              <a:rPr lang="en-GB" altLang="en-US" sz="3600" b="1" dirty="0"/>
              <a:t>Question for you</a:t>
            </a:r>
          </a:p>
        </p:txBody>
      </p:sp>
      <p:sp>
        <p:nvSpPr>
          <p:cNvPr id="19458" name="Content Placeholder 2">
            <a:extLst>
              <a:ext uri="{FF2B5EF4-FFF2-40B4-BE49-F238E27FC236}">
                <a16:creationId xmlns:a16="http://schemas.microsoft.com/office/drawing/2014/main" id="{B698AF39-6FC8-4333-9532-C5D07D645685}"/>
              </a:ext>
            </a:extLst>
          </p:cNvPr>
          <p:cNvSpPr>
            <a:spLocks noGrp="1"/>
          </p:cNvSpPr>
          <p:nvPr>
            <p:ph idx="1"/>
          </p:nvPr>
        </p:nvSpPr>
        <p:spPr>
          <a:xfrm>
            <a:off x="457200" y="1260475"/>
            <a:ext cx="8229600" cy="3916363"/>
          </a:xfrm>
        </p:spPr>
        <p:txBody>
          <a:bodyPr/>
          <a:lstStyle/>
          <a:p>
            <a:pPr eaLnBrk="1" hangingPunct="1"/>
            <a:r>
              <a:rPr lang="en-GB" altLang="en-US" dirty="0"/>
              <a:t>Can you meet these requirements?</a:t>
            </a:r>
          </a:p>
          <a:p>
            <a:pPr eaLnBrk="1" hangingPunct="1"/>
            <a:endParaRPr lang="en-GB" altLang="en-US" dirty="0"/>
          </a:p>
          <a:p>
            <a:pPr eaLnBrk="1" hangingPunct="1"/>
            <a:r>
              <a:rPr lang="en-GB" altLang="en-US" dirty="0"/>
              <a:t>Can you prove it? </a:t>
            </a:r>
          </a:p>
          <a:p>
            <a:pPr eaLnBrk="1" hangingPunct="1"/>
            <a:endParaRPr lang="en-GB" altLang="en-US" dirty="0"/>
          </a:p>
          <a:p>
            <a:pPr eaLnBrk="1" hangingPunct="1"/>
            <a:r>
              <a:rPr lang="en-GB" altLang="en-US" dirty="0"/>
              <a:t>Give examples</a:t>
            </a:r>
          </a:p>
        </p:txBody>
      </p:sp>
      <p:sp>
        <p:nvSpPr>
          <p:cNvPr id="4" name="Date Placeholder 3">
            <a:extLst>
              <a:ext uri="{FF2B5EF4-FFF2-40B4-BE49-F238E27FC236}">
                <a16:creationId xmlns:a16="http://schemas.microsoft.com/office/drawing/2014/main" id="{07E07900-7D07-4C38-BB26-3C16F7CB6EA7}"/>
              </a:ext>
            </a:extLst>
          </p:cNvPr>
          <p:cNvSpPr>
            <a:spLocks noGrp="1"/>
          </p:cNvSpPr>
          <p:nvPr>
            <p:ph type="dt" sz="quarter" idx="10"/>
          </p:nvPr>
        </p:nvSpPr>
        <p:spPr/>
        <p:txBody>
          <a:bodyPr/>
          <a:lstStyle/>
          <a:p>
            <a:pPr>
              <a:defRPr/>
            </a:pPr>
            <a:fld id="{C9C7D2ED-5407-4CBD-8614-CC8F54C9CB5D}" type="datetime1">
              <a:rPr lang="en-GB" altLang="en-US"/>
              <a:pPr>
                <a:defRPr/>
              </a:pPr>
              <a:t>22/06/2021</a:t>
            </a:fld>
            <a:endParaRPr lang="en-GB" altLang="en-US"/>
          </a:p>
        </p:txBody>
      </p:sp>
      <p:sp>
        <p:nvSpPr>
          <p:cNvPr id="19460" name="Slide Number Placeholder 4">
            <a:extLst>
              <a:ext uri="{FF2B5EF4-FFF2-40B4-BE49-F238E27FC236}">
                <a16:creationId xmlns:a16="http://schemas.microsoft.com/office/drawing/2014/main" id="{4B2D9BB6-0774-49C5-88F5-76913D2837B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3CA46C4E-5126-4C19-8A8C-8C91D3BB17C1}" type="slidenum">
              <a:rPr lang="en-GB" altLang="en-US" sz="1200">
                <a:solidFill>
                  <a:srgbClr val="898989"/>
                </a:solidFill>
              </a:rPr>
              <a:pPr>
                <a:spcBef>
                  <a:spcPct val="0"/>
                </a:spcBef>
                <a:buFontTx/>
                <a:buNone/>
              </a:pPr>
              <a:t>5</a:t>
            </a:fld>
            <a:endParaRPr lang="en-GB" altLang="en-US" sz="1200">
              <a:solidFill>
                <a:srgbClr val="898989"/>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07E07900-7D07-4C38-BB26-3C16F7CB6EA7}"/>
              </a:ext>
            </a:extLst>
          </p:cNvPr>
          <p:cNvSpPr>
            <a:spLocks noGrp="1"/>
          </p:cNvSpPr>
          <p:nvPr>
            <p:ph type="dt" sz="quarter" idx="10"/>
          </p:nvPr>
        </p:nvSpPr>
        <p:spPr/>
        <p:txBody>
          <a:bodyPr/>
          <a:lstStyle/>
          <a:p>
            <a:pPr>
              <a:defRPr/>
            </a:pPr>
            <a:fld id="{C9C7D2ED-5407-4CBD-8614-CC8F54C9CB5D}" type="datetime1">
              <a:rPr lang="en-GB" altLang="en-US"/>
              <a:pPr>
                <a:defRPr/>
              </a:pPr>
              <a:t>22/06/2021</a:t>
            </a:fld>
            <a:endParaRPr lang="en-GB" altLang="en-US"/>
          </a:p>
        </p:txBody>
      </p:sp>
      <p:sp>
        <p:nvSpPr>
          <p:cNvPr id="19460" name="Slide Number Placeholder 4">
            <a:extLst>
              <a:ext uri="{FF2B5EF4-FFF2-40B4-BE49-F238E27FC236}">
                <a16:creationId xmlns:a16="http://schemas.microsoft.com/office/drawing/2014/main" id="{4B2D9BB6-0774-49C5-88F5-76913D2837B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3CA46C4E-5126-4C19-8A8C-8C91D3BB17C1}" type="slidenum">
              <a:rPr lang="en-GB" altLang="en-US" sz="1200">
                <a:solidFill>
                  <a:srgbClr val="898989"/>
                </a:solidFill>
              </a:rPr>
              <a:pPr>
                <a:spcBef>
                  <a:spcPct val="0"/>
                </a:spcBef>
                <a:buFontTx/>
                <a:buNone/>
              </a:pPr>
              <a:t>6</a:t>
            </a:fld>
            <a:endParaRPr lang="en-GB" altLang="en-US" sz="1200">
              <a:solidFill>
                <a:srgbClr val="898989"/>
              </a:solidFill>
            </a:endParaRPr>
          </a:p>
        </p:txBody>
      </p:sp>
      <p:pic>
        <p:nvPicPr>
          <p:cNvPr id="34818" name="Picture 2" descr="Work Ethic">
            <a:extLst>
              <a:ext uri="{FF2B5EF4-FFF2-40B4-BE49-F238E27FC236}">
                <a16:creationId xmlns:a16="http://schemas.microsoft.com/office/drawing/2014/main" id="{CD321123-1109-4132-8F8C-AB8F102792F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71601" y="-171400"/>
            <a:ext cx="7200800" cy="7200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41066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1">
            <a:extLst>
              <a:ext uri="{FF2B5EF4-FFF2-40B4-BE49-F238E27FC236}">
                <a16:creationId xmlns:a16="http://schemas.microsoft.com/office/drawing/2014/main" id="{E4C18825-4EB6-45C3-83B5-0B61FE5B5620}"/>
              </a:ext>
            </a:extLst>
          </p:cNvPr>
          <p:cNvSpPr>
            <a:spLocks noGrp="1"/>
          </p:cNvSpPr>
          <p:nvPr>
            <p:ph type="title"/>
          </p:nvPr>
        </p:nvSpPr>
        <p:spPr>
          <a:xfrm>
            <a:off x="457200" y="274638"/>
            <a:ext cx="8229600" cy="994122"/>
          </a:xfrm>
        </p:spPr>
        <p:txBody>
          <a:bodyPr/>
          <a:lstStyle/>
          <a:p>
            <a:pPr eaLnBrk="1" hangingPunct="1"/>
            <a:r>
              <a:rPr lang="en-GB" altLang="en-US" sz="4000" b="1" dirty="0"/>
              <a:t>Group work (30 minutes)</a:t>
            </a:r>
          </a:p>
        </p:txBody>
      </p:sp>
      <p:sp>
        <p:nvSpPr>
          <p:cNvPr id="3" name="Content Placeholder 2">
            <a:extLst>
              <a:ext uri="{FF2B5EF4-FFF2-40B4-BE49-F238E27FC236}">
                <a16:creationId xmlns:a16="http://schemas.microsoft.com/office/drawing/2014/main" id="{E04D8CFA-AFB4-4557-8A94-3A6AD224D27F}"/>
              </a:ext>
            </a:extLst>
          </p:cNvPr>
          <p:cNvSpPr>
            <a:spLocks noGrp="1"/>
          </p:cNvSpPr>
          <p:nvPr>
            <p:ph idx="1"/>
          </p:nvPr>
        </p:nvSpPr>
        <p:spPr>
          <a:xfrm>
            <a:off x="457200" y="1600200"/>
            <a:ext cx="8229600" cy="3916363"/>
          </a:xfrm>
        </p:spPr>
        <p:txBody>
          <a:bodyPr/>
          <a:lstStyle/>
          <a:p>
            <a:pPr eaLnBrk="1" hangingPunct="1">
              <a:defRPr/>
            </a:pPr>
            <a:r>
              <a:rPr lang="en-GB" sz="2800" dirty="0"/>
              <a:t>In small groups, discuss these qualities. </a:t>
            </a:r>
          </a:p>
          <a:p>
            <a:pPr marL="0" indent="0" eaLnBrk="1" hangingPunct="1">
              <a:buFont typeface="Arial" panose="020B0604020202020204" pitchFamily="34" charset="0"/>
              <a:buNone/>
              <a:defRPr/>
            </a:pPr>
            <a:endParaRPr lang="en-GB" sz="2800" dirty="0"/>
          </a:p>
          <a:p>
            <a:pPr eaLnBrk="1" hangingPunct="1">
              <a:defRPr/>
            </a:pPr>
            <a:r>
              <a:rPr lang="en-GB" sz="2800" dirty="0"/>
              <a:t>Agree on and draw up a list of the most important to the least important. Write them down with reasons</a:t>
            </a:r>
          </a:p>
          <a:p>
            <a:pPr marL="0" indent="0" eaLnBrk="1" hangingPunct="1">
              <a:buFont typeface="Arial" panose="020B0604020202020204" pitchFamily="34" charset="0"/>
              <a:buNone/>
              <a:defRPr/>
            </a:pPr>
            <a:endParaRPr lang="en-GB" sz="2800" dirty="0"/>
          </a:p>
          <a:p>
            <a:pPr eaLnBrk="1" hangingPunct="1">
              <a:defRPr/>
            </a:pPr>
            <a:r>
              <a:rPr lang="en-GB" sz="2800" dirty="0"/>
              <a:t>Report back and give your reasons</a:t>
            </a:r>
          </a:p>
        </p:txBody>
      </p:sp>
      <p:sp>
        <p:nvSpPr>
          <p:cNvPr id="4" name="Date Placeholder 3">
            <a:extLst>
              <a:ext uri="{FF2B5EF4-FFF2-40B4-BE49-F238E27FC236}">
                <a16:creationId xmlns:a16="http://schemas.microsoft.com/office/drawing/2014/main" id="{629AE843-69D3-4E19-80B5-66679E206B83}"/>
              </a:ext>
            </a:extLst>
          </p:cNvPr>
          <p:cNvSpPr>
            <a:spLocks noGrp="1"/>
          </p:cNvSpPr>
          <p:nvPr>
            <p:ph type="dt" sz="quarter" idx="10"/>
          </p:nvPr>
        </p:nvSpPr>
        <p:spPr/>
        <p:txBody>
          <a:bodyPr/>
          <a:lstStyle/>
          <a:p>
            <a:pPr>
              <a:defRPr/>
            </a:pPr>
            <a:fld id="{33199071-C894-47F9-9FD0-712BEFEE27AC}" type="datetime1">
              <a:rPr lang="en-GB" altLang="en-US"/>
              <a:pPr>
                <a:defRPr/>
              </a:pPr>
              <a:t>22/06/2021</a:t>
            </a:fld>
            <a:endParaRPr lang="en-GB" altLang="en-US"/>
          </a:p>
        </p:txBody>
      </p:sp>
      <p:sp>
        <p:nvSpPr>
          <p:cNvPr id="20484" name="Slide Number Placeholder 4">
            <a:extLst>
              <a:ext uri="{FF2B5EF4-FFF2-40B4-BE49-F238E27FC236}">
                <a16:creationId xmlns:a16="http://schemas.microsoft.com/office/drawing/2014/main" id="{712E2DBF-5BCC-400B-80B2-FC9EB5DF24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827806A-B4DB-4C7E-8446-67528293FE18}" type="slidenum">
              <a:rPr lang="en-GB" altLang="en-US" sz="1200">
                <a:solidFill>
                  <a:srgbClr val="898989"/>
                </a:solidFill>
              </a:rPr>
              <a:pPr>
                <a:spcBef>
                  <a:spcPct val="0"/>
                </a:spcBef>
                <a:buFontTx/>
                <a:buNone/>
              </a:pPr>
              <a:t>7</a:t>
            </a:fld>
            <a:endParaRPr lang="en-GB" altLang="en-US" sz="1200">
              <a:solidFill>
                <a:srgbClr val="898989"/>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a:extLst>
              <a:ext uri="{FF2B5EF4-FFF2-40B4-BE49-F238E27FC236}">
                <a16:creationId xmlns:a16="http://schemas.microsoft.com/office/drawing/2014/main" id="{CB451B30-8E8A-4ECC-A962-8B0084E733C4}"/>
              </a:ext>
            </a:extLst>
          </p:cNvPr>
          <p:cNvSpPr>
            <a:spLocks noGrp="1"/>
          </p:cNvSpPr>
          <p:nvPr>
            <p:ph type="title"/>
          </p:nvPr>
        </p:nvSpPr>
        <p:spPr/>
        <p:txBody>
          <a:bodyPr/>
          <a:lstStyle/>
          <a:p>
            <a:pPr eaLnBrk="1" hangingPunct="1"/>
            <a:r>
              <a:rPr lang="en-GB" altLang="en-US" sz="4000" b="1" dirty="0"/>
              <a:t>Review</a:t>
            </a:r>
          </a:p>
        </p:txBody>
      </p:sp>
      <p:sp>
        <p:nvSpPr>
          <p:cNvPr id="21506" name="Content Placeholder 2">
            <a:extLst>
              <a:ext uri="{FF2B5EF4-FFF2-40B4-BE49-F238E27FC236}">
                <a16:creationId xmlns:a16="http://schemas.microsoft.com/office/drawing/2014/main" id="{DFB5A7E7-FBE5-4F76-B605-258CEFE496A6}"/>
              </a:ext>
            </a:extLst>
          </p:cNvPr>
          <p:cNvSpPr>
            <a:spLocks noGrp="1"/>
          </p:cNvSpPr>
          <p:nvPr>
            <p:ph idx="1"/>
          </p:nvPr>
        </p:nvSpPr>
        <p:spPr>
          <a:xfrm>
            <a:off x="457200" y="1600200"/>
            <a:ext cx="8229600" cy="3916363"/>
          </a:xfrm>
        </p:spPr>
        <p:txBody>
          <a:bodyPr/>
          <a:lstStyle/>
          <a:p>
            <a:pPr eaLnBrk="1" hangingPunct="1"/>
            <a:r>
              <a:rPr lang="en-GB" altLang="en-US" sz="2800" dirty="0"/>
              <a:t>Can you demonstrate these qualities?</a:t>
            </a:r>
          </a:p>
          <a:p>
            <a:pPr eaLnBrk="1" hangingPunct="1"/>
            <a:endParaRPr lang="en-GB" altLang="en-US" sz="2800" dirty="0"/>
          </a:p>
          <a:p>
            <a:pPr eaLnBrk="1" hangingPunct="1"/>
            <a:r>
              <a:rPr lang="en-GB" altLang="en-US" sz="2800" dirty="0"/>
              <a:t>Use your journal to reflect and review</a:t>
            </a:r>
          </a:p>
        </p:txBody>
      </p:sp>
      <p:sp>
        <p:nvSpPr>
          <p:cNvPr id="4" name="Date Placeholder 3">
            <a:extLst>
              <a:ext uri="{FF2B5EF4-FFF2-40B4-BE49-F238E27FC236}">
                <a16:creationId xmlns:a16="http://schemas.microsoft.com/office/drawing/2014/main" id="{6B2AE843-F9FC-4525-B5CE-62CC6B2C0FAE}"/>
              </a:ext>
            </a:extLst>
          </p:cNvPr>
          <p:cNvSpPr>
            <a:spLocks noGrp="1"/>
          </p:cNvSpPr>
          <p:nvPr>
            <p:ph type="dt" sz="quarter" idx="10"/>
          </p:nvPr>
        </p:nvSpPr>
        <p:spPr/>
        <p:txBody>
          <a:bodyPr/>
          <a:lstStyle/>
          <a:p>
            <a:pPr>
              <a:defRPr/>
            </a:pPr>
            <a:fld id="{4309EB02-E771-4C2E-A5EC-225750B819D8}" type="datetime1">
              <a:rPr lang="en-GB" altLang="en-US"/>
              <a:pPr>
                <a:defRPr/>
              </a:pPr>
              <a:t>22/06/2021</a:t>
            </a:fld>
            <a:endParaRPr lang="en-GB" altLang="en-US"/>
          </a:p>
        </p:txBody>
      </p:sp>
      <p:sp>
        <p:nvSpPr>
          <p:cNvPr id="21508" name="Slide Number Placeholder 4">
            <a:extLst>
              <a:ext uri="{FF2B5EF4-FFF2-40B4-BE49-F238E27FC236}">
                <a16:creationId xmlns:a16="http://schemas.microsoft.com/office/drawing/2014/main" id="{2AF79C4C-1B2C-408D-B6F9-70251359835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BE7EFDA-20F9-49D0-8285-FA8D358D30DF}" type="slidenum">
              <a:rPr lang="en-GB" altLang="en-US" sz="1200">
                <a:solidFill>
                  <a:srgbClr val="898989"/>
                </a:solidFill>
              </a:rPr>
              <a:pPr>
                <a:spcBef>
                  <a:spcPct val="0"/>
                </a:spcBef>
                <a:buFontTx/>
                <a:buNone/>
              </a:pPr>
              <a:t>8</a:t>
            </a:fld>
            <a:endParaRPr lang="en-GB" altLang="en-US" sz="1200">
              <a:solidFill>
                <a:srgbClr val="898989"/>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a:extLst>
              <a:ext uri="{FF2B5EF4-FFF2-40B4-BE49-F238E27FC236}">
                <a16:creationId xmlns:a16="http://schemas.microsoft.com/office/drawing/2014/main" id="{4333C165-A720-4C45-B78E-325A75DE862C}"/>
              </a:ext>
            </a:extLst>
          </p:cNvPr>
          <p:cNvSpPr>
            <a:spLocks noGrp="1"/>
          </p:cNvSpPr>
          <p:nvPr>
            <p:ph type="title"/>
          </p:nvPr>
        </p:nvSpPr>
        <p:spPr/>
        <p:txBody>
          <a:bodyPr/>
          <a:lstStyle/>
          <a:p>
            <a:pPr eaLnBrk="1" hangingPunct="1"/>
            <a:r>
              <a:rPr lang="en-GB" altLang="en-US" b="1" dirty="0"/>
              <a:t>Self Motivation</a:t>
            </a:r>
          </a:p>
        </p:txBody>
      </p:sp>
      <p:sp>
        <p:nvSpPr>
          <p:cNvPr id="22530" name="Content Placeholder 2">
            <a:extLst>
              <a:ext uri="{FF2B5EF4-FFF2-40B4-BE49-F238E27FC236}">
                <a16:creationId xmlns:a16="http://schemas.microsoft.com/office/drawing/2014/main" id="{FCAA7900-7CAB-4927-BD4A-4BB4B4E5EDF1}"/>
              </a:ext>
            </a:extLst>
          </p:cNvPr>
          <p:cNvSpPr>
            <a:spLocks noGrp="1"/>
          </p:cNvSpPr>
          <p:nvPr>
            <p:ph idx="1"/>
          </p:nvPr>
        </p:nvSpPr>
        <p:spPr>
          <a:xfrm>
            <a:off x="457200" y="1600201"/>
            <a:ext cx="8229600" cy="892696"/>
          </a:xfrm>
        </p:spPr>
        <p:txBody>
          <a:bodyPr/>
          <a:lstStyle/>
          <a:p>
            <a:pPr eaLnBrk="1" hangingPunct="1"/>
            <a:r>
              <a:rPr lang="en-US" altLang="en-US" dirty="0"/>
              <a:t>What is it? </a:t>
            </a:r>
            <a:endParaRPr lang="en-GB" altLang="en-US" dirty="0"/>
          </a:p>
          <a:p>
            <a:pPr eaLnBrk="1" hangingPunct="1"/>
            <a:endParaRPr lang="en-US" altLang="en-US" dirty="0"/>
          </a:p>
          <a:p>
            <a:pPr eaLnBrk="1" hangingPunct="1"/>
            <a:endParaRPr lang="en-US" altLang="en-US" dirty="0"/>
          </a:p>
          <a:p>
            <a:pPr eaLnBrk="1" hangingPunct="1"/>
            <a:endParaRPr lang="en-US" altLang="en-US" dirty="0"/>
          </a:p>
          <a:p>
            <a:pPr eaLnBrk="1" hangingPunct="1"/>
            <a:endParaRPr lang="en-GB" altLang="en-US" dirty="0"/>
          </a:p>
        </p:txBody>
      </p:sp>
      <p:sp>
        <p:nvSpPr>
          <p:cNvPr id="4" name="Date Placeholder 3">
            <a:extLst>
              <a:ext uri="{FF2B5EF4-FFF2-40B4-BE49-F238E27FC236}">
                <a16:creationId xmlns:a16="http://schemas.microsoft.com/office/drawing/2014/main" id="{3EC7769C-E456-4990-86E8-661B83590A91}"/>
              </a:ext>
            </a:extLst>
          </p:cNvPr>
          <p:cNvSpPr>
            <a:spLocks noGrp="1"/>
          </p:cNvSpPr>
          <p:nvPr>
            <p:ph type="dt" sz="quarter" idx="10"/>
          </p:nvPr>
        </p:nvSpPr>
        <p:spPr/>
        <p:txBody>
          <a:bodyPr/>
          <a:lstStyle/>
          <a:p>
            <a:pPr>
              <a:defRPr/>
            </a:pPr>
            <a:fld id="{2F748B32-39E8-404F-AFC2-5D886E2CA72A}" type="datetime1">
              <a:rPr lang="en-GB" altLang="en-US"/>
              <a:pPr>
                <a:defRPr/>
              </a:pPr>
              <a:t>22/06/2021</a:t>
            </a:fld>
            <a:endParaRPr lang="en-GB" altLang="en-US"/>
          </a:p>
        </p:txBody>
      </p:sp>
      <p:sp>
        <p:nvSpPr>
          <p:cNvPr id="22532" name="Slide Number Placeholder 4">
            <a:extLst>
              <a:ext uri="{FF2B5EF4-FFF2-40B4-BE49-F238E27FC236}">
                <a16:creationId xmlns:a16="http://schemas.microsoft.com/office/drawing/2014/main" id="{01D79F6A-AD91-4F0A-AD21-37EAC73ECEA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73EC98A-860B-4189-BB0F-E85D873F317D}" type="slidenum">
              <a:rPr lang="en-GB" altLang="en-US" sz="1200">
                <a:solidFill>
                  <a:srgbClr val="898989"/>
                </a:solidFill>
              </a:rPr>
              <a:pPr>
                <a:spcBef>
                  <a:spcPct val="0"/>
                </a:spcBef>
                <a:buFontTx/>
                <a:buNone/>
              </a:pPr>
              <a:t>9</a:t>
            </a:fld>
            <a:endParaRPr lang="en-GB" altLang="en-US" sz="1200">
              <a:solidFill>
                <a:srgbClr val="898989"/>
              </a:solidFill>
            </a:endParaRPr>
          </a:p>
        </p:txBody>
      </p:sp>
      <p:pic>
        <p:nvPicPr>
          <p:cNvPr id="22536" name="Picture 8" descr="self motivation">
            <a:extLst>
              <a:ext uri="{FF2B5EF4-FFF2-40B4-BE49-F238E27FC236}">
                <a16:creationId xmlns:a16="http://schemas.microsoft.com/office/drawing/2014/main" id="{069B20CC-737A-423A-AE4C-EAA335D3057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35896" y="1306018"/>
            <a:ext cx="4924400" cy="400107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0749D0A-9618-41A2-AF2C-5EA06B0D6F9C}"/>
              </a:ext>
            </a:extLst>
          </p:cNvPr>
          <p:cNvSpPr txBox="1"/>
          <p:nvPr/>
        </p:nvSpPr>
        <p:spPr>
          <a:xfrm>
            <a:off x="3635896" y="5445224"/>
            <a:ext cx="5184576" cy="253916"/>
          </a:xfrm>
          <a:prstGeom prst="rect">
            <a:avLst/>
          </a:prstGeom>
          <a:noFill/>
        </p:spPr>
        <p:txBody>
          <a:bodyPr wrap="square" rtlCol="0">
            <a:spAutoFit/>
          </a:bodyPr>
          <a:lstStyle/>
          <a:p>
            <a:r>
              <a:rPr lang="en-US" sz="1050" dirty="0"/>
              <a:t>Image source: </a:t>
            </a:r>
            <a:r>
              <a:rPr lang="en-US" sz="1050" dirty="0">
                <a:hlinkClick r:id="rId3"/>
              </a:rPr>
              <a:t>https://www.retaildoc.com/blog/how-to-find-self-motivation-leverage</a:t>
            </a:r>
            <a:r>
              <a:rPr lang="en-US" sz="1050" dirty="0"/>
              <a:t> </a:t>
            </a:r>
            <a:endParaRPr lang="en-GB" sz="10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a:extLst>
              <a:ext uri="{FF2B5EF4-FFF2-40B4-BE49-F238E27FC236}">
                <a16:creationId xmlns:a16="http://schemas.microsoft.com/office/drawing/2014/main" id="{4333C165-A720-4C45-B78E-325A75DE862C}"/>
              </a:ext>
            </a:extLst>
          </p:cNvPr>
          <p:cNvSpPr>
            <a:spLocks noGrp="1"/>
          </p:cNvSpPr>
          <p:nvPr>
            <p:ph type="title"/>
          </p:nvPr>
        </p:nvSpPr>
        <p:spPr/>
        <p:txBody>
          <a:bodyPr/>
          <a:lstStyle/>
          <a:p>
            <a:pPr eaLnBrk="1" hangingPunct="1"/>
            <a:r>
              <a:rPr lang="en-GB" altLang="en-US" b="1" dirty="0"/>
              <a:t>Self Motivation</a:t>
            </a:r>
          </a:p>
        </p:txBody>
      </p:sp>
      <p:sp>
        <p:nvSpPr>
          <p:cNvPr id="22530" name="Content Placeholder 2">
            <a:extLst>
              <a:ext uri="{FF2B5EF4-FFF2-40B4-BE49-F238E27FC236}">
                <a16:creationId xmlns:a16="http://schemas.microsoft.com/office/drawing/2014/main" id="{FCAA7900-7CAB-4927-BD4A-4BB4B4E5EDF1}"/>
              </a:ext>
            </a:extLst>
          </p:cNvPr>
          <p:cNvSpPr>
            <a:spLocks noGrp="1"/>
          </p:cNvSpPr>
          <p:nvPr>
            <p:ph idx="1"/>
          </p:nvPr>
        </p:nvSpPr>
        <p:spPr>
          <a:xfrm>
            <a:off x="457200" y="1600200"/>
            <a:ext cx="8229600" cy="3916363"/>
          </a:xfrm>
        </p:spPr>
        <p:txBody>
          <a:bodyPr/>
          <a:lstStyle/>
          <a:p>
            <a:pPr eaLnBrk="1" hangingPunct="1"/>
            <a:r>
              <a:rPr lang="en-US" altLang="en-US" dirty="0"/>
              <a:t>Self-motivation is the force that keeps pushing us to go on - it's our internal drive to achieve, produce, develop, and keep moving forward. </a:t>
            </a:r>
          </a:p>
          <a:p>
            <a:pPr eaLnBrk="1" hangingPunct="1"/>
            <a:r>
              <a:rPr lang="en-US" altLang="en-US" dirty="0"/>
              <a:t>Are you motivated to achieve what you really want in life? And how hard do you push yourself to get things done? </a:t>
            </a:r>
            <a:endParaRPr lang="en-GB" altLang="en-US" dirty="0"/>
          </a:p>
          <a:p>
            <a:pPr eaLnBrk="1" hangingPunct="1"/>
            <a:endParaRPr lang="en-US" altLang="en-US" dirty="0"/>
          </a:p>
          <a:p>
            <a:pPr eaLnBrk="1" hangingPunct="1"/>
            <a:endParaRPr lang="en-US" altLang="en-US" dirty="0"/>
          </a:p>
          <a:p>
            <a:pPr eaLnBrk="1" hangingPunct="1"/>
            <a:endParaRPr lang="en-US" altLang="en-US" dirty="0"/>
          </a:p>
          <a:p>
            <a:pPr eaLnBrk="1" hangingPunct="1"/>
            <a:endParaRPr lang="en-GB" altLang="en-US" dirty="0"/>
          </a:p>
        </p:txBody>
      </p:sp>
      <p:sp>
        <p:nvSpPr>
          <p:cNvPr id="4" name="Date Placeholder 3">
            <a:extLst>
              <a:ext uri="{FF2B5EF4-FFF2-40B4-BE49-F238E27FC236}">
                <a16:creationId xmlns:a16="http://schemas.microsoft.com/office/drawing/2014/main" id="{3EC7769C-E456-4990-86E8-661B83590A91}"/>
              </a:ext>
            </a:extLst>
          </p:cNvPr>
          <p:cNvSpPr>
            <a:spLocks noGrp="1"/>
          </p:cNvSpPr>
          <p:nvPr>
            <p:ph type="dt" sz="quarter" idx="10"/>
          </p:nvPr>
        </p:nvSpPr>
        <p:spPr/>
        <p:txBody>
          <a:bodyPr/>
          <a:lstStyle/>
          <a:p>
            <a:pPr>
              <a:defRPr/>
            </a:pPr>
            <a:fld id="{2F748B32-39E8-404F-AFC2-5D886E2CA72A}" type="datetime1">
              <a:rPr lang="en-GB" altLang="en-US"/>
              <a:pPr>
                <a:defRPr/>
              </a:pPr>
              <a:t>22/06/2021</a:t>
            </a:fld>
            <a:endParaRPr lang="en-GB" altLang="en-US"/>
          </a:p>
        </p:txBody>
      </p:sp>
      <p:sp>
        <p:nvSpPr>
          <p:cNvPr id="22532" name="Slide Number Placeholder 4">
            <a:extLst>
              <a:ext uri="{FF2B5EF4-FFF2-40B4-BE49-F238E27FC236}">
                <a16:creationId xmlns:a16="http://schemas.microsoft.com/office/drawing/2014/main" id="{01D79F6A-AD91-4F0A-AD21-37EAC73ECEA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73EC98A-860B-4189-BB0F-E85D873F317D}" type="slidenum">
              <a:rPr lang="en-GB" altLang="en-US" sz="1200">
                <a:solidFill>
                  <a:srgbClr val="898989"/>
                </a:solidFill>
              </a:rPr>
              <a:pPr>
                <a:spcBef>
                  <a:spcPct val="0"/>
                </a:spcBef>
                <a:buFontTx/>
                <a:buNone/>
              </a:pPr>
              <a:t>10</a:t>
            </a:fld>
            <a:endParaRPr lang="en-GB" altLang="en-US" sz="1200">
              <a:solidFill>
                <a:srgbClr val="898989"/>
              </a:solidFill>
            </a:endParaRPr>
          </a:p>
        </p:txBody>
      </p:sp>
    </p:spTree>
    <p:extLst>
      <p:ext uri="{BB962C8B-B14F-4D97-AF65-F5344CB8AC3E}">
        <p14:creationId xmlns:p14="http://schemas.microsoft.com/office/powerpoint/2010/main" val="9832094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a:extLst>
              <a:ext uri="{FF2B5EF4-FFF2-40B4-BE49-F238E27FC236}">
                <a16:creationId xmlns:a16="http://schemas.microsoft.com/office/drawing/2014/main" id="{0B0F3587-6415-4068-8A53-BBE40A3A7D56}"/>
              </a:ext>
            </a:extLst>
          </p:cNvPr>
          <p:cNvSpPr>
            <a:spLocks noGrp="1"/>
          </p:cNvSpPr>
          <p:nvPr>
            <p:ph type="title"/>
          </p:nvPr>
        </p:nvSpPr>
        <p:spPr/>
        <p:txBody>
          <a:bodyPr/>
          <a:lstStyle/>
          <a:p>
            <a:pPr eaLnBrk="1" hangingPunct="1"/>
            <a:r>
              <a:rPr lang="en-GB" altLang="en-US" b="1" dirty="0"/>
              <a:t>Exercise</a:t>
            </a:r>
          </a:p>
        </p:txBody>
      </p:sp>
      <p:sp>
        <p:nvSpPr>
          <p:cNvPr id="23554" name="Content Placeholder 2">
            <a:extLst>
              <a:ext uri="{FF2B5EF4-FFF2-40B4-BE49-F238E27FC236}">
                <a16:creationId xmlns:a16="http://schemas.microsoft.com/office/drawing/2014/main" id="{0E836587-23BD-4D14-BF6F-3620951C48F2}"/>
              </a:ext>
            </a:extLst>
          </p:cNvPr>
          <p:cNvSpPr>
            <a:spLocks noGrp="1"/>
          </p:cNvSpPr>
          <p:nvPr>
            <p:ph idx="1"/>
          </p:nvPr>
        </p:nvSpPr>
        <p:spPr>
          <a:xfrm>
            <a:off x="457200" y="1600200"/>
            <a:ext cx="8229600" cy="3916363"/>
          </a:xfrm>
        </p:spPr>
        <p:txBody>
          <a:bodyPr/>
          <a:lstStyle/>
          <a:p>
            <a:pPr eaLnBrk="1" hangingPunct="1"/>
            <a:r>
              <a:rPr lang="en-GB" altLang="en-US" dirty="0"/>
              <a:t>Complete the motivation questionnaire (on Moodle) </a:t>
            </a:r>
          </a:p>
          <a:p>
            <a:pPr eaLnBrk="1" hangingPunct="1"/>
            <a:endParaRPr lang="en-GB" altLang="en-US" dirty="0"/>
          </a:p>
          <a:p>
            <a:pPr eaLnBrk="1" hangingPunct="1"/>
            <a:r>
              <a:rPr lang="en-GB" altLang="en-US" dirty="0"/>
              <a:t>Reflect on the findings </a:t>
            </a:r>
          </a:p>
        </p:txBody>
      </p:sp>
      <p:sp>
        <p:nvSpPr>
          <p:cNvPr id="4" name="Date Placeholder 3">
            <a:extLst>
              <a:ext uri="{FF2B5EF4-FFF2-40B4-BE49-F238E27FC236}">
                <a16:creationId xmlns:a16="http://schemas.microsoft.com/office/drawing/2014/main" id="{C90AF251-033B-41B6-B7E2-D5732AF2BB33}"/>
              </a:ext>
            </a:extLst>
          </p:cNvPr>
          <p:cNvSpPr>
            <a:spLocks noGrp="1"/>
          </p:cNvSpPr>
          <p:nvPr>
            <p:ph type="dt" sz="quarter" idx="10"/>
          </p:nvPr>
        </p:nvSpPr>
        <p:spPr/>
        <p:txBody>
          <a:bodyPr/>
          <a:lstStyle/>
          <a:p>
            <a:pPr>
              <a:defRPr/>
            </a:pPr>
            <a:fld id="{83FE67FD-6F96-4E4F-995E-2835693164C8}" type="datetime1">
              <a:rPr lang="en-GB" altLang="en-US"/>
              <a:pPr>
                <a:defRPr/>
              </a:pPr>
              <a:t>22/06/2021</a:t>
            </a:fld>
            <a:endParaRPr lang="en-GB" altLang="en-US"/>
          </a:p>
        </p:txBody>
      </p:sp>
      <p:sp>
        <p:nvSpPr>
          <p:cNvPr id="23556" name="Slide Number Placeholder 4">
            <a:extLst>
              <a:ext uri="{FF2B5EF4-FFF2-40B4-BE49-F238E27FC236}">
                <a16:creationId xmlns:a16="http://schemas.microsoft.com/office/drawing/2014/main" id="{CC1E13D3-F2BE-4332-ACFB-E97582C4815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142A2F9-C464-4FDA-98A7-830201D6CDC5}" type="slidenum">
              <a:rPr lang="en-GB" altLang="en-US" sz="1200">
                <a:solidFill>
                  <a:srgbClr val="898989"/>
                </a:solidFill>
              </a:rPr>
              <a:pPr>
                <a:spcBef>
                  <a:spcPct val="0"/>
                </a:spcBef>
                <a:buFontTx/>
                <a:buNone/>
              </a:pPr>
              <a:t>11</a:t>
            </a:fld>
            <a:endParaRPr lang="en-GB" altLang="en-US" sz="1200">
              <a:solidFill>
                <a:srgbClr val="898989"/>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a:extLst>
              <a:ext uri="{FF2B5EF4-FFF2-40B4-BE49-F238E27FC236}">
                <a16:creationId xmlns:a16="http://schemas.microsoft.com/office/drawing/2014/main" id="{4333C165-A720-4C45-B78E-325A75DE862C}"/>
              </a:ext>
            </a:extLst>
          </p:cNvPr>
          <p:cNvSpPr>
            <a:spLocks noGrp="1"/>
          </p:cNvSpPr>
          <p:nvPr>
            <p:ph type="title"/>
          </p:nvPr>
        </p:nvSpPr>
        <p:spPr>
          <a:xfrm>
            <a:off x="457200" y="274638"/>
            <a:ext cx="8229600" cy="778098"/>
          </a:xfrm>
        </p:spPr>
        <p:txBody>
          <a:bodyPr/>
          <a:lstStyle/>
          <a:p>
            <a:pPr eaLnBrk="1" hangingPunct="1"/>
            <a:r>
              <a:rPr lang="en-GB" altLang="en-US" b="1" dirty="0"/>
              <a:t>Factors in Self-Motivation</a:t>
            </a:r>
          </a:p>
        </p:txBody>
      </p:sp>
      <p:sp>
        <p:nvSpPr>
          <p:cNvPr id="22530" name="Content Placeholder 2">
            <a:extLst>
              <a:ext uri="{FF2B5EF4-FFF2-40B4-BE49-F238E27FC236}">
                <a16:creationId xmlns:a16="http://schemas.microsoft.com/office/drawing/2014/main" id="{FCAA7900-7CAB-4927-BD4A-4BB4B4E5EDF1}"/>
              </a:ext>
            </a:extLst>
          </p:cNvPr>
          <p:cNvSpPr>
            <a:spLocks noGrp="1"/>
          </p:cNvSpPr>
          <p:nvPr>
            <p:ph idx="1"/>
          </p:nvPr>
        </p:nvSpPr>
        <p:spPr>
          <a:xfrm>
            <a:off x="457200" y="1124744"/>
            <a:ext cx="8229600" cy="4391819"/>
          </a:xfrm>
        </p:spPr>
        <p:txBody>
          <a:bodyPr/>
          <a:lstStyle/>
          <a:p>
            <a:pPr marL="0" indent="0" algn="l" fontAlgn="base">
              <a:buNone/>
            </a:pPr>
            <a:r>
              <a:rPr lang="en-US" sz="2800" b="0" i="0" dirty="0">
                <a:solidFill>
                  <a:srgbClr val="333333"/>
                </a:solidFill>
                <a:effectLst/>
              </a:rPr>
              <a:t>Four factors are necessary to build the strongest levels of self-motivation:</a:t>
            </a:r>
          </a:p>
          <a:p>
            <a:pPr algn="l" fontAlgn="base">
              <a:buFont typeface="+mj-lt"/>
              <a:buAutoNum type="arabicPeriod"/>
            </a:pPr>
            <a:r>
              <a:rPr lang="en-US" sz="2800" b="1" i="0" dirty="0">
                <a:solidFill>
                  <a:srgbClr val="333333"/>
                </a:solidFill>
                <a:effectLst/>
              </a:rPr>
              <a:t>Self-confidence and self-efficacy.</a:t>
            </a:r>
          </a:p>
          <a:p>
            <a:pPr algn="l" fontAlgn="base">
              <a:buFont typeface="+mj-lt"/>
              <a:buAutoNum type="arabicPeriod"/>
            </a:pPr>
            <a:r>
              <a:rPr lang="en-US" sz="2800" b="1" i="0" dirty="0">
                <a:solidFill>
                  <a:srgbClr val="333333"/>
                </a:solidFill>
                <a:effectLst/>
              </a:rPr>
              <a:t>Positive thinking, and positive thinking about the future.</a:t>
            </a:r>
          </a:p>
          <a:p>
            <a:pPr algn="l" fontAlgn="base">
              <a:buFont typeface="+mj-lt"/>
              <a:buAutoNum type="arabicPeriod"/>
            </a:pPr>
            <a:r>
              <a:rPr lang="en-US" sz="2800" b="1" i="0" dirty="0">
                <a:solidFill>
                  <a:srgbClr val="333333"/>
                </a:solidFill>
                <a:effectLst/>
              </a:rPr>
              <a:t>Focus and strong goals.</a:t>
            </a:r>
          </a:p>
          <a:p>
            <a:pPr algn="l" fontAlgn="base">
              <a:buFont typeface="+mj-lt"/>
              <a:buAutoNum type="arabicPeriod"/>
            </a:pPr>
            <a:r>
              <a:rPr lang="en-US" sz="2800" b="1" i="0" dirty="0">
                <a:solidFill>
                  <a:srgbClr val="333333"/>
                </a:solidFill>
                <a:effectLst/>
              </a:rPr>
              <a:t>A motivating environment.</a:t>
            </a:r>
          </a:p>
          <a:p>
            <a:pPr marL="0" indent="0" algn="l" fontAlgn="base">
              <a:buNone/>
            </a:pPr>
            <a:r>
              <a:rPr lang="en-US" sz="2800" b="0" i="0" dirty="0">
                <a:solidFill>
                  <a:srgbClr val="333333"/>
                </a:solidFill>
                <a:effectLst/>
              </a:rPr>
              <a:t>By working on all of these together, you should quickly improve your self-motivation. </a:t>
            </a:r>
          </a:p>
          <a:p>
            <a:pPr eaLnBrk="1" hangingPunct="1"/>
            <a:endParaRPr lang="en-US" altLang="en-US" sz="2400" dirty="0"/>
          </a:p>
          <a:p>
            <a:pPr eaLnBrk="1" hangingPunct="1"/>
            <a:endParaRPr lang="en-US" altLang="en-US" sz="2400" dirty="0"/>
          </a:p>
          <a:p>
            <a:pPr eaLnBrk="1" hangingPunct="1"/>
            <a:endParaRPr lang="en-US" altLang="en-US" sz="2400" dirty="0"/>
          </a:p>
          <a:p>
            <a:pPr eaLnBrk="1" hangingPunct="1"/>
            <a:endParaRPr lang="en-GB" altLang="en-US" dirty="0"/>
          </a:p>
        </p:txBody>
      </p:sp>
      <p:sp>
        <p:nvSpPr>
          <p:cNvPr id="4" name="Date Placeholder 3">
            <a:extLst>
              <a:ext uri="{FF2B5EF4-FFF2-40B4-BE49-F238E27FC236}">
                <a16:creationId xmlns:a16="http://schemas.microsoft.com/office/drawing/2014/main" id="{3EC7769C-E456-4990-86E8-661B83590A91}"/>
              </a:ext>
            </a:extLst>
          </p:cNvPr>
          <p:cNvSpPr>
            <a:spLocks noGrp="1"/>
          </p:cNvSpPr>
          <p:nvPr>
            <p:ph type="dt" sz="quarter" idx="10"/>
          </p:nvPr>
        </p:nvSpPr>
        <p:spPr/>
        <p:txBody>
          <a:bodyPr/>
          <a:lstStyle/>
          <a:p>
            <a:pPr>
              <a:defRPr/>
            </a:pPr>
            <a:fld id="{2F748B32-39E8-404F-AFC2-5D886E2CA72A}" type="datetime1">
              <a:rPr lang="en-GB" altLang="en-US"/>
              <a:pPr>
                <a:defRPr/>
              </a:pPr>
              <a:t>22/06/2021</a:t>
            </a:fld>
            <a:endParaRPr lang="en-GB" altLang="en-US"/>
          </a:p>
        </p:txBody>
      </p:sp>
      <p:sp>
        <p:nvSpPr>
          <p:cNvPr id="22532" name="Slide Number Placeholder 4">
            <a:extLst>
              <a:ext uri="{FF2B5EF4-FFF2-40B4-BE49-F238E27FC236}">
                <a16:creationId xmlns:a16="http://schemas.microsoft.com/office/drawing/2014/main" id="{01D79F6A-AD91-4F0A-AD21-37EAC73ECEA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73EC98A-860B-4189-BB0F-E85D873F317D}" type="slidenum">
              <a:rPr lang="en-GB" altLang="en-US" sz="1200">
                <a:solidFill>
                  <a:srgbClr val="898989"/>
                </a:solidFill>
              </a:rPr>
              <a:pPr>
                <a:spcBef>
                  <a:spcPct val="0"/>
                </a:spcBef>
                <a:buFontTx/>
                <a:buNone/>
              </a:pPr>
              <a:t>12</a:t>
            </a:fld>
            <a:endParaRPr lang="en-GB" altLang="en-US" sz="1200">
              <a:solidFill>
                <a:srgbClr val="898989"/>
              </a:solidFill>
            </a:endParaRPr>
          </a:p>
        </p:txBody>
      </p:sp>
    </p:spTree>
    <p:extLst>
      <p:ext uri="{BB962C8B-B14F-4D97-AF65-F5344CB8AC3E}">
        <p14:creationId xmlns:p14="http://schemas.microsoft.com/office/powerpoint/2010/main" val="16377088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a:extLst>
              <a:ext uri="{FF2B5EF4-FFF2-40B4-BE49-F238E27FC236}">
                <a16:creationId xmlns:a16="http://schemas.microsoft.com/office/drawing/2014/main" id="{4333C165-A720-4C45-B78E-325A75DE862C}"/>
              </a:ext>
            </a:extLst>
          </p:cNvPr>
          <p:cNvSpPr>
            <a:spLocks noGrp="1"/>
          </p:cNvSpPr>
          <p:nvPr>
            <p:ph type="title"/>
          </p:nvPr>
        </p:nvSpPr>
        <p:spPr>
          <a:xfrm>
            <a:off x="457200" y="274638"/>
            <a:ext cx="8229600" cy="778098"/>
          </a:xfrm>
        </p:spPr>
        <p:txBody>
          <a:bodyPr/>
          <a:lstStyle/>
          <a:p>
            <a:pPr eaLnBrk="1" hangingPunct="1"/>
            <a:r>
              <a:rPr lang="en-GB" altLang="en-US" sz="3600" b="1" dirty="0"/>
              <a:t>1. Self-Confidence and Self-Efficacy </a:t>
            </a:r>
          </a:p>
        </p:txBody>
      </p:sp>
      <p:sp>
        <p:nvSpPr>
          <p:cNvPr id="22530" name="Content Placeholder 2">
            <a:extLst>
              <a:ext uri="{FF2B5EF4-FFF2-40B4-BE49-F238E27FC236}">
                <a16:creationId xmlns:a16="http://schemas.microsoft.com/office/drawing/2014/main" id="{FCAA7900-7CAB-4927-BD4A-4BB4B4E5EDF1}"/>
              </a:ext>
            </a:extLst>
          </p:cNvPr>
          <p:cNvSpPr>
            <a:spLocks noGrp="1"/>
          </p:cNvSpPr>
          <p:nvPr>
            <p:ph idx="1"/>
          </p:nvPr>
        </p:nvSpPr>
        <p:spPr>
          <a:xfrm>
            <a:off x="457200" y="1124744"/>
            <a:ext cx="8229600" cy="4391819"/>
          </a:xfrm>
        </p:spPr>
        <p:txBody>
          <a:bodyPr/>
          <a:lstStyle/>
          <a:p>
            <a:pPr algn="l" fontAlgn="base"/>
            <a:r>
              <a:rPr lang="en-US" sz="1900" b="0" i="0" dirty="0">
                <a:effectLst/>
              </a:rPr>
              <a:t>Being highly </a:t>
            </a:r>
            <a:r>
              <a:rPr lang="en-US" sz="1900" b="1" i="0" dirty="0">
                <a:effectLst/>
              </a:rPr>
              <a:t>self-assured</a:t>
            </a:r>
            <a:r>
              <a:rPr lang="en-US" sz="1900" b="0" i="0" dirty="0">
                <a:effectLst/>
              </a:rPr>
              <a:t> means you will set challenging goals for yourself</a:t>
            </a:r>
          </a:p>
          <a:p>
            <a:r>
              <a:rPr lang="en-US" sz="1900" b="0" i="0" dirty="0">
                <a:effectLst/>
              </a:rPr>
              <a:t>Also, a resiliency factor for when you encounter setbacks (thinking "This one failure isn't going to stop me!“ instead of "I knew I couldn't do this“)</a:t>
            </a:r>
          </a:p>
          <a:p>
            <a:r>
              <a:rPr lang="en-US" sz="1900" b="1" i="0" dirty="0">
                <a:effectLst/>
              </a:rPr>
              <a:t>self-efficacy</a:t>
            </a:r>
            <a:r>
              <a:rPr lang="en-US" sz="1900" b="0" i="0" dirty="0">
                <a:effectLst/>
              </a:rPr>
              <a:t> can be defined as a belief in our own ability to succeed, and our ability to achieve the goals we set for ourselves.</a:t>
            </a:r>
          </a:p>
          <a:p>
            <a:r>
              <a:rPr lang="en-US" sz="1900" b="0" i="0" dirty="0">
                <a:effectLst/>
              </a:rPr>
              <a:t>high self-efficacy results in an ability to view difficult goals as a challenge</a:t>
            </a:r>
          </a:p>
          <a:p>
            <a:r>
              <a:rPr lang="en-US" sz="1900" b="0" i="0" dirty="0">
                <a:effectLst/>
              </a:rPr>
              <a:t>people with low self-efficacy would likely view the same goals as being beyond their abilities, and might not even attempt to achieve them.</a:t>
            </a:r>
          </a:p>
          <a:p>
            <a:pPr algn="l" fontAlgn="base"/>
            <a:r>
              <a:rPr lang="en-US" sz="1900" b="0" i="0" dirty="0">
                <a:effectLst/>
              </a:rPr>
              <a:t>By developing a general level of </a:t>
            </a:r>
            <a:r>
              <a:rPr lang="en-US" sz="1900" b="1" i="0" dirty="0">
                <a:effectLst/>
              </a:rPr>
              <a:t>self-confidence</a:t>
            </a:r>
            <a:r>
              <a:rPr lang="en-US" sz="1900" b="0" i="0" dirty="0">
                <a:effectLst/>
              </a:rPr>
              <a:t> in yourself, you will not only believe you can succeed, but you'll also recognize and enjoy the successes you've already had – this creates momentum!</a:t>
            </a:r>
            <a:endParaRPr lang="en-US" altLang="en-US" sz="1900" dirty="0"/>
          </a:p>
          <a:p>
            <a:pPr eaLnBrk="1" hangingPunct="1"/>
            <a:endParaRPr lang="en-US" altLang="en-US" sz="2400" dirty="0"/>
          </a:p>
          <a:p>
            <a:pPr eaLnBrk="1" hangingPunct="1"/>
            <a:endParaRPr lang="en-US" altLang="en-US" sz="2400" dirty="0"/>
          </a:p>
          <a:p>
            <a:pPr eaLnBrk="1" hangingPunct="1"/>
            <a:endParaRPr lang="en-GB" altLang="en-US" dirty="0"/>
          </a:p>
        </p:txBody>
      </p:sp>
      <p:sp>
        <p:nvSpPr>
          <p:cNvPr id="4" name="Date Placeholder 3">
            <a:extLst>
              <a:ext uri="{FF2B5EF4-FFF2-40B4-BE49-F238E27FC236}">
                <a16:creationId xmlns:a16="http://schemas.microsoft.com/office/drawing/2014/main" id="{3EC7769C-E456-4990-86E8-661B83590A91}"/>
              </a:ext>
            </a:extLst>
          </p:cNvPr>
          <p:cNvSpPr>
            <a:spLocks noGrp="1"/>
          </p:cNvSpPr>
          <p:nvPr>
            <p:ph type="dt" sz="quarter" idx="10"/>
          </p:nvPr>
        </p:nvSpPr>
        <p:spPr/>
        <p:txBody>
          <a:bodyPr/>
          <a:lstStyle/>
          <a:p>
            <a:pPr>
              <a:defRPr/>
            </a:pPr>
            <a:fld id="{2F748B32-39E8-404F-AFC2-5D886E2CA72A}" type="datetime1">
              <a:rPr lang="en-GB" altLang="en-US"/>
              <a:pPr>
                <a:defRPr/>
              </a:pPr>
              <a:t>22/06/2021</a:t>
            </a:fld>
            <a:endParaRPr lang="en-GB" altLang="en-US"/>
          </a:p>
        </p:txBody>
      </p:sp>
      <p:sp>
        <p:nvSpPr>
          <p:cNvPr id="22532" name="Slide Number Placeholder 4">
            <a:extLst>
              <a:ext uri="{FF2B5EF4-FFF2-40B4-BE49-F238E27FC236}">
                <a16:creationId xmlns:a16="http://schemas.microsoft.com/office/drawing/2014/main" id="{01D79F6A-AD91-4F0A-AD21-37EAC73ECEA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73EC98A-860B-4189-BB0F-E85D873F317D}" type="slidenum">
              <a:rPr lang="en-GB" altLang="en-US" sz="1200">
                <a:solidFill>
                  <a:srgbClr val="898989"/>
                </a:solidFill>
              </a:rPr>
              <a:pPr>
                <a:spcBef>
                  <a:spcPct val="0"/>
                </a:spcBef>
                <a:buFontTx/>
                <a:buNone/>
              </a:pPr>
              <a:t>13</a:t>
            </a:fld>
            <a:endParaRPr lang="en-GB" altLang="en-US" sz="1200">
              <a:solidFill>
                <a:srgbClr val="898989"/>
              </a:solidFill>
            </a:endParaRPr>
          </a:p>
        </p:txBody>
      </p:sp>
    </p:spTree>
    <p:extLst>
      <p:ext uri="{BB962C8B-B14F-4D97-AF65-F5344CB8AC3E}">
        <p14:creationId xmlns:p14="http://schemas.microsoft.com/office/powerpoint/2010/main" val="41688431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a:extLst>
              <a:ext uri="{FF2B5EF4-FFF2-40B4-BE49-F238E27FC236}">
                <a16:creationId xmlns:a16="http://schemas.microsoft.com/office/drawing/2014/main" id="{4333C165-A720-4C45-B78E-325A75DE862C}"/>
              </a:ext>
            </a:extLst>
          </p:cNvPr>
          <p:cNvSpPr>
            <a:spLocks noGrp="1"/>
          </p:cNvSpPr>
          <p:nvPr>
            <p:ph type="title"/>
          </p:nvPr>
        </p:nvSpPr>
        <p:spPr>
          <a:xfrm>
            <a:off x="457200" y="274638"/>
            <a:ext cx="8229600" cy="778098"/>
          </a:xfrm>
        </p:spPr>
        <p:txBody>
          <a:bodyPr/>
          <a:lstStyle/>
          <a:p>
            <a:pPr marL="0" indent="0" fontAlgn="base">
              <a:buNone/>
            </a:pPr>
            <a:r>
              <a:rPr lang="en-US" sz="3600" b="1" i="0" dirty="0">
                <a:effectLst/>
              </a:rPr>
              <a:t>2. Positive Thinking</a:t>
            </a:r>
          </a:p>
        </p:txBody>
      </p:sp>
      <p:sp>
        <p:nvSpPr>
          <p:cNvPr id="22530" name="Content Placeholder 2">
            <a:extLst>
              <a:ext uri="{FF2B5EF4-FFF2-40B4-BE49-F238E27FC236}">
                <a16:creationId xmlns:a16="http://schemas.microsoft.com/office/drawing/2014/main" id="{FCAA7900-7CAB-4927-BD4A-4BB4B4E5EDF1}"/>
              </a:ext>
            </a:extLst>
          </p:cNvPr>
          <p:cNvSpPr>
            <a:spLocks noGrp="1"/>
          </p:cNvSpPr>
          <p:nvPr>
            <p:ph idx="1"/>
          </p:nvPr>
        </p:nvSpPr>
        <p:spPr>
          <a:xfrm>
            <a:off x="282352" y="1052736"/>
            <a:ext cx="8579296" cy="4391819"/>
          </a:xfrm>
        </p:spPr>
        <p:txBody>
          <a:bodyPr/>
          <a:lstStyle/>
          <a:p>
            <a:r>
              <a:rPr lang="en-US" sz="2000" dirty="0"/>
              <a:t>Positive thinking is closely related to self-confidence as a factor in self-motivation. It also helps you think about an attractive future that you want to </a:t>
            </a:r>
            <a:r>
              <a:rPr lang="en-US" sz="2000" dirty="0" err="1"/>
              <a:t>realise</a:t>
            </a:r>
            <a:r>
              <a:rPr lang="en-US" sz="2000" dirty="0"/>
              <a:t>. When you expect positive results, your choices will be more positive, and you'll be less likely to leave outcomes to fate or chance.</a:t>
            </a:r>
          </a:p>
          <a:p>
            <a:pPr marL="0" indent="0" algn="l" fontAlgn="base">
              <a:buNone/>
            </a:pPr>
            <a:r>
              <a:rPr lang="en-US" sz="2000" b="1" i="0" dirty="0">
                <a:effectLst/>
              </a:rPr>
              <a:t>To apply "the power of positive thinking", do the following:</a:t>
            </a:r>
          </a:p>
          <a:p>
            <a:r>
              <a:rPr lang="en-US" sz="1800" b="0" i="0" dirty="0">
                <a:effectLst/>
              </a:rPr>
              <a:t>Become aware of your thoughts. Write down these down throughout the day.</a:t>
            </a:r>
          </a:p>
          <a:p>
            <a:r>
              <a:rPr lang="en-US" sz="1800" b="0" i="0" dirty="0">
                <a:effectLst/>
              </a:rPr>
              <a:t>Challenge your negative thoughts, and replace them with positive ones.</a:t>
            </a:r>
          </a:p>
          <a:p>
            <a:r>
              <a:rPr lang="en-US" sz="1800" b="0" i="0" dirty="0">
                <a:effectLst/>
              </a:rPr>
              <a:t>Create a strong and vivid picture of what it will be like to achieve your goals.</a:t>
            </a:r>
          </a:p>
          <a:p>
            <a:r>
              <a:rPr lang="en-US" sz="1800" b="0" i="0" dirty="0">
                <a:effectLst/>
              </a:rPr>
              <a:t>Develop affirmations or statements that you can repeat to yourself throughout the day. These statements should remind you of what you want to achieve, and why you will achieve it.</a:t>
            </a:r>
          </a:p>
          <a:p>
            <a:r>
              <a:rPr lang="en-US" sz="1800" b="0" i="0" dirty="0">
                <a:effectLst/>
              </a:rPr>
              <a:t>Practice positive thinking until you automatically think about yourself and the world in a positive way, every day.</a:t>
            </a:r>
            <a:endParaRPr lang="en-GB" altLang="en-US" sz="1800" dirty="0"/>
          </a:p>
        </p:txBody>
      </p:sp>
      <p:sp>
        <p:nvSpPr>
          <p:cNvPr id="4" name="Date Placeholder 3">
            <a:extLst>
              <a:ext uri="{FF2B5EF4-FFF2-40B4-BE49-F238E27FC236}">
                <a16:creationId xmlns:a16="http://schemas.microsoft.com/office/drawing/2014/main" id="{3EC7769C-E456-4990-86E8-661B83590A91}"/>
              </a:ext>
            </a:extLst>
          </p:cNvPr>
          <p:cNvSpPr>
            <a:spLocks noGrp="1"/>
          </p:cNvSpPr>
          <p:nvPr>
            <p:ph type="dt" sz="quarter" idx="10"/>
          </p:nvPr>
        </p:nvSpPr>
        <p:spPr/>
        <p:txBody>
          <a:bodyPr/>
          <a:lstStyle/>
          <a:p>
            <a:pPr>
              <a:defRPr/>
            </a:pPr>
            <a:fld id="{2F748B32-39E8-404F-AFC2-5D886E2CA72A}" type="datetime1">
              <a:rPr lang="en-GB" altLang="en-US"/>
              <a:pPr>
                <a:defRPr/>
              </a:pPr>
              <a:t>22/06/2021</a:t>
            </a:fld>
            <a:endParaRPr lang="en-GB" altLang="en-US"/>
          </a:p>
        </p:txBody>
      </p:sp>
      <p:sp>
        <p:nvSpPr>
          <p:cNvPr id="22532" name="Slide Number Placeholder 4">
            <a:extLst>
              <a:ext uri="{FF2B5EF4-FFF2-40B4-BE49-F238E27FC236}">
                <a16:creationId xmlns:a16="http://schemas.microsoft.com/office/drawing/2014/main" id="{01D79F6A-AD91-4F0A-AD21-37EAC73ECEA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73EC98A-860B-4189-BB0F-E85D873F317D}" type="slidenum">
              <a:rPr lang="en-GB" altLang="en-US" sz="1200">
                <a:solidFill>
                  <a:srgbClr val="898989"/>
                </a:solidFill>
              </a:rPr>
              <a:pPr>
                <a:spcBef>
                  <a:spcPct val="0"/>
                </a:spcBef>
                <a:buFontTx/>
                <a:buNone/>
              </a:pPr>
              <a:t>14</a:t>
            </a:fld>
            <a:endParaRPr lang="en-GB" altLang="en-US" sz="1200">
              <a:solidFill>
                <a:srgbClr val="898989"/>
              </a:solidFill>
            </a:endParaRPr>
          </a:p>
        </p:txBody>
      </p:sp>
    </p:spTree>
    <p:extLst>
      <p:ext uri="{BB962C8B-B14F-4D97-AF65-F5344CB8AC3E}">
        <p14:creationId xmlns:p14="http://schemas.microsoft.com/office/powerpoint/2010/main" val="31214765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a:extLst>
              <a:ext uri="{FF2B5EF4-FFF2-40B4-BE49-F238E27FC236}">
                <a16:creationId xmlns:a16="http://schemas.microsoft.com/office/drawing/2014/main" id="{4333C165-A720-4C45-B78E-325A75DE862C}"/>
              </a:ext>
            </a:extLst>
          </p:cNvPr>
          <p:cNvSpPr>
            <a:spLocks noGrp="1"/>
          </p:cNvSpPr>
          <p:nvPr>
            <p:ph type="title"/>
          </p:nvPr>
        </p:nvSpPr>
        <p:spPr>
          <a:xfrm>
            <a:off x="457200" y="274638"/>
            <a:ext cx="8229600" cy="778098"/>
          </a:xfrm>
        </p:spPr>
        <p:txBody>
          <a:bodyPr/>
          <a:lstStyle/>
          <a:p>
            <a:pPr marL="0" indent="0" fontAlgn="base">
              <a:buNone/>
            </a:pPr>
            <a:r>
              <a:rPr lang="en-US" sz="3600" b="1" i="0" dirty="0">
                <a:effectLst/>
              </a:rPr>
              <a:t>3. Focus and Strong Goals</a:t>
            </a:r>
          </a:p>
        </p:txBody>
      </p:sp>
      <p:sp>
        <p:nvSpPr>
          <p:cNvPr id="22530" name="Content Placeholder 2">
            <a:extLst>
              <a:ext uri="{FF2B5EF4-FFF2-40B4-BE49-F238E27FC236}">
                <a16:creationId xmlns:a16="http://schemas.microsoft.com/office/drawing/2014/main" id="{FCAA7900-7CAB-4927-BD4A-4BB4B4E5EDF1}"/>
              </a:ext>
            </a:extLst>
          </p:cNvPr>
          <p:cNvSpPr>
            <a:spLocks noGrp="1"/>
          </p:cNvSpPr>
          <p:nvPr>
            <p:ph idx="1"/>
          </p:nvPr>
        </p:nvSpPr>
        <p:spPr>
          <a:xfrm>
            <a:off x="282352" y="1052736"/>
            <a:ext cx="8579296" cy="4391819"/>
          </a:xfrm>
        </p:spPr>
        <p:txBody>
          <a:bodyPr/>
          <a:lstStyle/>
          <a:p>
            <a:pPr marL="0" indent="0">
              <a:lnSpc>
                <a:spcPct val="107000"/>
              </a:lnSpc>
              <a:spcAft>
                <a:spcPts val="800"/>
              </a:spcAft>
              <a:buNone/>
            </a:pPr>
            <a:r>
              <a:rPr lang="en-GB" sz="1800" dirty="0">
                <a:effectLst/>
                <a:ea typeface="Calibri" panose="020F0502020204030204" pitchFamily="34" charset="0"/>
                <a:cs typeface="Times New Roman" panose="02020603050405020304" pitchFamily="18" charset="0"/>
              </a:rPr>
              <a:t>When you set a goal, you make a promise to yourself - it gives you a clear direction. But don't set just any goal. According to Locke's goal-setting theory , your goal should have the following characteristics:</a:t>
            </a:r>
          </a:p>
          <a:p>
            <a:pPr>
              <a:spcBef>
                <a:spcPts val="0"/>
              </a:spcBef>
              <a:spcAft>
                <a:spcPts val="0"/>
              </a:spcAft>
            </a:pPr>
            <a:r>
              <a:rPr lang="en-GB" sz="1800" b="1" dirty="0">
                <a:effectLst/>
                <a:ea typeface="Calibri" panose="020F0502020204030204" pitchFamily="34" charset="0"/>
                <a:cs typeface="Times New Roman" panose="02020603050405020304" pitchFamily="18" charset="0"/>
              </a:rPr>
              <a:t>Clarity</a:t>
            </a:r>
            <a:r>
              <a:rPr lang="en-GB" sz="1800" dirty="0">
                <a:effectLst/>
                <a:ea typeface="Calibri" panose="020F0502020204030204" pitchFamily="34" charset="0"/>
                <a:cs typeface="Times New Roman" panose="02020603050405020304" pitchFamily="18" charset="0"/>
              </a:rPr>
              <a:t> - Effective goals are clear, measurable, specific, and based on </a:t>
            </a:r>
            <a:r>
              <a:rPr lang="en-GB" sz="1800" dirty="0" err="1">
                <a:effectLst/>
                <a:ea typeface="Calibri" panose="020F0502020204030204" pitchFamily="34" charset="0"/>
                <a:cs typeface="Times New Roman" panose="02020603050405020304" pitchFamily="18" charset="0"/>
              </a:rPr>
              <a:t>behavior</a:t>
            </a:r>
            <a:r>
              <a:rPr lang="en-GB" sz="1800" dirty="0">
                <a:effectLst/>
                <a:ea typeface="Calibri" panose="020F0502020204030204" pitchFamily="34" charset="0"/>
                <a:cs typeface="Times New Roman" panose="02020603050405020304" pitchFamily="18" charset="0"/>
              </a:rPr>
              <a:t>, not outcomes.</a:t>
            </a:r>
          </a:p>
          <a:p>
            <a:pPr>
              <a:spcBef>
                <a:spcPts val="0"/>
              </a:spcBef>
              <a:spcAft>
                <a:spcPts val="0"/>
              </a:spcAft>
            </a:pPr>
            <a:r>
              <a:rPr lang="en-GB" sz="1800" b="1" dirty="0">
                <a:effectLst/>
                <a:ea typeface="Calibri" panose="020F0502020204030204" pitchFamily="34" charset="0"/>
                <a:cs typeface="Times New Roman" panose="02020603050405020304" pitchFamily="18" charset="0"/>
              </a:rPr>
              <a:t>Challenge</a:t>
            </a:r>
            <a:r>
              <a:rPr lang="en-GB" sz="1800" dirty="0">
                <a:effectLst/>
                <a:ea typeface="Calibri" panose="020F0502020204030204" pitchFamily="34" charset="0"/>
                <a:cs typeface="Times New Roman" panose="02020603050405020304" pitchFamily="18" charset="0"/>
              </a:rPr>
              <a:t> - Goals should be difficult enough to be interesting, but not so difficult that you can't reach them.</a:t>
            </a:r>
          </a:p>
          <a:p>
            <a:pPr>
              <a:spcBef>
                <a:spcPts val="0"/>
              </a:spcBef>
              <a:spcAft>
                <a:spcPts val="0"/>
              </a:spcAft>
            </a:pPr>
            <a:r>
              <a:rPr lang="en-GB" sz="1800" b="1" dirty="0">
                <a:effectLst/>
                <a:ea typeface="Calibri" panose="020F0502020204030204" pitchFamily="34" charset="0"/>
                <a:cs typeface="Times New Roman" panose="02020603050405020304" pitchFamily="18" charset="0"/>
              </a:rPr>
              <a:t>Commitment </a:t>
            </a:r>
            <a:r>
              <a:rPr lang="en-GB" sz="1800" dirty="0">
                <a:effectLst/>
                <a:ea typeface="Calibri" panose="020F0502020204030204" pitchFamily="34" charset="0"/>
                <a:cs typeface="Times New Roman" panose="02020603050405020304" pitchFamily="18" charset="0"/>
              </a:rPr>
              <a:t>- Goals should be attainable, and should be relevant - that is, they should contribute in a significant way to the major objectives you're trying to achieve.</a:t>
            </a:r>
          </a:p>
          <a:p>
            <a:pPr>
              <a:spcBef>
                <a:spcPts val="0"/>
              </a:spcBef>
              <a:spcAft>
                <a:spcPts val="0"/>
              </a:spcAft>
            </a:pPr>
            <a:r>
              <a:rPr lang="en-GB" sz="1800" b="1" dirty="0">
                <a:effectLst/>
                <a:ea typeface="Calibri" panose="020F0502020204030204" pitchFamily="34" charset="0"/>
                <a:cs typeface="Times New Roman" panose="02020603050405020304" pitchFamily="18" charset="0"/>
              </a:rPr>
              <a:t>Regularity of Feedback </a:t>
            </a:r>
            <a:r>
              <a:rPr lang="en-GB" sz="1800" dirty="0">
                <a:effectLst/>
                <a:ea typeface="Calibri" panose="020F0502020204030204" pitchFamily="34" charset="0"/>
                <a:cs typeface="Times New Roman" panose="02020603050405020304" pitchFamily="18" charset="0"/>
              </a:rPr>
              <a:t>- Monitor your progress towards your goals regularly to maintain your sense of momentum and enthusiasm, and enjoy your progress towards those goals.</a:t>
            </a:r>
          </a:p>
          <a:p>
            <a:pPr>
              <a:spcBef>
                <a:spcPts val="0"/>
              </a:spcBef>
              <a:spcAft>
                <a:spcPts val="0"/>
              </a:spcAft>
            </a:pPr>
            <a:r>
              <a:rPr lang="en-GB" sz="1800" b="1" dirty="0">
                <a:effectLst/>
                <a:ea typeface="Calibri" panose="020F0502020204030204" pitchFamily="34" charset="0"/>
                <a:cs typeface="Times New Roman" panose="02020603050405020304" pitchFamily="18" charset="0"/>
              </a:rPr>
              <a:t>Sufficient Respect For Complexity </a:t>
            </a:r>
            <a:r>
              <a:rPr lang="en-GB" sz="1800" dirty="0">
                <a:effectLst/>
                <a:ea typeface="Calibri" panose="020F0502020204030204" pitchFamily="34" charset="0"/>
                <a:cs typeface="Times New Roman" panose="02020603050405020304" pitchFamily="18" charset="0"/>
              </a:rPr>
              <a:t>- If the goal involves complex work, make sure that you don't over-commit yourself. Complex work can take an unpredictably long time to complete (particularly if you have to learn how to do the task "on the job").</a:t>
            </a:r>
          </a:p>
          <a:p>
            <a:pPr marL="0" indent="0">
              <a:buNone/>
            </a:pPr>
            <a:endParaRPr lang="en-GB" altLang="en-US" sz="1200" dirty="0"/>
          </a:p>
        </p:txBody>
      </p:sp>
      <p:sp>
        <p:nvSpPr>
          <p:cNvPr id="4" name="Date Placeholder 3">
            <a:extLst>
              <a:ext uri="{FF2B5EF4-FFF2-40B4-BE49-F238E27FC236}">
                <a16:creationId xmlns:a16="http://schemas.microsoft.com/office/drawing/2014/main" id="{3EC7769C-E456-4990-86E8-661B83590A91}"/>
              </a:ext>
            </a:extLst>
          </p:cNvPr>
          <p:cNvSpPr>
            <a:spLocks noGrp="1"/>
          </p:cNvSpPr>
          <p:nvPr>
            <p:ph type="dt" sz="quarter" idx="10"/>
          </p:nvPr>
        </p:nvSpPr>
        <p:spPr/>
        <p:txBody>
          <a:bodyPr/>
          <a:lstStyle/>
          <a:p>
            <a:pPr>
              <a:defRPr/>
            </a:pPr>
            <a:fld id="{2F748B32-39E8-404F-AFC2-5D886E2CA72A}" type="datetime1">
              <a:rPr lang="en-GB" altLang="en-US"/>
              <a:pPr>
                <a:defRPr/>
              </a:pPr>
              <a:t>22/06/2021</a:t>
            </a:fld>
            <a:endParaRPr lang="en-GB" altLang="en-US"/>
          </a:p>
        </p:txBody>
      </p:sp>
      <p:sp>
        <p:nvSpPr>
          <p:cNvPr id="22532" name="Slide Number Placeholder 4">
            <a:extLst>
              <a:ext uri="{FF2B5EF4-FFF2-40B4-BE49-F238E27FC236}">
                <a16:creationId xmlns:a16="http://schemas.microsoft.com/office/drawing/2014/main" id="{01D79F6A-AD91-4F0A-AD21-37EAC73ECEA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73EC98A-860B-4189-BB0F-E85D873F317D}" type="slidenum">
              <a:rPr lang="en-GB" altLang="en-US" sz="1200">
                <a:solidFill>
                  <a:srgbClr val="898989"/>
                </a:solidFill>
              </a:rPr>
              <a:pPr>
                <a:spcBef>
                  <a:spcPct val="0"/>
                </a:spcBef>
                <a:buFontTx/>
                <a:buNone/>
              </a:pPr>
              <a:t>15</a:t>
            </a:fld>
            <a:endParaRPr lang="en-GB" altLang="en-US" sz="1200">
              <a:solidFill>
                <a:srgbClr val="898989"/>
              </a:solidFill>
            </a:endParaRPr>
          </a:p>
        </p:txBody>
      </p:sp>
    </p:spTree>
    <p:extLst>
      <p:ext uri="{BB962C8B-B14F-4D97-AF65-F5344CB8AC3E}">
        <p14:creationId xmlns:p14="http://schemas.microsoft.com/office/powerpoint/2010/main" val="20921121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a:extLst>
              <a:ext uri="{FF2B5EF4-FFF2-40B4-BE49-F238E27FC236}">
                <a16:creationId xmlns:a16="http://schemas.microsoft.com/office/drawing/2014/main" id="{4333C165-A720-4C45-B78E-325A75DE862C}"/>
              </a:ext>
            </a:extLst>
          </p:cNvPr>
          <p:cNvSpPr>
            <a:spLocks noGrp="1"/>
          </p:cNvSpPr>
          <p:nvPr>
            <p:ph type="title"/>
          </p:nvPr>
        </p:nvSpPr>
        <p:spPr>
          <a:xfrm>
            <a:off x="457200" y="274638"/>
            <a:ext cx="8229600" cy="778098"/>
          </a:xfrm>
        </p:spPr>
        <p:txBody>
          <a:bodyPr/>
          <a:lstStyle/>
          <a:p>
            <a:pPr marL="0" indent="0" fontAlgn="base">
              <a:buNone/>
            </a:pPr>
            <a:r>
              <a:rPr lang="en-US" sz="3600" b="1" i="0" dirty="0">
                <a:effectLst/>
              </a:rPr>
              <a:t>4. Motivating Environment</a:t>
            </a:r>
          </a:p>
        </p:txBody>
      </p:sp>
      <p:sp>
        <p:nvSpPr>
          <p:cNvPr id="4" name="Date Placeholder 3">
            <a:extLst>
              <a:ext uri="{FF2B5EF4-FFF2-40B4-BE49-F238E27FC236}">
                <a16:creationId xmlns:a16="http://schemas.microsoft.com/office/drawing/2014/main" id="{3EC7769C-E456-4990-86E8-661B83590A91}"/>
              </a:ext>
            </a:extLst>
          </p:cNvPr>
          <p:cNvSpPr>
            <a:spLocks noGrp="1"/>
          </p:cNvSpPr>
          <p:nvPr>
            <p:ph type="dt" sz="quarter" idx="10"/>
          </p:nvPr>
        </p:nvSpPr>
        <p:spPr/>
        <p:txBody>
          <a:bodyPr/>
          <a:lstStyle/>
          <a:p>
            <a:pPr>
              <a:defRPr/>
            </a:pPr>
            <a:fld id="{2F748B32-39E8-404F-AFC2-5D886E2CA72A}" type="datetime1">
              <a:rPr lang="en-GB" altLang="en-US"/>
              <a:pPr>
                <a:defRPr/>
              </a:pPr>
              <a:t>22/06/2021</a:t>
            </a:fld>
            <a:endParaRPr lang="en-GB" altLang="en-US"/>
          </a:p>
        </p:txBody>
      </p:sp>
      <p:sp>
        <p:nvSpPr>
          <p:cNvPr id="22532" name="Slide Number Placeholder 4">
            <a:extLst>
              <a:ext uri="{FF2B5EF4-FFF2-40B4-BE49-F238E27FC236}">
                <a16:creationId xmlns:a16="http://schemas.microsoft.com/office/drawing/2014/main" id="{01D79F6A-AD91-4F0A-AD21-37EAC73ECEA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73EC98A-860B-4189-BB0F-E85D873F317D}" type="slidenum">
              <a:rPr lang="en-GB" altLang="en-US" sz="1200">
                <a:solidFill>
                  <a:srgbClr val="898989"/>
                </a:solidFill>
              </a:rPr>
              <a:pPr>
                <a:spcBef>
                  <a:spcPct val="0"/>
                </a:spcBef>
                <a:buFontTx/>
                <a:buNone/>
              </a:pPr>
              <a:t>16</a:t>
            </a:fld>
            <a:endParaRPr lang="en-GB" altLang="en-US" sz="1200">
              <a:solidFill>
                <a:srgbClr val="898989"/>
              </a:solidFill>
            </a:endParaRPr>
          </a:p>
        </p:txBody>
      </p:sp>
      <p:sp>
        <p:nvSpPr>
          <p:cNvPr id="2" name="Content Placeholder 1">
            <a:extLst>
              <a:ext uri="{FF2B5EF4-FFF2-40B4-BE49-F238E27FC236}">
                <a16:creationId xmlns:a16="http://schemas.microsoft.com/office/drawing/2014/main" id="{5F15BAF6-0056-48F2-A16E-298B36B209C9}"/>
              </a:ext>
            </a:extLst>
          </p:cNvPr>
          <p:cNvSpPr>
            <a:spLocks noGrp="1"/>
          </p:cNvSpPr>
          <p:nvPr>
            <p:ph idx="1"/>
          </p:nvPr>
        </p:nvSpPr>
        <p:spPr>
          <a:xfrm>
            <a:off x="395536" y="980728"/>
            <a:ext cx="8496944" cy="4536505"/>
          </a:xfrm>
        </p:spPr>
        <p:txBody>
          <a:bodyPr/>
          <a:lstStyle/>
          <a:p>
            <a:pPr marL="0" indent="0">
              <a:lnSpc>
                <a:spcPct val="107000"/>
              </a:lnSpc>
              <a:spcBef>
                <a:spcPts val="0"/>
              </a:spcBef>
              <a:spcAft>
                <a:spcPts val="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It shouldn’t be underestimated</a:t>
            </a:r>
            <a:r>
              <a:rPr lang="en-GB" sz="1800" dirty="0">
                <a:latin typeface="Calibri" panose="020F0502020204030204" pitchFamily="34" charset="0"/>
                <a:ea typeface="Calibri" panose="020F0502020204030204" pitchFamily="34" charset="0"/>
                <a:cs typeface="Times New Roman" panose="02020603050405020304" pitchFamily="18" charset="0"/>
              </a:rPr>
              <a:t>.</a:t>
            </a:r>
            <a:r>
              <a:rPr lang="en-GB" sz="1800" dirty="0">
                <a:effectLst/>
                <a:latin typeface="Calibri" panose="020F0502020204030204" pitchFamily="34" charset="0"/>
                <a:ea typeface="Calibri" panose="020F0502020204030204" pitchFamily="34" charset="0"/>
                <a:cs typeface="Times New Roman" panose="02020603050405020304" pitchFamily="18" charset="0"/>
              </a:rPr>
              <a:t> Although you can't just rely on these outside elements alone to motivate you, you can use them for extra support. Try the following:</a:t>
            </a:r>
          </a:p>
          <a:p>
            <a:pPr>
              <a:spcBef>
                <a:spcPts val="0"/>
              </a:spcBef>
              <a:spcAft>
                <a:spcPts val="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Look for team work opportunities. Working in a team makes you accountable to others.</a:t>
            </a:r>
          </a:p>
          <a:p>
            <a:pPr>
              <a:spcBef>
                <a:spcPts val="0"/>
              </a:spcBef>
              <a:spcAft>
                <a:spcPts val="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Ask your boss for specific targets and objectives to help you measure your success.</a:t>
            </a:r>
          </a:p>
          <a:p>
            <a:pPr>
              <a:spcBef>
                <a:spcPts val="0"/>
              </a:spcBef>
              <a:spcAft>
                <a:spcPts val="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Ask for interesting assignments. See our article on Maximizing Job Satisfaction  for tips on getting the most from your job.</a:t>
            </a:r>
          </a:p>
          <a:p>
            <a:pPr>
              <a:spcBef>
                <a:spcPts val="0"/>
              </a:spcBef>
              <a:spcAft>
                <a:spcPts val="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Set up some goals that you can easily achieve. Quick wins are great for getting you motivated.</a:t>
            </a:r>
          </a:p>
          <a:p>
            <a:pPr>
              <a:spcBef>
                <a:spcPts val="0"/>
              </a:spcBef>
              <a:spcAft>
                <a:spcPts val="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Buddy up with people who you trust to be supportive, and ask them to help keep you accountable.</a:t>
            </a:r>
          </a:p>
          <a:p>
            <a:pPr>
              <a:spcBef>
                <a:spcPts val="0"/>
              </a:spcBef>
              <a:spcAft>
                <a:spcPts val="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Try not to work by yourself too much. Balance the amount of time you work from home with time spent working with others.</a:t>
            </a:r>
          </a:p>
          <a:p>
            <a:pPr>
              <a:spcBef>
                <a:spcPts val="0"/>
              </a:spcBef>
              <a:spcAft>
                <a:spcPts val="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When you start your self- motivation program, you may tend to rely heavily on these external factors. As you get more comfortable and confident with your self-motivation, you'll probably use them only as needed, and for a little extra help.</a:t>
            </a:r>
          </a:p>
          <a:p>
            <a:endParaRPr lang="en-GB" dirty="0"/>
          </a:p>
        </p:txBody>
      </p:sp>
    </p:spTree>
    <p:extLst>
      <p:ext uri="{BB962C8B-B14F-4D97-AF65-F5344CB8AC3E}">
        <p14:creationId xmlns:p14="http://schemas.microsoft.com/office/powerpoint/2010/main" val="30919134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2">
            <a:extLst>
              <a:ext uri="{FF2B5EF4-FFF2-40B4-BE49-F238E27FC236}">
                <a16:creationId xmlns:a16="http://schemas.microsoft.com/office/drawing/2014/main" id="{4CDB14B0-8083-430F-8EFA-F6BB46EFCCBF}"/>
              </a:ext>
            </a:extLst>
          </p:cNvPr>
          <p:cNvSpPr>
            <a:spLocks noGrp="1"/>
          </p:cNvSpPr>
          <p:nvPr>
            <p:ph type="title"/>
          </p:nvPr>
        </p:nvSpPr>
        <p:spPr>
          <a:xfrm>
            <a:off x="457200" y="115888"/>
            <a:ext cx="8229600" cy="865187"/>
          </a:xfrm>
        </p:spPr>
        <p:txBody>
          <a:bodyPr/>
          <a:lstStyle/>
          <a:p>
            <a:pPr eaLnBrk="1" hangingPunct="1"/>
            <a:r>
              <a:rPr lang="en-GB" altLang="en-US" b="1" dirty="0"/>
              <a:t>Learning styles</a:t>
            </a:r>
          </a:p>
        </p:txBody>
      </p:sp>
      <p:pic>
        <p:nvPicPr>
          <p:cNvPr id="1027" name="Picture 3">
            <a:extLst>
              <a:ext uri="{FF2B5EF4-FFF2-40B4-BE49-F238E27FC236}">
                <a16:creationId xmlns:a16="http://schemas.microsoft.com/office/drawing/2014/main" id="{EF33413B-03F9-43E8-B2D0-5E5BABC473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66950" y="2852738"/>
            <a:ext cx="4657725" cy="3554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BC87B0A0-6CD8-4B90-BBFF-39BF5CE45A94}"/>
              </a:ext>
            </a:extLst>
          </p:cNvPr>
          <p:cNvSpPr txBox="1"/>
          <p:nvPr/>
        </p:nvSpPr>
        <p:spPr>
          <a:xfrm>
            <a:off x="347663" y="908050"/>
            <a:ext cx="8496300" cy="2308225"/>
          </a:xfrm>
          <a:prstGeom prst="rect">
            <a:avLst/>
          </a:prstGeom>
          <a:noFill/>
        </p:spPr>
        <p:txBody>
          <a:bodyPr>
            <a:spAutoFit/>
          </a:bodyPr>
          <a:lstStyle/>
          <a:p>
            <a:pPr marL="109537" eaLnBrk="1" hangingPunct="1">
              <a:defRPr/>
            </a:pPr>
            <a:r>
              <a:rPr lang="en-GB" dirty="0">
                <a:latin typeface="+mj-lt"/>
                <a:cs typeface="Arial" charset="0"/>
              </a:rPr>
              <a:t>‘It is apparent to many of those who have considered learning, even only in passing, that we learn in different ways from each other  and we often choose to use what has become known as a ‘preferred learning style’. </a:t>
            </a:r>
          </a:p>
          <a:p>
            <a:pPr marL="109537" algn="r" eaLnBrk="1" hangingPunct="1">
              <a:defRPr/>
            </a:pPr>
            <a:r>
              <a:rPr lang="en-GB" dirty="0">
                <a:latin typeface="+mj-lt"/>
                <a:cs typeface="Arial" charset="0"/>
              </a:rPr>
              <a:t>(Pritchard 2008: 41)</a:t>
            </a:r>
          </a:p>
          <a:p>
            <a:pPr marL="109537" eaLnBrk="1" hangingPunct="1">
              <a:defRPr/>
            </a:pPr>
            <a:r>
              <a:rPr lang="en-GB" u="sng" dirty="0">
                <a:latin typeface="+mj-lt"/>
                <a:cs typeface="Arial" charset="0"/>
              </a:rPr>
              <a:t>Question:</a:t>
            </a:r>
          </a:p>
          <a:p>
            <a:pPr marL="109537" eaLnBrk="1" hangingPunct="1">
              <a:defRPr/>
            </a:pPr>
            <a:r>
              <a:rPr lang="en-GB" dirty="0">
                <a:latin typeface="+mj-lt"/>
                <a:cs typeface="Arial" charset="0"/>
              </a:rPr>
              <a:t>If each of us has a preferred learning style, what difficulty might this present?</a:t>
            </a:r>
          </a:p>
          <a:p>
            <a:pPr eaLnBrk="1" hangingPunct="1">
              <a:defRPr/>
            </a:pPr>
            <a:endParaRPr lang="en-GB" dirty="0">
              <a:latin typeface="+mj-lt"/>
              <a:cs typeface="Arial" charset="0"/>
            </a:endParaRPr>
          </a:p>
        </p:txBody>
      </p:sp>
      <p:sp>
        <p:nvSpPr>
          <p:cNvPr id="2" name="Date Placeholder 1">
            <a:extLst>
              <a:ext uri="{FF2B5EF4-FFF2-40B4-BE49-F238E27FC236}">
                <a16:creationId xmlns:a16="http://schemas.microsoft.com/office/drawing/2014/main" id="{622C1461-2E77-47FC-BB91-256B6C1F2089}"/>
              </a:ext>
            </a:extLst>
          </p:cNvPr>
          <p:cNvSpPr>
            <a:spLocks noGrp="1"/>
          </p:cNvSpPr>
          <p:nvPr>
            <p:ph type="dt" sz="quarter" idx="10"/>
          </p:nvPr>
        </p:nvSpPr>
        <p:spPr/>
        <p:txBody>
          <a:bodyPr/>
          <a:lstStyle/>
          <a:p>
            <a:pPr>
              <a:defRPr/>
            </a:pPr>
            <a:fld id="{5CB67060-E9FE-4FBF-97B1-7D24717A702F}" type="datetime1">
              <a:rPr lang="en-GB" altLang="en-US"/>
              <a:pPr>
                <a:defRPr/>
              </a:pPr>
              <a:t>22/06/2021</a:t>
            </a:fld>
            <a:endParaRPr lang="en-GB" altLang="en-US"/>
          </a:p>
        </p:txBody>
      </p:sp>
      <p:sp>
        <p:nvSpPr>
          <p:cNvPr id="24581" name="Slide Number Placeholder 3">
            <a:extLst>
              <a:ext uri="{FF2B5EF4-FFF2-40B4-BE49-F238E27FC236}">
                <a16:creationId xmlns:a16="http://schemas.microsoft.com/office/drawing/2014/main" id="{76043294-6610-4D04-8449-E2ACB451FB8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2B8F5D9-DFF8-40E8-94AF-E1D57440088E}" type="slidenum">
              <a:rPr lang="en-GB" altLang="en-US" sz="1200">
                <a:solidFill>
                  <a:srgbClr val="898989"/>
                </a:solidFill>
              </a:rPr>
              <a:pPr>
                <a:spcBef>
                  <a:spcPct val="0"/>
                </a:spcBef>
                <a:buFontTx/>
                <a:buNone/>
              </a:pPr>
              <a:t>17</a:t>
            </a:fld>
            <a:endParaRPr lang="en-GB" altLang="en-US" sz="1200">
              <a:solidFill>
                <a:srgbClr val="898989"/>
              </a:solidFill>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1027"/>
                                        </p:tgtEl>
                                        <p:attrNameLst>
                                          <p:attrName>style.visibility</p:attrName>
                                        </p:attrNameLst>
                                      </p:cBhvr>
                                      <p:to>
                                        <p:strVal val="visible"/>
                                      </p:to>
                                    </p:set>
                                    <p:anim calcmode="lin" valueType="num">
                                      <p:cBhvr additive="base">
                                        <p:cTn id="19" dur="500" fill="hold"/>
                                        <p:tgtEl>
                                          <p:spTgt spid="1027"/>
                                        </p:tgtEl>
                                        <p:attrNameLst>
                                          <p:attrName>ppt_x</p:attrName>
                                        </p:attrNameLst>
                                      </p:cBhvr>
                                      <p:tavLst>
                                        <p:tav tm="0">
                                          <p:val>
                                            <p:strVal val="#ppt_x"/>
                                          </p:val>
                                        </p:tav>
                                        <p:tav tm="100000">
                                          <p:val>
                                            <p:strVal val="#ppt_x"/>
                                          </p:val>
                                        </p:tav>
                                      </p:tavLst>
                                    </p:anim>
                                    <p:anim calcmode="lin" valueType="num">
                                      <p:cBhvr additive="base">
                                        <p:cTn id="20" dur="500" fill="hold"/>
                                        <p:tgtEl>
                                          <p:spTgt spid="102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1" name="Title 2">
            <a:extLst>
              <a:ext uri="{FF2B5EF4-FFF2-40B4-BE49-F238E27FC236}">
                <a16:creationId xmlns:a16="http://schemas.microsoft.com/office/drawing/2014/main" id="{12087822-5FA4-46AE-8B9E-658E13EF509D}"/>
              </a:ext>
            </a:extLst>
          </p:cNvPr>
          <p:cNvSpPr>
            <a:spLocks noGrp="1"/>
          </p:cNvSpPr>
          <p:nvPr>
            <p:ph type="title"/>
          </p:nvPr>
        </p:nvSpPr>
        <p:spPr>
          <a:xfrm>
            <a:off x="232077" y="273607"/>
            <a:ext cx="8229600" cy="1143000"/>
          </a:xfrm>
        </p:spPr>
        <p:txBody>
          <a:bodyPr/>
          <a:lstStyle/>
          <a:p>
            <a:pPr eaLnBrk="1" hangingPunct="1"/>
            <a:r>
              <a:rPr lang="en-GB" altLang="en-US" b="1" dirty="0"/>
              <a:t>Definitions of learning style </a:t>
            </a:r>
            <a:br>
              <a:rPr lang="en-GB" altLang="en-US" dirty="0"/>
            </a:br>
            <a:endParaRPr lang="en-GB" altLang="en-US" dirty="0"/>
          </a:p>
        </p:txBody>
      </p:sp>
      <p:sp>
        <p:nvSpPr>
          <p:cNvPr id="2" name="Content Placeholder 1">
            <a:extLst>
              <a:ext uri="{FF2B5EF4-FFF2-40B4-BE49-F238E27FC236}">
                <a16:creationId xmlns:a16="http://schemas.microsoft.com/office/drawing/2014/main" id="{B2C92CAB-AF4B-4251-A106-4EC16D4A46B7}"/>
              </a:ext>
            </a:extLst>
          </p:cNvPr>
          <p:cNvSpPr>
            <a:spLocks noGrp="1"/>
          </p:cNvSpPr>
          <p:nvPr>
            <p:ph idx="4294967295"/>
          </p:nvPr>
        </p:nvSpPr>
        <p:spPr>
          <a:xfrm>
            <a:off x="539552" y="1124744"/>
            <a:ext cx="8229600" cy="4881562"/>
          </a:xfrm>
        </p:spPr>
        <p:txBody>
          <a:bodyPr/>
          <a:lstStyle/>
          <a:p>
            <a:pPr eaLnBrk="1" hangingPunct="1">
              <a:spcAft>
                <a:spcPts val="600"/>
              </a:spcAft>
              <a:defRPr/>
            </a:pPr>
            <a:r>
              <a:rPr lang="en-GB" sz="2400" dirty="0"/>
              <a:t>a particular way in which an individual learns;</a:t>
            </a:r>
          </a:p>
          <a:p>
            <a:pPr eaLnBrk="1" hangingPunct="1">
              <a:spcAft>
                <a:spcPts val="600"/>
              </a:spcAft>
              <a:defRPr/>
            </a:pPr>
            <a:r>
              <a:rPr lang="en-GB" sz="2400" dirty="0"/>
              <a:t>a mode of learning – an individual’s preferred or best manner(s) in which to think, process information and demonstrate learning;</a:t>
            </a:r>
          </a:p>
          <a:p>
            <a:pPr eaLnBrk="1" hangingPunct="1">
              <a:spcAft>
                <a:spcPts val="600"/>
              </a:spcAft>
              <a:defRPr/>
            </a:pPr>
            <a:r>
              <a:rPr lang="en-GB" sz="2400" dirty="0"/>
              <a:t>an individual’s preferred means of acquiring knowledge and skills</a:t>
            </a:r>
          </a:p>
          <a:p>
            <a:pPr eaLnBrk="1" hangingPunct="1">
              <a:spcAft>
                <a:spcPts val="600"/>
              </a:spcAft>
              <a:defRPr/>
            </a:pPr>
            <a:r>
              <a:rPr lang="en-GB" sz="2400" dirty="0"/>
              <a:t>habits, strategies, or regular mental behaviours concerning learning, particularly deliberate educational learning, than an individual displays</a:t>
            </a:r>
          </a:p>
          <a:p>
            <a:pPr marL="109537" indent="0" algn="r" eaLnBrk="1" hangingPunct="1">
              <a:buFont typeface="Wingdings 3" panose="05040102010807070707" pitchFamily="18" charset="2"/>
              <a:buNone/>
              <a:defRPr/>
            </a:pPr>
            <a:r>
              <a:rPr lang="en-GB" sz="2400" dirty="0"/>
              <a:t>(Pritchard 2008)</a:t>
            </a:r>
          </a:p>
        </p:txBody>
      </p:sp>
      <p:sp>
        <p:nvSpPr>
          <p:cNvPr id="4" name="Date Placeholder 3">
            <a:extLst>
              <a:ext uri="{FF2B5EF4-FFF2-40B4-BE49-F238E27FC236}">
                <a16:creationId xmlns:a16="http://schemas.microsoft.com/office/drawing/2014/main" id="{E0A7FADB-68A2-47E7-AA60-8E126BFD3592}"/>
              </a:ext>
            </a:extLst>
          </p:cNvPr>
          <p:cNvSpPr>
            <a:spLocks noGrp="1"/>
          </p:cNvSpPr>
          <p:nvPr>
            <p:ph type="dt" sz="quarter" idx="10"/>
          </p:nvPr>
        </p:nvSpPr>
        <p:spPr/>
        <p:txBody>
          <a:bodyPr/>
          <a:lstStyle/>
          <a:p>
            <a:pPr>
              <a:defRPr/>
            </a:pPr>
            <a:fld id="{9C7634F5-4BC6-47E1-BB57-6233ECD857D6}" type="datetime1">
              <a:rPr lang="en-GB" altLang="en-US"/>
              <a:pPr>
                <a:defRPr/>
              </a:pPr>
              <a:t>22/06/2021</a:t>
            </a:fld>
            <a:endParaRPr lang="en-GB" altLang="en-US"/>
          </a:p>
        </p:txBody>
      </p:sp>
      <p:sp>
        <p:nvSpPr>
          <p:cNvPr id="25604" name="Slide Number Placeholder 4">
            <a:extLst>
              <a:ext uri="{FF2B5EF4-FFF2-40B4-BE49-F238E27FC236}">
                <a16:creationId xmlns:a16="http://schemas.microsoft.com/office/drawing/2014/main" id="{E8D5BED4-75DD-4FFF-9971-BD2BAC17161B}"/>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0996C7E-F13D-46A3-AEFF-052D03C506AD}" type="slidenum">
              <a:rPr lang="en-GB" altLang="en-US" sz="1200">
                <a:solidFill>
                  <a:srgbClr val="898989"/>
                </a:solidFill>
              </a:rPr>
              <a:pPr>
                <a:spcBef>
                  <a:spcPct val="0"/>
                </a:spcBef>
                <a:buFontTx/>
                <a:buNone/>
              </a:pPr>
              <a:t>18</a:t>
            </a:fld>
            <a:endParaRPr lang="en-GB" altLang="en-US" sz="1200">
              <a:solidFill>
                <a:srgbClr val="898989"/>
              </a:solidFill>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2">
                                            <p:txEl>
                                              <p:pRg st="4" end="4"/>
                                            </p:txEl>
                                          </p:spTgt>
                                        </p:tgtEl>
                                        <p:attrNameLst>
                                          <p:attrName>style.visibility</p:attrName>
                                        </p:attrNameLst>
                                      </p:cBhvr>
                                      <p:to>
                                        <p:strVal val="visible"/>
                                      </p:to>
                                    </p:set>
                                    <p:anim calcmode="lin" valueType="num">
                                      <p:cBhvr additive="base">
                                        <p:cTn id="31" dur="500" fill="hold"/>
                                        <p:tgtEl>
                                          <p:spTgt spid="2">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2">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0" end="0"/>
                                            </p:txEl>
                                          </p:spTgt>
                                        </p:tgtEl>
                                        <p:attrNameLst>
                                          <p:attrName>style.visibility</p:attrName>
                                        </p:attrNameLst>
                                      </p:cBhvr>
                                      <p:to>
                                        <p:strVal val="visible"/>
                                      </p:to>
                                    </p:set>
                                    <p:anim calcmode="lin" valueType="num">
                                      <p:cBhvr additive="base">
                                        <p:cTn id="3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nodeType="clickEffect">
                                  <p:stCondLst>
                                    <p:cond delay="0"/>
                                  </p:stCondLst>
                                  <p:childTnLst>
                                    <p:set>
                                      <p:cBhvr>
                                        <p:cTn id="42" dur="1" fill="hold">
                                          <p:stCondLst>
                                            <p:cond delay="0"/>
                                          </p:stCondLst>
                                        </p:cTn>
                                        <p:tgtEl>
                                          <p:spTgt spid="2">
                                            <p:txEl>
                                              <p:pRg st="1" end="1"/>
                                            </p:txEl>
                                          </p:spTgt>
                                        </p:tgtEl>
                                        <p:attrNameLst>
                                          <p:attrName>style.visibility</p:attrName>
                                        </p:attrNameLst>
                                      </p:cBhvr>
                                      <p:to>
                                        <p:strVal val="visible"/>
                                      </p:to>
                                    </p:set>
                                    <p:anim calcmode="lin" valueType="num">
                                      <p:cBhvr additive="base">
                                        <p:cTn id="4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4" fill="hold" nodeType="clickEffect">
                                  <p:stCondLst>
                                    <p:cond delay="0"/>
                                  </p:stCondLst>
                                  <p:childTnLst>
                                    <p:set>
                                      <p:cBhvr>
                                        <p:cTn id="48" dur="1" fill="hold">
                                          <p:stCondLst>
                                            <p:cond delay="0"/>
                                          </p:stCondLst>
                                        </p:cTn>
                                        <p:tgtEl>
                                          <p:spTgt spid="2">
                                            <p:txEl>
                                              <p:pRg st="2" end="2"/>
                                            </p:txEl>
                                          </p:spTgt>
                                        </p:tgtEl>
                                        <p:attrNameLst>
                                          <p:attrName>style.visibility</p:attrName>
                                        </p:attrNameLst>
                                      </p:cBhvr>
                                      <p:to>
                                        <p:strVal val="visible"/>
                                      </p:to>
                                    </p:set>
                                    <p:anim calcmode="lin" valueType="num">
                                      <p:cBhvr additive="base">
                                        <p:cTn id="4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2" presetClass="entr" presetSubtype="4" fill="hold" nodeType="clickEffect">
                                  <p:stCondLst>
                                    <p:cond delay="0"/>
                                  </p:stCondLst>
                                  <p:childTnLst>
                                    <p:set>
                                      <p:cBhvr>
                                        <p:cTn id="54" dur="1" fill="hold">
                                          <p:stCondLst>
                                            <p:cond delay="0"/>
                                          </p:stCondLst>
                                        </p:cTn>
                                        <p:tgtEl>
                                          <p:spTgt spid="2">
                                            <p:txEl>
                                              <p:pRg st="3" end="3"/>
                                            </p:txEl>
                                          </p:spTgt>
                                        </p:tgtEl>
                                        <p:attrNameLst>
                                          <p:attrName>style.visibility</p:attrName>
                                        </p:attrNameLst>
                                      </p:cBhvr>
                                      <p:to>
                                        <p:strVal val="visible"/>
                                      </p:to>
                                    </p:set>
                                    <p:anim calcmode="lin" valueType="num">
                                      <p:cBhvr additive="base">
                                        <p:cTn id="5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2">
                                            <p:txEl>
                                              <p:pRg st="3" end="3"/>
                                            </p:txEl>
                                          </p:spTgt>
                                        </p:tgtEl>
                                        <p:attrNameLst>
                                          <p:attrName>ppt_y</p:attrName>
                                        </p:attrNameLst>
                                      </p:cBhvr>
                                      <p:tavLst>
                                        <p:tav tm="0">
                                          <p:val>
                                            <p:strVal val="1+#ppt_h/2"/>
                                          </p:val>
                                        </p:tav>
                                        <p:tav tm="100000">
                                          <p:val>
                                            <p:strVal val="#ppt_y"/>
                                          </p:val>
                                        </p:tav>
                                      </p:tavLst>
                                    </p:anim>
                                  </p:childTnLst>
                                </p:cTn>
                              </p:par>
                              <p:par>
                                <p:cTn id="57" presetID="2" presetClass="entr" presetSubtype="4" fill="hold" nodeType="withEffect">
                                  <p:stCondLst>
                                    <p:cond delay="0"/>
                                  </p:stCondLst>
                                  <p:childTnLst>
                                    <p:set>
                                      <p:cBhvr>
                                        <p:cTn id="58" dur="1" fill="hold">
                                          <p:stCondLst>
                                            <p:cond delay="0"/>
                                          </p:stCondLst>
                                        </p:cTn>
                                        <p:tgtEl>
                                          <p:spTgt spid="2">
                                            <p:txEl>
                                              <p:pRg st="4" end="4"/>
                                            </p:txEl>
                                          </p:spTgt>
                                        </p:tgtEl>
                                        <p:attrNameLst>
                                          <p:attrName>style.visibility</p:attrName>
                                        </p:attrNameLst>
                                      </p:cBhvr>
                                      <p:to>
                                        <p:strVal val="visible"/>
                                      </p:to>
                                    </p:set>
                                    <p:anim calcmode="lin" valueType="num">
                                      <p:cBhvr additive="base">
                                        <p:cTn id="5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0CE0AF0-E9E0-4E6B-AAAC-D8EFCA42538A}"/>
              </a:ext>
            </a:extLst>
          </p:cNvPr>
          <p:cNvSpPr>
            <a:spLocks noGrp="1"/>
          </p:cNvSpPr>
          <p:nvPr>
            <p:ph idx="1"/>
          </p:nvPr>
        </p:nvSpPr>
        <p:spPr>
          <a:xfrm>
            <a:off x="492125" y="404813"/>
            <a:ext cx="8229600" cy="4954587"/>
          </a:xfrm>
        </p:spPr>
        <p:txBody>
          <a:bodyPr/>
          <a:lstStyle/>
          <a:p>
            <a:pPr marL="109537" indent="0" eaLnBrk="1" hangingPunct="1">
              <a:buFont typeface="Wingdings 3" panose="05040102010807070707" pitchFamily="18" charset="2"/>
              <a:buNone/>
              <a:defRPr/>
            </a:pPr>
            <a:r>
              <a:rPr lang="en-GB" b="1" dirty="0"/>
              <a:t>Different learning styles</a:t>
            </a:r>
          </a:p>
          <a:p>
            <a:pPr marL="109537" indent="0" eaLnBrk="1" hangingPunct="1">
              <a:buFont typeface="Wingdings 3" panose="05040102010807070707" pitchFamily="18" charset="2"/>
              <a:buNone/>
              <a:defRPr/>
            </a:pPr>
            <a:r>
              <a:rPr lang="en-GB" sz="2000" dirty="0"/>
              <a:t>‘What becomes very clear as we think about different learners… is that they do not all learn in the same way. Each individual will adopt an approach to learning with which they are most comfortable and in doing so leave behind the approaches with which they are less comfortable’ </a:t>
            </a:r>
          </a:p>
          <a:p>
            <a:pPr marL="109537" indent="0" algn="r" eaLnBrk="1" hangingPunct="1">
              <a:buFont typeface="Wingdings 3" panose="05040102010807070707" pitchFamily="18" charset="2"/>
              <a:buNone/>
              <a:defRPr/>
            </a:pPr>
            <a:r>
              <a:rPr lang="en-GB" sz="2000" dirty="0"/>
              <a:t>(Pritchard 2008)</a:t>
            </a:r>
          </a:p>
          <a:p>
            <a:pPr marL="109537" indent="0" eaLnBrk="1" hangingPunct="1">
              <a:buFont typeface="Wingdings 3" panose="05040102010807070707" pitchFamily="18" charset="2"/>
              <a:buNone/>
              <a:defRPr/>
            </a:pPr>
            <a:endParaRPr lang="en-GB" sz="2000" dirty="0"/>
          </a:p>
          <a:p>
            <a:pPr marL="109537" indent="0" eaLnBrk="1" hangingPunct="1">
              <a:buFont typeface="Wingdings 3" panose="05040102010807070707" pitchFamily="18" charset="2"/>
              <a:buNone/>
              <a:defRPr/>
            </a:pPr>
            <a:r>
              <a:rPr lang="en-GB" sz="2000" dirty="0"/>
              <a:t>Let’s look at some models of learning styles:</a:t>
            </a:r>
          </a:p>
          <a:p>
            <a:pPr marL="566737" indent="-457200" eaLnBrk="1" hangingPunct="1">
              <a:buFont typeface="Wingdings 3" panose="05040102010807070707" pitchFamily="18" charset="2"/>
              <a:buAutoNum type="arabicPeriod"/>
              <a:defRPr/>
            </a:pPr>
            <a:r>
              <a:rPr lang="en-GB" sz="2000" dirty="0"/>
              <a:t>Kolb (1984)</a:t>
            </a:r>
          </a:p>
          <a:p>
            <a:pPr marL="566737" indent="-457200" eaLnBrk="1" hangingPunct="1">
              <a:buFont typeface="Wingdings 3" panose="05040102010807070707" pitchFamily="18" charset="2"/>
              <a:buAutoNum type="arabicPeriod"/>
              <a:defRPr/>
            </a:pPr>
            <a:r>
              <a:rPr lang="en-GB" sz="2000" dirty="0"/>
              <a:t>Honey &amp; Mumford (1986)</a:t>
            </a:r>
          </a:p>
          <a:p>
            <a:pPr marL="566737" indent="-457200" eaLnBrk="1" hangingPunct="1">
              <a:buFont typeface="Wingdings 3" panose="05040102010807070707" pitchFamily="18" charset="2"/>
              <a:buAutoNum type="arabicPeriod"/>
              <a:defRPr/>
            </a:pPr>
            <a:r>
              <a:rPr lang="en-GB" sz="2000" dirty="0"/>
              <a:t>VAK</a:t>
            </a:r>
          </a:p>
        </p:txBody>
      </p:sp>
      <p:sp>
        <p:nvSpPr>
          <p:cNvPr id="3" name="Date Placeholder 2">
            <a:extLst>
              <a:ext uri="{FF2B5EF4-FFF2-40B4-BE49-F238E27FC236}">
                <a16:creationId xmlns:a16="http://schemas.microsoft.com/office/drawing/2014/main" id="{0354411D-A638-4880-8B6E-7F74A34E4266}"/>
              </a:ext>
            </a:extLst>
          </p:cNvPr>
          <p:cNvSpPr>
            <a:spLocks noGrp="1"/>
          </p:cNvSpPr>
          <p:nvPr>
            <p:ph type="dt" sz="quarter" idx="10"/>
          </p:nvPr>
        </p:nvSpPr>
        <p:spPr/>
        <p:txBody>
          <a:bodyPr/>
          <a:lstStyle/>
          <a:p>
            <a:pPr>
              <a:defRPr/>
            </a:pPr>
            <a:fld id="{0CF8167E-3AAD-4E80-B40E-E13C15EF783F}" type="datetime1">
              <a:rPr lang="en-GB" altLang="en-US"/>
              <a:pPr>
                <a:defRPr/>
              </a:pPr>
              <a:t>22/06/2021</a:t>
            </a:fld>
            <a:endParaRPr lang="en-GB" altLang="en-US"/>
          </a:p>
        </p:txBody>
      </p:sp>
      <p:sp>
        <p:nvSpPr>
          <p:cNvPr id="26627" name="Slide Number Placeholder 3">
            <a:extLst>
              <a:ext uri="{FF2B5EF4-FFF2-40B4-BE49-F238E27FC236}">
                <a16:creationId xmlns:a16="http://schemas.microsoft.com/office/drawing/2014/main" id="{ECD37228-D5DA-4FE4-BDC3-3FF6C4A2D07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008FC86-8D88-4081-9A66-6AEC4ADC1214}" type="slidenum">
              <a:rPr lang="en-GB" altLang="en-US" sz="1200">
                <a:solidFill>
                  <a:srgbClr val="898989"/>
                </a:solidFill>
              </a:rPr>
              <a:pPr>
                <a:spcBef>
                  <a:spcPct val="0"/>
                </a:spcBef>
                <a:buFontTx/>
                <a:buNone/>
              </a:pPr>
              <a:t>19</a:t>
            </a:fld>
            <a:endParaRPr lang="en-GB" altLang="en-US" sz="1200">
              <a:solidFill>
                <a:srgbClr val="898989"/>
              </a:solidFill>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fade">
                                      <p:cBhvr>
                                        <p:cTn id="7" dur="1000"/>
                                        <p:tgtEl>
                                          <p:spTgt spid="2">
                                            <p:txEl>
                                              <p:pRg st="1" end="1"/>
                                            </p:txEl>
                                          </p:spTgt>
                                        </p:tgtEl>
                                      </p:cBhvr>
                                    </p:animEffect>
                                    <p:anim calcmode="lin" valueType="num">
                                      <p:cBhvr>
                                        <p:cTn id="8"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fade">
                                      <p:cBhvr>
                                        <p:cTn id="12" dur="1000"/>
                                        <p:tgtEl>
                                          <p:spTgt spid="2">
                                            <p:txEl>
                                              <p:pRg st="2" end="2"/>
                                            </p:txEl>
                                          </p:spTgt>
                                        </p:tgtEl>
                                      </p:cBhvr>
                                    </p:animEffect>
                                    <p:anim calcmode="lin" valueType="num">
                                      <p:cBhvr>
                                        <p:cTn id="13"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4" fill="hold"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anim calcmode="lin" valueType="num">
                                      <p:cBhvr additive="base">
                                        <p:cTn id="23"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4" fill="hold" nodeType="clickEffect">
                                  <p:stCondLst>
                                    <p:cond delay="0"/>
                                  </p:stCondLst>
                                  <p:childTnLst>
                                    <p:set>
                                      <p:cBhvr>
                                        <p:cTn id="28" dur="1" fill="hold">
                                          <p:stCondLst>
                                            <p:cond delay="0"/>
                                          </p:stCondLst>
                                        </p:cTn>
                                        <p:tgtEl>
                                          <p:spTgt spid="2">
                                            <p:txEl>
                                              <p:pRg st="6" end="6"/>
                                            </p:txEl>
                                          </p:spTgt>
                                        </p:tgtEl>
                                        <p:attrNameLst>
                                          <p:attrName>style.visibility</p:attrName>
                                        </p:attrNameLst>
                                      </p:cBhvr>
                                      <p:to>
                                        <p:strVal val="visible"/>
                                      </p:to>
                                    </p:set>
                                    <p:anim calcmode="lin" valueType="num">
                                      <p:cBhvr additive="base">
                                        <p:cTn id="29"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2" presetClass="entr" presetSubtype="4" fill="hold"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anim calcmode="lin" valueType="num">
                                      <p:cBhvr additive="base">
                                        <p:cTn id="35"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Content Placeholder 1">
            <a:extLst>
              <a:ext uri="{FF2B5EF4-FFF2-40B4-BE49-F238E27FC236}">
                <a16:creationId xmlns:a16="http://schemas.microsoft.com/office/drawing/2014/main" id="{444630F8-6F3F-41AC-B505-E86C1D7566F0}"/>
              </a:ext>
            </a:extLst>
          </p:cNvPr>
          <p:cNvSpPr>
            <a:spLocks noGrp="1"/>
          </p:cNvSpPr>
          <p:nvPr>
            <p:ph idx="1"/>
          </p:nvPr>
        </p:nvSpPr>
        <p:spPr>
          <a:xfrm>
            <a:off x="457200" y="476250"/>
            <a:ext cx="8229600" cy="5530850"/>
          </a:xfrm>
        </p:spPr>
        <p:txBody>
          <a:bodyPr/>
          <a:lstStyle/>
          <a:p>
            <a:pPr marL="107950" indent="0" eaLnBrk="1" hangingPunct="1">
              <a:buFont typeface="Wingdings 3" panose="05040102010807070707" pitchFamily="18" charset="2"/>
              <a:buNone/>
            </a:pPr>
            <a:r>
              <a:rPr lang="en-GB" altLang="en-US" b="1" dirty="0"/>
              <a:t>Kolb (1984):</a:t>
            </a:r>
          </a:p>
        </p:txBody>
      </p:sp>
      <p:pic>
        <p:nvPicPr>
          <p:cNvPr id="27650" name="Picture 2">
            <a:extLst>
              <a:ext uri="{FF2B5EF4-FFF2-40B4-BE49-F238E27FC236}">
                <a16:creationId xmlns:a16="http://schemas.microsoft.com/office/drawing/2014/main" id="{F96C10AE-FB90-4509-B398-99384CAC471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66913" y="454025"/>
            <a:ext cx="6022975" cy="5205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Date Placeholder 1">
            <a:extLst>
              <a:ext uri="{FF2B5EF4-FFF2-40B4-BE49-F238E27FC236}">
                <a16:creationId xmlns:a16="http://schemas.microsoft.com/office/drawing/2014/main" id="{251FDAE8-56A0-4DB8-9341-A0603E4D7D28}"/>
              </a:ext>
            </a:extLst>
          </p:cNvPr>
          <p:cNvSpPr>
            <a:spLocks noGrp="1"/>
          </p:cNvSpPr>
          <p:nvPr>
            <p:ph type="dt" sz="quarter" idx="10"/>
          </p:nvPr>
        </p:nvSpPr>
        <p:spPr/>
        <p:txBody>
          <a:bodyPr/>
          <a:lstStyle/>
          <a:p>
            <a:pPr>
              <a:defRPr/>
            </a:pPr>
            <a:fld id="{2D54B9CB-1296-4BA1-9695-26B55DBD6EED}" type="datetime1">
              <a:rPr lang="en-GB" altLang="en-US"/>
              <a:pPr>
                <a:defRPr/>
              </a:pPr>
              <a:t>22/06/2021</a:t>
            </a:fld>
            <a:endParaRPr lang="en-GB" altLang="en-US"/>
          </a:p>
        </p:txBody>
      </p:sp>
      <p:sp>
        <p:nvSpPr>
          <p:cNvPr id="27652" name="Slide Number Placeholder 2">
            <a:extLst>
              <a:ext uri="{FF2B5EF4-FFF2-40B4-BE49-F238E27FC236}">
                <a16:creationId xmlns:a16="http://schemas.microsoft.com/office/drawing/2014/main" id="{07D09B5C-18EB-45AC-85BB-8F99943B0D5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EE0BDB9-19B1-40E6-85F1-9CB58B31D2CF}" type="slidenum">
              <a:rPr lang="en-GB" altLang="en-US" sz="1200">
                <a:solidFill>
                  <a:srgbClr val="898989"/>
                </a:solidFill>
              </a:rPr>
              <a:pPr>
                <a:spcBef>
                  <a:spcPct val="0"/>
                </a:spcBef>
                <a:buFontTx/>
                <a:buNone/>
              </a:pPr>
              <a:t>20</a:t>
            </a:fld>
            <a:endParaRPr lang="en-GB" altLang="en-US" sz="1200">
              <a:solidFill>
                <a:srgbClr val="898989"/>
              </a:solidFill>
            </a:endParaRPr>
          </a:p>
        </p:txBody>
      </p:sp>
    </p:spTree>
  </p:cSld>
  <p:clrMapOvr>
    <a:masterClrMapping/>
  </p:clrMapOvr>
  <p:transition spd="slow"/>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Content Placeholder 1">
            <a:extLst>
              <a:ext uri="{FF2B5EF4-FFF2-40B4-BE49-F238E27FC236}">
                <a16:creationId xmlns:a16="http://schemas.microsoft.com/office/drawing/2014/main" id="{6322EA35-C282-44AA-8F63-D1DDBC71362B}"/>
              </a:ext>
            </a:extLst>
          </p:cNvPr>
          <p:cNvSpPr>
            <a:spLocks noGrp="1"/>
          </p:cNvSpPr>
          <p:nvPr>
            <p:ph idx="1"/>
          </p:nvPr>
        </p:nvSpPr>
        <p:spPr>
          <a:xfrm>
            <a:off x="323850" y="404813"/>
            <a:ext cx="8229600" cy="5026025"/>
          </a:xfrm>
        </p:spPr>
        <p:txBody>
          <a:bodyPr/>
          <a:lstStyle/>
          <a:p>
            <a:pPr marL="107950" indent="0" eaLnBrk="1" hangingPunct="1">
              <a:buFont typeface="Wingdings 3" panose="05040102010807070707" pitchFamily="18" charset="2"/>
              <a:buNone/>
            </a:pPr>
            <a:r>
              <a:rPr lang="en-GB" altLang="en-US" b="1" dirty="0"/>
              <a:t>Honey &amp; Mumford (1986):</a:t>
            </a:r>
          </a:p>
        </p:txBody>
      </p:sp>
      <p:pic>
        <p:nvPicPr>
          <p:cNvPr id="28674" name="Picture 2">
            <a:extLst>
              <a:ext uri="{FF2B5EF4-FFF2-40B4-BE49-F238E27FC236}">
                <a16:creationId xmlns:a16="http://schemas.microsoft.com/office/drawing/2014/main" id="{52AB38D2-A6B6-4108-B823-E3E41566F0A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68538" y="1125538"/>
            <a:ext cx="4838700" cy="4565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Date Placeholder 1">
            <a:extLst>
              <a:ext uri="{FF2B5EF4-FFF2-40B4-BE49-F238E27FC236}">
                <a16:creationId xmlns:a16="http://schemas.microsoft.com/office/drawing/2014/main" id="{7721456A-A014-472C-924F-38EA4CEB280F}"/>
              </a:ext>
            </a:extLst>
          </p:cNvPr>
          <p:cNvSpPr>
            <a:spLocks noGrp="1"/>
          </p:cNvSpPr>
          <p:nvPr>
            <p:ph type="dt" sz="quarter" idx="10"/>
          </p:nvPr>
        </p:nvSpPr>
        <p:spPr/>
        <p:txBody>
          <a:bodyPr/>
          <a:lstStyle/>
          <a:p>
            <a:pPr>
              <a:defRPr/>
            </a:pPr>
            <a:fld id="{20A4C7B7-4218-4A50-9EC5-49D2DC1CD319}" type="datetime1">
              <a:rPr lang="en-GB" altLang="en-US"/>
              <a:pPr>
                <a:defRPr/>
              </a:pPr>
              <a:t>22/06/2021</a:t>
            </a:fld>
            <a:endParaRPr lang="en-GB" altLang="en-US"/>
          </a:p>
        </p:txBody>
      </p:sp>
      <p:sp>
        <p:nvSpPr>
          <p:cNvPr id="28676" name="Slide Number Placeholder 2">
            <a:extLst>
              <a:ext uri="{FF2B5EF4-FFF2-40B4-BE49-F238E27FC236}">
                <a16:creationId xmlns:a16="http://schemas.microsoft.com/office/drawing/2014/main" id="{BC25AFF8-2723-4307-8BA2-68D25360193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B710470-2B46-4250-9D2E-33DA7564191D}" type="slidenum">
              <a:rPr lang="en-GB" altLang="en-US" sz="1200">
                <a:solidFill>
                  <a:srgbClr val="898989"/>
                </a:solidFill>
              </a:rPr>
              <a:pPr>
                <a:spcBef>
                  <a:spcPct val="0"/>
                </a:spcBef>
                <a:buFontTx/>
                <a:buNone/>
              </a:pPr>
              <a:t>21</a:t>
            </a:fld>
            <a:endParaRPr lang="en-GB" altLang="en-US" sz="1200">
              <a:solidFill>
                <a:srgbClr val="898989"/>
              </a:solidFill>
            </a:endParaRPr>
          </a:p>
        </p:txBody>
      </p:sp>
    </p:spTree>
  </p:cSld>
  <p:clrMapOvr>
    <a:masterClrMapping/>
  </p:clrMapOvr>
  <p:transition spd="slow"/>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Content Placeholder 1">
            <a:extLst>
              <a:ext uri="{FF2B5EF4-FFF2-40B4-BE49-F238E27FC236}">
                <a16:creationId xmlns:a16="http://schemas.microsoft.com/office/drawing/2014/main" id="{12C68E97-449B-4989-89FE-32E85696D8FC}"/>
              </a:ext>
            </a:extLst>
          </p:cNvPr>
          <p:cNvSpPr>
            <a:spLocks noGrp="1"/>
          </p:cNvSpPr>
          <p:nvPr>
            <p:ph idx="1"/>
          </p:nvPr>
        </p:nvSpPr>
        <p:spPr>
          <a:xfrm>
            <a:off x="395288" y="260350"/>
            <a:ext cx="8229600" cy="4954588"/>
          </a:xfrm>
        </p:spPr>
        <p:txBody>
          <a:bodyPr/>
          <a:lstStyle/>
          <a:p>
            <a:pPr marL="107950" indent="0" eaLnBrk="1" hangingPunct="1">
              <a:buFont typeface="Wingdings 3" panose="05040102010807070707" pitchFamily="18" charset="2"/>
              <a:buNone/>
            </a:pPr>
            <a:r>
              <a:rPr lang="en-GB" altLang="en-US" b="1" dirty="0"/>
              <a:t>VAK</a:t>
            </a:r>
          </a:p>
          <a:p>
            <a:pPr marL="107950" indent="0" eaLnBrk="1" hangingPunct="1">
              <a:buFont typeface="Wingdings 3" panose="05040102010807070707" pitchFamily="18" charset="2"/>
              <a:buNone/>
            </a:pPr>
            <a:endParaRPr lang="en-GB" altLang="en-US" dirty="0"/>
          </a:p>
        </p:txBody>
      </p:sp>
      <p:pic>
        <p:nvPicPr>
          <p:cNvPr id="29698" name="Picture 2">
            <a:extLst>
              <a:ext uri="{FF2B5EF4-FFF2-40B4-BE49-F238E27FC236}">
                <a16:creationId xmlns:a16="http://schemas.microsoft.com/office/drawing/2014/main" id="{10A4A0F4-8157-416D-AE7B-E8351FA5926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27313" y="1125538"/>
            <a:ext cx="3527425" cy="4337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Date Placeholder 1">
            <a:extLst>
              <a:ext uri="{FF2B5EF4-FFF2-40B4-BE49-F238E27FC236}">
                <a16:creationId xmlns:a16="http://schemas.microsoft.com/office/drawing/2014/main" id="{36626E6E-999F-49AB-A749-9C63D988905D}"/>
              </a:ext>
            </a:extLst>
          </p:cNvPr>
          <p:cNvSpPr>
            <a:spLocks noGrp="1"/>
          </p:cNvSpPr>
          <p:nvPr>
            <p:ph type="dt" sz="quarter" idx="10"/>
          </p:nvPr>
        </p:nvSpPr>
        <p:spPr/>
        <p:txBody>
          <a:bodyPr/>
          <a:lstStyle/>
          <a:p>
            <a:pPr>
              <a:defRPr/>
            </a:pPr>
            <a:fld id="{FE3134C6-9F6C-4C37-831B-8EDE62874FE1}" type="datetime1">
              <a:rPr lang="en-GB" altLang="en-US"/>
              <a:pPr>
                <a:defRPr/>
              </a:pPr>
              <a:t>22/06/2021</a:t>
            </a:fld>
            <a:endParaRPr lang="en-GB" altLang="en-US"/>
          </a:p>
        </p:txBody>
      </p:sp>
      <p:sp>
        <p:nvSpPr>
          <p:cNvPr id="29700" name="Slide Number Placeholder 2">
            <a:extLst>
              <a:ext uri="{FF2B5EF4-FFF2-40B4-BE49-F238E27FC236}">
                <a16:creationId xmlns:a16="http://schemas.microsoft.com/office/drawing/2014/main" id="{8A864AEC-2199-46C6-ACD1-0D273994B8B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0292B55-DE28-45D0-A7D1-118930C445B2}" type="slidenum">
              <a:rPr lang="en-GB" altLang="en-US" sz="1200">
                <a:solidFill>
                  <a:srgbClr val="898989"/>
                </a:solidFill>
              </a:rPr>
              <a:pPr>
                <a:spcBef>
                  <a:spcPct val="0"/>
                </a:spcBef>
                <a:buFontTx/>
                <a:buNone/>
              </a:pPr>
              <a:t>22</a:t>
            </a:fld>
            <a:endParaRPr lang="en-GB" altLang="en-US" sz="1200">
              <a:solidFill>
                <a:srgbClr val="898989"/>
              </a:solidFill>
            </a:endParaRPr>
          </a:p>
        </p:txBody>
      </p:sp>
    </p:spTree>
  </p:cSld>
  <p:clrMapOvr>
    <a:masterClrMapping/>
  </p:clrMapOvr>
  <p:transition spd="slow"/>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1AB24-A812-4ED3-A256-79519777383B}"/>
              </a:ext>
            </a:extLst>
          </p:cNvPr>
          <p:cNvSpPr>
            <a:spLocks noGrp="1"/>
          </p:cNvSpPr>
          <p:nvPr>
            <p:ph type="title"/>
          </p:nvPr>
        </p:nvSpPr>
        <p:spPr/>
        <p:txBody>
          <a:bodyPr/>
          <a:lstStyle/>
          <a:p>
            <a:r>
              <a:rPr lang="en-GB" sz="4000" b="1" dirty="0"/>
              <a:t>Class exercise: VAK Questionnaire</a:t>
            </a:r>
            <a:endParaRPr lang="en-GB" dirty="0"/>
          </a:p>
        </p:txBody>
      </p:sp>
      <p:sp>
        <p:nvSpPr>
          <p:cNvPr id="3" name="Content Placeholder 2">
            <a:extLst>
              <a:ext uri="{FF2B5EF4-FFF2-40B4-BE49-F238E27FC236}">
                <a16:creationId xmlns:a16="http://schemas.microsoft.com/office/drawing/2014/main" id="{4DA5449D-7214-4CD1-BBDC-EA8C8A7644B5}"/>
              </a:ext>
            </a:extLst>
          </p:cNvPr>
          <p:cNvSpPr>
            <a:spLocks noGrp="1"/>
          </p:cNvSpPr>
          <p:nvPr>
            <p:ph idx="1"/>
          </p:nvPr>
        </p:nvSpPr>
        <p:spPr/>
        <p:txBody>
          <a:bodyPr/>
          <a:lstStyle/>
          <a:p>
            <a:pPr marL="623887" indent="-514350" eaLnBrk="1" hangingPunct="1">
              <a:spcAft>
                <a:spcPts val="1200"/>
              </a:spcAft>
              <a:buFont typeface="Wingdings 3" panose="05040102010807070707" pitchFamily="18" charset="2"/>
              <a:buAutoNum type="arabicPeriod"/>
              <a:defRPr/>
            </a:pPr>
            <a:r>
              <a:rPr lang="en-GB" sz="2400" dirty="0"/>
              <a:t>Complete the questionnaire and read the explanatory notes</a:t>
            </a:r>
          </a:p>
          <a:p>
            <a:pPr marL="623887" indent="-514350" eaLnBrk="1" hangingPunct="1">
              <a:spcAft>
                <a:spcPts val="1200"/>
              </a:spcAft>
              <a:buFont typeface="Wingdings 3" panose="05040102010807070707" pitchFamily="18" charset="2"/>
              <a:buAutoNum type="arabicPeriod"/>
              <a:defRPr/>
            </a:pPr>
            <a:r>
              <a:rPr lang="en-GB" sz="2400" dirty="0"/>
              <a:t>Which learning style do the results indicate works best for you?</a:t>
            </a:r>
          </a:p>
          <a:p>
            <a:pPr marL="623887" indent="-514350" eaLnBrk="1" hangingPunct="1">
              <a:spcAft>
                <a:spcPts val="1200"/>
              </a:spcAft>
              <a:buFont typeface="Wingdings 3" panose="05040102010807070707" pitchFamily="18" charset="2"/>
              <a:buAutoNum type="arabicPeriod"/>
              <a:defRPr/>
            </a:pPr>
            <a:r>
              <a:rPr lang="en-GB" sz="2400" dirty="0"/>
              <a:t>Do you agree?</a:t>
            </a:r>
          </a:p>
          <a:p>
            <a:pPr marL="623887" indent="-514350" eaLnBrk="1" hangingPunct="1">
              <a:spcAft>
                <a:spcPts val="1200"/>
              </a:spcAft>
              <a:buFont typeface="Wingdings 3" panose="05040102010807070707" pitchFamily="18" charset="2"/>
              <a:buAutoNum type="arabicPeriod"/>
              <a:defRPr/>
            </a:pPr>
            <a:r>
              <a:rPr lang="en-GB" sz="2400" dirty="0"/>
              <a:t>Think about this in terms of the lectures. Do you respond best to lecture slide design (visual), what the lecturer says (auditory), or completing class tasks (kinaesthetic)?</a:t>
            </a:r>
          </a:p>
          <a:p>
            <a:endParaRPr lang="en-GB" dirty="0"/>
          </a:p>
        </p:txBody>
      </p:sp>
      <p:sp>
        <p:nvSpPr>
          <p:cNvPr id="4" name="Date Placeholder 3">
            <a:extLst>
              <a:ext uri="{FF2B5EF4-FFF2-40B4-BE49-F238E27FC236}">
                <a16:creationId xmlns:a16="http://schemas.microsoft.com/office/drawing/2014/main" id="{E4787E6E-8F69-4CBD-ADFD-9BA60B505EEA}"/>
              </a:ext>
            </a:extLst>
          </p:cNvPr>
          <p:cNvSpPr>
            <a:spLocks noGrp="1"/>
          </p:cNvSpPr>
          <p:nvPr>
            <p:ph type="dt" sz="half" idx="10"/>
          </p:nvPr>
        </p:nvSpPr>
        <p:spPr/>
        <p:txBody>
          <a:bodyPr/>
          <a:lstStyle/>
          <a:p>
            <a:pPr>
              <a:defRPr/>
            </a:pPr>
            <a:fld id="{792ED498-5F04-4923-8E73-9850201837C4}" type="datetime1">
              <a:rPr lang="en-GB" altLang="en-US" smtClean="0"/>
              <a:pPr>
                <a:defRPr/>
              </a:pPr>
              <a:t>22/06/2021</a:t>
            </a:fld>
            <a:endParaRPr lang="en-GB" altLang="en-US"/>
          </a:p>
        </p:txBody>
      </p:sp>
      <p:sp>
        <p:nvSpPr>
          <p:cNvPr id="5" name="Slide Number Placeholder 4">
            <a:extLst>
              <a:ext uri="{FF2B5EF4-FFF2-40B4-BE49-F238E27FC236}">
                <a16:creationId xmlns:a16="http://schemas.microsoft.com/office/drawing/2014/main" id="{F7AA4288-7FC0-4D7F-96DE-6EE1A6CC9C2D}"/>
              </a:ext>
            </a:extLst>
          </p:cNvPr>
          <p:cNvSpPr>
            <a:spLocks noGrp="1"/>
          </p:cNvSpPr>
          <p:nvPr>
            <p:ph type="sldNum" sz="quarter" idx="12"/>
          </p:nvPr>
        </p:nvSpPr>
        <p:spPr/>
        <p:txBody>
          <a:bodyPr/>
          <a:lstStyle/>
          <a:p>
            <a:fld id="{BEAED57D-7AA5-4763-A1F3-A13229C5B70F}" type="slidenum">
              <a:rPr lang="en-GB" altLang="en-US" smtClean="0"/>
              <a:pPr/>
              <a:t>23</a:t>
            </a:fld>
            <a:endParaRPr lang="en-GB" altLang="en-US" dirty="0"/>
          </a:p>
        </p:txBody>
      </p:sp>
    </p:spTree>
    <p:extLst>
      <p:ext uri="{BB962C8B-B14F-4D97-AF65-F5344CB8AC3E}">
        <p14:creationId xmlns:p14="http://schemas.microsoft.com/office/powerpoint/2010/main" val="41853878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1">
            <a:extLst>
              <a:ext uri="{FF2B5EF4-FFF2-40B4-BE49-F238E27FC236}">
                <a16:creationId xmlns:a16="http://schemas.microsoft.com/office/drawing/2014/main" id="{2F02514C-B938-46D2-9842-3AC180AA25A4}"/>
              </a:ext>
            </a:extLst>
          </p:cNvPr>
          <p:cNvSpPr>
            <a:spLocks noGrp="1"/>
          </p:cNvSpPr>
          <p:nvPr>
            <p:ph type="title"/>
          </p:nvPr>
        </p:nvSpPr>
        <p:spPr/>
        <p:txBody>
          <a:bodyPr/>
          <a:lstStyle/>
          <a:p>
            <a:pPr eaLnBrk="1" hangingPunct="1"/>
            <a:r>
              <a:rPr lang="en-GB" altLang="en-US" b="1" dirty="0"/>
              <a:t>Learning Outcomes</a:t>
            </a:r>
          </a:p>
        </p:txBody>
      </p:sp>
      <p:sp>
        <p:nvSpPr>
          <p:cNvPr id="3" name="Content Placeholder 2">
            <a:extLst>
              <a:ext uri="{FF2B5EF4-FFF2-40B4-BE49-F238E27FC236}">
                <a16:creationId xmlns:a16="http://schemas.microsoft.com/office/drawing/2014/main" id="{4BD00B9B-F77E-4312-A955-9A382BFA1B34}"/>
              </a:ext>
            </a:extLst>
          </p:cNvPr>
          <p:cNvSpPr>
            <a:spLocks noGrp="1"/>
          </p:cNvSpPr>
          <p:nvPr>
            <p:ph idx="1"/>
          </p:nvPr>
        </p:nvSpPr>
        <p:spPr>
          <a:xfrm>
            <a:off x="457200" y="1600200"/>
            <a:ext cx="8229600" cy="3916363"/>
          </a:xfrm>
        </p:spPr>
        <p:txBody>
          <a:bodyPr/>
          <a:lstStyle/>
          <a:p>
            <a:pPr marL="0" indent="0" eaLnBrk="1" hangingPunct="1">
              <a:buFont typeface="Arial" panose="020B0604020202020204" pitchFamily="34" charset="0"/>
              <a:buNone/>
              <a:defRPr/>
            </a:pPr>
            <a:r>
              <a:rPr lang="en-GB" dirty="0"/>
              <a:t>By the end of the session you should:</a:t>
            </a:r>
          </a:p>
          <a:p>
            <a:pPr eaLnBrk="1" hangingPunct="1">
              <a:defRPr/>
            </a:pPr>
            <a:r>
              <a:rPr lang="en-GB" dirty="0"/>
              <a:t>Understand what employers look for in their staff</a:t>
            </a:r>
          </a:p>
          <a:p>
            <a:pPr eaLnBrk="1" hangingPunct="1">
              <a:defRPr/>
            </a:pPr>
            <a:r>
              <a:rPr lang="en-GB" dirty="0"/>
              <a:t>Be aware of what motivates you</a:t>
            </a:r>
          </a:p>
          <a:p>
            <a:pPr eaLnBrk="1" hangingPunct="1">
              <a:defRPr/>
            </a:pPr>
            <a:r>
              <a:rPr lang="en-GB" dirty="0"/>
              <a:t>Be able to recognise your preferred learning style</a:t>
            </a:r>
          </a:p>
        </p:txBody>
      </p:sp>
      <p:sp>
        <p:nvSpPr>
          <p:cNvPr id="4" name="Date Placeholder 3">
            <a:extLst>
              <a:ext uri="{FF2B5EF4-FFF2-40B4-BE49-F238E27FC236}">
                <a16:creationId xmlns:a16="http://schemas.microsoft.com/office/drawing/2014/main" id="{FDD6B2F2-1D26-4332-85AA-95BA1997CFF1}"/>
              </a:ext>
            </a:extLst>
          </p:cNvPr>
          <p:cNvSpPr>
            <a:spLocks noGrp="1"/>
          </p:cNvSpPr>
          <p:nvPr>
            <p:ph type="dt" sz="quarter" idx="10"/>
          </p:nvPr>
        </p:nvSpPr>
        <p:spPr/>
        <p:txBody>
          <a:bodyPr/>
          <a:lstStyle/>
          <a:p>
            <a:pPr>
              <a:defRPr/>
            </a:pPr>
            <a:fld id="{2FD45F39-082B-41C7-A52C-764C07DBF574}" type="datetime1">
              <a:rPr lang="en-GB" altLang="en-US"/>
              <a:pPr>
                <a:defRPr/>
              </a:pPr>
              <a:t>22/06/2021</a:t>
            </a:fld>
            <a:endParaRPr lang="en-GB" altLang="en-US"/>
          </a:p>
        </p:txBody>
      </p:sp>
      <p:sp>
        <p:nvSpPr>
          <p:cNvPr id="31748" name="Slide Number Placeholder 4">
            <a:extLst>
              <a:ext uri="{FF2B5EF4-FFF2-40B4-BE49-F238E27FC236}">
                <a16:creationId xmlns:a16="http://schemas.microsoft.com/office/drawing/2014/main" id="{C523F372-D216-4C13-9B1C-4277B661F7E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C1E9998-FA50-41C5-A41E-DD72C23D002F}" type="slidenum">
              <a:rPr lang="en-GB" altLang="en-US" sz="1200">
                <a:solidFill>
                  <a:srgbClr val="898989"/>
                </a:solidFill>
              </a:rPr>
              <a:pPr>
                <a:spcBef>
                  <a:spcPct val="0"/>
                </a:spcBef>
                <a:buFontTx/>
                <a:buNone/>
              </a:pPr>
              <a:t>24</a:t>
            </a:fld>
            <a:endParaRPr lang="en-GB" altLang="en-US" sz="1200">
              <a:solidFill>
                <a:srgbClr val="898989"/>
              </a:solidFil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1">
            <a:extLst>
              <a:ext uri="{FF2B5EF4-FFF2-40B4-BE49-F238E27FC236}">
                <a16:creationId xmlns:a16="http://schemas.microsoft.com/office/drawing/2014/main" id="{2F02514C-B938-46D2-9842-3AC180AA25A4}"/>
              </a:ext>
            </a:extLst>
          </p:cNvPr>
          <p:cNvSpPr>
            <a:spLocks noGrp="1"/>
          </p:cNvSpPr>
          <p:nvPr>
            <p:ph type="title"/>
          </p:nvPr>
        </p:nvSpPr>
        <p:spPr>
          <a:xfrm>
            <a:off x="457200" y="332656"/>
            <a:ext cx="8229600" cy="402357"/>
          </a:xfrm>
        </p:spPr>
        <p:txBody>
          <a:bodyPr/>
          <a:lstStyle/>
          <a:p>
            <a:pPr eaLnBrk="1" hangingPunct="1"/>
            <a:r>
              <a:rPr lang="en-GB" altLang="en-US" b="1" dirty="0"/>
              <a:t>References </a:t>
            </a:r>
          </a:p>
        </p:txBody>
      </p:sp>
      <p:sp>
        <p:nvSpPr>
          <p:cNvPr id="3" name="Content Placeholder 2">
            <a:extLst>
              <a:ext uri="{FF2B5EF4-FFF2-40B4-BE49-F238E27FC236}">
                <a16:creationId xmlns:a16="http://schemas.microsoft.com/office/drawing/2014/main" id="{4BD00B9B-F77E-4312-A955-9A382BFA1B34}"/>
              </a:ext>
            </a:extLst>
          </p:cNvPr>
          <p:cNvSpPr>
            <a:spLocks noGrp="1"/>
          </p:cNvSpPr>
          <p:nvPr>
            <p:ph idx="1"/>
          </p:nvPr>
        </p:nvSpPr>
        <p:spPr>
          <a:xfrm>
            <a:off x="457200" y="980728"/>
            <a:ext cx="8229600" cy="4535835"/>
          </a:xfrm>
        </p:spPr>
        <p:txBody>
          <a:bodyPr/>
          <a:lstStyle/>
          <a:p>
            <a:pPr eaLnBrk="1" hangingPunct="1">
              <a:defRPr/>
            </a:pPr>
            <a:r>
              <a:rPr lang="en-GB" sz="2000" dirty="0"/>
              <a:t>Indeed.com (2021) ‘</a:t>
            </a:r>
            <a:r>
              <a:rPr lang="en-US" sz="2000" dirty="0"/>
              <a:t>14 Common Qualities Employers are Looking For’. </a:t>
            </a:r>
            <a:r>
              <a:rPr lang="en-GB" sz="2000" dirty="0">
                <a:hlinkClick r:id="rId2"/>
              </a:rPr>
              <a:t>https://www.indeed.com/career-advice/finding-a-job/qualities-employers-want</a:t>
            </a:r>
            <a:r>
              <a:rPr lang="en-GB" sz="2000" dirty="0"/>
              <a:t> (accessed 18 June 2021)</a:t>
            </a:r>
          </a:p>
          <a:p>
            <a:pPr eaLnBrk="1" hangingPunct="1">
              <a:defRPr/>
            </a:pPr>
            <a:r>
              <a:rPr lang="en-US" sz="2000" dirty="0"/>
              <a:t>Mindtools (n.d.)’ How Self-Motivated Are You? Taking Charge of Your Goals and Achievements’. </a:t>
            </a:r>
            <a:r>
              <a:rPr lang="en-US" sz="2000" dirty="0">
                <a:hlinkClick r:id="rId3"/>
              </a:rPr>
              <a:t>https://www.mindtools.com/pages/article/newLDR_57.htm</a:t>
            </a:r>
            <a:r>
              <a:rPr lang="en-US" sz="2000" dirty="0"/>
              <a:t> </a:t>
            </a:r>
            <a:r>
              <a:rPr lang="en-GB" sz="2000" dirty="0"/>
              <a:t>(accessed 18 June 2021)</a:t>
            </a:r>
          </a:p>
          <a:p>
            <a:pPr eaLnBrk="1" hangingPunct="1">
              <a:defRPr/>
            </a:pPr>
            <a:endParaRPr lang="en-GB" dirty="0"/>
          </a:p>
        </p:txBody>
      </p:sp>
      <p:sp>
        <p:nvSpPr>
          <p:cNvPr id="4" name="Date Placeholder 3">
            <a:extLst>
              <a:ext uri="{FF2B5EF4-FFF2-40B4-BE49-F238E27FC236}">
                <a16:creationId xmlns:a16="http://schemas.microsoft.com/office/drawing/2014/main" id="{FDD6B2F2-1D26-4332-85AA-95BA1997CFF1}"/>
              </a:ext>
            </a:extLst>
          </p:cNvPr>
          <p:cNvSpPr>
            <a:spLocks noGrp="1"/>
          </p:cNvSpPr>
          <p:nvPr>
            <p:ph type="dt" sz="quarter" idx="10"/>
          </p:nvPr>
        </p:nvSpPr>
        <p:spPr/>
        <p:txBody>
          <a:bodyPr/>
          <a:lstStyle/>
          <a:p>
            <a:pPr>
              <a:defRPr/>
            </a:pPr>
            <a:fld id="{2FD45F39-082B-41C7-A52C-764C07DBF574}" type="datetime1">
              <a:rPr lang="en-GB" altLang="en-US"/>
              <a:pPr>
                <a:defRPr/>
              </a:pPr>
              <a:t>22/06/2021</a:t>
            </a:fld>
            <a:endParaRPr lang="en-GB" altLang="en-US"/>
          </a:p>
        </p:txBody>
      </p:sp>
      <p:sp>
        <p:nvSpPr>
          <p:cNvPr id="31748" name="Slide Number Placeholder 4">
            <a:extLst>
              <a:ext uri="{FF2B5EF4-FFF2-40B4-BE49-F238E27FC236}">
                <a16:creationId xmlns:a16="http://schemas.microsoft.com/office/drawing/2014/main" id="{C523F372-D216-4C13-9B1C-4277B661F7E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C1E9998-FA50-41C5-A41E-DD72C23D002F}" type="slidenum">
              <a:rPr lang="en-GB" altLang="en-US" sz="1200">
                <a:solidFill>
                  <a:srgbClr val="898989"/>
                </a:solidFill>
              </a:rPr>
              <a:pPr>
                <a:spcBef>
                  <a:spcPct val="0"/>
                </a:spcBef>
                <a:buFontTx/>
                <a:buNone/>
              </a:pPr>
              <a:t>25</a:t>
            </a:fld>
            <a:endParaRPr lang="en-GB" altLang="en-US" sz="1200">
              <a:solidFill>
                <a:srgbClr val="898989"/>
              </a:solidFill>
            </a:endParaRPr>
          </a:p>
        </p:txBody>
      </p:sp>
    </p:spTree>
    <p:extLst>
      <p:ext uri="{BB962C8B-B14F-4D97-AF65-F5344CB8AC3E}">
        <p14:creationId xmlns:p14="http://schemas.microsoft.com/office/powerpoint/2010/main" val="287216572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490</TotalTime>
  <Words>1496</Words>
  <Application>Microsoft Office PowerPoint</Application>
  <PresentationFormat>On-screen Show (4:3)</PresentationFormat>
  <Paragraphs>197</Paragraphs>
  <Slides>25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Myriad Pro</vt:lpstr>
      <vt:lpstr>Verdana</vt:lpstr>
      <vt:lpstr>Wingdings 3</vt:lpstr>
      <vt:lpstr>20140311PresentationUWTSDTemplate</vt:lpstr>
      <vt:lpstr>PowerPoint Presentation</vt:lpstr>
      <vt:lpstr>Lesson Aims</vt:lpstr>
      <vt:lpstr>What employers expect from their staff</vt:lpstr>
      <vt:lpstr>What employers expect from their staff</vt:lpstr>
      <vt:lpstr>Question for you</vt:lpstr>
      <vt:lpstr>PowerPoint Presentation</vt:lpstr>
      <vt:lpstr>Group work (30 minutes)</vt:lpstr>
      <vt:lpstr>Review</vt:lpstr>
      <vt:lpstr>Self Motivation</vt:lpstr>
      <vt:lpstr>Self Motivation</vt:lpstr>
      <vt:lpstr>Exercise</vt:lpstr>
      <vt:lpstr>Factors in Self-Motivation</vt:lpstr>
      <vt:lpstr>1. Self-Confidence and Self-Efficacy </vt:lpstr>
      <vt:lpstr>2. Positive Thinking</vt:lpstr>
      <vt:lpstr>3. Focus and Strong Goals</vt:lpstr>
      <vt:lpstr>4. Motivating Environment</vt:lpstr>
      <vt:lpstr>Learning styles</vt:lpstr>
      <vt:lpstr>Definitions of learning style  </vt:lpstr>
      <vt:lpstr>PowerPoint Presentation</vt:lpstr>
      <vt:lpstr>PowerPoint Presentation</vt:lpstr>
      <vt:lpstr>PowerPoint Presentation</vt:lpstr>
      <vt:lpstr>PowerPoint Presentation</vt:lpstr>
      <vt:lpstr>Class exercise: VAK Questionnaire</vt:lpstr>
      <vt:lpstr>Learning Outcomes</vt:lpstr>
      <vt:lpstr>References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Sylvia Hoffmann</cp:lastModifiedBy>
  <cp:revision>49</cp:revision>
  <cp:lastPrinted>2018-06-14T14:34:09Z</cp:lastPrinted>
  <dcterms:created xsi:type="dcterms:W3CDTF">2002-10-07T19:43:58Z</dcterms:created>
  <dcterms:modified xsi:type="dcterms:W3CDTF">2021-06-22T17:29:03Z</dcterms:modified>
</cp:coreProperties>
</file>