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275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66" d="100"/>
          <a:sy n="66" d="100"/>
        </p:scale>
        <p:origin x="1282" y="41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Pierre Cardin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1710518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US" dirty="0"/>
              <a:t> </a:t>
            </a:r>
            <a:r>
              <a:rPr lang="en-US" sz="3600" dirty="0"/>
              <a:t>Abdulla Sodiq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my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Afternoon. My name is Pierre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today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Green Havan Florists </a:t>
            </a:r>
            <a:endParaRPr lang="en-GB" sz="3200" u="sng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1D41E04-4392-20ED-D1AC-F41CB8358FA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1" y="2508740"/>
            <a:ext cx="11179834" cy="2492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Established Reputation: Green Haven Florists has a strong reputation for quality, bespoke arrangements.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Struggling to Keep Up: The shop is struggling to keep pace with changes in the digital and retail world.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Insight into the problems Green Haven Florists are facing.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Online Rivals: Losing customers to big retailers offering convenience and low prices.</a:t>
            </a:r>
          </a:p>
          <a:p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Local Rivals: New competitors are taking share with aggressive pricing and strong digital presence.</a:t>
            </a:r>
          </a:p>
          <a:p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Foot Traffic: High street is declining; people are shopping online.</a:t>
            </a:r>
          </a:p>
          <a:p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Service Gaps: We lack modern essentials like flexible delivery/subscriptions.</a:t>
            </a: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4824217"/>
              </p:ext>
            </p:extLst>
          </p:nvPr>
        </p:nvGraphicFramePr>
        <p:xfrm>
          <a:off x="2766348" y="0"/>
          <a:ext cx="8278998" cy="680185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182714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182714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106978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787079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654085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182714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182714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60016">
                <a:tc gridSpan="7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644696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575924">
                <a:tc>
                  <a:txBody>
                    <a:bodyPr/>
                    <a:lstStyle/>
                    <a:p>
                      <a:r>
                        <a:rPr lang="en-GB" dirty="0"/>
                        <a:t>Decline in sales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Their marketing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Last 12 Months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owners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company is not marketing digitally  properly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Its serious because the company  will be losing money 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 percent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351001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Losing sales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Only have sales from passerby's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Since online trading started to grow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More customers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Because the company has limited itself to just the local area and passersby  and not updated  their website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Impact's long-term sales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30 percent decline in sales and could get worse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67951" y="55511"/>
            <a:ext cx="279099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Root Problem.</a:t>
            </a:r>
          </a:p>
          <a:p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The PESTEL Framework.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000" dirty="0"/>
              <a:t>The primary function of a PESTLE analysis for a company like Green Haven is to find potential opportunities and threats. By looking at these external factors, the company can make informed planned decisions.</a:t>
            </a:r>
          </a:p>
          <a:p>
            <a:endParaRPr lang="en-GB" sz="3500" b="1" dirty="0"/>
          </a:p>
          <a:p>
            <a:r>
              <a:rPr lang="en-GB" sz="3500" b="1" dirty="0"/>
              <a:t>Planning:</a:t>
            </a:r>
            <a:r>
              <a:rPr lang="en-GB" sz="3000" dirty="0"/>
              <a:t> It helps in developing robust long-term and short-term business plans.</a:t>
            </a:r>
          </a:p>
          <a:p>
            <a:r>
              <a:rPr lang="en-GB" sz="3500" b="1" dirty="0"/>
              <a:t>Market Analysis</a:t>
            </a:r>
            <a:r>
              <a:rPr lang="en-GB" sz="3000" dirty="0"/>
              <a:t>: It provides context for understanding market dynamics and customer needs.</a:t>
            </a:r>
          </a:p>
          <a:p>
            <a:r>
              <a:rPr lang="en-GB" sz="3500" b="1" dirty="0"/>
              <a:t>Risk Assessment</a:t>
            </a:r>
            <a:r>
              <a:rPr lang="en-GB" sz="3000" dirty="0"/>
              <a:t>: It aids in proactively identifying and mitigating potential risks stemming from the external environment.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A5C6279-CEA4-10F9-3660-98FF69757F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7858529"/>
              </p:ext>
            </p:extLst>
          </p:nvPr>
        </p:nvGraphicFramePr>
        <p:xfrm>
          <a:off x="698346" y="489115"/>
          <a:ext cx="10017780" cy="5919843"/>
        </p:xfrm>
        <a:graphic>
          <a:graphicData uri="http://schemas.openxmlformats.org/drawingml/2006/table">
            <a:tbl>
              <a:tblPr/>
              <a:tblGrid>
                <a:gridCol w="3339260">
                  <a:extLst>
                    <a:ext uri="{9D8B030D-6E8A-4147-A177-3AD203B41FA5}">
                      <a16:colId xmlns:a16="http://schemas.microsoft.com/office/drawing/2014/main" val="1492970587"/>
                    </a:ext>
                  </a:extLst>
                </a:gridCol>
                <a:gridCol w="3339260">
                  <a:extLst>
                    <a:ext uri="{9D8B030D-6E8A-4147-A177-3AD203B41FA5}">
                      <a16:colId xmlns:a16="http://schemas.microsoft.com/office/drawing/2014/main" val="2626900286"/>
                    </a:ext>
                  </a:extLst>
                </a:gridCol>
                <a:gridCol w="3339260">
                  <a:extLst>
                    <a:ext uri="{9D8B030D-6E8A-4147-A177-3AD203B41FA5}">
                      <a16:colId xmlns:a16="http://schemas.microsoft.com/office/drawing/2014/main" val="1328644502"/>
                    </a:ext>
                  </a:extLst>
                </a:gridCol>
              </a:tblGrid>
              <a:tr h="64835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b="1" dirty="0"/>
                        <a:t>Political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Government polices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Business taxes or grants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33856721"/>
                  </a:ext>
                </a:extLst>
              </a:tr>
              <a:tr h="12318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b="1"/>
                        <a:t>Economic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Inflation and supply chain disruptions.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A sudden surge in the price of fresh flowers, directly squeezing profit margins and making it hard to compete on price.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0357433"/>
                  </a:ext>
                </a:extLst>
              </a:tr>
              <a:tr h="10373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b="1"/>
                        <a:t>Social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General shift toward online shopping. Customers are now opting for convenience, flexible delivery, and subscription services.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It slows down foot traffic and makes the traditional retail model less viable.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99299069"/>
                  </a:ext>
                </a:extLst>
              </a:tr>
              <a:tr h="108193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b="1" dirty="0"/>
                        <a:t>Technological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Competitors have a strong digital/Instagram presence. Green Haven’s are not marketing themselves digitally properly 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Green Haven’s marketing plan is preventing them from competing with rivals who excel at e-commerce, directly contributing to lost sales.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1370636"/>
                  </a:ext>
                </a:extLst>
              </a:tr>
              <a:tr h="12318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b="1" dirty="0"/>
                        <a:t>Environmental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Green Haven's commitment to eco-friendly packaging and sustainable materials.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The cost to use sustainable materials have become more expensive to source and uphold.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9238566"/>
                  </a:ext>
                </a:extLst>
              </a:tr>
              <a:tr h="64835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b="1" dirty="0"/>
                        <a:t>Legal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i="1" dirty="0"/>
                        <a:t>Company trading laws (</a:t>
                      </a:r>
                      <a:r>
                        <a:rPr lang="en-GB" sz="1400" dirty="0"/>
                        <a:t>Marson, J. &amp; Ferris, K. (2020) </a:t>
                      </a:r>
                      <a:r>
                        <a:rPr lang="en-GB" sz="1400" i="1" dirty="0"/>
                        <a:t>Business law</a:t>
                      </a:r>
                      <a:r>
                        <a:rPr lang="en-GB" sz="1400" dirty="0"/>
                        <a:t>. 6th </a:t>
                      </a:r>
                      <a:r>
                        <a:rPr lang="en-GB" sz="1400" dirty="0" err="1"/>
                        <a:t>edn</a:t>
                      </a:r>
                      <a:r>
                        <a:rPr lang="en-GB" sz="1400" dirty="0"/>
                        <a:t>. Oxford: Oxford University Press)</a:t>
                      </a:r>
                      <a:endParaRPr lang="en-GB" sz="1400" b="1" dirty="0"/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All legal factors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80168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The Cause-and-Effect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used? </a:t>
            </a:r>
            <a:r>
              <a:rPr lang="en-GB" sz="2800" dirty="0"/>
              <a:t>Root Cause Identification and Structure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 Its a primary tool for conducting a structured, methodical analysis to identify the underlying causes of a problem.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model? To f</a:t>
            </a:r>
            <a:r>
              <a:rPr lang="en-GB" sz="2800" dirty="0"/>
              <a:t>ocus on Root Causes and Structured Brainstorming.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model? </a:t>
            </a:r>
            <a:r>
              <a:rPr lang="en-GB" sz="2800" dirty="0"/>
              <a:t>Can Become Complex and Subjective (Tague 2004, p. 15)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827129" y="275265"/>
            <a:ext cx="1028763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200" dirty="0"/>
          </a:p>
        </p:txBody>
      </p:sp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-171307" y="168892"/>
            <a:ext cx="12363307" cy="60445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04B6A3-E290-98DC-0A4D-5EBA54AB2A38}"/>
              </a:ext>
            </a:extLst>
          </p:cNvPr>
          <p:cNvSpPr txBox="1"/>
          <p:nvPr/>
        </p:nvSpPr>
        <p:spPr>
          <a:xfrm>
            <a:off x="3495554" y="1003977"/>
            <a:ext cx="13310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 using the internet to their full advantage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7EE4F4-8DA6-A8A7-3FBB-1D8C9E52A03C}"/>
              </a:ext>
            </a:extLst>
          </p:cNvPr>
          <p:cNvSpPr txBox="1"/>
          <p:nvPr/>
        </p:nvSpPr>
        <p:spPr>
          <a:xfrm>
            <a:off x="5937813" y="950639"/>
            <a:ext cx="8796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Missed customers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6F1074-26CA-6B67-09E0-6F5D3B3146B5}"/>
              </a:ext>
            </a:extLst>
          </p:cNvPr>
          <p:cNvSpPr txBox="1"/>
          <p:nvPr/>
        </p:nvSpPr>
        <p:spPr>
          <a:xfrm>
            <a:off x="9624644" y="567652"/>
            <a:ext cx="24885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Decline in sales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7663D1-37CE-10DB-FBA0-A7D3090A7819}"/>
              </a:ext>
            </a:extLst>
          </p:cNvPr>
          <p:cNvSpPr txBox="1"/>
          <p:nvPr/>
        </p:nvSpPr>
        <p:spPr>
          <a:xfrm>
            <a:off x="1527858" y="1106261"/>
            <a:ext cx="15162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Old school marketing, only foot sales, outdated website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042C8D1-AB2A-829D-6F8B-12EAF17E7ACC}"/>
              </a:ext>
            </a:extLst>
          </p:cNvPr>
          <p:cNvSpPr txBox="1"/>
          <p:nvPr/>
        </p:nvSpPr>
        <p:spPr>
          <a:xfrm>
            <a:off x="1678329" y="3900668"/>
            <a:ext cx="1516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 using social media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1545CB-C306-BDA4-F9B0-2A68B72B4294}"/>
              </a:ext>
            </a:extLst>
          </p:cNvPr>
          <p:cNvSpPr txBox="1"/>
          <p:nvPr/>
        </p:nvSpPr>
        <p:spPr>
          <a:xfrm>
            <a:off x="6246470" y="3935856"/>
            <a:ext cx="1446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Weather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E3E8CA-9BF5-44F4-99DA-071D465BE9C7}"/>
              </a:ext>
            </a:extLst>
          </p:cNvPr>
          <p:cNvSpPr txBox="1"/>
          <p:nvPr/>
        </p:nvSpPr>
        <p:spPr>
          <a:xfrm>
            <a:off x="3877519" y="3900667"/>
            <a:ext cx="16821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Their profit and losses</a:t>
            </a: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Summary Of My Key Findings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/>
          </a:bodyPr>
          <a:lstStyle/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A 30% Drop in In-Store Sales.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:The primary issue is a 30% drop in in-store sales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Failure to Modernize: The company is not adapting to changes in the retail and digital industries.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High Control Gap: The need for new services and outdated online presence are critical internal issues that can be controlled.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Tague, N. R. (2004) </a:t>
            </a:r>
            <a:r>
              <a:rPr lang="en-GB" i="1" dirty="0"/>
              <a:t>The Quality Toolbox</a:t>
            </a:r>
            <a:r>
              <a:rPr lang="en-GB" dirty="0"/>
              <a:t>. 2nd </a:t>
            </a:r>
            <a:r>
              <a:rPr lang="en-GB" dirty="0" err="1"/>
              <a:t>edn</a:t>
            </a:r>
            <a:r>
              <a:rPr lang="en-GB" dirty="0"/>
              <a:t>. Milwaukee, Wisconsin: American Society for Quality.</a:t>
            </a:r>
          </a:p>
          <a:p>
            <a:pPr algn="just"/>
            <a:r>
              <a:rPr lang="en-GB" dirty="0"/>
              <a:t>Ishikawa, K. (1982) </a:t>
            </a:r>
            <a:r>
              <a:rPr lang="en-GB" i="1" dirty="0"/>
              <a:t>Guide to Quality Control</a:t>
            </a:r>
            <a:r>
              <a:rPr lang="en-GB" dirty="0"/>
              <a:t>. 2nd rev. </a:t>
            </a:r>
            <a:r>
              <a:rPr lang="en-GB" dirty="0" err="1"/>
              <a:t>edn</a:t>
            </a:r>
            <a:r>
              <a:rPr lang="en-GB" dirty="0"/>
              <a:t>. Tokyo: Asian Productivity Organization.</a:t>
            </a:r>
          </a:p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Marson, J. &amp; Ferris, K. (2020) Business law. 6th </a:t>
            </a:r>
            <a:r>
              <a:rPr lang="en-GB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Oxford: Oxford University Press)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848</Words>
  <Application>Microsoft Office PowerPoint</Application>
  <PresentationFormat>Widescreen</PresentationFormat>
  <Paragraphs>114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Overview of my presentation </vt:lpstr>
      <vt:lpstr>Overview of Green Havan Florists </vt:lpstr>
      <vt:lpstr>Insight into the problems Green Haven Florists are facing.</vt:lpstr>
      <vt:lpstr>PowerPoint Presentation</vt:lpstr>
      <vt:lpstr>The PESTEL Framework.</vt:lpstr>
      <vt:lpstr>  </vt:lpstr>
      <vt:lpstr>The Cause-and-Effect model</vt:lpstr>
      <vt:lpstr>PowerPoint Presentation</vt:lpstr>
      <vt:lpstr>Summary Of My Key Findings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Pierre Cardin</cp:lastModifiedBy>
  <cp:revision>88</cp:revision>
  <dcterms:created xsi:type="dcterms:W3CDTF">2024-01-29T11:42:05Z</dcterms:created>
  <dcterms:modified xsi:type="dcterms:W3CDTF">2025-10-13T00:26:20Z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