
<file path=[Content_Types].xml><?xml version="1.0" encoding="utf-8"?>
<Types xmlns="http://schemas.openxmlformats.org/package/2006/content-types">
  <Override PartName="/_rels/.rels" ContentType="application/vnd.openxmlformats-package.relationships+xml"/>
  <Override PartName="/ppt/_rels/presentation.xml.rels" ContentType="application/vnd.openxmlformats-package.relationships+xml"/>
  <Override PartName="/ppt/media/image18.png" ContentType="image/png"/>
  <Override PartName="/ppt/media/image17.jpeg" ContentType="image/jpeg"/>
  <Override PartName="/ppt/media/image16.jpeg" ContentType="image/jpeg"/>
  <Override PartName="/ppt/media/image15.png" ContentType="image/png"/>
  <Override PartName="/ppt/media/image13.png" ContentType="image/png"/>
  <Override PartName="/ppt/media/image7.png" ContentType="image/png"/>
  <Override PartName="/ppt/media/image9.jpeg" ContentType="image/jpeg"/>
  <Override PartName="/ppt/media/image8.png" ContentType="image/png"/>
  <Override PartName="/ppt/media/image12.png" ContentType="image/png"/>
  <Override PartName="/ppt/media/image6.jpeg" ContentType="image/jpeg"/>
  <Override PartName="/ppt/media/image11.jpeg" ContentType="image/jpeg"/>
  <Override PartName="/ppt/media/image5.jpeg" ContentType="image/jpeg"/>
  <Override PartName="/ppt/media/image14.png" ContentType="image/png"/>
  <Override PartName="/ppt/media/image10.jpeg" ContentType="image/jpeg"/>
  <Override PartName="/ppt/media/image4.jpeg" ContentType="image/jpeg"/>
  <Override PartName="/ppt/media/image2.jpeg" ContentType="image/jpeg"/>
  <Override PartName="/ppt/media/image3.png" ContentType="image/png"/>
  <Override PartName="/ppt/media/image1.jpeg" ContentType="image/jpeg"/>
  <Override PartName="/ppt/slides/_rels/slide21.xml.rels" ContentType="application/vnd.openxmlformats-package.relationships+xml"/>
  <Override PartName="/ppt/slides/_rels/slide20.xml.rels" ContentType="application/vnd.openxmlformats-package.relationships+xml"/>
  <Override PartName="/ppt/slides/_rels/slide16.xml.rels" ContentType="application/vnd.openxmlformats-package.relationships+xml"/>
  <Override PartName="/ppt/slides/_rels/slide23.xml.rels" ContentType="application/vnd.openxmlformats-package.relationships+xml"/>
  <Override PartName="/ppt/slides/_rels/slide15.xml.rels" ContentType="application/vnd.openxmlformats-package.relationships+xml"/>
  <Override PartName="/ppt/slides/_rels/slide22.xml.rels" ContentType="application/vnd.openxmlformats-package.relationships+xml"/>
  <Override PartName="/ppt/slides/_rels/slide14.xml.rels" ContentType="application/vnd.openxmlformats-package.relationships+xml"/>
  <Override PartName="/ppt/slides/_rels/slide13.xml.rels" ContentType="application/vnd.openxmlformats-package.relationships+xml"/>
  <Override PartName="/ppt/slides/_rels/slide19.xml.rels" ContentType="application/vnd.openxmlformats-package.relationships+xml"/>
  <Override PartName="/ppt/slides/_rels/slide12.xml.rels" ContentType="application/vnd.openxmlformats-package.relationships+xml"/>
  <Override PartName="/ppt/slides/_rels/slide18.xml.rels" ContentType="application/vnd.openxmlformats-package.relationships+xml"/>
  <Override PartName="/ppt/slides/_rels/slide11.xml.rels" ContentType="application/vnd.openxmlformats-package.relationships+xml"/>
  <Override PartName="/ppt/slides/_rels/slide17.xml.rels" ContentType="application/vnd.openxmlformats-package.relationships+xml"/>
  <Override PartName="/ppt/slides/_rels/slide10.xml.rels" ContentType="application/vnd.openxmlformats-package.relationships+xml"/>
  <Override PartName="/ppt/slides/_rels/slide2.xml.rels" ContentType="application/vnd.openxmlformats-package.relationships+xml"/>
  <Override PartName="/ppt/slides/_rels/slide9.xml.rels" ContentType="application/vnd.openxmlformats-package.relationships+xml"/>
  <Override PartName="/ppt/slides/_rels/slide1.xml.rels" ContentType="application/vnd.openxmlformats-package.relationships+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3.xml.rels" ContentType="application/vnd.openxmlformats-package.relationships+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xml" ContentType="application/vnd.openxmlformats-officedocument.presentationml.slide+xml"/>
  <Override PartName="/ppt/slides/slide23.xml" ContentType="application/vnd.openxmlformats-officedocument.presentationml.slide+xml"/>
  <Override PartName="/ppt/slides/slide11.xml" ContentType="application/vnd.openxmlformats-officedocument.presentationml.slide+xml"/>
  <Override PartName="/ppt/slides/slide9.xml" ContentType="application/vnd.openxmlformats-officedocument.presentationml.slide+xml"/>
  <Override PartName="/ppt/slides/slide22.xml" ContentType="application/vnd.openxmlformats-officedocument.presentationml.slide+xml"/>
  <Override PartName="/ppt/slides/slide10.xml" ContentType="application/vnd.openxmlformats-officedocument.presentationml.slide+xml"/>
  <Override PartName="/ppt/slides/slide8.xml" ContentType="application/vnd.openxmlformats-officedocument.presentationml.slide+xml"/>
  <Override PartName="/ppt/slides/slide21.xml" ContentType="application/vnd.openxmlformats-officedocument.presentationml.slide+xml"/>
  <Override PartName="/ppt/slides/slide7.xml" ContentType="application/vnd.openxmlformats-officedocument.presentationml.slide+xml"/>
  <Override PartName="/ppt/slides/slide20.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9.xml" ContentType="application/vnd.openxmlformats-officedocument.presentationml.slide+xml"/>
  <Override PartName="/ppt/slideLayouts/_rels/slideLayout48.xml.rels" ContentType="application/vnd.openxmlformats-package.relationships+xml"/>
  <Override PartName="/ppt/slideLayouts/_rels/slideLayout47.xml.rels" ContentType="application/vnd.openxmlformats-package.relationships+xml"/>
  <Override PartName="/ppt/slideLayouts/_rels/slideLayout46.xml.rels" ContentType="application/vnd.openxmlformats-package.relationships+xml"/>
  <Override PartName="/ppt/slideLayouts/_rels/slideLayout40.xml.rels" ContentType="application/vnd.openxmlformats-package.relationships+xml"/>
  <Override PartName="/ppt/slideLayouts/_rels/slideLayout38.xml.rels" ContentType="application/vnd.openxmlformats-package.relationships+xml"/>
  <Override PartName="/ppt/slideLayouts/_rels/slideLayout37.xml.rels" ContentType="application/vnd.openxmlformats-package.relationships+xml"/>
  <Override PartName="/ppt/slideLayouts/_rels/slideLayout36.xml.rels" ContentType="application/vnd.openxmlformats-package.relationships+xml"/>
  <Override PartName="/ppt/slideLayouts/_rels/slideLayout35.xml.rels" ContentType="application/vnd.openxmlformats-package.relationships+xml"/>
  <Override PartName="/ppt/slideLayouts/_rels/slideLayout45.xml.rels" ContentType="application/vnd.openxmlformats-package.relationships+xml"/>
  <Override PartName="/ppt/slideLayouts/_rels/slideLayout34.xml.rels" ContentType="application/vnd.openxmlformats-package.relationships+xml"/>
  <Override PartName="/ppt/slideLayouts/_rels/slideLayout30.xml.rels" ContentType="application/vnd.openxmlformats-package.relationships+xml"/>
  <Override PartName="/ppt/slideLayouts/_rels/slideLayout10.xml.rels" ContentType="application/vnd.openxmlformats-package.relationships+xml"/>
  <Override PartName="/ppt/slideLayouts/_rels/slideLayout29.xml.rels" ContentType="application/vnd.openxmlformats-package.relationships+xml"/>
  <Override PartName="/ppt/slideLayouts/_rels/slideLayout28.xml.rels" ContentType="application/vnd.openxmlformats-package.relationships+xml"/>
  <Override PartName="/ppt/slideLayouts/_rels/slideLayout26.xml.rels" ContentType="application/vnd.openxmlformats-package.relationships+xml"/>
  <Override PartName="/ppt/slideLayouts/_rels/slideLayout20.xml.rels" ContentType="application/vnd.openxmlformats-package.relationships+xml"/>
  <Override PartName="/ppt/slideLayouts/_rels/slideLayout39.xml.rels" ContentType="application/vnd.openxmlformats-package.relationships+xml"/>
  <Override PartName="/ppt/slideLayouts/_rels/slideLayout25.xml.rels" ContentType="application/vnd.openxmlformats-package.relationships+xml"/>
  <Override PartName="/ppt/slideLayouts/_rels/slideLayout24.xml.rels" ContentType="application/vnd.openxmlformats-package.relationships+xml"/>
  <Override PartName="/ppt/slideLayouts/_rels/slideLayout32.xml.rels" ContentType="application/vnd.openxmlformats-package.relationships+xml"/>
  <Override PartName="/ppt/slideLayouts/_rels/slideLayout21.xml.rels" ContentType="application/vnd.openxmlformats-package.relationships+xml"/>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23.xml.rels" ContentType="application/vnd.openxmlformats-package.relationships+xml"/>
  <Override PartName="/ppt/slideLayouts/_rels/slideLayout15.xml.rels" ContentType="application/vnd.openxmlformats-package.relationships+xml"/>
  <Override PartName="/ppt/slideLayouts/_rels/slideLayout22.xml.rels" ContentType="application/vnd.openxmlformats-package.relationships+xml"/>
  <Override PartName="/ppt/slideLayouts/_rels/slideLayout14.xml.rels" ContentType="application/vnd.openxmlformats-package.relationships+xml"/>
  <Override PartName="/ppt/slideLayouts/_rels/slideLayout27.xml.rels" ContentType="application/vnd.openxmlformats-package.relationships+xml"/>
  <Override PartName="/ppt/slideLayouts/_rels/slideLayout13.xml.rels" ContentType="application/vnd.openxmlformats-package.relationships+xml"/>
  <Override PartName="/ppt/slideLayouts/_rels/slideLayout19.xml.rels" ContentType="application/vnd.openxmlformats-package.relationships+xml"/>
  <Override PartName="/ppt/slideLayouts/_rels/slideLayout12.xml.rels" ContentType="application/vnd.openxmlformats-package.relationships+xml"/>
  <Override PartName="/ppt/slideLayouts/_rels/slideLayout18.xml.rels" ContentType="application/vnd.openxmlformats-package.relationships+xml"/>
  <Override PartName="/ppt/slideLayouts/_rels/slideLayout11.xml.rels" ContentType="application/vnd.openxmlformats-package.relationships+xml"/>
  <Override PartName="/ppt/slideLayouts/_rels/slideLayout17.xml.rels" ContentType="application/vnd.openxmlformats-package.relationships+xml"/>
  <Override PartName="/ppt/slideLayouts/_rels/slideLayout2.xml.rels" ContentType="application/vnd.openxmlformats-package.relationships+xml"/>
  <Override PartName="/ppt/slideLayouts/_rels/slideLayout44.xml.rels" ContentType="application/vnd.openxmlformats-package.relationships+xml"/>
  <Override PartName="/ppt/slideLayouts/_rels/slideLayout33.xml.rels" ContentType="application/vnd.openxmlformats-package.relationships+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43.xml.rels" ContentType="application/vnd.openxmlformats-package.relationships+xml"/>
  <Override PartName="/ppt/slideLayouts/_rels/slideLayout8.xml.rels" ContentType="application/vnd.openxmlformats-package.relationships+xml"/>
  <Override PartName="/ppt/slideLayouts/_rels/slideLayout42.xml.rels" ContentType="application/vnd.openxmlformats-package.relationships+xml"/>
  <Override PartName="/ppt/slideLayouts/_rels/slideLayout7.xml.rels" ContentType="application/vnd.openxmlformats-package.relationships+xml"/>
  <Override PartName="/ppt/slideLayouts/_rels/slideLayout41.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slideLayout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46.xml" ContentType="application/vnd.openxmlformats-officedocument.presentationml.slideLayout+xml"/>
  <Override PartName="/ppt/slideLayouts/slideLayout4.xml" ContentType="application/vnd.openxmlformats-officedocument.presentationml.slideLayout+xml"/>
  <Override PartName="/ppt/slideLayouts/slideLayout45.xml" ContentType="application/vnd.openxmlformats-officedocument.presentationml.slideLayout+xml"/>
  <Override PartName="/ppt/slideLayouts/slideLayout3.xml" ContentType="application/vnd.openxmlformats-officedocument.presentationml.slideLayout+xml"/>
  <Override PartName="/ppt/slideLayouts/slideLayout44.xml" ContentType="application/vnd.openxmlformats-officedocument.presentationml.slideLayout+xml"/>
  <Override PartName="/ppt/slideLayouts/slideLayout2.xml" ContentType="application/vnd.openxmlformats-officedocument.presentationml.slideLayout+xml"/>
  <Override PartName="/ppt/slideLayouts/slideLayout43.xml" ContentType="application/vnd.openxmlformats-officedocument.presentationml.slideLayout+xml"/>
  <Override PartName="/ppt/slideLayouts/slideLayout1.xml" ContentType="application/vnd.openxmlformats-officedocument.presentationml.slideLayout+xml"/>
  <Override PartName="/ppt/slideLayouts/slideLayout42.xml" ContentType="application/vnd.openxmlformats-officedocument.presentationml.slideLayout+xml"/>
  <Override PartName="/ppt/slideLayouts/slideLayout41.xml" ContentType="application/vnd.openxmlformats-officedocument.presentationml.slideLayout+xml"/>
  <Override PartName="/ppt/slideLayouts/slideLayout40.xml" ContentType="application/vnd.openxmlformats-officedocument.presentationml.slideLayout+xml"/>
  <Override PartName="/ppt/slideLayouts/slideLayout39.xml" ContentType="application/vnd.openxmlformats-officedocument.presentationml.slideLayout+xml"/>
  <Override PartName="/ppt/slideLayouts/slideLayout38.xml" ContentType="application/vnd.openxmlformats-officedocument.presentationml.slideLayout+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32.xml" ContentType="application/vnd.openxmlformats-officedocument.presentationml.slideLayout+xml"/>
  <Override PartName="/ppt/slideLayouts/slideLayout31.xml" ContentType="application/vnd.openxmlformats-officedocument.presentationml.slideLayout+xml"/>
  <Override PartName="/ppt/slideLayouts/slideLayout30.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48.xml" ContentType="application/vnd.openxmlformats-officedocument.presentationml.slideLayout+xml"/>
  <Override PartName="/ppt/slideLayouts/slideLayout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21.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20.xml" ContentType="application/vnd.openxmlformats-officedocument.presentationml.slideLayout+xml"/>
  <Override PartName="/ppt/slideLayouts/slideLayout17.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slideMasters/slideMaster4.xml" ContentType="application/vnd.openxmlformats-officedocument.presentationml.slideMaster+xml"/>
  <Override PartName="/ppt/slideMasters/slideMaster3.xml" ContentType="application/vnd.openxmlformats-officedocument.presentationml.slideMaster+xml"/>
  <Override PartName="/ppt/slideMasters/_rels/slideMaster4.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1.xml.rels" ContentType="application/vnd.openxmlformats-package.relationships+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presentation.xml" ContentType="application/vnd.openxmlformats-officedocument.presentationml.presentation.main+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42"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4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4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9"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5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6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6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7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0"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9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9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0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0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0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18" name="PlaceHolder 2"/>
          <p:cNvSpPr>
            <a:spLocks noGrp="1"/>
          </p:cNvSpPr>
          <p:nvPr>
            <p:ph type="subTitle"/>
          </p:nvPr>
        </p:nvSpPr>
        <p:spPr>
          <a:xfrm>
            <a:off x="457200" y="1604520"/>
            <a:ext cx="8229240" cy="39772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0"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457200" y="273600"/>
            <a:ext cx="8229240" cy="530784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3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3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39"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4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73600"/>
            <a:ext cx="8229240" cy="1144800"/>
          </a:xfrm>
          <a:prstGeom prst="rect">
            <a:avLst/>
          </a:prstGeom>
        </p:spPr>
        <p:txBody>
          <a:bodyPr lIns="0" rIns="0" tIns="0" bIns="0" anchor="ctr"/>
          <a:p>
            <a:pPr algn="ctr"/>
            <a:endParaRPr b="0" lang="en-GB" sz="4400" spc="-1" strike="noStrike">
              <a:latin typeface="Arial"/>
            </a:endParaRPr>
          </a:p>
        </p:txBody>
      </p:sp>
      <p:sp>
        <p:nvSpPr>
          <p:cNvPr id="147"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8880" cy="114444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39"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40"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78"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3600"/>
            <a:ext cx="8229240" cy="1144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16"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6.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image" Target="../media/image8.png"/><Relationship Id="rId3" Type="http://schemas.openxmlformats.org/officeDocument/2006/relationships/slideLayout" Target="../slideLayouts/slideLayout16.xml"/>
</Relationships>
</file>

<file path=ppt/slides/_rels/slide15.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image" Target="../media/image11.jpeg"/><Relationship Id="rId3"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image" Target="../media/image14.png"/><Relationship Id="rId4" Type="http://schemas.openxmlformats.org/officeDocument/2006/relationships/slideLayout" Target="../slideLayouts/slideLayout16.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16.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2.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image" Target="../media/image17.jpeg"/><Relationship Id="rId3" Type="http://schemas.openxmlformats.org/officeDocument/2006/relationships/slideLayout" Target="../slideLayouts/slideLayout16.xml"/>
</Relationships>
</file>

<file path=ppt/slides/_rels/slide23.xml.rels><?xml version="1.0" encoding="UTF-8"?>
<Relationships xmlns="http://schemas.openxmlformats.org/package/2006/relationships"><Relationship Id="rId1" Type="http://schemas.openxmlformats.org/officeDocument/2006/relationships/image" Target="../media/image18.png"/><Relationship Id="rId2"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53" name="" descr=""/>
          <p:cNvPicPr/>
          <p:nvPr/>
        </p:nvPicPr>
        <p:blipFill>
          <a:blip r:embed="rId1"/>
          <a:stretch/>
        </p:blipFill>
        <p:spPr>
          <a:xfrm>
            <a:off x="304920" y="0"/>
            <a:ext cx="8552160" cy="6857280"/>
          </a:xfrm>
          <a:prstGeom prst="rect">
            <a:avLst/>
          </a:prstGeom>
          <a:ln>
            <a:noFill/>
          </a:ln>
        </p:spPr>
      </p:pic>
    </p:spTree>
  </p:cSld>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000" spc="-1" strike="noStrike">
                <a:solidFill>
                  <a:srgbClr val="000000"/>
                </a:solidFill>
                <a:latin typeface="Gill Sans"/>
                <a:ea typeface="DejaVu Sans"/>
              </a:rPr>
              <a:t>New threats and new alliances</a:t>
            </a:r>
            <a:endParaRPr b="0" lang="en-GB" sz="4000" spc="-1" strike="noStrike">
              <a:latin typeface="Arial"/>
            </a:endParaRPr>
          </a:p>
        </p:txBody>
      </p:sp>
      <p:pic>
        <p:nvPicPr>
          <p:cNvPr id="155" name="Content Placeholder 4" descr=""/>
          <p:cNvPicPr/>
          <p:nvPr/>
        </p:nvPicPr>
        <p:blipFill>
          <a:blip r:embed="rId1"/>
          <a:stretch/>
        </p:blipFill>
        <p:spPr>
          <a:xfrm>
            <a:off x="180000" y="1484640"/>
            <a:ext cx="4390920" cy="4976640"/>
          </a:xfrm>
          <a:prstGeom prst="rect">
            <a:avLst/>
          </a:prstGeom>
          <a:ln>
            <a:noFill/>
          </a:ln>
        </p:spPr>
      </p:pic>
      <p:sp>
        <p:nvSpPr>
          <p:cNvPr id="156" name="CustomShape 2"/>
          <p:cNvSpPr/>
          <p:nvPr/>
        </p:nvSpPr>
        <p:spPr>
          <a:xfrm>
            <a:off x="4422240" y="1600200"/>
            <a:ext cx="4037040" cy="4524480"/>
          </a:xfrm>
          <a:prstGeom prst="rect">
            <a:avLst/>
          </a:prstGeom>
          <a:noFill/>
          <a:ln>
            <a:noFill/>
          </a:ln>
        </p:spPr>
        <p:style>
          <a:lnRef idx="0"/>
          <a:fillRef idx="0"/>
          <a:effectRef idx="0"/>
          <a:fontRef idx="minor"/>
        </p:style>
        <p:txBody>
          <a:bodyPr lIns="90000" rIns="90000" tIns="45000" bIns="45000">
            <a:normAutofit/>
          </a:bodyPr>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Popes became temporal rulers of Rome</a:t>
            </a:r>
            <a:endParaRPr b="0" lang="en-GB" sz="2800" spc="-1" strike="noStrike">
              <a:latin typeface="Arial"/>
            </a:endParaRPr>
          </a:p>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Abandoned alliance with the emperors and turn to the Franks</a:t>
            </a:r>
            <a:endParaRPr b="0" lang="en-GB" sz="2800" spc="-1" strike="noStrike">
              <a:latin typeface="Arial"/>
            </a:endParaRPr>
          </a:p>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Papal sovereignty over Central Italy</a:t>
            </a:r>
            <a:endParaRPr b="0" lang="en-GB" sz="2800" spc="-1" strike="noStrike">
              <a:latin typeface="Arial"/>
            </a:endParaRPr>
          </a:p>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Gregory I (590–604) confronted the Lombards at the gates of Rome</a:t>
            </a:r>
            <a:endParaRPr b="0" lang="en-GB" sz="2800" spc="-1" strike="noStrike">
              <a:latin typeface="Arial"/>
            </a:endParaRPr>
          </a:p>
          <a:p>
            <a:pPr>
              <a:lnSpc>
                <a:spcPct val="100000"/>
              </a:lnSpc>
              <a:spcBef>
                <a:spcPts val="561"/>
              </a:spcBef>
            </a:pPr>
            <a:endParaRPr b="0" lang="en-GB" sz="2800" spc="-1" strike="noStrike">
              <a:latin typeface="Arial"/>
            </a:endParaRPr>
          </a:p>
        </p:txBody>
      </p:sp>
    </p:spTree>
  </p:cSld>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7"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The eighth century</a:t>
            </a:r>
            <a:endParaRPr b="0" lang="en-GB" sz="4400" spc="-1" strike="noStrike">
              <a:latin typeface="Arial"/>
            </a:endParaRPr>
          </a:p>
        </p:txBody>
      </p:sp>
      <p:sp>
        <p:nvSpPr>
          <p:cNvPr id="158" name="CustomShape 2"/>
          <p:cNvSpPr/>
          <p:nvPr/>
        </p:nvSpPr>
        <p:spPr>
          <a:xfrm>
            <a:off x="457200" y="1600200"/>
            <a:ext cx="8228160" cy="4524480"/>
          </a:xfrm>
          <a:prstGeom prst="rect">
            <a:avLst/>
          </a:prstGeom>
          <a:noFill/>
          <a:ln>
            <a:noFill/>
          </a:ln>
        </p:spPr>
        <p:style>
          <a:lnRef idx="0"/>
          <a:fillRef idx="0"/>
          <a:effectRef idx="0"/>
          <a:fontRef idx="minor"/>
        </p:style>
        <p:txBody>
          <a:bodyPr lIns="90000" rIns="90000" tIns="45000" bIns="45000">
            <a:normAutofit/>
          </a:bodyPr>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752 Pepin, mayor of the palace of the Frankish king Childeric, deposed the king with the support of the pope</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He was crowned king by papal legate</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Pope Stephen asked for his help against the Lombards (753); </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Pepin agreed to ‘restore’ lands in Italy to the Roman see</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Leo III crowned Pepin’s son, Charlemagne, in 800</a:t>
            </a:r>
            <a:endParaRPr b="0" lang="en-GB" sz="3200" spc="-1" strike="noStrike">
              <a:latin typeface="Arial"/>
            </a:endParaRPr>
          </a:p>
        </p:txBody>
      </p:sp>
    </p:spTree>
  </p:cSld>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A controversial event – </a:t>
            </a:r>
            <a:r>
              <a:rPr b="1" lang="en-GB" sz="4000" spc="-1" strike="noStrike">
                <a:solidFill>
                  <a:srgbClr val="000000"/>
                </a:solidFill>
                <a:latin typeface="Gill Sans"/>
                <a:ea typeface="DejaVu Sans"/>
              </a:rPr>
              <a:t>why</a:t>
            </a:r>
            <a:r>
              <a:rPr b="1" lang="en-GB" sz="4400" spc="-1" strike="noStrike">
                <a:solidFill>
                  <a:srgbClr val="000000"/>
                </a:solidFill>
                <a:latin typeface="Gill Sans"/>
                <a:ea typeface="DejaVu Sans"/>
              </a:rPr>
              <a:t>?</a:t>
            </a:r>
            <a:endParaRPr b="0" lang="en-GB" sz="4400" spc="-1" strike="noStrike">
              <a:latin typeface="Arial"/>
            </a:endParaRPr>
          </a:p>
        </p:txBody>
      </p:sp>
      <p:pic>
        <p:nvPicPr>
          <p:cNvPr id="160" name="Picture 2" descr=""/>
          <p:cNvPicPr/>
          <p:nvPr/>
        </p:nvPicPr>
        <p:blipFill>
          <a:blip r:embed="rId1"/>
          <a:stretch/>
        </p:blipFill>
        <p:spPr>
          <a:xfrm>
            <a:off x="2411640" y="1520640"/>
            <a:ext cx="4174920" cy="4989600"/>
          </a:xfrm>
          <a:prstGeom prst="rect">
            <a:avLst/>
          </a:prstGeom>
          <a:ln>
            <a:noFill/>
          </a:ln>
        </p:spPr>
      </p:pic>
    </p:spTree>
  </p:cSld>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1" name="CustomShape 1"/>
          <p:cNvSpPr/>
          <p:nvPr/>
        </p:nvSpPr>
        <p:spPr>
          <a:xfrm>
            <a:off x="457200" y="259200"/>
            <a:ext cx="8228520" cy="1173240"/>
          </a:xfrm>
          <a:prstGeom prst="rect">
            <a:avLst/>
          </a:prstGeom>
          <a:noFill/>
          <a:ln>
            <a:noFill/>
          </a:ln>
        </p:spPr>
        <p:style>
          <a:lnRef idx="0"/>
          <a:fillRef idx="0"/>
          <a:effectRef idx="0"/>
          <a:fontRef idx="minor"/>
        </p:style>
        <p:txBody>
          <a:bodyPr lIns="0" rIns="0" tIns="0" bIns="0" anchor="ctr"/>
          <a:p>
            <a:pPr algn="ctr">
              <a:lnSpc>
                <a:spcPct val="100000"/>
              </a:lnSpc>
            </a:pPr>
            <a:r>
              <a:rPr b="1" lang="en-GB" sz="4000" spc="-1" strike="noStrike">
                <a:solidFill>
                  <a:srgbClr val="000000"/>
                </a:solidFill>
                <a:latin typeface="Gill Sans"/>
                <a:ea typeface="DejaVu Sans"/>
              </a:rPr>
              <a:t>Letter of Pope Gelasius to Emperor Anastasius, 494 </a:t>
            </a:r>
            <a:endParaRPr b="0" lang="en-GB" sz="4000" spc="-1" strike="noStrike">
              <a:latin typeface="Arial"/>
            </a:endParaRPr>
          </a:p>
        </p:txBody>
      </p:sp>
      <p:sp>
        <p:nvSpPr>
          <p:cNvPr id="162" name="CustomShape 2"/>
          <p:cNvSpPr/>
          <p:nvPr/>
        </p:nvSpPr>
        <p:spPr>
          <a:xfrm>
            <a:off x="457200" y="1604520"/>
            <a:ext cx="8254080" cy="4946760"/>
          </a:xfrm>
          <a:prstGeom prst="rect">
            <a:avLst/>
          </a:prstGeom>
          <a:noFill/>
          <a:ln>
            <a:noFill/>
          </a:ln>
        </p:spPr>
        <p:style>
          <a:lnRef idx="0"/>
          <a:fillRef idx="0"/>
          <a:effectRef idx="0"/>
          <a:fontRef idx="minor"/>
        </p:style>
        <p:txBody>
          <a:bodyPr lIns="0" rIns="0" tIns="0" bIns="0">
            <a:normAutofit/>
          </a:bodyPr>
          <a:p>
            <a:pPr>
              <a:lnSpc>
                <a:spcPct val="100000"/>
              </a:lnSpc>
            </a:pPr>
            <a:r>
              <a:rPr b="0" lang="en-GB" sz="3200" spc="-1" strike="noStrike">
                <a:solidFill>
                  <a:srgbClr val="000000"/>
                </a:solidFill>
                <a:latin typeface="Calibri"/>
                <a:ea typeface="SimSun"/>
              </a:rPr>
              <a:t>Two there are, august emperor, by which this world is chiefly ruled, the sacred authority (</a:t>
            </a:r>
            <a:r>
              <a:rPr b="0" i="1" lang="en-GB" sz="3200" spc="-1" strike="noStrike">
                <a:solidFill>
                  <a:srgbClr val="000000"/>
                </a:solidFill>
                <a:latin typeface="Calibri"/>
                <a:ea typeface="SimSun"/>
              </a:rPr>
              <a:t>auctoritas</a:t>
            </a:r>
            <a:r>
              <a:rPr b="0" lang="en-GB" sz="3200" spc="-1" strike="noStrike">
                <a:solidFill>
                  <a:srgbClr val="000000"/>
                </a:solidFill>
                <a:latin typeface="Calibri"/>
                <a:ea typeface="SimSun"/>
              </a:rPr>
              <a:t>) of the priesthood, and the royal power (</a:t>
            </a:r>
            <a:r>
              <a:rPr b="0" i="1" lang="en-GB" sz="3200" spc="-1" strike="noStrike">
                <a:solidFill>
                  <a:srgbClr val="000000"/>
                </a:solidFill>
                <a:latin typeface="Calibri"/>
                <a:ea typeface="SimSun"/>
              </a:rPr>
              <a:t>potestas</a:t>
            </a:r>
            <a:r>
              <a:rPr b="0" lang="en-GB" sz="3200" spc="-1" strike="noStrike">
                <a:solidFill>
                  <a:srgbClr val="000000"/>
                </a:solidFill>
                <a:latin typeface="Calibri"/>
                <a:ea typeface="SimSun"/>
              </a:rPr>
              <a:t>). Of these the responsibility of the priest is more weighty insofar as they will answer for the kings of men themselves at the divine judgement. You know, most clement son, that although you take precedence over all mankind in dignity, nevertheless you piously bow the neck to those who have charge of divine affairs and seek from them the means of your salvation </a:t>
            </a:r>
            <a:r>
              <a:rPr b="0" lang="en-GB" sz="3000" spc="-1" strike="noStrike">
                <a:solidFill>
                  <a:srgbClr val="000000"/>
                </a:solidFill>
                <a:latin typeface="Calibri"/>
                <a:ea typeface="SimSun"/>
              </a:rPr>
              <a:t>and hence you realise that, in the order of religion, in matters concerning the reception and right administration of the heavenly sacraments, </a:t>
            </a:r>
            <a:r>
              <a:rPr b="0" lang="en-GB" sz="3000" spc="-1" strike="noStrike">
                <a:solidFill>
                  <a:srgbClr val="000000"/>
                </a:solidFill>
                <a:latin typeface="Calibri"/>
                <a:ea typeface="SimSun"/>
              </a:rPr>
              <a:t>	</a:t>
            </a:r>
            <a:r>
              <a:rPr b="0" lang="en-GB" sz="3000" spc="-1" strike="noStrike">
                <a:solidFill>
                  <a:srgbClr val="000000"/>
                </a:solidFill>
                <a:latin typeface="Calibri"/>
                <a:ea typeface="SimSun"/>
              </a:rPr>
              <a:t>you ought to submit yourself rather than rule, and that in these matters you should depend on their judgement rather than seek to bend them to your will.</a:t>
            </a:r>
            <a:endParaRPr b="0" lang="en-GB" sz="3000" spc="-1" strike="noStrike">
              <a:latin typeface="Arial"/>
            </a:endParaRPr>
          </a:p>
        </p:txBody>
      </p:sp>
    </p:spTree>
  </p:cSld>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3"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The Donation of Constantine</a:t>
            </a:r>
            <a:endParaRPr b="0" lang="en-GB" sz="4400" spc="-1" strike="noStrike">
              <a:latin typeface="Arial"/>
            </a:endParaRPr>
          </a:p>
        </p:txBody>
      </p:sp>
      <p:sp>
        <p:nvSpPr>
          <p:cNvPr id="164" name="CustomShape 2"/>
          <p:cNvSpPr/>
          <p:nvPr/>
        </p:nvSpPr>
        <p:spPr>
          <a:xfrm>
            <a:off x="421200" y="1420200"/>
            <a:ext cx="8326080" cy="4627080"/>
          </a:xfrm>
          <a:prstGeom prst="rect">
            <a:avLst/>
          </a:prstGeom>
          <a:noFill/>
          <a:ln>
            <a:noFill/>
          </a:ln>
        </p:spPr>
        <p:style>
          <a:lnRef idx="0"/>
          <a:fillRef idx="0"/>
          <a:effectRef idx="0"/>
          <a:fontRef idx="minor"/>
        </p:style>
        <p:txBody>
          <a:bodyPr lIns="90000" rIns="90000" tIns="45000" bIns="45000">
            <a:normAutofit/>
          </a:bodyPr>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SimSun"/>
              </a:rPr>
              <a:t>In this document Constantine gave Pope Sylvester rule </a:t>
            </a:r>
            <a:r>
              <a:rPr b="0" lang="en-GB" sz="3200" spc="-1" strike="noStrike">
                <a:solidFill>
                  <a:srgbClr val="000000"/>
                </a:solidFill>
                <a:latin typeface="Gill Sans"/>
                <a:ea typeface="DejaVu Sans"/>
              </a:rPr>
              <a:t>over Rome and its possessions in the West when the Emperor withdrew to Constantinople.</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This was apparently because Sylvester baptized Constantine and cured him of leprosy.</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legend about leprosy was around 6</a:t>
            </a:r>
            <a:r>
              <a:rPr b="0" lang="en-GB" sz="3200" spc="-1" strike="noStrike" baseline="101000">
                <a:solidFill>
                  <a:srgbClr val="000000"/>
                </a:solidFill>
                <a:latin typeface="Gill Sans"/>
                <a:ea typeface="DejaVu Sans"/>
              </a:rPr>
              <a:t>th</a:t>
            </a:r>
            <a:r>
              <a:rPr b="0" lang="en-GB" sz="3200" spc="-1" strike="noStrike">
                <a:solidFill>
                  <a:srgbClr val="000000"/>
                </a:solidFill>
                <a:latin typeface="Gill Sans"/>
                <a:ea typeface="DejaVu Sans"/>
              </a:rPr>
              <a:t> century.</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Donation document was a forgery (probably 8</a:t>
            </a:r>
            <a:r>
              <a:rPr b="0" lang="en-GB" sz="3200" spc="-1" strike="noStrike" baseline="101000">
                <a:solidFill>
                  <a:srgbClr val="000000"/>
                </a:solidFill>
                <a:latin typeface="Gill Sans"/>
                <a:ea typeface="DejaVu Sans"/>
              </a:rPr>
              <a:t>th</a:t>
            </a:r>
            <a:r>
              <a:rPr b="0" lang="en-GB" sz="3200" spc="-1" strike="noStrike">
                <a:solidFill>
                  <a:srgbClr val="000000"/>
                </a:solidFill>
                <a:latin typeface="Gill Sans"/>
                <a:ea typeface="DejaVu Sans"/>
              </a:rPr>
              <a:t> century).</a:t>
            </a:r>
            <a:endParaRPr b="0" lang="en-GB" sz="3200" spc="-1" strike="noStrike">
              <a:latin typeface="Arial"/>
            </a:endParaRPr>
          </a:p>
        </p:txBody>
      </p:sp>
    </p:spTree>
  </p:cSld>
  <p:timing>
    <p:tnLst>
      <p:par>
        <p:cTn id="11" dur="indefinite" restart="never" nodeType="tmRoot">
          <p:childTnLst>
            <p:seq>
              <p:cTn id="12" dur="indefinite"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Twelfth-century frescoes</a:t>
            </a:r>
            <a:endParaRPr b="0" lang="en-GB" sz="4400" spc="-1" strike="noStrike">
              <a:latin typeface="Arial"/>
            </a:endParaRPr>
          </a:p>
          <a:p>
            <a:pPr algn="ctr">
              <a:lnSpc>
                <a:spcPct val="100000"/>
              </a:lnSpc>
            </a:pPr>
            <a:r>
              <a:rPr b="1" lang="en-GB" sz="4400" spc="-1" strike="noStrike">
                <a:solidFill>
                  <a:srgbClr val="000000"/>
                </a:solidFill>
                <a:latin typeface="Gill Sans"/>
                <a:ea typeface="DejaVu Sans"/>
              </a:rPr>
              <a:t>(church of Quattro Coronati)</a:t>
            </a:r>
            <a:endParaRPr b="0" lang="en-GB" sz="4400" spc="-1" strike="noStrike">
              <a:latin typeface="Arial"/>
            </a:endParaRPr>
          </a:p>
        </p:txBody>
      </p:sp>
      <p:pic>
        <p:nvPicPr>
          <p:cNvPr id="166" name="Content Placeholder 3" descr=""/>
          <p:cNvPicPr/>
          <p:nvPr/>
        </p:nvPicPr>
        <p:blipFill>
          <a:blip r:embed="rId1"/>
          <a:stretch/>
        </p:blipFill>
        <p:spPr>
          <a:xfrm>
            <a:off x="894600" y="1600200"/>
            <a:ext cx="7353360" cy="4524480"/>
          </a:xfrm>
          <a:prstGeom prst="rect">
            <a:avLst/>
          </a:prstGeom>
          <a:ln>
            <a:noFill/>
          </a:ln>
        </p:spPr>
      </p:pic>
    </p:spTree>
  </p:cSld>
  <p:timing>
    <p:tnLst>
      <p:par>
        <p:cTn id="13" dur="indefinite" restart="never" nodeType="tmRoot">
          <p:childTnLst>
            <p:seq>
              <p:cTn id="14"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7" name="CustomShape 1"/>
          <p:cNvSpPr/>
          <p:nvPr/>
        </p:nvSpPr>
        <p:spPr>
          <a:xfrm>
            <a:off x="457200" y="58680"/>
            <a:ext cx="8228160" cy="92052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000" spc="-1" strike="noStrike">
                <a:solidFill>
                  <a:srgbClr val="000000"/>
                </a:solidFill>
                <a:latin typeface="Gill Sans"/>
                <a:ea typeface="DejaVu Sans"/>
              </a:rPr>
              <a:t>The beginnings of the papal states</a:t>
            </a:r>
            <a:endParaRPr b="0" lang="en-GB" sz="4000" spc="-1" strike="noStrike">
              <a:latin typeface="Arial"/>
            </a:endParaRPr>
          </a:p>
        </p:txBody>
      </p:sp>
      <p:pic>
        <p:nvPicPr>
          <p:cNvPr id="168" name="Content Placeholder 3" descr=""/>
          <p:cNvPicPr/>
          <p:nvPr/>
        </p:nvPicPr>
        <p:blipFill>
          <a:blip r:embed="rId1"/>
          <a:stretch/>
        </p:blipFill>
        <p:spPr>
          <a:xfrm>
            <a:off x="855360" y="864000"/>
            <a:ext cx="7423920" cy="5759280"/>
          </a:xfrm>
          <a:prstGeom prst="rect">
            <a:avLst/>
          </a:prstGeom>
          <a:ln>
            <a:noFill/>
          </a:ln>
        </p:spPr>
      </p:pic>
    </p:spTree>
  </p:cSld>
  <p:timing>
    <p:tnLst>
      <p:par>
        <p:cTn id="15" dur="indefinite" restart="never" nodeType="tmRoot">
          <p:childTnLst>
            <p:seq>
              <p:cTn id="16"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CustomShape 1"/>
          <p:cNvSpPr/>
          <p:nvPr/>
        </p:nvSpPr>
        <p:spPr>
          <a:xfrm>
            <a:off x="107640" y="0"/>
            <a:ext cx="9034920" cy="97920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3200" spc="-1" strike="noStrike">
                <a:solidFill>
                  <a:srgbClr val="000000"/>
                </a:solidFill>
                <a:latin typeface="Gill Sans"/>
                <a:ea typeface="DejaVu Sans"/>
              </a:rPr>
              <a:t>Italy in the 15</a:t>
            </a:r>
            <a:r>
              <a:rPr b="1" lang="en-GB" sz="3200" spc="-1" strike="noStrike" baseline="30000">
                <a:solidFill>
                  <a:srgbClr val="000000"/>
                </a:solidFill>
                <a:latin typeface="Gill Sans"/>
                <a:ea typeface="DejaVu Sans"/>
              </a:rPr>
              <a:t>th</a:t>
            </a:r>
            <a:r>
              <a:rPr b="1" lang="en-GB" sz="3200" spc="-1" strike="noStrike">
                <a:solidFill>
                  <a:srgbClr val="000000"/>
                </a:solidFill>
                <a:latin typeface="Gill Sans"/>
                <a:ea typeface="DejaVu Sans"/>
              </a:rPr>
              <a:t> and early 16</a:t>
            </a:r>
            <a:r>
              <a:rPr b="1" lang="en-GB" sz="3200" spc="-1" strike="noStrike" baseline="30000">
                <a:solidFill>
                  <a:srgbClr val="000000"/>
                </a:solidFill>
                <a:latin typeface="Gill Sans"/>
                <a:ea typeface="DejaVu Sans"/>
              </a:rPr>
              <a:t>th</a:t>
            </a:r>
            <a:r>
              <a:rPr b="1" lang="en-GB" sz="3200" spc="-1" strike="noStrike">
                <a:solidFill>
                  <a:srgbClr val="000000"/>
                </a:solidFill>
                <a:latin typeface="Gill Sans"/>
                <a:ea typeface="DejaVu Sans"/>
              </a:rPr>
              <a:t> centuries</a:t>
            </a:r>
            <a:endParaRPr b="0" lang="en-GB" sz="3200" spc="-1" strike="noStrike">
              <a:latin typeface="Arial"/>
            </a:endParaRPr>
          </a:p>
        </p:txBody>
      </p:sp>
      <p:pic>
        <p:nvPicPr>
          <p:cNvPr id="170" name="Content Placeholder 3" descr=""/>
          <p:cNvPicPr/>
          <p:nvPr/>
        </p:nvPicPr>
        <p:blipFill>
          <a:blip r:embed="rId1"/>
          <a:stretch/>
        </p:blipFill>
        <p:spPr>
          <a:xfrm>
            <a:off x="971640" y="908640"/>
            <a:ext cx="7253280" cy="5615280"/>
          </a:xfrm>
          <a:prstGeom prst="rect">
            <a:avLst/>
          </a:prstGeom>
          <a:ln>
            <a:noFill/>
          </a:ln>
        </p:spPr>
      </p:pic>
    </p:spTree>
  </p:cSld>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Papal unravelling</a:t>
            </a:r>
            <a:endParaRPr b="0" lang="en-GB" sz="4400" spc="-1" strike="noStrike">
              <a:latin typeface="Arial"/>
            </a:endParaRPr>
          </a:p>
        </p:txBody>
      </p:sp>
      <p:sp>
        <p:nvSpPr>
          <p:cNvPr id="172" name="CustomShape 2"/>
          <p:cNvSpPr/>
          <p:nvPr/>
        </p:nvSpPr>
        <p:spPr>
          <a:xfrm>
            <a:off x="457200" y="1600200"/>
            <a:ext cx="8228160" cy="4524480"/>
          </a:xfrm>
          <a:prstGeom prst="rect">
            <a:avLst/>
          </a:prstGeom>
          <a:noFill/>
          <a:ln>
            <a:noFill/>
          </a:ln>
        </p:spPr>
        <p:style>
          <a:lnRef idx="0"/>
          <a:fillRef idx="0"/>
          <a:effectRef idx="0"/>
          <a:fontRef idx="minor"/>
        </p:style>
        <p:txBody>
          <a:bodyPr lIns="90000" rIns="90000" tIns="45000" bIns="45000"/>
          <a:p>
            <a:pPr>
              <a:lnSpc>
                <a:spcPct val="100000"/>
              </a:lnSpc>
              <a:spcBef>
                <a:spcPts val="641"/>
              </a:spcBef>
            </a:pPr>
            <a:r>
              <a:rPr b="0" lang="en-GB" sz="3200" spc="-1" strike="noStrike">
                <a:solidFill>
                  <a:srgbClr val="000000"/>
                </a:solidFill>
                <a:latin typeface="Gill Sans"/>
                <a:ea typeface="DejaVu Sans"/>
              </a:rPr>
              <a:t>Mid 9</a:t>
            </a:r>
            <a:r>
              <a:rPr b="0" lang="en-GB" sz="3200" spc="-1" strike="noStrike" baseline="30000">
                <a:solidFill>
                  <a:srgbClr val="000000"/>
                </a:solidFill>
                <a:latin typeface="Gill Sans"/>
                <a:ea typeface="DejaVu Sans"/>
              </a:rPr>
              <a:t>th</a:t>
            </a:r>
            <a:r>
              <a:rPr b="0" lang="en-GB" sz="3200" spc="-1" strike="noStrike">
                <a:solidFill>
                  <a:srgbClr val="000000"/>
                </a:solidFill>
                <a:latin typeface="Gill Sans"/>
                <a:ea typeface="DejaVu Sans"/>
              </a:rPr>
              <a:t> century to mid 10</a:t>
            </a:r>
            <a:r>
              <a:rPr b="0" lang="en-GB" sz="3200" spc="-1" strike="noStrike" baseline="101000">
                <a:solidFill>
                  <a:srgbClr val="000000"/>
                </a:solidFill>
                <a:latin typeface="Gill Sans"/>
                <a:ea typeface="DejaVu Sans"/>
              </a:rPr>
              <a:t>th</a:t>
            </a:r>
            <a:r>
              <a:rPr b="0" lang="en-GB" sz="3200" spc="-1" strike="noStrike">
                <a:solidFill>
                  <a:srgbClr val="000000"/>
                </a:solidFill>
                <a:latin typeface="Gill Sans"/>
                <a:ea typeface="DejaVu Sans"/>
              </a:rPr>
              <a:t>:</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start of a run of short-lived popes</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popes having problems being temporal as well as secular leaders</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local politics</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Holy Roman Empire</a:t>
            </a:r>
            <a:endParaRPr b="0" lang="en-GB" sz="3200" spc="-1" strike="noStrike">
              <a:latin typeface="Arial"/>
            </a:endParaRPr>
          </a:p>
          <a:p>
            <a:pPr marL="343080" indent="-341640">
              <a:lnSpc>
                <a:spcPct val="100000"/>
              </a:lnSpc>
              <a:spcBef>
                <a:spcPts val="641"/>
              </a:spcBef>
              <a:buClr>
                <a:srgbClr val="000000"/>
              </a:buClr>
              <a:buFont typeface="Arial"/>
              <a:buChar char="•"/>
            </a:pPr>
            <a:r>
              <a:rPr b="0" i="1" lang="en-GB" sz="3200" spc="-1" strike="noStrike">
                <a:solidFill>
                  <a:srgbClr val="000000"/>
                </a:solidFill>
                <a:latin typeface="Gill Sans"/>
                <a:ea typeface="DejaVu Sans"/>
              </a:rPr>
              <a:t>Sæculum obscurum</a:t>
            </a:r>
            <a:r>
              <a:rPr b="0" lang="en-GB" sz="3200" spc="-1" strike="noStrike">
                <a:solidFill>
                  <a:srgbClr val="000000"/>
                </a:solidFill>
                <a:latin typeface="Gill Sans"/>
                <a:ea typeface="DejaVu Sans"/>
              </a:rPr>
              <a:t> (or the pornocracy!)</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Nadir</a:t>
            </a:r>
            <a:endParaRPr b="0" lang="en-GB" sz="4400" spc="-1" strike="noStrike">
              <a:latin typeface="Arial"/>
            </a:endParaRPr>
          </a:p>
        </p:txBody>
      </p:sp>
      <p:sp>
        <p:nvSpPr>
          <p:cNvPr id="174" name="CustomShape 2"/>
          <p:cNvSpPr/>
          <p:nvPr/>
        </p:nvSpPr>
        <p:spPr>
          <a:xfrm>
            <a:off x="457200" y="1600200"/>
            <a:ext cx="8228160" cy="4524480"/>
          </a:xfrm>
          <a:prstGeom prst="rect">
            <a:avLst/>
          </a:prstGeom>
          <a:noFill/>
          <a:ln>
            <a:noFill/>
          </a:ln>
        </p:spPr>
        <p:style>
          <a:lnRef idx="0"/>
          <a:fillRef idx="0"/>
          <a:effectRef idx="0"/>
          <a:fontRef idx="minor"/>
        </p:style>
        <p:txBody>
          <a:bodyPr lIns="90000" rIns="90000" tIns="45000" bIns="45000"/>
          <a:p>
            <a:pPr>
              <a:lnSpc>
                <a:spcPct val="100000"/>
              </a:lnSpc>
              <a:spcBef>
                <a:spcPts val="641"/>
              </a:spcBef>
            </a:pPr>
            <a:r>
              <a:rPr b="0" lang="en-GB" sz="2800" spc="-1" strike="noStrike">
                <a:solidFill>
                  <a:srgbClr val="000000"/>
                </a:solidFill>
                <a:latin typeface="Gill Sans"/>
                <a:ea typeface="DejaVu Sans"/>
              </a:rPr>
              <a:t>10</a:t>
            </a:r>
            <a:r>
              <a:rPr b="0" lang="en-GB" sz="2800" spc="-1" strike="noStrike" baseline="101000">
                <a:solidFill>
                  <a:srgbClr val="000000"/>
                </a:solidFill>
                <a:latin typeface="Gill Sans"/>
                <a:ea typeface="DejaVu Sans"/>
              </a:rPr>
              <a:t>th</a:t>
            </a:r>
            <a:r>
              <a:rPr b="0" lang="en-GB" sz="2800" spc="-1" strike="noStrike">
                <a:solidFill>
                  <a:srgbClr val="000000"/>
                </a:solidFill>
                <a:latin typeface="Gill Sans"/>
                <a:ea typeface="DejaVu Sans"/>
              </a:rPr>
              <a:t> to 11</a:t>
            </a:r>
            <a:r>
              <a:rPr b="0" lang="en-GB" sz="2800" spc="-1" strike="noStrike" baseline="101000">
                <a:solidFill>
                  <a:srgbClr val="000000"/>
                </a:solidFill>
                <a:latin typeface="Gill Sans"/>
                <a:ea typeface="DejaVu Sans"/>
              </a:rPr>
              <a:t>th</a:t>
            </a:r>
            <a:r>
              <a:rPr b="0" lang="en-GB" sz="2800" spc="-1" strike="noStrike">
                <a:solidFill>
                  <a:srgbClr val="000000"/>
                </a:solidFill>
                <a:latin typeface="Gill Sans"/>
                <a:ea typeface="DejaVu Sans"/>
              </a:rPr>
              <a:t> century:</a:t>
            </a:r>
            <a:endParaRPr b="0" lang="en-GB" sz="2800" spc="-1" strike="noStrike">
              <a:latin typeface="Arial"/>
            </a:endParaRPr>
          </a:p>
          <a:p>
            <a:pPr marL="343080" indent="-34164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A crescendo of Crescentii and a tumult of Tusculani</a:t>
            </a:r>
            <a:endParaRPr b="0" lang="en-GB" sz="2800" spc="-1" strike="noStrike">
              <a:latin typeface="Arial"/>
            </a:endParaRPr>
          </a:p>
          <a:p>
            <a:pPr marL="343080" indent="-34164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1030s three popes at once…</a:t>
            </a:r>
            <a:endParaRPr b="0" lang="en-GB" sz="2800" spc="-1" strike="noStrike">
              <a:latin typeface="Arial"/>
            </a:endParaRPr>
          </a:p>
          <a:p>
            <a:pPr marL="343080" indent="-34164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Henry III, King of the Germans: 1046 Council of Sutri: deposed the pope[s]</a:t>
            </a:r>
            <a:endParaRPr b="0" lang="en-GB" sz="2800" spc="-1" strike="noStrike">
              <a:latin typeface="Arial"/>
            </a:endParaRPr>
          </a:p>
          <a:p>
            <a:pPr marL="343080" indent="-34164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Appointed German Clement II (who crowned him HRE) and then next 3 popes, including:</a:t>
            </a:r>
            <a:endParaRPr b="0" lang="en-GB" sz="2800" spc="-1" strike="noStrike">
              <a:latin typeface="Arial"/>
            </a:endParaRPr>
          </a:p>
          <a:p>
            <a:pPr marL="343080" indent="-341640">
              <a:lnSpc>
                <a:spcPct val="100000"/>
              </a:lnSpc>
              <a:spcBef>
                <a:spcPts val="641"/>
              </a:spcBef>
              <a:buClr>
                <a:srgbClr val="000000"/>
              </a:buClr>
              <a:buFont typeface="Arial"/>
              <a:buChar char="•"/>
            </a:pPr>
            <a:r>
              <a:rPr b="0" lang="en-GB" sz="2800" spc="-1" strike="noStrike">
                <a:solidFill>
                  <a:srgbClr val="000000"/>
                </a:solidFill>
                <a:latin typeface="Gill Sans"/>
                <a:ea typeface="DejaVu Sans"/>
              </a:rPr>
              <a:t>Leo IX (1049–54)</a:t>
            </a:r>
            <a:endParaRPr b="0" lang="en-GB" sz="2800" spc="-1" strike="noStrike">
              <a:latin typeface="Arial"/>
            </a:endParaRPr>
          </a:p>
        </p:txBody>
      </p:sp>
    </p:spTree>
  </p:cSld>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5"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Leo IX</a:t>
            </a:r>
            <a:endParaRPr b="0" lang="en-GB" sz="4400" spc="-1" strike="noStrike">
              <a:latin typeface="Arial"/>
            </a:endParaRPr>
          </a:p>
        </p:txBody>
      </p:sp>
      <p:sp>
        <p:nvSpPr>
          <p:cNvPr id="176" name="CustomShape 2"/>
          <p:cNvSpPr/>
          <p:nvPr/>
        </p:nvSpPr>
        <p:spPr>
          <a:xfrm>
            <a:off x="457200" y="1276200"/>
            <a:ext cx="8228160" cy="4524480"/>
          </a:xfrm>
          <a:prstGeom prst="rect">
            <a:avLst/>
          </a:prstGeom>
          <a:noFill/>
          <a:ln>
            <a:noFill/>
          </a:ln>
        </p:spPr>
        <p:style>
          <a:lnRef idx="0"/>
          <a:fillRef idx="0"/>
          <a:effectRef idx="0"/>
          <a:fontRef idx="minor"/>
        </p:style>
        <p:txBody>
          <a:bodyPr lIns="90000" rIns="90000" tIns="45000" bIns="45000"/>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Stickler for proper behaviour</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Acquired Hildebrand as right-hand man</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Travelled throughout Italy, Germany, France and held councils, e.g. 1049</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Clerical reform</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‘real founder’ of the papal monarchy</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Brought ‘outsiders’ to the curia</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Restored moral authority to papacy</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Great Schism, 1054</a:t>
            </a:r>
            <a:endParaRPr b="0" lang="en-GB" sz="3200" spc="-1" strike="noStrike">
              <a:latin typeface="Arial"/>
            </a:endParaRPr>
          </a:p>
        </p:txBody>
      </p:sp>
    </p:spTree>
  </p:cSld>
  <p:timing>
    <p:tnLst>
      <p:par>
        <p:cTn id="23" dur="indefinite" restart="never" nodeType="tmRoot">
          <p:childTnLst>
            <p:seq>
              <p:cTn id="24" dur="indefinite" nodeType="mainSeq"/>
              <p:prevCondLst>
                <p:cond delay="0" evt="onPrev">
                  <p:tgtEl>
                    <p:sldTgt/>
                  </p:tgtEl>
                </p:cond>
              </p:prevCondLst>
              <p:nextCondLst>
                <p:cond delay="0"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Themes in the emergence of papal power and authority, 1049–1215</a:t>
            </a:r>
            <a:endParaRPr b="0" lang="en-GB" sz="4400" spc="-1" strike="noStrike">
              <a:latin typeface="Arial"/>
            </a:endParaRPr>
          </a:p>
        </p:txBody>
      </p:sp>
      <p:sp>
        <p:nvSpPr>
          <p:cNvPr id="178" name="CustomShape 2"/>
          <p:cNvSpPr/>
          <p:nvPr/>
        </p:nvSpPr>
        <p:spPr>
          <a:xfrm>
            <a:off x="457200" y="1845000"/>
            <a:ext cx="8228160" cy="4280040"/>
          </a:xfrm>
          <a:prstGeom prst="rect">
            <a:avLst/>
          </a:prstGeom>
          <a:noFill/>
          <a:ln>
            <a:noFill/>
          </a:ln>
        </p:spPr>
        <p:style>
          <a:lnRef idx="0"/>
          <a:fillRef idx="0"/>
          <a:effectRef idx="0"/>
          <a:fontRef idx="minor"/>
        </p:style>
        <p:txBody>
          <a:bodyPr lIns="90000" rIns="90000" tIns="45000" bIns="45000"/>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Papal reform, from 1049</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Conflict with HRE</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and consolidation of papal government, in both ecclesiastical terms (growth of authority over the clergy) and over the laity</a:t>
            </a:r>
            <a:endParaRPr b="0" lang="en-GB" sz="3200" spc="-1" strike="noStrike">
              <a:latin typeface="Arial"/>
            </a:endParaRPr>
          </a:p>
        </p:txBody>
      </p:sp>
    </p:spTree>
  </p:cSld>
  <p:timing>
    <p:tnLst>
      <p:par>
        <p:cTn id="25" dur="indefinite" restart="never" nodeType="tmRoot">
          <p:childTnLst>
            <p:seq>
              <p:cTn id="26" dur="indefinite" nodeType="mainSeq"/>
              <p:prevCondLst>
                <p:cond delay="0" evt="onPrev">
                  <p:tgtEl>
                    <p:sldTgt/>
                  </p:tgtEl>
                </p:cond>
              </p:prevCondLst>
              <p:nextCondLst>
                <p:cond delay="0"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CustomShape 1"/>
          <p:cNvSpPr/>
          <p:nvPr/>
        </p:nvSpPr>
        <p:spPr>
          <a:xfrm>
            <a:off x="287640" y="44280"/>
            <a:ext cx="8460000" cy="8913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Gill Sans"/>
                <a:ea typeface="DejaVu Sans"/>
              </a:rPr>
              <a:t>Gregory VII (1073–1085)</a:t>
            </a:r>
            <a:endParaRPr b="0" lang="en-GB" sz="4400" spc="-1" strike="noStrike">
              <a:latin typeface="Arial"/>
            </a:endParaRPr>
          </a:p>
        </p:txBody>
      </p:sp>
      <p:sp>
        <p:nvSpPr>
          <p:cNvPr id="180" name="CustomShape 2"/>
          <p:cNvSpPr/>
          <p:nvPr/>
        </p:nvSpPr>
        <p:spPr>
          <a:xfrm>
            <a:off x="421200" y="1306080"/>
            <a:ext cx="4833360" cy="4622400"/>
          </a:xfrm>
          <a:prstGeom prst="rect">
            <a:avLst/>
          </a:prstGeom>
          <a:noFill/>
          <a:ln>
            <a:noFill/>
          </a:ln>
        </p:spPr>
        <p:style>
          <a:lnRef idx="0"/>
          <a:fillRef idx="0"/>
          <a:effectRef idx="0"/>
          <a:fontRef idx="minor"/>
        </p:style>
        <p:txBody>
          <a:bodyPr lIns="90000" rIns="90000" tIns="45000" bIns="45000">
            <a:normAutofit/>
          </a:bodyPr>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Massive reformer</a:t>
            </a:r>
            <a:endParaRPr b="0" lang="en-GB" sz="3200" spc="-1" strike="noStrike">
              <a:latin typeface="Arial"/>
            </a:endParaRPr>
          </a:p>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Independence and superiority of Church: </a:t>
            </a:r>
            <a:br/>
            <a:r>
              <a:rPr b="0" lang="en-GB" sz="3200" spc="-1" strike="noStrike">
                <a:solidFill>
                  <a:srgbClr val="000000"/>
                </a:solidFill>
                <a:latin typeface="Gill Sans"/>
                <a:ea typeface="DejaVu Sans"/>
              </a:rPr>
              <a:t>‘The Roman church was founded by God alone’</a:t>
            </a:r>
            <a:endParaRPr b="0" lang="en-GB" sz="3200" spc="-1" strike="noStrike">
              <a:latin typeface="Arial"/>
            </a:endParaRPr>
          </a:p>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Centralisation</a:t>
            </a:r>
            <a:endParaRPr b="0" lang="en-GB" sz="3200" spc="-1" strike="noStrike">
              <a:latin typeface="Arial"/>
            </a:endParaRPr>
          </a:p>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The </a:t>
            </a:r>
            <a:r>
              <a:rPr b="0" i="1" lang="en-GB" sz="3200" spc="-1" strike="noStrike">
                <a:solidFill>
                  <a:srgbClr val="000000"/>
                </a:solidFill>
                <a:latin typeface="Gill Sans"/>
                <a:ea typeface="DejaVu Sans"/>
              </a:rPr>
              <a:t>Dictatus Papae </a:t>
            </a:r>
            <a:r>
              <a:rPr b="0" lang="en-GB" sz="3200" spc="-1" strike="noStrike">
                <a:solidFill>
                  <a:srgbClr val="000000"/>
                </a:solidFill>
                <a:latin typeface="Gill Sans"/>
                <a:ea typeface="DejaVu Sans"/>
              </a:rPr>
              <a:t>as a statement of papal power</a:t>
            </a:r>
            <a:endParaRPr b="0" lang="en-GB" sz="3200" spc="-1" strike="noStrike">
              <a:latin typeface="Arial"/>
            </a:endParaRPr>
          </a:p>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Beginning of Investiture Controversy</a:t>
            </a:r>
            <a:endParaRPr b="0" lang="en-GB" sz="3200" spc="-1" strike="noStrike">
              <a:latin typeface="Arial"/>
            </a:endParaRPr>
          </a:p>
        </p:txBody>
      </p:sp>
      <p:pic>
        <p:nvPicPr>
          <p:cNvPr id="181" name="" descr=""/>
          <p:cNvPicPr/>
          <p:nvPr/>
        </p:nvPicPr>
        <p:blipFill>
          <a:blip r:embed="rId1"/>
          <a:stretch/>
        </p:blipFill>
        <p:spPr>
          <a:xfrm rot="489000">
            <a:off x="4986000" y="2196360"/>
            <a:ext cx="3671640" cy="1530720"/>
          </a:xfrm>
          <a:prstGeom prst="rect">
            <a:avLst/>
          </a:prstGeom>
          <a:ln>
            <a:noFill/>
          </a:ln>
        </p:spPr>
      </p:pic>
      <p:pic>
        <p:nvPicPr>
          <p:cNvPr id="182" name="" descr=""/>
          <p:cNvPicPr/>
          <p:nvPr/>
        </p:nvPicPr>
        <p:blipFill>
          <a:blip r:embed="rId2"/>
          <a:stretch/>
        </p:blipFill>
        <p:spPr>
          <a:xfrm>
            <a:off x="4769280" y="4186440"/>
            <a:ext cx="3294720" cy="2149560"/>
          </a:xfrm>
          <a:prstGeom prst="rect">
            <a:avLst/>
          </a:prstGeom>
          <a:ln>
            <a:noFill/>
          </a:ln>
        </p:spPr>
      </p:pic>
    </p:spTree>
  </p:cSld>
  <p:timing>
    <p:tnLst>
      <p:par>
        <p:cTn id="27" dur="indefinite" restart="never" nodeType="tmRoot">
          <p:childTnLst>
            <p:seq>
              <p:cTn id="28" dur="indefinite" nodeType="mainSeq"/>
              <p:prevCondLst>
                <p:cond delay="0" evt="onPrev">
                  <p:tgtEl>
                    <p:sldTgt/>
                  </p:tgtEl>
                </p:cond>
              </p:prevCondLst>
              <p:nextCondLst>
                <p:cond delay="0"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TextShape 1"/>
          <p:cNvSpPr txBox="1"/>
          <p:nvPr/>
        </p:nvSpPr>
        <p:spPr>
          <a:xfrm>
            <a:off x="3769920" y="270000"/>
            <a:ext cx="5302080" cy="6426000"/>
          </a:xfrm>
          <a:prstGeom prst="rect">
            <a:avLst/>
          </a:prstGeom>
          <a:noFill/>
          <a:ln>
            <a:noFill/>
          </a:ln>
        </p:spPr>
        <p:txBody>
          <a:bodyPr lIns="90000" rIns="90000" tIns="45000" bIns="45000"/>
          <a:p>
            <a:r>
              <a:rPr b="0" lang="en-GB" sz="1100" spc="-1" strike="noStrike">
                <a:latin typeface="Arial"/>
              </a:rPr>
              <a:t>That the Roman church was founded by God alone.</a:t>
            </a:r>
            <a:endParaRPr b="0" lang="en-GB" sz="1100" spc="-1" strike="noStrike">
              <a:latin typeface="Arial"/>
            </a:endParaRPr>
          </a:p>
          <a:p>
            <a:r>
              <a:rPr b="0" lang="en-GB" sz="1100" spc="-1" strike="noStrike">
                <a:latin typeface="Arial"/>
              </a:rPr>
              <a:t>That the Roman pontiff alone can with right be called universal.</a:t>
            </a:r>
            <a:endParaRPr b="0" lang="en-GB" sz="1100" spc="-1" strike="noStrike">
              <a:latin typeface="Arial"/>
            </a:endParaRPr>
          </a:p>
          <a:p>
            <a:r>
              <a:rPr b="0" lang="en-GB" sz="1100" spc="-1" strike="noStrike">
                <a:latin typeface="Arial"/>
              </a:rPr>
              <a:t>That he alone can depose or reinstate bishops.</a:t>
            </a:r>
            <a:endParaRPr b="0" lang="en-GB" sz="1100" spc="-1" strike="noStrike">
              <a:latin typeface="Arial"/>
            </a:endParaRPr>
          </a:p>
          <a:p>
            <a:r>
              <a:rPr b="0" lang="en-GB" sz="1100" spc="-1" strike="noStrike">
                <a:latin typeface="Arial"/>
              </a:rPr>
              <a:t>That, in a council his legate, even if a lower grade, is above all bishops, and can pass sentence of deposition against them.</a:t>
            </a:r>
            <a:endParaRPr b="0" lang="en-GB" sz="1100" spc="-1" strike="noStrike">
              <a:latin typeface="Arial"/>
            </a:endParaRPr>
          </a:p>
          <a:p>
            <a:r>
              <a:rPr b="0" lang="en-GB" sz="1100" spc="-1" strike="noStrike">
                <a:latin typeface="Arial"/>
              </a:rPr>
              <a:t>That the pope may depose the absent.</a:t>
            </a:r>
            <a:endParaRPr b="0" lang="en-GB" sz="1100" spc="-1" strike="noStrike">
              <a:latin typeface="Arial"/>
            </a:endParaRPr>
          </a:p>
          <a:p>
            <a:r>
              <a:rPr b="0" lang="en-GB" sz="1100" spc="-1" strike="noStrike">
                <a:latin typeface="Arial"/>
              </a:rPr>
              <a:t>That, among other things, we ought not to remain in the same house with those excommunicated by him.</a:t>
            </a:r>
            <a:endParaRPr b="0" lang="en-GB" sz="1100" spc="-1" strike="noStrike">
              <a:latin typeface="Arial"/>
            </a:endParaRPr>
          </a:p>
          <a:p>
            <a:r>
              <a:rPr b="0" lang="en-GB" sz="1100" spc="-1" strike="noStrike">
                <a:latin typeface="Arial"/>
              </a:rPr>
              <a:t>That for him alone is it lawful, according to the needs of the time, to make new laws, to assemble together new congregations, to make an abbey of a canonry; and, on the other hand, to divide a rich bishopric and unite the poor ones.</a:t>
            </a:r>
            <a:endParaRPr b="0" lang="en-GB" sz="1100" spc="-1" strike="noStrike">
              <a:latin typeface="Arial"/>
            </a:endParaRPr>
          </a:p>
          <a:p>
            <a:r>
              <a:rPr b="0" lang="en-GB" sz="1100" spc="-1" strike="noStrike">
                <a:latin typeface="Arial"/>
              </a:rPr>
              <a:t>That he alone may use the imperial insignia.</a:t>
            </a:r>
            <a:endParaRPr b="0" lang="en-GB" sz="1100" spc="-1" strike="noStrike">
              <a:latin typeface="Arial"/>
            </a:endParaRPr>
          </a:p>
          <a:p>
            <a:r>
              <a:rPr b="0" lang="en-GB" sz="1100" spc="-1" strike="noStrike">
                <a:latin typeface="Arial"/>
              </a:rPr>
              <a:t>That of the pope alone all princes shall kiss the feet.</a:t>
            </a:r>
            <a:endParaRPr b="0" lang="en-GB" sz="1100" spc="-1" strike="noStrike">
              <a:latin typeface="Arial"/>
            </a:endParaRPr>
          </a:p>
          <a:p>
            <a:r>
              <a:rPr b="0" lang="en-GB" sz="1100" spc="-1" strike="noStrike">
                <a:latin typeface="Arial"/>
              </a:rPr>
              <a:t>That his name alone shall be spoken in the churches.</a:t>
            </a:r>
            <a:endParaRPr b="0" lang="en-GB" sz="1100" spc="-1" strike="noStrike">
              <a:latin typeface="Arial"/>
            </a:endParaRPr>
          </a:p>
          <a:p>
            <a:r>
              <a:rPr b="0" lang="en-GB" sz="1100" spc="-1" strike="noStrike">
                <a:latin typeface="Arial"/>
              </a:rPr>
              <a:t>That this is the only name in the world.</a:t>
            </a:r>
            <a:endParaRPr b="0" lang="en-GB" sz="1100" spc="-1" strike="noStrike">
              <a:latin typeface="Arial"/>
            </a:endParaRPr>
          </a:p>
          <a:p>
            <a:r>
              <a:rPr b="0" lang="en-GB" sz="1100" spc="-1" strike="noStrike">
                <a:latin typeface="Arial"/>
              </a:rPr>
              <a:t>That it may be permitted to him to depose emperors.</a:t>
            </a:r>
            <a:endParaRPr b="0" lang="en-GB" sz="1100" spc="-1" strike="noStrike">
              <a:latin typeface="Arial"/>
            </a:endParaRPr>
          </a:p>
          <a:p>
            <a:r>
              <a:rPr b="0" lang="en-GB" sz="1100" spc="-1" strike="noStrike">
                <a:latin typeface="Arial"/>
              </a:rPr>
              <a:t>That he may be permitted to transfer bishops if need be.</a:t>
            </a:r>
            <a:endParaRPr b="0" lang="en-GB" sz="1100" spc="-1" strike="noStrike">
              <a:latin typeface="Arial"/>
            </a:endParaRPr>
          </a:p>
          <a:p>
            <a:r>
              <a:rPr b="0" lang="en-GB" sz="1100" spc="-1" strike="noStrike">
                <a:latin typeface="Arial"/>
              </a:rPr>
              <a:t>That he has power to ordain a clerk of any church he may wish.</a:t>
            </a:r>
            <a:endParaRPr b="0" lang="en-GB" sz="1100" spc="-1" strike="noStrike">
              <a:latin typeface="Arial"/>
            </a:endParaRPr>
          </a:p>
          <a:p>
            <a:r>
              <a:rPr b="0" lang="en-GB" sz="1100" spc="-1" strike="noStrike">
                <a:latin typeface="Arial"/>
              </a:rPr>
              <a:t>That he who is ordained by him may preside over another church, but may not hold a subordinate position; and that such a one may not receive a higher grade from any bishop.</a:t>
            </a:r>
            <a:endParaRPr b="0" lang="en-GB" sz="1100" spc="-1" strike="noStrike">
              <a:latin typeface="Arial"/>
            </a:endParaRPr>
          </a:p>
          <a:p>
            <a:r>
              <a:rPr b="0" lang="en-GB" sz="1100" spc="-1" strike="noStrike">
                <a:latin typeface="Arial"/>
              </a:rPr>
              <a:t>That no synod shall be called a general one without his order.</a:t>
            </a:r>
            <a:endParaRPr b="0" lang="en-GB" sz="1100" spc="-1" strike="noStrike">
              <a:latin typeface="Arial"/>
            </a:endParaRPr>
          </a:p>
          <a:p>
            <a:r>
              <a:rPr b="0" lang="en-GB" sz="1100" spc="-1" strike="noStrike">
                <a:latin typeface="Arial"/>
              </a:rPr>
              <a:t>That no chapter and no book shall be considered canonical without his authority.</a:t>
            </a:r>
            <a:endParaRPr b="0" lang="en-GB" sz="1100" spc="-1" strike="noStrike">
              <a:latin typeface="Arial"/>
            </a:endParaRPr>
          </a:p>
          <a:p>
            <a:r>
              <a:rPr b="0" lang="en-GB" sz="1100" spc="-1" strike="noStrike">
                <a:latin typeface="Arial"/>
              </a:rPr>
              <a:t>That a sentence passed by him may be retracted by no one; and that he himself, alone of all, may retract it.</a:t>
            </a:r>
            <a:endParaRPr b="0" lang="en-GB" sz="1100" spc="-1" strike="noStrike">
              <a:latin typeface="Arial"/>
            </a:endParaRPr>
          </a:p>
          <a:p>
            <a:r>
              <a:rPr b="0" lang="en-GB" sz="1100" spc="-1" strike="noStrike">
                <a:latin typeface="Arial"/>
              </a:rPr>
              <a:t>That he himself may be judged by no one.</a:t>
            </a:r>
            <a:endParaRPr b="0" lang="en-GB" sz="1100" spc="-1" strike="noStrike">
              <a:latin typeface="Arial"/>
            </a:endParaRPr>
          </a:p>
          <a:p>
            <a:r>
              <a:rPr b="0" lang="en-GB" sz="1100" spc="-1" strike="noStrike">
                <a:latin typeface="Arial"/>
              </a:rPr>
              <a:t>That no one shall dare to condemn one who appeals to the apostolic chair.</a:t>
            </a:r>
            <a:endParaRPr b="0" lang="en-GB" sz="1100" spc="-1" strike="noStrike">
              <a:latin typeface="Arial"/>
            </a:endParaRPr>
          </a:p>
          <a:p>
            <a:r>
              <a:rPr b="0" lang="en-GB" sz="1100" spc="-1" strike="noStrike">
                <a:latin typeface="Arial"/>
              </a:rPr>
              <a:t>That to the latter should be referred the more important cases of every church.</a:t>
            </a:r>
            <a:endParaRPr b="0" lang="en-GB" sz="1100" spc="-1" strike="noStrike">
              <a:latin typeface="Arial"/>
            </a:endParaRPr>
          </a:p>
          <a:p>
            <a:r>
              <a:rPr b="0" lang="en-GB" sz="1100" spc="-1" strike="noStrike">
                <a:latin typeface="Arial"/>
              </a:rPr>
              <a:t>That the Roman church has never erred; nor will it err to all eternity, the Scripture bearing witness.</a:t>
            </a:r>
            <a:endParaRPr b="0" lang="en-GB" sz="1100" spc="-1" strike="noStrike">
              <a:latin typeface="Arial"/>
            </a:endParaRPr>
          </a:p>
          <a:p>
            <a:r>
              <a:rPr b="0" lang="en-GB" sz="1100" spc="-1" strike="noStrike">
                <a:latin typeface="Arial"/>
              </a:rPr>
              <a:t>That the Roman pontiff, if he have been canonically ordained, is undoubtedly made a saint by the merits of St. Peter; St. Ennodius, bishop of Pavia, bearing witness, and many holy fathers agreeing with him. As is contained in the decrees of St. Symmachus the pope.</a:t>
            </a:r>
            <a:endParaRPr b="0" lang="en-GB" sz="1100" spc="-1" strike="noStrike">
              <a:latin typeface="Arial"/>
            </a:endParaRPr>
          </a:p>
          <a:p>
            <a:r>
              <a:rPr b="0" lang="en-GB" sz="1100" spc="-1" strike="noStrike">
                <a:latin typeface="Arial"/>
              </a:rPr>
              <a:t>That, by his command and consent, it may be lawful for subordinates to bring accusations.</a:t>
            </a:r>
            <a:endParaRPr b="0" lang="en-GB" sz="1100" spc="-1" strike="noStrike">
              <a:latin typeface="Arial"/>
            </a:endParaRPr>
          </a:p>
          <a:p>
            <a:r>
              <a:rPr b="0" lang="en-GB" sz="1100" spc="-1" strike="noStrike">
                <a:latin typeface="Arial"/>
              </a:rPr>
              <a:t>That he may depose and reinstate bishops without assembling a synod.</a:t>
            </a:r>
            <a:endParaRPr b="0" lang="en-GB" sz="1100" spc="-1" strike="noStrike">
              <a:latin typeface="Arial"/>
            </a:endParaRPr>
          </a:p>
          <a:p>
            <a:r>
              <a:rPr b="0" lang="en-GB" sz="1100" spc="-1" strike="noStrike">
                <a:latin typeface="Arial"/>
              </a:rPr>
              <a:t>That he who is not at peace with the Roman church shall not be considered catholic.</a:t>
            </a:r>
            <a:endParaRPr b="0" lang="en-GB" sz="1100" spc="-1" strike="noStrike">
              <a:latin typeface="Arial"/>
            </a:endParaRPr>
          </a:p>
          <a:p>
            <a:r>
              <a:rPr b="0" lang="en-GB" sz="1100" spc="-1" strike="noStrike">
                <a:latin typeface="Arial"/>
              </a:rPr>
              <a:t>That he may absolve subjects from their fealty to wicked men.</a:t>
            </a:r>
            <a:endParaRPr b="0" lang="en-GB" sz="1100" spc="-1" strike="noStrike">
              <a:latin typeface="Arial"/>
            </a:endParaRPr>
          </a:p>
        </p:txBody>
      </p:sp>
      <p:pic>
        <p:nvPicPr>
          <p:cNvPr id="184" name="" descr=""/>
          <p:cNvPicPr/>
          <p:nvPr/>
        </p:nvPicPr>
        <p:blipFill>
          <a:blip r:embed="rId1"/>
          <a:stretch/>
        </p:blipFill>
        <p:spPr>
          <a:xfrm>
            <a:off x="56160" y="197280"/>
            <a:ext cx="3713760" cy="6498720"/>
          </a:xfrm>
          <a:prstGeom prst="rect">
            <a:avLst/>
          </a:prstGeom>
          <a:ln>
            <a:noFill/>
          </a:ln>
        </p:spPr>
      </p:pic>
    </p:spTree>
  </p:cSld>
  <p:timing>
    <p:tnLst>
      <p:par>
        <p:cTn id="29" dur="indefinite" restart="never" nodeType="tmRoot">
          <p:childTnLst>
            <p:seq>
              <p:cTn id="30" dur="indefinite" nodeType="mainSeq"/>
              <p:prevCondLst>
                <p:cond delay="0" evt="onPrev">
                  <p:tgtEl>
                    <p:sldTgt/>
                  </p:tgtEl>
                </p:cond>
              </p:prevCondLst>
              <p:nextCondLst>
                <p:cond delay="0"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000" spc="-1" strike="noStrike">
                <a:solidFill>
                  <a:srgbClr val="000000"/>
                </a:solidFill>
                <a:latin typeface="Gill Sans"/>
                <a:ea typeface="DejaVu Sans"/>
              </a:rPr>
              <a:t>Conflict with the HRE</a:t>
            </a:r>
            <a:endParaRPr b="0" lang="en-GB" sz="4000" spc="-1" strike="noStrike">
              <a:latin typeface="Arial"/>
            </a:endParaRPr>
          </a:p>
        </p:txBody>
      </p:sp>
      <p:sp>
        <p:nvSpPr>
          <p:cNvPr id="186" name="CustomShape 2"/>
          <p:cNvSpPr/>
          <p:nvPr/>
        </p:nvSpPr>
        <p:spPr>
          <a:xfrm>
            <a:off x="457200" y="1600200"/>
            <a:ext cx="8228160" cy="4524480"/>
          </a:xfrm>
          <a:prstGeom prst="rect">
            <a:avLst/>
          </a:prstGeom>
          <a:noFill/>
          <a:ln>
            <a:noFill/>
          </a:ln>
        </p:spPr>
        <p:style>
          <a:lnRef idx="0"/>
          <a:fillRef idx="0"/>
          <a:effectRef idx="0"/>
          <a:fontRef idx="minor"/>
        </p:style>
        <p:txBody>
          <a:bodyPr lIns="90000" rIns="90000" tIns="45000" bIns="45000">
            <a:normAutofit/>
          </a:bodyPr>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Conflict between Gregory VII and HRE Henry IV (d.1106)</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leads to the ‘Investiture Conflict’</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1076 Gregory deposed Henry</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1077 Henry forced to do penance at Canossa</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1080 Second deposition but appointment of anti-pope, Clement III</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Gregory forced to flee Rome and died at Salerno, having had to seek help from the Normans</a:t>
            </a:r>
            <a:endParaRPr b="0" lang="en-GB" sz="3200" spc="-1" strike="noStrike">
              <a:latin typeface="Arial"/>
            </a:endParaRPr>
          </a:p>
        </p:txBody>
      </p:sp>
    </p:spTree>
  </p:cSld>
  <p:timing>
    <p:tnLst>
      <p:par>
        <p:cTn id="31" dur="indefinite" restart="never" nodeType="tmRoot">
          <p:childTnLst>
            <p:seq>
              <p:cTn id="32" dur="indefinite" nodeType="mainSeq"/>
              <p:prevCondLst>
                <p:cond delay="0" evt="onPrev">
                  <p:tgtEl>
                    <p:sldTgt/>
                  </p:tgtEl>
                </p:cond>
              </p:prevCondLst>
              <p:nextCondLst>
                <p:cond delay="0"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000" spc="-1" strike="noStrike">
                <a:solidFill>
                  <a:srgbClr val="000000"/>
                </a:solidFill>
                <a:latin typeface="Gill Sans"/>
                <a:ea typeface="DejaVu Sans"/>
              </a:rPr>
              <a:t>Gregory VII v Henry IV</a:t>
            </a:r>
            <a:endParaRPr b="0" lang="en-GB" sz="4000" spc="-1" strike="noStrike">
              <a:latin typeface="Arial"/>
            </a:endParaRPr>
          </a:p>
        </p:txBody>
      </p:sp>
      <p:pic>
        <p:nvPicPr>
          <p:cNvPr id="188" name="Content Placeholder 2" descr=""/>
          <p:cNvPicPr/>
          <p:nvPr/>
        </p:nvPicPr>
        <p:blipFill>
          <a:blip r:embed="rId1"/>
          <a:stretch/>
        </p:blipFill>
        <p:spPr>
          <a:xfrm>
            <a:off x="4572000" y="1663920"/>
            <a:ext cx="3891240" cy="3805560"/>
          </a:xfrm>
          <a:prstGeom prst="rect">
            <a:avLst/>
          </a:prstGeom>
          <a:ln>
            <a:noFill/>
          </a:ln>
        </p:spPr>
      </p:pic>
      <p:pic>
        <p:nvPicPr>
          <p:cNvPr id="189" name="Picture 7" descr=""/>
          <p:cNvPicPr/>
          <p:nvPr/>
        </p:nvPicPr>
        <p:blipFill>
          <a:blip r:embed="rId2"/>
          <a:stretch/>
        </p:blipFill>
        <p:spPr>
          <a:xfrm>
            <a:off x="611640" y="1412640"/>
            <a:ext cx="3017880" cy="3886920"/>
          </a:xfrm>
          <a:prstGeom prst="rect">
            <a:avLst/>
          </a:prstGeom>
          <a:ln>
            <a:noFill/>
          </a:ln>
        </p:spPr>
      </p:pic>
      <p:sp>
        <p:nvSpPr>
          <p:cNvPr id="190" name="CustomShape 2"/>
          <p:cNvSpPr/>
          <p:nvPr/>
        </p:nvSpPr>
        <p:spPr>
          <a:xfrm>
            <a:off x="395640" y="5301360"/>
            <a:ext cx="3022920" cy="63792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000000"/>
                </a:solidFill>
                <a:latin typeface="Gill Sans"/>
                <a:ea typeface="DejaVu Sans"/>
              </a:rPr>
              <a:t>Henry IV, from an </a:t>
            </a:r>
            <a:endParaRPr b="0" lang="en-GB" sz="1800" spc="-1" strike="noStrike">
              <a:latin typeface="Arial"/>
            </a:endParaRPr>
          </a:p>
          <a:p>
            <a:pPr>
              <a:lnSpc>
                <a:spcPct val="100000"/>
              </a:lnSpc>
            </a:pPr>
            <a:r>
              <a:rPr b="0" lang="en-GB" sz="1800" spc="-1" strike="noStrike">
                <a:solidFill>
                  <a:srgbClr val="000000"/>
                </a:solidFill>
                <a:latin typeface="Gill Sans"/>
                <a:ea typeface="DejaVu Sans"/>
              </a:rPr>
              <a:t>early 12</a:t>
            </a:r>
            <a:r>
              <a:rPr b="0" lang="en-GB" sz="1800" spc="-1" strike="noStrike" baseline="30000">
                <a:solidFill>
                  <a:srgbClr val="000000"/>
                </a:solidFill>
                <a:latin typeface="Gill Sans"/>
                <a:ea typeface="DejaVu Sans"/>
              </a:rPr>
              <a:t>th</a:t>
            </a:r>
            <a:r>
              <a:rPr b="0" lang="en-GB" sz="1800" spc="-1" strike="noStrike">
                <a:solidFill>
                  <a:srgbClr val="000000"/>
                </a:solidFill>
                <a:latin typeface="Gill Sans"/>
                <a:ea typeface="DejaVu Sans"/>
              </a:rPr>
              <a:t>-century manuscript </a:t>
            </a:r>
            <a:endParaRPr b="0" lang="en-GB" sz="1800" spc="-1" strike="noStrike">
              <a:latin typeface="Arial"/>
            </a:endParaRPr>
          </a:p>
        </p:txBody>
      </p:sp>
      <p:sp>
        <p:nvSpPr>
          <p:cNvPr id="191" name="CustomShape 3"/>
          <p:cNvSpPr/>
          <p:nvPr/>
        </p:nvSpPr>
        <p:spPr>
          <a:xfrm>
            <a:off x="4212000" y="5589360"/>
            <a:ext cx="4607640" cy="63792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000000"/>
                </a:solidFill>
                <a:latin typeface="Gill Sans"/>
                <a:ea typeface="DejaVu Sans"/>
              </a:rPr>
              <a:t>Henry and the anti-pope; expulsion of Gregory and his death at Salerno</a:t>
            </a:r>
            <a:endParaRPr b="0" lang="en-GB" sz="1800" spc="-1" strike="noStrike">
              <a:latin typeface="Arial"/>
            </a:endParaRPr>
          </a:p>
        </p:txBody>
      </p:sp>
    </p:spTree>
  </p:cSld>
  <p:timing>
    <p:tnLst>
      <p:par>
        <p:cTn id="33" dur="indefinite" restart="never" nodeType="tmRoot">
          <p:childTnLst>
            <p:seq>
              <p:cTn id="34" dur="indefinite" nodeType="mainSeq"/>
              <p:prevCondLst>
                <p:cond delay="0" evt="onPrev">
                  <p:tgtEl>
                    <p:sldTgt/>
                  </p:tgtEl>
                </p:cond>
              </p:prevCondLst>
              <p:nextCondLst>
                <p:cond delay="0"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Gill Sans"/>
                <a:ea typeface="DejaVu Sans"/>
              </a:rPr>
              <a:t>Aids to growth of papal power</a:t>
            </a:r>
            <a:endParaRPr b="0" lang="en-GB" sz="4400" spc="-1" strike="noStrike">
              <a:latin typeface="Gill Sans"/>
            </a:endParaRPr>
          </a:p>
        </p:txBody>
      </p:sp>
      <p:sp>
        <p:nvSpPr>
          <p:cNvPr id="193" name="CustomShape 2"/>
          <p:cNvSpPr/>
          <p:nvPr/>
        </p:nvSpPr>
        <p:spPr>
          <a:xfrm>
            <a:off x="3024000" y="1353600"/>
            <a:ext cx="2745360" cy="4622400"/>
          </a:xfrm>
          <a:prstGeom prst="rect">
            <a:avLst/>
          </a:prstGeom>
          <a:noFill/>
          <a:ln>
            <a:noFill/>
          </a:ln>
        </p:spPr>
        <p:style>
          <a:lnRef idx="0"/>
          <a:fillRef idx="0"/>
          <a:effectRef idx="0"/>
          <a:fontRef idx="minor"/>
        </p:style>
        <p:txBody>
          <a:bodyPr lIns="90000" rIns="90000" tIns="45000" bIns="45000"/>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monastic reform</a:t>
            </a:r>
            <a:endParaRPr b="0" lang="en-GB" sz="3200" spc="-1" strike="noStrike">
              <a:latin typeface="Arial"/>
            </a:endParaRPr>
          </a:p>
          <a:p>
            <a:pPr marL="343080" indent="-341640">
              <a:lnSpc>
                <a:spcPct val="100000"/>
              </a:lnSpc>
              <a:spcBef>
                <a:spcPts val="561"/>
              </a:spcBef>
              <a:buClr>
                <a:srgbClr val="000000"/>
              </a:buClr>
              <a:buFont typeface="Arial"/>
              <a:buChar char="•"/>
            </a:pPr>
            <a:r>
              <a:rPr b="0" lang="en-GB" sz="3200" spc="-1" strike="noStrike">
                <a:solidFill>
                  <a:srgbClr val="000000"/>
                </a:solidFill>
                <a:latin typeface="Gill Sans"/>
                <a:ea typeface="DejaVu Sans"/>
              </a:rPr>
              <a:t>rediscovery of Justinian; codification by Gratian</a:t>
            </a:r>
            <a:endParaRPr b="0" lang="en-GB" sz="3200" spc="-1" strike="noStrike">
              <a:latin typeface="Arial"/>
            </a:endParaRPr>
          </a:p>
        </p:txBody>
      </p:sp>
      <p:pic>
        <p:nvPicPr>
          <p:cNvPr id="194" name="Picture 2" descr=""/>
          <p:cNvPicPr/>
          <p:nvPr/>
        </p:nvPicPr>
        <p:blipFill>
          <a:blip r:embed="rId1"/>
          <a:stretch/>
        </p:blipFill>
        <p:spPr>
          <a:xfrm>
            <a:off x="5580000" y="1405080"/>
            <a:ext cx="3349080" cy="2806920"/>
          </a:xfrm>
          <a:prstGeom prst="rect">
            <a:avLst/>
          </a:prstGeom>
          <a:ln>
            <a:noFill/>
          </a:ln>
        </p:spPr>
      </p:pic>
      <p:sp>
        <p:nvSpPr>
          <p:cNvPr id="195" name="TextShape 3"/>
          <p:cNvSpPr txBox="1"/>
          <p:nvPr/>
        </p:nvSpPr>
        <p:spPr>
          <a:xfrm>
            <a:off x="5713920" y="4232520"/>
            <a:ext cx="3034080" cy="663480"/>
          </a:xfrm>
          <a:prstGeom prst="rect">
            <a:avLst/>
          </a:prstGeom>
          <a:noFill/>
          <a:ln>
            <a:noFill/>
          </a:ln>
        </p:spPr>
        <p:txBody>
          <a:bodyPr lIns="90000" rIns="90000" tIns="45000" bIns="45000"/>
          <a:p>
            <a:pPr algn="ctr"/>
            <a:r>
              <a:rPr b="0" i="1" lang="en-GB" sz="2000" spc="-1" strike="noStrike">
                <a:solidFill>
                  <a:srgbClr val="000000"/>
                </a:solidFill>
                <a:latin typeface="Garamond"/>
                <a:ea typeface="DejaVu Sans"/>
              </a:rPr>
              <a:t>Pope Urban II consecrates the great church of Cluny</a:t>
            </a:r>
            <a:endParaRPr b="0" i="1" lang="en-GB" sz="2000" spc="-1" strike="noStrike">
              <a:latin typeface="Garamond"/>
            </a:endParaRPr>
          </a:p>
        </p:txBody>
      </p:sp>
      <p:pic>
        <p:nvPicPr>
          <p:cNvPr id="196" name="" descr=""/>
          <p:cNvPicPr/>
          <p:nvPr/>
        </p:nvPicPr>
        <p:blipFill>
          <a:blip r:embed="rId2"/>
          <a:stretch/>
        </p:blipFill>
        <p:spPr>
          <a:xfrm>
            <a:off x="327240" y="1333800"/>
            <a:ext cx="2696760" cy="3058200"/>
          </a:xfrm>
          <a:prstGeom prst="rect">
            <a:avLst/>
          </a:prstGeom>
          <a:ln>
            <a:noFill/>
          </a:ln>
        </p:spPr>
      </p:pic>
      <p:sp>
        <p:nvSpPr>
          <p:cNvPr id="197" name="TextShape 4"/>
          <p:cNvSpPr txBox="1"/>
          <p:nvPr/>
        </p:nvSpPr>
        <p:spPr>
          <a:xfrm>
            <a:off x="288000" y="4448520"/>
            <a:ext cx="2696760" cy="950040"/>
          </a:xfrm>
          <a:prstGeom prst="rect">
            <a:avLst/>
          </a:prstGeom>
          <a:noFill/>
          <a:ln>
            <a:noFill/>
          </a:ln>
        </p:spPr>
        <p:txBody>
          <a:bodyPr lIns="90000" rIns="90000" tIns="45000" bIns="45000"/>
          <a:p>
            <a:pPr algn="ctr"/>
            <a:r>
              <a:rPr b="0" i="1" lang="en-GB" sz="2000" spc="-1" strike="noStrike">
                <a:solidFill>
                  <a:srgbClr val="000000"/>
                </a:solidFill>
                <a:latin typeface="Garamond"/>
                <a:ea typeface="DejaVu Sans"/>
              </a:rPr>
              <a:t>Henry IV seeks mediation with Pope from Matilda of Tuscany and Hugh of Cluny</a:t>
            </a:r>
            <a:endParaRPr b="0" i="1" lang="en-GB" sz="2000" spc="-1" strike="noStrike">
              <a:latin typeface="Garamond"/>
            </a:endParaRPr>
          </a:p>
        </p:txBody>
      </p:sp>
      <p:pic>
        <p:nvPicPr>
          <p:cNvPr id="198" name="" descr=""/>
          <p:cNvPicPr/>
          <p:nvPr/>
        </p:nvPicPr>
        <p:blipFill>
          <a:blip r:embed="rId3"/>
          <a:stretch/>
        </p:blipFill>
        <p:spPr>
          <a:xfrm>
            <a:off x="3435840" y="4464000"/>
            <a:ext cx="1820160" cy="2198160"/>
          </a:xfrm>
          <a:prstGeom prst="rect">
            <a:avLst/>
          </a:prstGeom>
          <a:ln>
            <a:noFill/>
          </a:ln>
        </p:spPr>
      </p:pic>
      <p:sp>
        <p:nvSpPr>
          <p:cNvPr id="199" name="TextShape 5"/>
          <p:cNvSpPr txBox="1"/>
          <p:nvPr/>
        </p:nvSpPr>
        <p:spPr>
          <a:xfrm>
            <a:off x="6048000" y="5184000"/>
            <a:ext cx="2232000" cy="1316160"/>
          </a:xfrm>
          <a:prstGeom prst="rect">
            <a:avLst/>
          </a:prstGeom>
          <a:noFill/>
          <a:ln>
            <a:noFill/>
          </a:ln>
        </p:spPr>
        <p:txBody>
          <a:bodyPr lIns="90000" rIns="90000" tIns="45000" bIns="45000"/>
          <a:p>
            <a:r>
              <a:rPr b="0" lang="en-GB" sz="2800" spc="-1" strike="noStrike">
                <a:latin typeface="Gill Sans"/>
              </a:rPr>
              <a:t>and let’s not forget… the Crusades</a:t>
            </a:r>
            <a:endParaRPr b="0" lang="en-GB" sz="2800" spc="-1" strike="noStrike">
              <a:latin typeface="Gill Sans"/>
            </a:endParaRPr>
          </a:p>
        </p:txBody>
      </p:sp>
    </p:spTree>
  </p:cSld>
  <p:timing>
    <p:tnLst>
      <p:par>
        <p:cTn id="35" dur="indefinite" restart="never" nodeType="tmRoot">
          <p:childTnLst>
            <p:seq>
              <p:cTn id="36" dur="indefinite" nodeType="mainSeq"/>
              <p:prevCondLst>
                <p:cond delay="0" evt="onPrev">
                  <p:tgtEl>
                    <p:sldTgt/>
                  </p:tgtEl>
                </p:cond>
              </p:prevCondLst>
              <p:nextCondLst>
                <p:cond delay="0"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3600" spc="-1" strike="noStrike">
                <a:solidFill>
                  <a:srgbClr val="000000"/>
                </a:solidFill>
                <a:latin typeface="Gill Sans"/>
                <a:ea typeface="DejaVu Sans"/>
              </a:rPr>
              <a:t>Growth of papal government</a:t>
            </a:r>
            <a:endParaRPr b="0" lang="en-GB" sz="3600" spc="-1" strike="noStrike">
              <a:latin typeface="Arial"/>
            </a:endParaRPr>
          </a:p>
        </p:txBody>
      </p:sp>
      <p:sp>
        <p:nvSpPr>
          <p:cNvPr id="201" name="CustomShape 2"/>
          <p:cNvSpPr/>
          <p:nvPr/>
        </p:nvSpPr>
        <p:spPr>
          <a:xfrm>
            <a:off x="457200" y="1600200"/>
            <a:ext cx="8228160" cy="4524480"/>
          </a:xfrm>
          <a:prstGeom prst="rect">
            <a:avLst/>
          </a:prstGeom>
          <a:noFill/>
          <a:ln>
            <a:noFill/>
          </a:ln>
        </p:spPr>
        <p:style>
          <a:lnRef idx="0"/>
          <a:fillRef idx="0"/>
          <a:effectRef idx="0"/>
          <a:fontRef idx="minor"/>
        </p:style>
        <p:txBody>
          <a:bodyPr lIns="90000" rIns="90000" tIns="45000" bIns="45000">
            <a:normAutofit/>
          </a:bodyPr>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of the machinery of government to keep pace with the theoretical claims of the popes</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Up to 1085 ‘government’ is located in the Lateran palace – around the pope; the </a:t>
            </a:r>
            <a:r>
              <a:rPr b="0" i="1" lang="en-GB" sz="3200" spc="-1" strike="noStrike">
                <a:solidFill>
                  <a:srgbClr val="000000"/>
                </a:solidFill>
                <a:latin typeface="Gill Sans"/>
                <a:ea typeface="DejaVu Sans"/>
              </a:rPr>
              <a:t>curia </a:t>
            </a:r>
            <a:r>
              <a:rPr b="0" lang="en-GB" sz="3200" spc="-1" strike="noStrike">
                <a:solidFill>
                  <a:srgbClr val="000000"/>
                </a:solidFill>
                <a:latin typeface="Gill Sans"/>
                <a:ea typeface="DejaVu Sans"/>
              </a:rPr>
              <a:t>(first occurs under Urban II in 1089)</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Emergence of a chancery</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Emergence of the chamber (finance office)</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Development of a system of appeals to papal justice</a:t>
            </a:r>
            <a:endParaRPr b="0" lang="en-GB" sz="3200" spc="-1" strike="noStrike">
              <a:latin typeface="Arial"/>
            </a:endParaRPr>
          </a:p>
        </p:txBody>
      </p:sp>
    </p:spTree>
  </p:cSld>
  <p:timing>
    <p:tnLst>
      <p:par>
        <p:cTn id="37" dur="indefinite" restart="never" nodeType="tmRoot">
          <p:childTnLst>
            <p:seq>
              <p:cTn id="38" dur="indefinite" nodeType="mainSeq"/>
              <p:prevCondLst>
                <p:cond delay="0" evt="onPrev">
                  <p:tgtEl>
                    <p:sldTgt/>
                  </p:tgtEl>
                </p:cond>
              </p:prevCondLst>
              <p:nextCondLst>
                <p:cond delay="0"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CustomShape 1"/>
          <p:cNvSpPr/>
          <p:nvPr/>
        </p:nvSpPr>
        <p:spPr>
          <a:xfrm>
            <a:off x="457200" y="274680"/>
            <a:ext cx="8228160" cy="1141560"/>
          </a:xfrm>
          <a:prstGeom prst="rect">
            <a:avLst/>
          </a:prstGeom>
          <a:noFill/>
          <a:ln>
            <a:noFill/>
          </a:ln>
        </p:spPr>
        <p:style>
          <a:lnRef idx="0"/>
          <a:fillRef idx="0"/>
          <a:effectRef idx="0"/>
          <a:fontRef idx="minor"/>
        </p:style>
        <p:txBody>
          <a:bodyPr lIns="90000" rIns="90000" tIns="45000" bIns="45000" anchor="ctr"/>
          <a:p>
            <a:pPr algn="ctr">
              <a:lnSpc>
                <a:spcPct val="100000"/>
              </a:lnSpc>
            </a:pPr>
            <a:r>
              <a:rPr b="1" lang="en-GB" sz="4400" spc="-1" strike="noStrike">
                <a:solidFill>
                  <a:srgbClr val="000000"/>
                </a:solidFill>
                <a:latin typeface="Gill Sans"/>
                <a:ea typeface="DejaVu Sans"/>
              </a:rPr>
              <a:t>Councils and legates</a:t>
            </a:r>
            <a:endParaRPr b="0" lang="en-GB" sz="4400" spc="-1" strike="noStrike">
              <a:latin typeface="Arial"/>
            </a:endParaRPr>
          </a:p>
        </p:txBody>
      </p:sp>
      <p:sp>
        <p:nvSpPr>
          <p:cNvPr id="203" name="CustomShape 2"/>
          <p:cNvSpPr/>
          <p:nvPr/>
        </p:nvSpPr>
        <p:spPr>
          <a:xfrm>
            <a:off x="457200" y="1774080"/>
            <a:ext cx="3825360" cy="4622400"/>
          </a:xfrm>
          <a:prstGeom prst="rect">
            <a:avLst/>
          </a:prstGeom>
          <a:noFill/>
          <a:ln>
            <a:noFill/>
          </a:ln>
        </p:spPr>
        <p:style>
          <a:lnRef idx="0"/>
          <a:fillRef idx="0"/>
          <a:effectRef idx="0"/>
          <a:fontRef idx="minor"/>
        </p:style>
        <p:txBody>
          <a:bodyPr lIns="90000" rIns="90000" tIns="45000" bIns="45000"/>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Pope holds reforming councils</a:t>
            </a:r>
            <a:endParaRPr b="0" lang="en-GB" sz="2800" spc="-1" strike="noStrike">
              <a:latin typeface="Arial"/>
            </a:endParaRPr>
          </a:p>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High spot is the Fourth Lateran Council held by Innocent III in 1215</a:t>
            </a:r>
            <a:endParaRPr b="0" lang="en-GB" sz="2800" spc="-1" strike="noStrike">
              <a:latin typeface="Arial"/>
            </a:endParaRPr>
          </a:p>
          <a:p>
            <a:pPr marL="343080" indent="-341640">
              <a:lnSpc>
                <a:spcPct val="100000"/>
              </a:lnSpc>
              <a:spcBef>
                <a:spcPts val="561"/>
              </a:spcBef>
              <a:buClr>
                <a:srgbClr val="000000"/>
              </a:buClr>
              <a:buFont typeface="Arial"/>
              <a:buChar char="•"/>
            </a:pPr>
            <a:r>
              <a:rPr b="0" lang="en-GB" sz="2800" spc="-1" strike="noStrike">
                <a:solidFill>
                  <a:srgbClr val="000000"/>
                </a:solidFill>
                <a:latin typeface="Gill Sans"/>
                <a:ea typeface="DejaVu Sans"/>
              </a:rPr>
              <a:t>Legates are representatives of the pope, sent out by him with wide powers</a:t>
            </a:r>
            <a:endParaRPr b="0" lang="en-GB" sz="2800" spc="-1" strike="noStrike">
              <a:latin typeface="Arial"/>
            </a:endParaRPr>
          </a:p>
        </p:txBody>
      </p:sp>
      <p:pic>
        <p:nvPicPr>
          <p:cNvPr id="204" name="" descr=""/>
          <p:cNvPicPr/>
          <p:nvPr/>
        </p:nvPicPr>
        <p:blipFill>
          <a:blip r:embed="rId1"/>
          <a:stretch/>
        </p:blipFill>
        <p:spPr>
          <a:xfrm>
            <a:off x="4608000" y="1944000"/>
            <a:ext cx="3622680" cy="4474080"/>
          </a:xfrm>
          <a:prstGeom prst="rect">
            <a:avLst/>
          </a:prstGeom>
          <a:ln>
            <a:noFill/>
          </a:ln>
        </p:spPr>
      </p:pic>
    </p:spTree>
  </p:cSld>
  <p:timing>
    <p:tnLst>
      <p:par>
        <p:cTn id="39" dur="indefinite" restart="never" nodeType="tmRoot">
          <p:childTnLst>
            <p:seq>
              <p:cTn id="40" dur="indefinite" nodeType="mainSeq"/>
              <p:prevCondLst>
                <p:cond delay="0" evt="onPrev">
                  <p:tgtEl>
                    <p:sldTgt/>
                  </p:tgtEl>
                </p:cond>
              </p:prevCondLst>
              <p:nextCondLst>
                <p:cond delay="0"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CustomShape 1"/>
          <p:cNvSpPr/>
          <p:nvPr/>
        </p:nvSpPr>
        <p:spPr>
          <a:xfrm>
            <a:off x="0" y="274680"/>
            <a:ext cx="910692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3600" spc="-1" strike="noStrike">
                <a:solidFill>
                  <a:srgbClr val="000000"/>
                </a:solidFill>
                <a:latin typeface="Gill Sans"/>
                <a:ea typeface="DejaVu Sans"/>
              </a:rPr>
              <a:t>Innocent III’s pontificate marked by:</a:t>
            </a:r>
            <a:endParaRPr b="0" lang="en-GB" sz="3600" spc="-1" strike="noStrike">
              <a:latin typeface="Arial"/>
            </a:endParaRPr>
          </a:p>
        </p:txBody>
      </p:sp>
      <p:sp>
        <p:nvSpPr>
          <p:cNvPr id="206" name="CustomShape 2"/>
          <p:cNvSpPr/>
          <p:nvPr/>
        </p:nvSpPr>
        <p:spPr>
          <a:xfrm>
            <a:off x="457200" y="1600200"/>
            <a:ext cx="8228160" cy="4524480"/>
          </a:xfrm>
          <a:prstGeom prst="rect">
            <a:avLst/>
          </a:prstGeom>
          <a:noFill/>
          <a:ln>
            <a:noFill/>
          </a:ln>
        </p:spPr>
        <p:style>
          <a:lnRef idx="0"/>
          <a:fillRef idx="0"/>
          <a:effectRef idx="0"/>
          <a:fontRef idx="minor"/>
        </p:style>
        <p:txBody>
          <a:bodyPr lIns="90000" rIns="90000" tIns="45000" bIns="45000"/>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Political intervention (e.g. in England with the excommunication of King John over the election of an archbishop of Canterbury)</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Growth of the papal curia as a court of law</a:t>
            </a:r>
            <a:endParaRPr b="0" lang="en-GB" sz="3200" spc="-1" strike="noStrike">
              <a:latin typeface="Arial"/>
            </a:endParaRPr>
          </a:p>
          <a:p>
            <a:pPr marL="343080" indent="-341640">
              <a:lnSpc>
                <a:spcPct val="100000"/>
              </a:lnSpc>
              <a:spcBef>
                <a:spcPts val="641"/>
              </a:spcBef>
              <a:buClr>
                <a:srgbClr val="000000"/>
              </a:buClr>
              <a:buFont typeface="Arial"/>
              <a:buChar char="•"/>
            </a:pPr>
            <a:r>
              <a:rPr b="0" lang="en-GB" sz="3200" spc="-1" strike="noStrike">
                <a:solidFill>
                  <a:srgbClr val="000000"/>
                </a:solidFill>
                <a:latin typeface="Gill Sans"/>
                <a:ea typeface="DejaVu Sans"/>
              </a:rPr>
              <a:t>The Fourth Lateran Council, with decrees on a wide range of matters</a:t>
            </a:r>
            <a:endParaRPr b="0" lang="en-GB" sz="3200" spc="-1" strike="noStrike">
              <a:latin typeface="Arial"/>
            </a:endParaRPr>
          </a:p>
        </p:txBody>
      </p:sp>
    </p:spTree>
  </p:cSld>
  <p:timing>
    <p:tnLst>
      <p:par>
        <p:cTn id="41" dur="indefinite" restart="never" nodeType="tmRoot">
          <p:childTnLst>
            <p:seq>
              <p:cTn id="42" dur="indefinite" nodeType="mainSeq"/>
              <p:prevCondLst>
                <p:cond delay="0" evt="onPrev">
                  <p:tgtEl>
                    <p:sldTgt/>
                  </p:tgtEl>
                </p:cond>
              </p:prevCondLst>
              <p:nextCondLst>
                <p:cond delay="0"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7" name="CustomShape 1"/>
          <p:cNvSpPr/>
          <p:nvPr/>
        </p:nvSpPr>
        <p:spPr>
          <a:xfrm>
            <a:off x="107640" y="274680"/>
            <a:ext cx="857772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Calibri"/>
                <a:ea typeface="DejaVu Sans"/>
              </a:rPr>
              <a:t>A bull and seal of Innocent III, 1216</a:t>
            </a:r>
            <a:endParaRPr b="0" lang="en-GB" sz="4400" spc="-1" strike="noStrike">
              <a:latin typeface="Arial"/>
            </a:endParaRPr>
          </a:p>
        </p:txBody>
      </p:sp>
      <p:pic>
        <p:nvPicPr>
          <p:cNvPr id="208" name="Content Placeholder 3" descr=""/>
          <p:cNvPicPr/>
          <p:nvPr/>
        </p:nvPicPr>
        <p:blipFill>
          <a:blip r:embed="rId1"/>
          <a:stretch/>
        </p:blipFill>
        <p:spPr>
          <a:xfrm>
            <a:off x="457200" y="1785600"/>
            <a:ext cx="4037040" cy="4153320"/>
          </a:xfrm>
          <a:prstGeom prst="rect">
            <a:avLst/>
          </a:prstGeom>
          <a:ln>
            <a:noFill/>
          </a:ln>
        </p:spPr>
      </p:pic>
      <p:pic>
        <p:nvPicPr>
          <p:cNvPr id="209" name="Content Placeholder 6" descr=""/>
          <p:cNvPicPr/>
          <p:nvPr/>
        </p:nvPicPr>
        <p:blipFill>
          <a:blip r:embed="rId2"/>
          <a:stretch/>
        </p:blipFill>
        <p:spPr>
          <a:xfrm>
            <a:off x="4648320" y="1850040"/>
            <a:ext cx="4037040" cy="4024800"/>
          </a:xfrm>
          <a:prstGeom prst="rect">
            <a:avLst/>
          </a:prstGeom>
          <a:ln>
            <a:noFill/>
          </a:ln>
        </p:spPr>
      </p:pic>
    </p:spTree>
  </p:cSld>
  <p:timing>
    <p:tnLst>
      <p:par>
        <p:cTn id="43" dur="indefinite" restart="never" nodeType="tmRoot">
          <p:childTnLst>
            <p:seq>
              <p:cTn id="44" dur="indefinite" nodeType="mainSeq"/>
              <p:prevCondLst>
                <p:cond delay="0" evt="onPrev">
                  <p:tgtEl>
                    <p:sldTgt/>
                  </p:tgtEl>
                </p:cond>
              </p:prevCondLst>
              <p:nextCondLst>
                <p:cond delay="0"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CustomShape 1"/>
          <p:cNvSpPr/>
          <p:nvPr/>
        </p:nvSpPr>
        <p:spPr>
          <a:xfrm>
            <a:off x="107640" y="274680"/>
            <a:ext cx="9034920" cy="1141560"/>
          </a:xfrm>
          <a:prstGeom prst="rect">
            <a:avLst/>
          </a:prstGeom>
          <a:noFill/>
          <a:ln>
            <a:noFill/>
          </a:ln>
        </p:spPr>
        <p:style>
          <a:lnRef idx="0"/>
          <a:fillRef idx="0"/>
          <a:effectRef idx="0"/>
          <a:fontRef idx="minor"/>
        </p:style>
        <p:txBody>
          <a:bodyPr lIns="90000" rIns="90000" tIns="45000" bIns="45000" anchor="ctr">
            <a:normAutofit/>
          </a:bodyPr>
          <a:p>
            <a:pPr algn="ctr">
              <a:lnSpc>
                <a:spcPct val="100000"/>
              </a:lnSpc>
            </a:pPr>
            <a:r>
              <a:rPr b="1" lang="en-GB" sz="4400" spc="-1" strike="noStrike">
                <a:solidFill>
                  <a:srgbClr val="000000"/>
                </a:solidFill>
                <a:latin typeface="Calibri"/>
                <a:ea typeface="DejaVu Sans"/>
              </a:rPr>
              <a:t>Pope Innocent III’s views of the papacy</a:t>
            </a:r>
            <a:endParaRPr b="0" lang="en-GB" sz="4400" spc="-1" strike="noStrike">
              <a:latin typeface="Arial"/>
            </a:endParaRPr>
          </a:p>
        </p:txBody>
      </p:sp>
      <p:sp>
        <p:nvSpPr>
          <p:cNvPr id="211" name="CustomShape 2"/>
          <p:cNvSpPr/>
          <p:nvPr/>
        </p:nvSpPr>
        <p:spPr>
          <a:xfrm>
            <a:off x="195840" y="5472000"/>
            <a:ext cx="3548160" cy="648000"/>
          </a:xfrm>
          <a:prstGeom prst="rect">
            <a:avLst/>
          </a:prstGeom>
          <a:noFill/>
          <a:ln>
            <a:noFill/>
          </a:ln>
        </p:spPr>
        <p:style>
          <a:lnRef idx="0"/>
          <a:fillRef idx="0"/>
          <a:effectRef idx="0"/>
          <a:fontRef idx="minor"/>
        </p:style>
        <p:txBody>
          <a:bodyPr lIns="90000" rIns="90000" tIns="45000" bIns="45000"/>
          <a:p>
            <a:pPr>
              <a:lnSpc>
                <a:spcPct val="100000"/>
              </a:lnSpc>
              <a:spcBef>
                <a:spcPts val="641"/>
              </a:spcBef>
            </a:pPr>
            <a:endParaRPr b="0" i="1" lang="en-GB" sz="1800" spc="-1" strike="noStrike">
              <a:latin typeface="Garamond"/>
            </a:endParaRPr>
          </a:p>
          <a:p>
            <a:pPr lvl="1" marL="743040" indent="-284400">
              <a:lnSpc>
                <a:spcPct val="100000"/>
              </a:lnSpc>
              <a:spcBef>
                <a:spcPts val="561"/>
              </a:spcBef>
              <a:buClr>
                <a:srgbClr val="000000"/>
              </a:buClr>
              <a:buFont typeface="Arial"/>
              <a:buChar char="–"/>
            </a:pPr>
            <a:r>
              <a:rPr b="0" i="1" lang="en-GB" sz="1800" spc="-1" strike="noStrike">
                <a:solidFill>
                  <a:srgbClr val="000000"/>
                </a:solidFill>
                <a:latin typeface="Garamond"/>
                <a:ea typeface="DejaVu Sans"/>
              </a:rPr>
              <a:t>Innocent’s consecration sermon</a:t>
            </a:r>
            <a:endParaRPr b="0" i="1" lang="en-GB" sz="1800" spc="-1" strike="noStrike">
              <a:latin typeface="Garamond"/>
            </a:endParaRPr>
          </a:p>
        </p:txBody>
      </p:sp>
      <p:pic>
        <p:nvPicPr>
          <p:cNvPr id="212" name="" descr=""/>
          <p:cNvPicPr/>
          <p:nvPr/>
        </p:nvPicPr>
        <p:blipFill>
          <a:blip r:embed="rId1"/>
          <a:stretch/>
        </p:blipFill>
        <p:spPr>
          <a:xfrm>
            <a:off x="5616000" y="2520000"/>
            <a:ext cx="3135240" cy="3872160"/>
          </a:xfrm>
          <a:prstGeom prst="rect">
            <a:avLst/>
          </a:prstGeom>
          <a:ln>
            <a:noFill/>
          </a:ln>
        </p:spPr>
      </p:pic>
      <p:sp>
        <p:nvSpPr>
          <p:cNvPr id="213" name="CustomShape 3"/>
          <p:cNvSpPr/>
          <p:nvPr/>
        </p:nvSpPr>
        <p:spPr>
          <a:xfrm>
            <a:off x="432000" y="1296000"/>
            <a:ext cx="5688000" cy="4464000"/>
          </a:xfrm>
          <a:prstGeom prst="wedgeEllipseCallout">
            <a:avLst>
              <a:gd name="adj1" fmla="val 65166"/>
              <a:gd name="adj2" fmla="val 18685"/>
            </a:avLst>
          </a:prstGeom>
          <a:noFill/>
          <a:ln>
            <a:solidFill>
              <a:srgbClr val="000000"/>
            </a:solidFill>
          </a:ln>
        </p:spPr>
        <p:style>
          <a:lnRef idx="0"/>
          <a:fillRef idx="0"/>
          <a:effectRef idx="0"/>
          <a:fontRef idx="minor"/>
        </p:style>
        <p:txBody>
          <a:bodyPr wrap="none" lIns="90000" rIns="90000" tIns="45000" bIns="45000" anchor="ctr"/>
          <a:p>
            <a:pPr algn="ctr"/>
            <a:r>
              <a:rPr b="0" lang="en-GB" sz="2200" spc="-1" strike="noStrike">
                <a:latin typeface="Gill Sans"/>
              </a:rPr>
              <a:t>Peter alone assumed</a:t>
            </a:r>
            <a:endParaRPr b="0" lang="en-GB" sz="2200" spc="-1" strike="noStrike">
              <a:latin typeface="Arial"/>
            </a:endParaRPr>
          </a:p>
          <a:p>
            <a:pPr algn="ctr"/>
            <a:r>
              <a:rPr b="0" lang="en-GB" sz="2200" spc="-1" strike="noStrike">
                <a:latin typeface="Gill Sans"/>
              </a:rPr>
              <a:t>the plenitude of power. </a:t>
            </a:r>
            <a:endParaRPr b="0" lang="en-GB" sz="2200" spc="-1" strike="noStrike">
              <a:latin typeface="Arial"/>
            </a:endParaRPr>
          </a:p>
          <a:p>
            <a:pPr algn="ctr"/>
            <a:r>
              <a:rPr b="0" lang="en-GB" sz="2200" spc="-1" strike="noStrike">
                <a:latin typeface="Gill Sans"/>
              </a:rPr>
              <a:t>You see then who is this servant</a:t>
            </a:r>
            <a:endParaRPr b="0" lang="en-GB" sz="2200" spc="-1" strike="noStrike">
              <a:latin typeface="Arial"/>
            </a:endParaRPr>
          </a:p>
          <a:p>
            <a:pPr algn="ctr"/>
            <a:r>
              <a:rPr b="0" lang="en-GB" sz="2200" spc="-1" strike="noStrike">
                <a:latin typeface="Gill Sans"/>
              </a:rPr>
              <a:t>set over the household, </a:t>
            </a:r>
            <a:endParaRPr b="0" lang="en-GB" sz="2200" spc="-1" strike="noStrike">
              <a:latin typeface="Arial"/>
            </a:endParaRPr>
          </a:p>
          <a:p>
            <a:pPr algn="ctr"/>
            <a:r>
              <a:rPr b="0" lang="en-GB" sz="2200" spc="-1" strike="noStrike">
                <a:latin typeface="Gill Sans"/>
              </a:rPr>
              <a:t>truly the Vicar of Jesus Christ, </a:t>
            </a:r>
            <a:endParaRPr b="0" lang="en-GB" sz="2200" spc="-1" strike="noStrike">
              <a:latin typeface="Arial"/>
            </a:endParaRPr>
          </a:p>
          <a:p>
            <a:pPr algn="ctr"/>
            <a:r>
              <a:rPr b="0" lang="en-GB" sz="2200" spc="-1" strike="noStrike">
                <a:latin typeface="Gill Sans"/>
              </a:rPr>
              <a:t>successor of Peter, anointed of the Lord, </a:t>
            </a:r>
            <a:endParaRPr b="0" lang="en-GB" sz="2200" spc="-1" strike="noStrike">
              <a:latin typeface="Arial"/>
            </a:endParaRPr>
          </a:p>
          <a:p>
            <a:pPr algn="ctr"/>
            <a:r>
              <a:rPr b="0" lang="en-GB" sz="2200" spc="-1" strike="noStrike">
                <a:latin typeface="Gill Sans"/>
              </a:rPr>
              <a:t>a God of Pharaoh, </a:t>
            </a:r>
            <a:endParaRPr b="0" lang="en-GB" sz="2200" spc="-1" strike="noStrike">
              <a:latin typeface="Arial"/>
            </a:endParaRPr>
          </a:p>
          <a:p>
            <a:pPr algn="ctr"/>
            <a:r>
              <a:rPr b="0" lang="en-GB" sz="2200" spc="-1" strike="noStrike">
                <a:latin typeface="Gill Sans"/>
              </a:rPr>
              <a:t>set between God and man, </a:t>
            </a:r>
            <a:endParaRPr b="0" lang="en-GB" sz="2200" spc="-1" strike="noStrike">
              <a:latin typeface="Arial"/>
            </a:endParaRPr>
          </a:p>
          <a:p>
            <a:pPr algn="ctr"/>
            <a:r>
              <a:rPr b="0" lang="en-GB" sz="2200" spc="-1" strike="noStrike">
                <a:latin typeface="Gill Sans"/>
              </a:rPr>
              <a:t>lower than God but higher than the angels, </a:t>
            </a:r>
            <a:endParaRPr b="0" lang="en-GB" sz="2200" spc="-1" strike="noStrike">
              <a:latin typeface="Arial"/>
            </a:endParaRPr>
          </a:p>
          <a:p>
            <a:pPr algn="ctr"/>
            <a:r>
              <a:rPr b="0" lang="en-GB" sz="2200" spc="-1" strike="noStrike">
                <a:latin typeface="Gill Sans"/>
              </a:rPr>
              <a:t>who judges all</a:t>
            </a:r>
            <a:endParaRPr b="0" lang="en-GB" sz="2200" spc="-1" strike="noStrike">
              <a:latin typeface="Arial"/>
            </a:endParaRPr>
          </a:p>
          <a:p>
            <a:pPr algn="ctr"/>
            <a:r>
              <a:rPr b="0" lang="en-GB" sz="2200" spc="-1" strike="noStrike">
                <a:latin typeface="Gill Sans"/>
              </a:rPr>
              <a:t>and is judged by no-one.</a:t>
            </a:r>
            <a:endParaRPr b="0" lang="en-GB" sz="2200" spc="-1" strike="noStrike">
              <a:latin typeface="Arial"/>
            </a:endParaRPr>
          </a:p>
        </p:txBody>
      </p:sp>
    </p:spTree>
  </p:cSld>
  <p:timing>
    <p:tnLst>
      <p:par>
        <p:cTn id="45" dur="indefinite" restart="never" nodeType="tmRoot">
          <p:childTnLst>
            <p:seq>
              <p:cTn id="46" dur="indefinite"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460</TotalTime>
  <Application>LibreOffice/6.0.7.3$MacOSX_X86_64 LibreOffice_project/dc89aa7a9eabfd848af146d5086077aeed2ae4a5</Application>
  <Words>1421</Words>
  <Paragraphs>137</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2013-10-16T12:35:12Z</dcterms:created>
  <dc:creator>Janet Burton</dc:creator>
  <dc:description/>
  <dc:language>en-GB</dc:language>
  <cp:lastModifiedBy>KRH </cp:lastModifiedBy>
  <dcterms:modified xsi:type="dcterms:W3CDTF">2023-09-25T07:24:07Z</dcterms:modified>
  <cp:revision>44</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0</vt:i4>
  </property>
  <property fmtid="{D5CDD505-2E9C-101B-9397-08002B2CF9AE}" pid="8" name="PresentationFormat">
    <vt:lpwstr>On-screen Show (4:3)</vt:lpwstr>
  </property>
  <property fmtid="{D5CDD505-2E9C-101B-9397-08002B2CF9AE}" pid="9" name="ScaleCrop">
    <vt:bool>0</vt:bool>
  </property>
  <property fmtid="{D5CDD505-2E9C-101B-9397-08002B2CF9AE}" pid="10" name="ShareDoc">
    <vt:bool>0</vt:bool>
  </property>
  <property fmtid="{D5CDD505-2E9C-101B-9397-08002B2CF9AE}" pid="11" name="Slides">
    <vt:i4>34</vt:i4>
  </property>
</Properties>
</file>