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7" r:id="rId4"/>
    <p:sldId id="258" r:id="rId5"/>
    <p:sldId id="260" r:id="rId6"/>
    <p:sldId id="261" r:id="rId7"/>
    <p:sldId id="263" r:id="rId8"/>
    <p:sldId id="264" r:id="rId9"/>
    <p:sldId id="265"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D071C45-1752-4A24-A149-121BD38440D9}"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extLst>
      <p:ext uri="{BB962C8B-B14F-4D97-AF65-F5344CB8AC3E}">
        <p14:creationId xmlns:p14="http://schemas.microsoft.com/office/powerpoint/2010/main" val="1198985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071C45-1752-4A24-A149-121BD38440D9}"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extLst>
      <p:ext uri="{BB962C8B-B14F-4D97-AF65-F5344CB8AC3E}">
        <p14:creationId xmlns:p14="http://schemas.microsoft.com/office/powerpoint/2010/main" val="182067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D071C45-1752-4A24-A149-121BD38440D9}"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extLst>
      <p:ext uri="{BB962C8B-B14F-4D97-AF65-F5344CB8AC3E}">
        <p14:creationId xmlns:p14="http://schemas.microsoft.com/office/powerpoint/2010/main" val="328279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D071C45-1752-4A24-A149-121BD38440D9}"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Tree>
    <p:extLst>
      <p:ext uri="{BB962C8B-B14F-4D97-AF65-F5344CB8AC3E}">
        <p14:creationId xmlns:p14="http://schemas.microsoft.com/office/powerpoint/2010/main" val="2173025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D071C45-1752-4A24-A149-121BD38440D9}" type="datetimeFigureOut">
              <a:rPr lang="en-GB" smtClean="0"/>
              <a:t>05/11/2018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D6EA21-A120-4AEF-ACA2-47D094EBDD3F}" type="slidenum">
              <a:rPr lang="en-GB" smtClean="0"/>
              <a:t>‹#›</a:t>
            </a:fld>
            <a:endParaRPr lang="en-GB"/>
          </a:p>
        </p:txBody>
      </p:sp>
    </p:spTree>
    <p:extLst>
      <p:ext uri="{BB962C8B-B14F-4D97-AF65-F5344CB8AC3E}">
        <p14:creationId xmlns:p14="http://schemas.microsoft.com/office/powerpoint/2010/main" val="3610717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D071C45-1752-4A24-A149-121BD38440D9}" type="datetimeFigureOut">
              <a:rPr lang="en-GB" smtClean="0"/>
              <a:t>05/11/2018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D6EA21-A120-4AEF-ACA2-47D094EBDD3F}" type="slidenum">
              <a:rPr lang="en-GB" smtClean="0"/>
              <a:t>‹#›</a:t>
            </a:fld>
            <a:endParaRPr lang="en-GB"/>
          </a:p>
        </p:txBody>
      </p:sp>
    </p:spTree>
    <p:extLst>
      <p:ext uri="{BB962C8B-B14F-4D97-AF65-F5344CB8AC3E}">
        <p14:creationId xmlns:p14="http://schemas.microsoft.com/office/powerpoint/2010/main" val="405645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071C45-1752-4A24-A149-121BD38440D9}" type="datetimeFigureOut">
              <a:rPr lang="en-GB" smtClean="0"/>
              <a:t>05/11/2018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D6EA21-A120-4AEF-ACA2-47D094EBDD3F}" type="slidenum">
              <a:rPr lang="en-GB" smtClean="0"/>
              <a:t>‹#›</a:t>
            </a:fld>
            <a:endParaRPr lang="en-GB"/>
          </a:p>
        </p:txBody>
      </p:sp>
    </p:spTree>
    <p:extLst>
      <p:ext uri="{BB962C8B-B14F-4D97-AF65-F5344CB8AC3E}">
        <p14:creationId xmlns:p14="http://schemas.microsoft.com/office/powerpoint/2010/main" val="50539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Tree>
    <p:extLst>
      <p:ext uri="{BB962C8B-B14F-4D97-AF65-F5344CB8AC3E}">
        <p14:creationId xmlns:p14="http://schemas.microsoft.com/office/powerpoint/2010/main" val="3247529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Tree>
    <p:extLst>
      <p:ext uri="{BB962C8B-B14F-4D97-AF65-F5344CB8AC3E}">
        <p14:creationId xmlns:p14="http://schemas.microsoft.com/office/powerpoint/2010/main" val="1362053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071C45-1752-4A24-A149-121BD38440D9}"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extLst>
      <p:ext uri="{BB962C8B-B14F-4D97-AF65-F5344CB8AC3E}">
        <p14:creationId xmlns:p14="http://schemas.microsoft.com/office/powerpoint/2010/main" val="4030569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071C45-1752-4A24-A149-121BD38440D9}"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extLst>
      <p:ext uri="{BB962C8B-B14F-4D97-AF65-F5344CB8AC3E}">
        <p14:creationId xmlns:p14="http://schemas.microsoft.com/office/powerpoint/2010/main" val="359177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071C45-1752-4A24-A149-121BD38440D9}" type="datetimeFigureOut">
              <a:rPr lang="en-GB" smtClean="0"/>
              <a:t>05/11/2018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D6EA21-A120-4AEF-ACA2-47D094EBDD3F}" type="slidenum">
              <a:rPr lang="en-GB" smtClean="0"/>
              <a:t>‹#›</a:t>
            </a:fld>
            <a:endParaRPr lang="en-GB"/>
          </a:p>
        </p:txBody>
      </p:sp>
    </p:spTree>
    <p:extLst>
      <p:ext uri="{BB962C8B-B14F-4D97-AF65-F5344CB8AC3E}">
        <p14:creationId xmlns:p14="http://schemas.microsoft.com/office/powerpoint/2010/main" val="3915300031"/>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60649"/>
            <a:ext cx="7772400" cy="1924286"/>
          </a:xfrm>
        </p:spPr>
        <p:txBody>
          <a:bodyPr>
            <a:normAutofit/>
          </a:bodyPr>
          <a:lstStyle/>
          <a:p>
            <a:r>
              <a:rPr lang="en-GB" sz="3200" b="1" dirty="0" smtClean="0"/>
              <a:t>Group Facilitation and Restorative </a:t>
            </a:r>
            <a:br>
              <a:rPr lang="en-GB" sz="3200" b="1" dirty="0" smtClean="0"/>
            </a:br>
            <a:r>
              <a:rPr lang="en-GB" sz="3200" b="1" dirty="0" smtClean="0"/>
              <a:t>Practice (M6X00967)</a:t>
            </a:r>
            <a:br>
              <a:rPr lang="en-GB" sz="3200" b="1" dirty="0" smtClean="0"/>
            </a:br>
            <a:r>
              <a:rPr lang="en-GB" sz="3200" b="1" dirty="0" smtClean="0"/>
              <a:t>Assignment 2: Essay (30</a:t>
            </a:r>
            <a:r>
              <a:rPr lang="en-GB" sz="3200" b="1" dirty="0" smtClean="0"/>
              <a:t>%)</a:t>
            </a:r>
            <a:r>
              <a:rPr lang="en-GB" sz="2400" b="1" dirty="0"/>
              <a:t/>
            </a:r>
            <a:br>
              <a:rPr lang="en-GB" sz="2400" b="1" dirty="0"/>
            </a:br>
            <a:r>
              <a:rPr lang="en-GB" sz="2400" b="1" dirty="0" smtClean="0"/>
              <a:t>Suggested Guidance </a:t>
            </a:r>
            <a:endParaRPr lang="en-GB" sz="2400" b="1" dirty="0"/>
          </a:p>
        </p:txBody>
      </p:sp>
      <p:sp>
        <p:nvSpPr>
          <p:cNvPr id="3" name="Subtitle 2"/>
          <p:cNvSpPr>
            <a:spLocks noGrp="1"/>
          </p:cNvSpPr>
          <p:nvPr>
            <p:ph type="subTitle" idx="1"/>
          </p:nvPr>
        </p:nvSpPr>
        <p:spPr>
          <a:xfrm>
            <a:off x="393304" y="2564904"/>
            <a:ext cx="8352928" cy="4104456"/>
          </a:xfrm>
        </p:spPr>
        <p:txBody>
          <a:bodyPr>
            <a:noAutofit/>
          </a:bodyPr>
          <a:lstStyle/>
          <a:p>
            <a:pPr algn="l"/>
            <a:r>
              <a:rPr lang="en-GB" dirty="0" smtClean="0"/>
              <a:t>Write </a:t>
            </a:r>
            <a:r>
              <a:rPr lang="en-GB" dirty="0"/>
              <a:t>an essay based on your presentation, evaluating the impact and influence of the work of the ‘Truth and Reconciliation Commission’ with reference to your case study, and to include further reflection on implications for forgiveness</a:t>
            </a:r>
            <a:r>
              <a:rPr lang="en-GB" dirty="0" smtClean="0"/>
              <a:t>.</a:t>
            </a:r>
          </a:p>
          <a:p>
            <a:pPr algn="l"/>
            <a:endParaRPr lang="en-GB" sz="2800" b="1" dirty="0" smtClean="0"/>
          </a:p>
          <a:p>
            <a:pPr algn="l"/>
            <a:r>
              <a:rPr lang="en-GB" sz="2800" b="1" dirty="0" smtClean="0"/>
              <a:t>Date:	  </a:t>
            </a:r>
            <a:r>
              <a:rPr lang="en-GB" sz="2800" b="1" dirty="0" smtClean="0"/>
              <a:t>27 </a:t>
            </a:r>
            <a:r>
              <a:rPr lang="en-GB" sz="2800" b="1" dirty="0" smtClean="0"/>
              <a:t>November </a:t>
            </a:r>
            <a:r>
              <a:rPr lang="en-GB" sz="2800" b="1" dirty="0" smtClean="0"/>
              <a:t>2018</a:t>
            </a:r>
            <a:r>
              <a:rPr lang="en-GB" sz="2800" dirty="0" smtClean="0"/>
              <a:t>           </a:t>
            </a:r>
            <a:endParaRPr lang="en-GB" sz="2800" dirty="0" smtClean="0"/>
          </a:p>
          <a:p>
            <a:pPr algn="l"/>
            <a:r>
              <a:rPr lang="en-GB" sz="2800" dirty="0" smtClean="0"/>
              <a:t>3,000 – 3,500 words (+/- 10%)</a:t>
            </a:r>
            <a:endParaRPr lang="en-GB" sz="2800" dirty="0"/>
          </a:p>
        </p:txBody>
      </p:sp>
    </p:spTree>
    <p:extLst>
      <p:ext uri="{BB962C8B-B14F-4D97-AF65-F5344CB8AC3E}">
        <p14:creationId xmlns:p14="http://schemas.microsoft.com/office/powerpoint/2010/main" val="1250047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936104"/>
          </a:xfrm>
        </p:spPr>
        <p:txBody>
          <a:bodyPr/>
          <a:lstStyle/>
          <a:p>
            <a:r>
              <a:rPr lang="en-GB" dirty="0" smtClean="0"/>
              <a:t>Points to consider:</a:t>
            </a:r>
            <a:endParaRPr lang="en-GB" dirty="0"/>
          </a:p>
        </p:txBody>
      </p:sp>
      <p:sp>
        <p:nvSpPr>
          <p:cNvPr id="3" name="Content Placeholder 2"/>
          <p:cNvSpPr>
            <a:spLocks noGrp="1"/>
          </p:cNvSpPr>
          <p:nvPr>
            <p:ph idx="1"/>
          </p:nvPr>
        </p:nvSpPr>
        <p:spPr>
          <a:xfrm>
            <a:off x="457200" y="1196752"/>
            <a:ext cx="8229600" cy="5472608"/>
          </a:xfrm>
        </p:spPr>
        <p:txBody>
          <a:bodyPr>
            <a:normAutofit fontScale="85000" lnSpcReduction="20000"/>
          </a:bodyPr>
          <a:lstStyle/>
          <a:p>
            <a:r>
              <a:rPr lang="en-GB" dirty="0"/>
              <a:t>H</a:t>
            </a:r>
            <a:r>
              <a:rPr lang="en-GB" dirty="0" smtClean="0"/>
              <a:t>ave a clear thread through your work</a:t>
            </a:r>
          </a:p>
          <a:p>
            <a:r>
              <a:rPr lang="en-GB" dirty="0"/>
              <a:t>S</a:t>
            </a:r>
            <a:r>
              <a:rPr lang="en-GB" dirty="0" smtClean="0"/>
              <a:t>ections need to clearly link</a:t>
            </a:r>
          </a:p>
          <a:p>
            <a:r>
              <a:rPr lang="en-GB" dirty="0"/>
              <a:t>I</a:t>
            </a:r>
            <a:r>
              <a:rPr lang="en-GB" dirty="0" smtClean="0"/>
              <a:t>t’s a good idea to start your paper broad, have specific aims at the end of your introduction, and then have a detailed ‘meaty’ part in the middle</a:t>
            </a:r>
          </a:p>
          <a:p>
            <a:r>
              <a:rPr lang="en-GB" dirty="0"/>
              <a:t>T</a:t>
            </a:r>
            <a:r>
              <a:rPr lang="en-GB" dirty="0" smtClean="0"/>
              <a:t>owards the end, get back to the big picture, preferably the same context that you started with</a:t>
            </a:r>
          </a:p>
          <a:p>
            <a:r>
              <a:rPr lang="en-GB" dirty="0"/>
              <a:t>D</a:t>
            </a:r>
            <a:r>
              <a:rPr lang="en-GB" dirty="0" smtClean="0"/>
              <a:t>on’t assume your reader has background knowledge beyond the obvious - ask yourself how you would need to explain the general gist of your paper to your friend who studies a different discipline</a:t>
            </a:r>
          </a:p>
          <a:p>
            <a:r>
              <a:rPr lang="en-GB" dirty="0"/>
              <a:t>P</a:t>
            </a:r>
            <a:r>
              <a:rPr lang="en-GB" dirty="0" smtClean="0"/>
              <a:t>rovide clear definitions for specific words and concepts e.g. reconciliation, so your reader understands what is meant</a:t>
            </a:r>
            <a:endParaRPr lang="en-GB" dirty="0"/>
          </a:p>
        </p:txBody>
      </p:sp>
    </p:spTree>
    <p:extLst>
      <p:ext uri="{BB962C8B-B14F-4D97-AF65-F5344CB8AC3E}">
        <p14:creationId xmlns:p14="http://schemas.microsoft.com/office/powerpoint/2010/main" val="3807257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Title Page</a:t>
            </a:r>
            <a:endParaRPr lang="en-GB" dirty="0"/>
          </a:p>
        </p:txBody>
      </p:sp>
      <p:sp>
        <p:nvSpPr>
          <p:cNvPr id="3" name="Content Placeholder 2"/>
          <p:cNvSpPr>
            <a:spLocks noGrp="1"/>
          </p:cNvSpPr>
          <p:nvPr>
            <p:ph idx="1"/>
          </p:nvPr>
        </p:nvSpPr>
        <p:spPr>
          <a:xfrm>
            <a:off x="457200" y="2060848"/>
            <a:ext cx="8229600" cy="4061048"/>
          </a:xfrm>
        </p:spPr>
        <p:txBody>
          <a:bodyPr/>
          <a:lstStyle/>
          <a:p>
            <a:r>
              <a:rPr lang="en-GB" dirty="0" smtClean="0"/>
              <a:t>You will need to include a ‘title’/’cover’ page.</a:t>
            </a:r>
          </a:p>
          <a:p>
            <a:r>
              <a:rPr lang="en-GB" dirty="0" smtClean="0"/>
              <a:t>This will consist of your title, for example – ‘</a:t>
            </a:r>
            <a:r>
              <a:rPr lang="en-GB" i="1" dirty="0" smtClean="0"/>
              <a:t>An evaluation of the Truth and Reconciliation Commission with reference to the Rwandan Genocide</a:t>
            </a:r>
            <a:r>
              <a:rPr lang="en-GB" dirty="0" smtClean="0"/>
              <a:t>’ </a:t>
            </a:r>
            <a:r>
              <a:rPr lang="en-GB" dirty="0" smtClean="0"/>
              <a:t> </a:t>
            </a:r>
            <a:endParaRPr lang="en-GB" dirty="0" smtClean="0"/>
          </a:p>
          <a:p>
            <a:r>
              <a:rPr lang="en-GB" dirty="0" smtClean="0"/>
              <a:t>It will also include your name and P number.</a:t>
            </a:r>
            <a:endParaRPr lang="en-GB" dirty="0"/>
          </a:p>
        </p:txBody>
      </p:sp>
    </p:spTree>
    <p:extLst>
      <p:ext uri="{BB962C8B-B14F-4D97-AF65-F5344CB8AC3E}">
        <p14:creationId xmlns:p14="http://schemas.microsoft.com/office/powerpoint/2010/main" val="2993194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Implicit structure: no headers</a:t>
            </a:r>
            <a:endParaRPr lang="en-GB" dirty="0"/>
          </a:p>
        </p:txBody>
      </p:sp>
      <p:sp>
        <p:nvSpPr>
          <p:cNvPr id="3" name="Content Placeholder 2"/>
          <p:cNvSpPr>
            <a:spLocks noGrp="1"/>
          </p:cNvSpPr>
          <p:nvPr>
            <p:ph idx="1"/>
          </p:nvPr>
        </p:nvSpPr>
        <p:spPr>
          <a:xfrm>
            <a:off x="457200" y="1772816"/>
            <a:ext cx="8229600" cy="4176464"/>
          </a:xfrm>
        </p:spPr>
        <p:txBody>
          <a:bodyPr>
            <a:normAutofit/>
          </a:bodyPr>
          <a:lstStyle/>
          <a:p>
            <a:r>
              <a:rPr lang="en-GB" dirty="0" smtClean="0"/>
              <a:t>Introduction </a:t>
            </a:r>
          </a:p>
          <a:p>
            <a:r>
              <a:rPr lang="en-GB" dirty="0" smtClean="0"/>
              <a:t>Background (providing context)</a:t>
            </a:r>
            <a:endParaRPr lang="en-GB" dirty="0"/>
          </a:p>
          <a:p>
            <a:r>
              <a:rPr lang="en-GB" dirty="0" smtClean="0"/>
              <a:t>Discussion including the place and significance of forgiveness</a:t>
            </a:r>
          </a:p>
          <a:p>
            <a:r>
              <a:rPr lang="en-GB" dirty="0" smtClean="0"/>
              <a:t>Conclusion</a:t>
            </a:r>
            <a:endParaRPr lang="en-GB" dirty="0"/>
          </a:p>
          <a:p>
            <a:r>
              <a:rPr lang="en-GB" dirty="0" smtClean="0"/>
              <a:t>Implications</a:t>
            </a:r>
          </a:p>
          <a:p>
            <a:r>
              <a:rPr lang="en-GB" dirty="0" smtClean="0"/>
              <a:t>References</a:t>
            </a:r>
          </a:p>
          <a:p>
            <a:pPr marL="0" indent="0">
              <a:buNone/>
            </a:pPr>
            <a:endParaRPr lang="en-GB" dirty="0"/>
          </a:p>
        </p:txBody>
      </p:sp>
    </p:spTree>
    <p:extLst>
      <p:ext uri="{BB962C8B-B14F-4D97-AF65-F5344CB8AC3E}">
        <p14:creationId xmlns:p14="http://schemas.microsoft.com/office/powerpoint/2010/main" val="2808993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634082"/>
          </a:xfrm>
        </p:spPr>
        <p:txBody>
          <a:bodyPr>
            <a:normAutofit fontScale="90000"/>
          </a:bodyPr>
          <a:lstStyle/>
          <a:p>
            <a:r>
              <a:rPr lang="en-GB" dirty="0" smtClean="0"/>
              <a:t>Introduction</a:t>
            </a:r>
            <a:endParaRPr lang="en-GB" dirty="0"/>
          </a:p>
        </p:txBody>
      </p:sp>
      <p:sp>
        <p:nvSpPr>
          <p:cNvPr id="3" name="Content Placeholder 2"/>
          <p:cNvSpPr>
            <a:spLocks noGrp="1"/>
          </p:cNvSpPr>
          <p:nvPr>
            <p:ph idx="1"/>
          </p:nvPr>
        </p:nvSpPr>
        <p:spPr>
          <a:xfrm>
            <a:off x="457200" y="908720"/>
            <a:ext cx="8229600" cy="6048672"/>
          </a:xfrm>
        </p:spPr>
        <p:txBody>
          <a:bodyPr>
            <a:normAutofit fontScale="62500" lnSpcReduction="20000"/>
          </a:bodyPr>
          <a:lstStyle/>
          <a:p>
            <a:r>
              <a:rPr lang="en-GB" sz="4400" b="1" dirty="0" smtClean="0"/>
              <a:t>A good introduction will</a:t>
            </a:r>
            <a:r>
              <a:rPr lang="en-GB" sz="4400" dirty="0" smtClean="0"/>
              <a:t>:</a:t>
            </a:r>
          </a:p>
          <a:p>
            <a:pPr marL="0" indent="0">
              <a:buNone/>
            </a:pPr>
            <a:endParaRPr lang="en-GB" sz="4400" dirty="0" smtClean="0"/>
          </a:p>
          <a:p>
            <a:pPr lvl="1"/>
            <a:r>
              <a:rPr lang="en-GB" sz="4000" dirty="0" smtClean="0"/>
              <a:t>show that you are going to answer the question or complete the task</a:t>
            </a:r>
          </a:p>
          <a:p>
            <a:pPr lvl="1"/>
            <a:r>
              <a:rPr lang="en-GB" sz="4000" dirty="0" smtClean="0"/>
              <a:t> show that you understand the issues and their implications</a:t>
            </a:r>
          </a:p>
          <a:p>
            <a:pPr lvl="1"/>
            <a:r>
              <a:rPr lang="en-GB" sz="4000" dirty="0" smtClean="0"/>
              <a:t>show how you are going to do this by indicating the structure of your answer and making clear the main areas that you are going to write about (your plan)</a:t>
            </a:r>
          </a:p>
          <a:p>
            <a:pPr lvl="1"/>
            <a:r>
              <a:rPr lang="en-GB" sz="4000" dirty="0" smtClean="0"/>
              <a:t> show evidence that you have carried out some research by making a reference to one of your sources</a:t>
            </a:r>
          </a:p>
          <a:p>
            <a:pPr lvl="1"/>
            <a:r>
              <a:rPr lang="en-GB" sz="4000" dirty="0" smtClean="0"/>
              <a:t> be totally relevant</a:t>
            </a:r>
          </a:p>
          <a:p>
            <a:pPr lvl="1"/>
            <a:r>
              <a:rPr lang="en-GB" sz="4000" dirty="0" smtClean="0"/>
              <a:t> be concise: 8-9% of the total number of words is usually recommended (e.g. 250/300 words in a 3,000/3,500 word assignment).</a:t>
            </a:r>
          </a:p>
          <a:p>
            <a:endParaRPr lang="en-GB" dirty="0" smtClean="0"/>
          </a:p>
        </p:txBody>
      </p:sp>
    </p:spTree>
    <p:extLst>
      <p:ext uri="{BB962C8B-B14F-4D97-AF65-F5344CB8AC3E}">
        <p14:creationId xmlns:p14="http://schemas.microsoft.com/office/powerpoint/2010/main" val="3858569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78098"/>
          </a:xfrm>
        </p:spPr>
        <p:txBody>
          <a:bodyPr>
            <a:normAutofit/>
          </a:bodyPr>
          <a:lstStyle/>
          <a:p>
            <a:r>
              <a:rPr lang="en-GB" sz="3600" dirty="0" smtClean="0"/>
              <a:t>Background</a:t>
            </a:r>
            <a:endParaRPr lang="en-GB" sz="3600" dirty="0"/>
          </a:p>
        </p:txBody>
      </p:sp>
      <p:sp>
        <p:nvSpPr>
          <p:cNvPr id="3" name="Content Placeholder 2"/>
          <p:cNvSpPr>
            <a:spLocks noGrp="1"/>
          </p:cNvSpPr>
          <p:nvPr>
            <p:ph idx="1"/>
          </p:nvPr>
        </p:nvSpPr>
        <p:spPr>
          <a:xfrm>
            <a:off x="467544" y="1268760"/>
            <a:ext cx="8229600" cy="5256584"/>
          </a:xfrm>
        </p:spPr>
        <p:txBody>
          <a:bodyPr>
            <a:normAutofit fontScale="62500" lnSpcReduction="20000"/>
          </a:bodyPr>
          <a:lstStyle/>
          <a:p>
            <a:r>
              <a:rPr lang="en-GB" sz="3600" b="1" dirty="0" smtClean="0"/>
              <a:t>A background serves several purposes</a:t>
            </a:r>
            <a:r>
              <a:rPr lang="en-GB" dirty="0" smtClean="0"/>
              <a:t>:</a:t>
            </a:r>
          </a:p>
          <a:p>
            <a:pPr marL="0" indent="0">
              <a:buNone/>
            </a:pPr>
            <a:endParaRPr lang="en-GB" dirty="0" smtClean="0"/>
          </a:p>
          <a:p>
            <a:r>
              <a:rPr lang="en-GB" sz="3600" dirty="0" smtClean="0"/>
              <a:t>It signposts pertinent literature. It is not a literature review  but shows your understanding of the field, that is the salient contributions of those upon whose work your work builds. </a:t>
            </a:r>
          </a:p>
          <a:p>
            <a:pPr marL="0" indent="0">
              <a:buNone/>
            </a:pPr>
            <a:endParaRPr lang="en-GB" sz="3600" dirty="0" smtClean="0"/>
          </a:p>
          <a:p>
            <a:r>
              <a:rPr lang="en-GB" sz="3600" dirty="0" smtClean="0"/>
              <a:t>Background highlights the empirical foundation of the work. The purpose is to give the reader the relevant facts about your topic so that they understand the material that you are writing about and how it links to your case study.</a:t>
            </a:r>
          </a:p>
          <a:p>
            <a:endParaRPr lang="en-GB" sz="3600" dirty="0" smtClean="0"/>
          </a:p>
          <a:p>
            <a:r>
              <a:rPr lang="en-GB" sz="3600" dirty="0" smtClean="0"/>
              <a:t>This section will provide the general context and history of the Truth and Reconciliation Commission , and direct the readers' attention to the empirical details through which your case study is relevant. </a:t>
            </a:r>
          </a:p>
        </p:txBody>
      </p:sp>
    </p:spTree>
    <p:extLst>
      <p:ext uri="{BB962C8B-B14F-4D97-AF65-F5344CB8AC3E}">
        <p14:creationId xmlns:p14="http://schemas.microsoft.com/office/powerpoint/2010/main" val="984568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a:t>
            </a:r>
            <a:endParaRPr lang="en-GB" dirty="0"/>
          </a:p>
        </p:txBody>
      </p:sp>
      <p:sp>
        <p:nvSpPr>
          <p:cNvPr id="3" name="Content Placeholder 2"/>
          <p:cNvSpPr>
            <a:spLocks noGrp="1"/>
          </p:cNvSpPr>
          <p:nvPr>
            <p:ph idx="1"/>
          </p:nvPr>
        </p:nvSpPr>
        <p:spPr>
          <a:xfrm>
            <a:off x="467544" y="1745432"/>
            <a:ext cx="8229600" cy="4491880"/>
          </a:xfrm>
        </p:spPr>
        <p:txBody>
          <a:bodyPr>
            <a:normAutofit fontScale="92500" lnSpcReduction="10000"/>
          </a:bodyPr>
          <a:lstStyle/>
          <a:p>
            <a:pPr marL="0" indent="0">
              <a:buNone/>
            </a:pPr>
            <a:r>
              <a:rPr lang="en-GB" sz="2800" dirty="0" smtClean="0"/>
              <a:t>The Discussion… is probably the longest section. It brings everything together, showing how your findings respond to the brief you explained in your introduction and the research you surveyed in your literature. It is here that you will evaluate the work of the TRC and/or other Peace Commissions or process and the relevance, significance and impact of the concept of forgiveness to its commissions/process and mandate. This is the place to mention any challenges you faced (e.g. what you found out was different from expectations, you couldn't find important data, or you had to change your approach or opinion) and how they were or could have been addressed.</a:t>
            </a:r>
          </a:p>
          <a:p>
            <a:endParaRPr lang="en-GB" dirty="0" smtClean="0"/>
          </a:p>
          <a:p>
            <a:pPr marL="0" indent="0">
              <a:buNone/>
            </a:pPr>
            <a:endParaRPr lang="en-GB" dirty="0" smtClean="0"/>
          </a:p>
        </p:txBody>
      </p:sp>
    </p:spTree>
    <p:extLst>
      <p:ext uri="{BB962C8B-B14F-4D97-AF65-F5344CB8AC3E}">
        <p14:creationId xmlns:p14="http://schemas.microsoft.com/office/powerpoint/2010/main" val="3465843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conclusion summarises the major inferences that can be drawn from the information presented in the essay. It answers the question/s raised in the title or stated purpose of the piece (Blake &amp; Bly, 1993) and states the conclusions reached. </a:t>
            </a:r>
          </a:p>
          <a:p>
            <a:endParaRPr lang="en-GB" dirty="0"/>
          </a:p>
          <a:p>
            <a:r>
              <a:rPr lang="en-GB" dirty="0" smtClean="0"/>
              <a:t>Your conclusion should also attempt to show ‘what it all means’: the significance of what you have found/learned and its impact (Weaver &amp; Weaver, 1977). </a:t>
            </a:r>
          </a:p>
          <a:p>
            <a:endParaRPr lang="en-GB" dirty="0" smtClean="0"/>
          </a:p>
          <a:p>
            <a:r>
              <a:rPr lang="en-GB" dirty="0" smtClean="0"/>
              <a:t>The conclusion/s presented should be related to, resulting from and justified by the material which appears in the essay and should not introduce any new material.</a:t>
            </a:r>
            <a:endParaRPr lang="en-GB" dirty="0"/>
          </a:p>
        </p:txBody>
      </p:sp>
    </p:spTree>
    <p:extLst>
      <p:ext uri="{BB962C8B-B14F-4D97-AF65-F5344CB8AC3E}">
        <p14:creationId xmlns:p14="http://schemas.microsoft.com/office/powerpoint/2010/main" val="1717663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Implications/Recommendations</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These should follow on logically from your conclusion and be specific, measurable and achievable. </a:t>
            </a:r>
          </a:p>
          <a:p>
            <a:endParaRPr lang="en-GB" dirty="0"/>
          </a:p>
          <a:p>
            <a:r>
              <a:rPr lang="en-GB" dirty="0" smtClean="0"/>
              <a:t>They should propose how the situation/problem could be improved by suggesting action to be taken or what can be learned from what you have found. </a:t>
            </a:r>
            <a:endParaRPr lang="en-GB" dirty="0"/>
          </a:p>
        </p:txBody>
      </p:sp>
    </p:spTree>
    <p:extLst>
      <p:ext uri="{BB962C8B-B14F-4D97-AF65-F5344CB8AC3E}">
        <p14:creationId xmlns:p14="http://schemas.microsoft.com/office/powerpoint/2010/main" val="3490680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The Reference List… list full details for any works you have referred to in the essay. </a:t>
            </a:r>
          </a:p>
          <a:p>
            <a:pPr marL="0" indent="0">
              <a:buNone/>
            </a:pPr>
            <a:endParaRPr lang="en-GB" dirty="0" smtClean="0"/>
          </a:p>
          <a:p>
            <a:r>
              <a:rPr lang="en-GB" dirty="0" smtClean="0"/>
              <a:t>Use the Harvard style of referencing.</a:t>
            </a:r>
          </a:p>
          <a:p>
            <a:endParaRPr lang="en-GB" dirty="0"/>
          </a:p>
        </p:txBody>
      </p:sp>
    </p:spTree>
    <p:extLst>
      <p:ext uri="{BB962C8B-B14F-4D97-AF65-F5344CB8AC3E}">
        <p14:creationId xmlns:p14="http://schemas.microsoft.com/office/powerpoint/2010/main" val="41240989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270</TotalTime>
  <Words>759</Words>
  <Application>Microsoft Office PowerPoint</Application>
  <PresentationFormat>On-screen Show (4:3)</PresentationFormat>
  <Paragraphs>58</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Group Facilitation and Restorative  Practice (M6X00967) Assignment 2: Essay (30%) Suggested Guidance </vt:lpstr>
      <vt:lpstr>Points to consider:</vt:lpstr>
      <vt:lpstr>Title Page</vt:lpstr>
      <vt:lpstr>Implicit structure: no headers</vt:lpstr>
      <vt:lpstr>Introduction</vt:lpstr>
      <vt:lpstr>Background</vt:lpstr>
      <vt:lpstr>Discussion </vt:lpstr>
      <vt:lpstr>Conclusion</vt:lpstr>
      <vt:lpstr>Implications/Recommendations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Administrator</dc:creator>
  <cp:lastModifiedBy>Ruth Groff</cp:lastModifiedBy>
  <cp:revision>47</cp:revision>
  <dcterms:created xsi:type="dcterms:W3CDTF">2016-02-08T13:14:51Z</dcterms:created>
  <dcterms:modified xsi:type="dcterms:W3CDTF">2018-11-05T09:53:25Z</dcterms:modified>
</cp:coreProperties>
</file>