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4" r:id="rId3"/>
    <p:sldId id="257" r:id="rId4"/>
    <p:sldId id="259" r:id="rId5"/>
    <p:sldId id="263" r:id="rId6"/>
    <p:sldId id="269" r:id="rId7"/>
    <p:sldId id="268" r:id="rId8"/>
    <p:sldId id="265" r:id="rId9"/>
    <p:sldId id="266"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3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6CC6EAB-8440-60C5-22FD-638CAFCF500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92ADF0D4-FDCC-6930-9D58-677A3B5B43A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5F6F9721-ECD6-45D7-82CC-0DE3CDD38AF7}" type="datetime1">
              <a:rPr lang="en-GB"/>
              <a:pPr lvl="0"/>
              <a:t>22/03/2026</a:t>
            </a:fld>
            <a:endParaRPr lang="en-GB"/>
          </a:p>
        </p:txBody>
      </p:sp>
      <p:sp>
        <p:nvSpPr>
          <p:cNvPr id="4" name="Slide Image Placeholder 3">
            <a:extLst>
              <a:ext uri="{FF2B5EF4-FFF2-40B4-BE49-F238E27FC236}">
                <a16:creationId xmlns:a16="http://schemas.microsoft.com/office/drawing/2014/main" id="{44AFF00F-4EAD-F269-6865-01F8A92B5D7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AC77260-E772-794A-1C85-E10B58BC2AD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D9BC74B-674B-53A6-F579-B30E513EA11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28AE3018-28AB-5BA4-03E4-BD31CA38912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B9D2FBC-A377-469C-AAAB-36ED72ADBD5B}" type="slidenum">
              <a:t>‹#›</a:t>
            </a:fld>
            <a:endParaRPr lang="en-GB"/>
          </a:p>
        </p:txBody>
      </p:sp>
    </p:spTree>
    <p:extLst>
      <p:ext uri="{BB962C8B-B14F-4D97-AF65-F5344CB8AC3E}">
        <p14:creationId xmlns:p14="http://schemas.microsoft.com/office/powerpoint/2010/main" val="104563850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87A5BC-2753-C293-C402-6EF888B0D6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2003DD-A009-82DD-7A9F-E45A26C3C75E}"/>
              </a:ext>
            </a:extLst>
          </p:cNvPr>
          <p:cNvSpPr txBox="1">
            <a:spLocks noGrp="1"/>
          </p:cNvSpPr>
          <p:nvPr>
            <p:ph type="body" sz="quarter" idx="1"/>
          </p:nvPr>
        </p:nvSpPr>
        <p:spPr/>
        <p:txBody>
          <a:bodyPr/>
          <a:lstStyle/>
          <a:p>
            <a:pPr lvl="0"/>
            <a:r>
              <a:rPr lang="en-US"/>
              <a:t>Communication</a:t>
            </a:r>
            <a:endParaRPr lang="en-GB"/>
          </a:p>
        </p:txBody>
      </p:sp>
      <p:sp>
        <p:nvSpPr>
          <p:cNvPr id="4" name="Slide Number Placeholder 3">
            <a:extLst>
              <a:ext uri="{FF2B5EF4-FFF2-40B4-BE49-F238E27FC236}">
                <a16:creationId xmlns:a16="http://schemas.microsoft.com/office/drawing/2014/main" id="{92748989-99A7-9A07-BD31-633F391869C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844A924-4648-4ACF-8F27-82E115EA5D26}"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DDEDF8-90E4-95BE-696F-E7CE2851A0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31BDB7-1547-53DD-E8DE-D58DAAF4D778}"/>
              </a:ext>
            </a:extLst>
          </p:cNvPr>
          <p:cNvSpPr txBox="1">
            <a:spLocks noGrp="1"/>
          </p:cNvSpPr>
          <p:nvPr>
            <p:ph type="body" sz="quarter" idx="1"/>
          </p:nvPr>
        </p:nvSpPr>
        <p:spPr/>
        <p:txBody>
          <a:bodyPr/>
          <a:lstStyle/>
          <a:p>
            <a:pPr lvl="0"/>
            <a:r>
              <a:rPr lang="en-US"/>
              <a:t>One module and explain for example reflexion</a:t>
            </a:r>
            <a:endParaRPr lang="en-GB"/>
          </a:p>
        </p:txBody>
      </p:sp>
      <p:sp>
        <p:nvSpPr>
          <p:cNvPr id="4" name="Slide Number Placeholder 3">
            <a:extLst>
              <a:ext uri="{FF2B5EF4-FFF2-40B4-BE49-F238E27FC236}">
                <a16:creationId xmlns:a16="http://schemas.microsoft.com/office/drawing/2014/main" id="{0E87DDA1-2C09-7B0F-7AE9-B0B750D94C5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3CE1740-A18E-4F5C-8D01-426F81E86969}"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C327AC60-3313-87E9-A155-2B479E961E42}"/>
              </a:ext>
            </a:extLst>
          </p:cNvPr>
          <p:cNvSpPr/>
          <p:nvPr/>
        </p:nvSpPr>
        <p:spPr>
          <a:xfrm>
            <a:off x="3172" y="6400800"/>
            <a:ext cx="12188823" cy="457200"/>
          </a:xfrm>
          <a:prstGeom prst="rect">
            <a:avLst/>
          </a:prstGeom>
          <a:solidFill>
            <a:srgbClr val="BD582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Rectangle 7">
            <a:extLst>
              <a:ext uri="{FF2B5EF4-FFF2-40B4-BE49-F238E27FC236}">
                <a16:creationId xmlns:a16="http://schemas.microsoft.com/office/drawing/2014/main" id="{176F2461-9E79-BAB7-18F9-AB2977360B97}"/>
              </a:ext>
            </a:extLst>
          </p:cNvPr>
          <p:cNvSpPr/>
          <p:nvPr/>
        </p:nvSpPr>
        <p:spPr>
          <a:xfrm>
            <a:off x="18" y="6334313"/>
            <a:ext cx="12188823" cy="64008"/>
          </a:xfrm>
          <a:prstGeom prst="rect">
            <a:avLst/>
          </a:prstGeom>
          <a:solidFill>
            <a:srgbClr val="E4831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6C52041C-E84F-5EF1-FBF2-3D3C4772ECFE}"/>
              </a:ext>
            </a:extLst>
          </p:cNvPr>
          <p:cNvSpPr txBox="1">
            <a:spLocks noGrp="1"/>
          </p:cNvSpPr>
          <p:nvPr>
            <p:ph type="ctr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Subtitle 2">
            <a:extLst>
              <a:ext uri="{FF2B5EF4-FFF2-40B4-BE49-F238E27FC236}">
                <a16:creationId xmlns:a16="http://schemas.microsoft.com/office/drawing/2014/main" id="{F33D8CF0-D91B-AD0C-12B1-DB7894A7C163}"/>
              </a:ext>
            </a:extLst>
          </p:cNvPr>
          <p:cNvSpPr txBox="1">
            <a:spLocks noGrp="1"/>
          </p:cNvSpPr>
          <p:nvPr>
            <p:ph type="subTitle" idx="1"/>
          </p:nvPr>
        </p:nvSpPr>
        <p:spPr>
          <a:xfrm>
            <a:off x="1100050" y="4455624"/>
            <a:ext cx="10058400" cy="1143000"/>
          </a:xfrm>
        </p:spPr>
        <p:txBody>
          <a:bodyPr lIns="91440" rIns="91440"/>
          <a:lstStyle>
            <a:lvl1pPr marL="0" indent="0">
              <a:buNone/>
              <a:defRPr sz="2400" cap="all" spc="200">
                <a:solidFill>
                  <a:srgbClr val="637052"/>
                </a:solidFill>
                <a:latin typeface="Calibri Light"/>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33F4DBF0-E129-313C-F32C-6BFE7A4199D4}"/>
              </a:ext>
            </a:extLst>
          </p:cNvPr>
          <p:cNvSpPr txBox="1">
            <a:spLocks noGrp="1"/>
          </p:cNvSpPr>
          <p:nvPr>
            <p:ph type="dt" sz="half" idx="7"/>
          </p:nvPr>
        </p:nvSpPr>
        <p:spPr/>
        <p:txBody>
          <a:bodyPr/>
          <a:lstStyle>
            <a:lvl1pPr>
              <a:defRPr/>
            </a:lvl1pPr>
          </a:lstStyle>
          <a:p>
            <a:pPr lvl="0"/>
            <a:fld id="{AE3A4A6D-9401-449D-9D74-6643AE6DB5E7}" type="datetime1">
              <a:rPr lang="en-GB"/>
              <a:pPr lvl="0"/>
              <a:t>22/03/2026</a:t>
            </a:fld>
            <a:endParaRPr lang="en-GB"/>
          </a:p>
        </p:txBody>
      </p:sp>
      <p:sp>
        <p:nvSpPr>
          <p:cNvPr id="7" name="Footer Placeholder 4">
            <a:extLst>
              <a:ext uri="{FF2B5EF4-FFF2-40B4-BE49-F238E27FC236}">
                <a16:creationId xmlns:a16="http://schemas.microsoft.com/office/drawing/2014/main" id="{2484DEE2-9626-8CAE-80F3-BAB27138BE30}"/>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C7BDBBE5-8E41-87B0-80FD-5A8FA23A9A96}"/>
              </a:ext>
            </a:extLst>
          </p:cNvPr>
          <p:cNvSpPr txBox="1">
            <a:spLocks noGrp="1"/>
          </p:cNvSpPr>
          <p:nvPr>
            <p:ph type="sldNum" sz="quarter" idx="8"/>
          </p:nvPr>
        </p:nvSpPr>
        <p:spPr/>
        <p:txBody>
          <a:bodyPr/>
          <a:lstStyle>
            <a:lvl1pPr>
              <a:defRPr/>
            </a:lvl1pPr>
          </a:lstStyle>
          <a:p>
            <a:pPr lvl="0"/>
            <a:fld id="{B749A333-E93A-4097-A03E-8B4030225ED4}" type="slidenum">
              <a:t>‹#›</a:t>
            </a:fld>
            <a:endParaRPr lang="en-GB"/>
          </a:p>
        </p:txBody>
      </p:sp>
      <p:cxnSp>
        <p:nvCxnSpPr>
          <p:cNvPr id="9" name="Straight Connector 8">
            <a:extLst>
              <a:ext uri="{FF2B5EF4-FFF2-40B4-BE49-F238E27FC236}">
                <a16:creationId xmlns:a16="http://schemas.microsoft.com/office/drawing/2014/main" id="{9478D07E-371E-6A7D-01E6-03833CDD2226}"/>
              </a:ext>
            </a:extLst>
          </p:cNvPr>
          <p:cNvCxnSpPr/>
          <p:nvPr/>
        </p:nvCxnSpPr>
        <p:spPr>
          <a:xfrm>
            <a:off x="1207657" y="4343400"/>
            <a:ext cx="987552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29461956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63B9E-5808-A15B-8C2C-643B7DC825A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414B27D-EEFD-BBA3-5574-CC21B5A5F72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A23B8A-2772-F70C-114E-A3E441E13A52}"/>
              </a:ext>
            </a:extLst>
          </p:cNvPr>
          <p:cNvSpPr txBox="1">
            <a:spLocks noGrp="1"/>
          </p:cNvSpPr>
          <p:nvPr>
            <p:ph type="dt" sz="half" idx="7"/>
          </p:nvPr>
        </p:nvSpPr>
        <p:spPr/>
        <p:txBody>
          <a:bodyPr/>
          <a:lstStyle>
            <a:lvl1pPr>
              <a:defRPr/>
            </a:lvl1pPr>
          </a:lstStyle>
          <a:p>
            <a:pPr lvl="0"/>
            <a:fld id="{C116AC88-2C9A-4EB6-85DC-79DE22FA5B69}" type="datetime1">
              <a:rPr lang="en-GB"/>
              <a:pPr lvl="0"/>
              <a:t>22/03/2026</a:t>
            </a:fld>
            <a:endParaRPr lang="en-GB"/>
          </a:p>
        </p:txBody>
      </p:sp>
      <p:sp>
        <p:nvSpPr>
          <p:cNvPr id="5" name="Footer Placeholder 4">
            <a:extLst>
              <a:ext uri="{FF2B5EF4-FFF2-40B4-BE49-F238E27FC236}">
                <a16:creationId xmlns:a16="http://schemas.microsoft.com/office/drawing/2014/main" id="{D34FE757-90DC-FFA8-B8A3-E43DA65E24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9EED995-4400-657B-C3D5-2E9653E29015}"/>
              </a:ext>
            </a:extLst>
          </p:cNvPr>
          <p:cNvSpPr txBox="1">
            <a:spLocks noGrp="1"/>
          </p:cNvSpPr>
          <p:nvPr>
            <p:ph type="sldNum" sz="quarter" idx="8"/>
          </p:nvPr>
        </p:nvSpPr>
        <p:spPr/>
        <p:txBody>
          <a:bodyPr/>
          <a:lstStyle>
            <a:lvl1pPr>
              <a:defRPr/>
            </a:lvl1pPr>
          </a:lstStyle>
          <a:p>
            <a:pPr lvl="0"/>
            <a:fld id="{5FA32325-474D-4BED-93A1-E4555946BBAF}" type="slidenum">
              <a:t>‹#›</a:t>
            </a:fld>
            <a:endParaRPr lang="en-GB"/>
          </a:p>
        </p:txBody>
      </p:sp>
    </p:spTree>
    <p:extLst>
      <p:ext uri="{BB962C8B-B14F-4D97-AF65-F5344CB8AC3E}">
        <p14:creationId xmlns:p14="http://schemas.microsoft.com/office/powerpoint/2010/main" val="2387388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C839FABF-5E9A-EB08-721C-4EA4D2C55DFF}"/>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Rectangle 7">
            <a:extLst>
              <a:ext uri="{FF2B5EF4-FFF2-40B4-BE49-F238E27FC236}">
                <a16:creationId xmlns:a16="http://schemas.microsoft.com/office/drawing/2014/main" id="{6E9E88EA-566F-8500-6086-9E627C30B073}"/>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A8B7C412-73A1-0444-A48B-4BA44AD423E3}"/>
              </a:ext>
            </a:extLst>
          </p:cNvPr>
          <p:cNvSpPr txBox="1">
            <a:spLocks noGrp="1"/>
          </p:cNvSpPr>
          <p:nvPr>
            <p:ph type="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Text Placeholder 2">
            <a:extLst>
              <a:ext uri="{FF2B5EF4-FFF2-40B4-BE49-F238E27FC236}">
                <a16:creationId xmlns:a16="http://schemas.microsoft.com/office/drawing/2014/main" id="{1D496CAD-C40C-00B8-01D6-73C36079406C}"/>
              </a:ext>
            </a:extLst>
          </p:cNvPr>
          <p:cNvSpPr txBox="1">
            <a:spLocks noGrp="1"/>
          </p:cNvSpPr>
          <p:nvPr>
            <p:ph type="body" idx="1"/>
          </p:nvPr>
        </p:nvSpPr>
        <p:spPr>
          <a:xfrm>
            <a:off x="1097280" y="4453128"/>
            <a:ext cx="10058400" cy="1143000"/>
          </a:xfrm>
        </p:spPr>
        <p:txBody>
          <a:bodyPr lIns="91440" rIns="91440"/>
          <a:lstStyle>
            <a:lvl1pPr marL="0" indent="0">
              <a:buNone/>
              <a:defRPr sz="2400" cap="all" spc="200">
                <a:solidFill>
                  <a:srgbClr val="637052"/>
                </a:solidFill>
                <a:latin typeface="Calibri Light"/>
              </a:defRPr>
            </a:lvl1pPr>
          </a:lstStyle>
          <a:p>
            <a:pPr lvl="0"/>
            <a:r>
              <a:rPr lang="en-US"/>
              <a:t>Click to edit Master text styles</a:t>
            </a:r>
          </a:p>
        </p:txBody>
      </p:sp>
      <p:sp>
        <p:nvSpPr>
          <p:cNvPr id="6" name="Date Placeholder 3">
            <a:extLst>
              <a:ext uri="{FF2B5EF4-FFF2-40B4-BE49-F238E27FC236}">
                <a16:creationId xmlns:a16="http://schemas.microsoft.com/office/drawing/2014/main" id="{6F823B44-7506-304C-A8DD-67B233F0BBBF}"/>
              </a:ext>
            </a:extLst>
          </p:cNvPr>
          <p:cNvSpPr txBox="1">
            <a:spLocks noGrp="1"/>
          </p:cNvSpPr>
          <p:nvPr>
            <p:ph type="dt" sz="half" idx="7"/>
          </p:nvPr>
        </p:nvSpPr>
        <p:spPr/>
        <p:txBody>
          <a:bodyPr/>
          <a:lstStyle>
            <a:lvl1pPr>
              <a:defRPr/>
            </a:lvl1pPr>
          </a:lstStyle>
          <a:p>
            <a:pPr lvl="0"/>
            <a:fld id="{F55124DA-B6E9-4C45-AFBF-D1FD11C09DD3}" type="datetime1">
              <a:rPr lang="en-GB"/>
              <a:pPr lvl="0"/>
              <a:t>22/03/2026</a:t>
            </a:fld>
            <a:endParaRPr lang="en-GB"/>
          </a:p>
        </p:txBody>
      </p:sp>
      <p:sp>
        <p:nvSpPr>
          <p:cNvPr id="7" name="Footer Placeholder 4">
            <a:extLst>
              <a:ext uri="{FF2B5EF4-FFF2-40B4-BE49-F238E27FC236}">
                <a16:creationId xmlns:a16="http://schemas.microsoft.com/office/drawing/2014/main" id="{5C5EFBE6-D329-B348-13D4-881FD676DF08}"/>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895DFAF5-B55F-589C-79E1-52EEDBDFC7B1}"/>
              </a:ext>
            </a:extLst>
          </p:cNvPr>
          <p:cNvSpPr txBox="1">
            <a:spLocks noGrp="1"/>
          </p:cNvSpPr>
          <p:nvPr>
            <p:ph type="sldNum" sz="quarter" idx="8"/>
          </p:nvPr>
        </p:nvSpPr>
        <p:spPr/>
        <p:txBody>
          <a:bodyPr/>
          <a:lstStyle>
            <a:lvl1pPr>
              <a:defRPr/>
            </a:lvl1pPr>
          </a:lstStyle>
          <a:p>
            <a:pPr lvl="0"/>
            <a:fld id="{8280EBFA-BA56-4A96-ABF7-F107A3264AD4}" type="slidenum">
              <a:t>‹#›</a:t>
            </a:fld>
            <a:endParaRPr lang="en-GB"/>
          </a:p>
        </p:txBody>
      </p:sp>
      <p:cxnSp>
        <p:nvCxnSpPr>
          <p:cNvPr id="9" name="Straight Connector 8">
            <a:extLst>
              <a:ext uri="{FF2B5EF4-FFF2-40B4-BE49-F238E27FC236}">
                <a16:creationId xmlns:a16="http://schemas.microsoft.com/office/drawing/2014/main" id="{EBA79FB1-91AA-B323-A84A-30051AF771F8}"/>
              </a:ext>
            </a:extLst>
          </p:cNvPr>
          <p:cNvCxnSpPr/>
          <p:nvPr/>
        </p:nvCxnSpPr>
        <p:spPr>
          <a:xfrm>
            <a:off x="1207657" y="4343400"/>
            <a:ext cx="987552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3766938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C0762AF6-2973-F294-91F8-F5ABA511A2C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E4A58CE-3A06-8764-A7F7-703EA075AB7A}"/>
              </a:ext>
            </a:extLst>
          </p:cNvPr>
          <p:cNvSpPr txBox="1">
            <a:spLocks noGrp="1"/>
          </p:cNvSpPr>
          <p:nvPr>
            <p:ph idx="1"/>
          </p:nvPr>
        </p:nvSpPr>
        <p:spPr>
          <a:xfrm>
            <a:off x="109728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ECFA757-9EB7-723A-98E9-AE317281C007}"/>
              </a:ext>
            </a:extLst>
          </p:cNvPr>
          <p:cNvSpPr txBox="1">
            <a:spLocks noGrp="1"/>
          </p:cNvSpPr>
          <p:nvPr>
            <p:ph idx="2"/>
          </p:nvPr>
        </p:nvSpPr>
        <p:spPr>
          <a:xfrm>
            <a:off x="621792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69F8BC5-1C9F-D02D-1C57-5F41D7C6219B}"/>
              </a:ext>
            </a:extLst>
          </p:cNvPr>
          <p:cNvSpPr txBox="1">
            <a:spLocks noGrp="1"/>
          </p:cNvSpPr>
          <p:nvPr>
            <p:ph type="dt" sz="half" idx="7"/>
          </p:nvPr>
        </p:nvSpPr>
        <p:spPr/>
        <p:txBody>
          <a:bodyPr/>
          <a:lstStyle>
            <a:lvl1pPr>
              <a:defRPr/>
            </a:lvl1pPr>
          </a:lstStyle>
          <a:p>
            <a:pPr lvl="0"/>
            <a:fld id="{F903086A-2382-4177-A8D7-5349BCCC245D}" type="datetime1">
              <a:rPr lang="en-GB"/>
              <a:pPr lvl="0"/>
              <a:t>22/03/2026</a:t>
            </a:fld>
            <a:endParaRPr lang="en-GB"/>
          </a:p>
        </p:txBody>
      </p:sp>
      <p:sp>
        <p:nvSpPr>
          <p:cNvPr id="6" name="Footer Placeholder 5">
            <a:extLst>
              <a:ext uri="{FF2B5EF4-FFF2-40B4-BE49-F238E27FC236}">
                <a16:creationId xmlns:a16="http://schemas.microsoft.com/office/drawing/2014/main" id="{ED381788-C693-8C56-F35F-C4C9920CF9A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D483714-F28F-94E6-4C57-ACA69D4CD4B1}"/>
              </a:ext>
            </a:extLst>
          </p:cNvPr>
          <p:cNvSpPr txBox="1">
            <a:spLocks noGrp="1"/>
          </p:cNvSpPr>
          <p:nvPr>
            <p:ph type="sldNum" sz="quarter" idx="8"/>
          </p:nvPr>
        </p:nvSpPr>
        <p:spPr/>
        <p:txBody>
          <a:bodyPr/>
          <a:lstStyle>
            <a:lvl1pPr>
              <a:defRPr/>
            </a:lvl1pPr>
          </a:lstStyle>
          <a:p>
            <a:pPr lvl="0"/>
            <a:fld id="{FCCD5A28-CA82-4225-8F71-0D89B7F4BE1A}" type="slidenum">
              <a:t>‹#›</a:t>
            </a:fld>
            <a:endParaRPr lang="en-GB"/>
          </a:p>
        </p:txBody>
      </p:sp>
    </p:spTree>
    <p:extLst>
      <p:ext uri="{BB962C8B-B14F-4D97-AF65-F5344CB8AC3E}">
        <p14:creationId xmlns:p14="http://schemas.microsoft.com/office/powerpoint/2010/main" val="131702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596D3D54-C674-745A-CCEE-1B689D58E17D}"/>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A01EE57-21A6-6E0F-E4C5-8DD07D16D9EE}"/>
              </a:ext>
            </a:extLst>
          </p:cNvPr>
          <p:cNvSpPr txBox="1">
            <a:spLocks noGrp="1"/>
          </p:cNvSpPr>
          <p:nvPr>
            <p:ph type="body" idx="1"/>
          </p:nvPr>
        </p:nvSpPr>
        <p:spPr>
          <a:xfrm>
            <a:off x="1097280" y="1846054"/>
            <a:ext cx="4937760" cy="736284"/>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2600E532-86B9-7178-64DF-3E8C2F9BFF35}"/>
              </a:ext>
            </a:extLst>
          </p:cNvPr>
          <p:cNvSpPr txBox="1">
            <a:spLocks noGrp="1"/>
          </p:cNvSpPr>
          <p:nvPr>
            <p:ph idx="2"/>
          </p:nvPr>
        </p:nvSpPr>
        <p:spPr>
          <a:xfrm>
            <a:off x="109728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A9738CD-5032-6B5A-4503-9FB7DC8B71E5}"/>
              </a:ext>
            </a:extLst>
          </p:cNvPr>
          <p:cNvSpPr txBox="1">
            <a:spLocks noGrp="1"/>
          </p:cNvSpPr>
          <p:nvPr>
            <p:ph type="body" idx="3"/>
          </p:nvPr>
        </p:nvSpPr>
        <p:spPr>
          <a:xfrm>
            <a:off x="6217920" y="1846054"/>
            <a:ext cx="4937760" cy="736284"/>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51DB5BD4-38DF-5FF0-47F1-5CFAF6D360C5}"/>
              </a:ext>
            </a:extLst>
          </p:cNvPr>
          <p:cNvSpPr txBox="1">
            <a:spLocks noGrp="1"/>
          </p:cNvSpPr>
          <p:nvPr>
            <p:ph idx="4"/>
          </p:nvPr>
        </p:nvSpPr>
        <p:spPr>
          <a:xfrm>
            <a:off x="621792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321819-E486-8676-4D14-B53D913AF434}"/>
              </a:ext>
            </a:extLst>
          </p:cNvPr>
          <p:cNvSpPr txBox="1">
            <a:spLocks noGrp="1"/>
          </p:cNvSpPr>
          <p:nvPr>
            <p:ph type="dt" sz="half" idx="7"/>
          </p:nvPr>
        </p:nvSpPr>
        <p:spPr/>
        <p:txBody>
          <a:bodyPr/>
          <a:lstStyle>
            <a:lvl1pPr>
              <a:defRPr/>
            </a:lvl1pPr>
          </a:lstStyle>
          <a:p>
            <a:pPr lvl="0"/>
            <a:fld id="{AD9AA8E3-4A62-4870-9895-8C2093AA46BC}" type="datetime1">
              <a:rPr lang="en-GB"/>
              <a:pPr lvl="0"/>
              <a:t>22/03/2026</a:t>
            </a:fld>
            <a:endParaRPr lang="en-GB"/>
          </a:p>
        </p:txBody>
      </p:sp>
      <p:sp>
        <p:nvSpPr>
          <p:cNvPr id="8" name="Footer Placeholder 7">
            <a:extLst>
              <a:ext uri="{FF2B5EF4-FFF2-40B4-BE49-F238E27FC236}">
                <a16:creationId xmlns:a16="http://schemas.microsoft.com/office/drawing/2014/main" id="{7657E8DD-2DC3-7662-C91F-50270F81CD2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C2FBAE7-B5DB-28EE-040D-9EC4DCB877B4}"/>
              </a:ext>
            </a:extLst>
          </p:cNvPr>
          <p:cNvSpPr txBox="1">
            <a:spLocks noGrp="1"/>
          </p:cNvSpPr>
          <p:nvPr>
            <p:ph type="sldNum" sz="quarter" idx="8"/>
          </p:nvPr>
        </p:nvSpPr>
        <p:spPr/>
        <p:txBody>
          <a:bodyPr/>
          <a:lstStyle>
            <a:lvl1pPr>
              <a:defRPr/>
            </a:lvl1pPr>
          </a:lstStyle>
          <a:p>
            <a:pPr lvl="0"/>
            <a:fld id="{04DF4CAA-2081-4DEF-9B2D-9E0E41426534}" type="slidenum">
              <a:t>‹#›</a:t>
            </a:fld>
            <a:endParaRPr lang="en-GB"/>
          </a:p>
        </p:txBody>
      </p:sp>
    </p:spTree>
    <p:extLst>
      <p:ext uri="{BB962C8B-B14F-4D97-AF65-F5344CB8AC3E}">
        <p14:creationId xmlns:p14="http://schemas.microsoft.com/office/powerpoint/2010/main" val="4010049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BD452-08FF-4C22-AEA2-C3ABD9D945B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4355843-1A43-F1D6-8748-9F618E977128}"/>
              </a:ext>
            </a:extLst>
          </p:cNvPr>
          <p:cNvSpPr txBox="1">
            <a:spLocks noGrp="1"/>
          </p:cNvSpPr>
          <p:nvPr>
            <p:ph type="dt" sz="half" idx="7"/>
          </p:nvPr>
        </p:nvSpPr>
        <p:spPr/>
        <p:txBody>
          <a:bodyPr/>
          <a:lstStyle>
            <a:lvl1pPr>
              <a:defRPr/>
            </a:lvl1pPr>
          </a:lstStyle>
          <a:p>
            <a:pPr lvl="0"/>
            <a:fld id="{6D09E152-2002-44E4-85A2-068BD6BB1CF3}" type="datetime1">
              <a:rPr lang="en-GB"/>
              <a:pPr lvl="0"/>
              <a:t>22/03/2026</a:t>
            </a:fld>
            <a:endParaRPr lang="en-GB"/>
          </a:p>
        </p:txBody>
      </p:sp>
      <p:sp>
        <p:nvSpPr>
          <p:cNvPr id="4" name="Footer Placeholder 3">
            <a:extLst>
              <a:ext uri="{FF2B5EF4-FFF2-40B4-BE49-F238E27FC236}">
                <a16:creationId xmlns:a16="http://schemas.microsoft.com/office/drawing/2014/main" id="{1505A9C6-06EC-F01B-5C4F-D23781569E7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15DE5E8-63B6-F5D1-66CE-03AF8FF77EA4}"/>
              </a:ext>
            </a:extLst>
          </p:cNvPr>
          <p:cNvSpPr txBox="1">
            <a:spLocks noGrp="1"/>
          </p:cNvSpPr>
          <p:nvPr>
            <p:ph type="sldNum" sz="quarter" idx="8"/>
          </p:nvPr>
        </p:nvSpPr>
        <p:spPr/>
        <p:txBody>
          <a:bodyPr/>
          <a:lstStyle>
            <a:lvl1pPr>
              <a:defRPr/>
            </a:lvl1pPr>
          </a:lstStyle>
          <a:p>
            <a:pPr lvl="0"/>
            <a:fld id="{E5F8AF7E-9043-4EF9-AB92-7031ED2EAAA9}" type="slidenum">
              <a:t>‹#›</a:t>
            </a:fld>
            <a:endParaRPr lang="en-GB"/>
          </a:p>
        </p:txBody>
      </p:sp>
    </p:spTree>
    <p:extLst>
      <p:ext uri="{BB962C8B-B14F-4D97-AF65-F5344CB8AC3E}">
        <p14:creationId xmlns:p14="http://schemas.microsoft.com/office/powerpoint/2010/main" val="3080032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1EE2F22-76C8-06EB-61D5-E700CE43F144}"/>
              </a:ext>
            </a:extLst>
          </p:cNvPr>
          <p:cNvSpPr/>
          <p:nvPr/>
        </p:nvSpPr>
        <p:spPr>
          <a:xfrm>
            <a:off x="3172" y="6400800"/>
            <a:ext cx="12188823" cy="457200"/>
          </a:xfrm>
          <a:prstGeom prst="rect">
            <a:avLst/>
          </a:prstGeom>
          <a:solidFill>
            <a:srgbClr val="BD582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Rectangle 5">
            <a:extLst>
              <a:ext uri="{FF2B5EF4-FFF2-40B4-BE49-F238E27FC236}">
                <a16:creationId xmlns:a16="http://schemas.microsoft.com/office/drawing/2014/main" id="{EFB9186F-F9C6-43DA-D060-5D0126C8B8AA}"/>
              </a:ext>
            </a:extLst>
          </p:cNvPr>
          <p:cNvSpPr/>
          <p:nvPr/>
        </p:nvSpPr>
        <p:spPr>
          <a:xfrm>
            <a:off x="18" y="6334313"/>
            <a:ext cx="12188823" cy="64008"/>
          </a:xfrm>
          <a:prstGeom prst="rect">
            <a:avLst/>
          </a:prstGeom>
          <a:solidFill>
            <a:srgbClr val="E4831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Date Placeholder 6">
            <a:extLst>
              <a:ext uri="{FF2B5EF4-FFF2-40B4-BE49-F238E27FC236}">
                <a16:creationId xmlns:a16="http://schemas.microsoft.com/office/drawing/2014/main" id="{530FDB72-962C-4C88-B392-38F7A01B7709}"/>
              </a:ext>
            </a:extLst>
          </p:cNvPr>
          <p:cNvSpPr txBox="1">
            <a:spLocks noGrp="1"/>
          </p:cNvSpPr>
          <p:nvPr>
            <p:ph type="dt" sz="half" idx="7"/>
          </p:nvPr>
        </p:nvSpPr>
        <p:spPr/>
        <p:txBody>
          <a:bodyPr/>
          <a:lstStyle>
            <a:lvl1pPr>
              <a:defRPr/>
            </a:lvl1pPr>
          </a:lstStyle>
          <a:p>
            <a:pPr lvl="0"/>
            <a:fld id="{140B579E-31E1-4B40-8E4B-2820BCC10BB5}" type="datetime1">
              <a:rPr lang="en-GB"/>
              <a:pPr lvl="0"/>
              <a:t>22/03/2026</a:t>
            </a:fld>
            <a:endParaRPr lang="en-GB"/>
          </a:p>
        </p:txBody>
      </p:sp>
      <p:sp>
        <p:nvSpPr>
          <p:cNvPr id="5" name="Footer Placeholder 7">
            <a:extLst>
              <a:ext uri="{FF2B5EF4-FFF2-40B4-BE49-F238E27FC236}">
                <a16:creationId xmlns:a16="http://schemas.microsoft.com/office/drawing/2014/main" id="{D3F93463-559B-CF4B-17E6-CF7EC98E3FE7}"/>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2A827B2B-E869-4207-85F9-9CD28E375C8A}"/>
              </a:ext>
            </a:extLst>
          </p:cNvPr>
          <p:cNvSpPr txBox="1">
            <a:spLocks noGrp="1"/>
          </p:cNvSpPr>
          <p:nvPr>
            <p:ph type="sldNum" sz="quarter" idx="8"/>
          </p:nvPr>
        </p:nvSpPr>
        <p:spPr/>
        <p:txBody>
          <a:bodyPr/>
          <a:lstStyle>
            <a:lvl1pPr>
              <a:defRPr/>
            </a:lvl1pPr>
          </a:lstStyle>
          <a:p>
            <a:pPr lvl="0"/>
            <a:fld id="{C0513811-D369-4A4B-96BE-225CA39D1A7F}" type="slidenum">
              <a:t>‹#›</a:t>
            </a:fld>
            <a:endParaRPr lang="en-GB"/>
          </a:p>
        </p:txBody>
      </p:sp>
    </p:spTree>
    <p:extLst>
      <p:ext uri="{BB962C8B-B14F-4D97-AF65-F5344CB8AC3E}">
        <p14:creationId xmlns:p14="http://schemas.microsoft.com/office/powerpoint/2010/main" val="92661657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D80076E-F542-E176-DF8C-142DF2EFE4F3}"/>
              </a:ext>
            </a:extLst>
          </p:cNvPr>
          <p:cNvSpPr/>
          <p:nvPr/>
        </p:nvSpPr>
        <p:spPr>
          <a:xfrm>
            <a:off x="18" y="0"/>
            <a:ext cx="4050792" cy="68580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Rectangle 8">
            <a:extLst>
              <a:ext uri="{FF2B5EF4-FFF2-40B4-BE49-F238E27FC236}">
                <a16:creationId xmlns:a16="http://schemas.microsoft.com/office/drawing/2014/main" id="{B08880DE-C486-3F39-D2ED-C0F6DCEC015D}"/>
              </a:ext>
            </a:extLst>
          </p:cNvPr>
          <p:cNvSpPr/>
          <p:nvPr/>
        </p:nvSpPr>
        <p:spPr>
          <a:xfrm>
            <a:off x="4040075" y="0"/>
            <a:ext cx="64008" cy="6858000"/>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A2577371-FEC3-757A-F04D-84CA25EFDE8C}"/>
              </a:ext>
            </a:extLst>
          </p:cNvPr>
          <p:cNvSpPr txBox="1">
            <a:spLocks noGrp="1"/>
          </p:cNvSpPr>
          <p:nvPr>
            <p:ph type="title"/>
          </p:nvPr>
        </p:nvSpPr>
        <p:spPr>
          <a:xfrm>
            <a:off x="457200" y="594360"/>
            <a:ext cx="3200400" cy="2286000"/>
          </a:xfrm>
        </p:spPr>
        <p:txBody>
          <a:bodyPr/>
          <a:lstStyle>
            <a:lvl1pPr>
              <a:defRPr sz="36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23B66C8D-9DD5-919A-C547-9A6787BB695F}"/>
              </a:ext>
            </a:extLst>
          </p:cNvPr>
          <p:cNvSpPr txBox="1">
            <a:spLocks noGrp="1"/>
          </p:cNvSpPr>
          <p:nvPr>
            <p:ph idx="1"/>
          </p:nvPr>
        </p:nvSpPr>
        <p:spPr>
          <a:xfrm>
            <a:off x="4800600" y="731520"/>
            <a:ext cx="6492240" cy="52578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FD84A275-744E-99FC-59E9-0F547CCC92AD}"/>
              </a:ext>
            </a:extLst>
          </p:cNvPr>
          <p:cNvSpPr txBox="1">
            <a:spLocks noGrp="1"/>
          </p:cNvSpPr>
          <p:nvPr>
            <p:ph type="body" idx="2"/>
          </p:nvPr>
        </p:nvSpPr>
        <p:spPr>
          <a:xfrm>
            <a:off x="457200" y="2926080"/>
            <a:ext cx="3200400" cy="3379119"/>
          </a:xfrm>
        </p:spPr>
        <p:txBody>
          <a:bodyPr lIns="91440" rIns="91440"/>
          <a:lstStyle>
            <a:lvl1pPr marL="0" indent="0">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355A6A47-C2F7-6190-01E9-B8DEB4572979}"/>
              </a:ext>
            </a:extLst>
          </p:cNvPr>
          <p:cNvSpPr txBox="1">
            <a:spLocks noGrp="1"/>
          </p:cNvSpPr>
          <p:nvPr>
            <p:ph type="dt" sz="half" idx="7"/>
          </p:nvPr>
        </p:nvSpPr>
        <p:spPr>
          <a:xfrm>
            <a:off x="465511" y="6459787"/>
            <a:ext cx="2618512" cy="365129"/>
          </a:xfrm>
        </p:spPr>
        <p:txBody>
          <a:bodyPr/>
          <a:lstStyle>
            <a:lvl1pPr>
              <a:defRPr/>
            </a:lvl1pPr>
          </a:lstStyle>
          <a:p>
            <a:pPr lvl="0"/>
            <a:fld id="{10C48BC4-DBE6-4BCF-BA01-DD772C1BEA59}" type="datetime1">
              <a:rPr lang="en-GB"/>
              <a:pPr lvl="0"/>
              <a:t>22/03/2026</a:t>
            </a:fld>
            <a:endParaRPr lang="en-GB"/>
          </a:p>
        </p:txBody>
      </p:sp>
      <p:sp>
        <p:nvSpPr>
          <p:cNvPr id="8" name="Footer Placeholder 5">
            <a:extLst>
              <a:ext uri="{FF2B5EF4-FFF2-40B4-BE49-F238E27FC236}">
                <a16:creationId xmlns:a16="http://schemas.microsoft.com/office/drawing/2014/main" id="{5801A691-7415-36E0-B253-8D6C75D3B7FC}"/>
              </a:ext>
            </a:extLst>
          </p:cNvPr>
          <p:cNvSpPr txBox="1">
            <a:spLocks noGrp="1"/>
          </p:cNvSpPr>
          <p:nvPr>
            <p:ph type="ftr" sz="quarter" idx="9"/>
          </p:nvPr>
        </p:nvSpPr>
        <p:spPr>
          <a:xfrm>
            <a:off x="4800600" y="6459787"/>
            <a:ext cx="4648196" cy="365129"/>
          </a:xfrm>
        </p:spPr>
        <p:txBody>
          <a:bodyPr anchorCtr="0"/>
          <a:lstStyle>
            <a:lvl1pPr algn="l">
              <a:defRPr>
                <a:solidFill>
                  <a:srgbClr val="637052"/>
                </a:solidFill>
              </a:defRPr>
            </a:lvl1pPr>
          </a:lstStyle>
          <a:p>
            <a:pPr lvl="0"/>
            <a:endParaRPr lang="en-GB"/>
          </a:p>
        </p:txBody>
      </p:sp>
      <p:sp>
        <p:nvSpPr>
          <p:cNvPr id="9" name="Slide Number Placeholder 6">
            <a:extLst>
              <a:ext uri="{FF2B5EF4-FFF2-40B4-BE49-F238E27FC236}">
                <a16:creationId xmlns:a16="http://schemas.microsoft.com/office/drawing/2014/main" id="{D34F5283-3275-F675-4261-88DF7226A645}"/>
              </a:ext>
            </a:extLst>
          </p:cNvPr>
          <p:cNvSpPr txBox="1">
            <a:spLocks noGrp="1"/>
          </p:cNvSpPr>
          <p:nvPr>
            <p:ph type="sldNum" sz="quarter" idx="8"/>
          </p:nvPr>
        </p:nvSpPr>
        <p:spPr/>
        <p:txBody>
          <a:bodyPr/>
          <a:lstStyle>
            <a:lvl1pPr>
              <a:defRPr>
                <a:solidFill>
                  <a:srgbClr val="637052"/>
                </a:solidFill>
              </a:defRPr>
            </a:lvl1pPr>
          </a:lstStyle>
          <a:p>
            <a:pPr lvl="0"/>
            <a:fld id="{CF5CCA58-63EF-47F3-9BA3-6724849FC4AF}" type="slidenum">
              <a:t>‹#›</a:t>
            </a:fld>
            <a:endParaRPr lang="en-GB"/>
          </a:p>
        </p:txBody>
      </p:sp>
    </p:spTree>
    <p:extLst>
      <p:ext uri="{BB962C8B-B14F-4D97-AF65-F5344CB8AC3E}">
        <p14:creationId xmlns:p14="http://schemas.microsoft.com/office/powerpoint/2010/main" val="3738408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0B946A5-3075-34C1-8446-61A34878D8CF}"/>
              </a:ext>
            </a:extLst>
          </p:cNvPr>
          <p:cNvSpPr/>
          <p:nvPr/>
        </p:nvSpPr>
        <p:spPr>
          <a:xfrm>
            <a:off x="0" y="4953003"/>
            <a:ext cx="12188823" cy="1904996"/>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Rectangle 8">
            <a:extLst>
              <a:ext uri="{FF2B5EF4-FFF2-40B4-BE49-F238E27FC236}">
                <a16:creationId xmlns:a16="http://schemas.microsoft.com/office/drawing/2014/main" id="{740670BD-9A0D-5B48-D5A4-B9AB21D2F4D4}"/>
              </a:ext>
            </a:extLst>
          </p:cNvPr>
          <p:cNvSpPr/>
          <p:nvPr/>
        </p:nvSpPr>
        <p:spPr>
          <a:xfrm>
            <a:off x="18" y="491507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EF68EFA1-9E9F-D18F-1A33-84C4890BB468}"/>
              </a:ext>
            </a:extLst>
          </p:cNvPr>
          <p:cNvSpPr txBox="1">
            <a:spLocks noGrp="1"/>
          </p:cNvSpPr>
          <p:nvPr>
            <p:ph type="title"/>
          </p:nvPr>
        </p:nvSpPr>
        <p:spPr>
          <a:xfrm>
            <a:off x="1097280" y="5074920"/>
            <a:ext cx="10113264" cy="822960"/>
          </a:xfrm>
        </p:spPr>
        <p:txBody>
          <a:bodyPr tIns="0" bIns="0">
            <a:noAutofit/>
          </a:bodyPr>
          <a:lstStyle>
            <a:lvl1pPr>
              <a:defRPr sz="3600">
                <a:solidFill>
                  <a:srgbClr val="FFFFFF"/>
                </a:solidFill>
              </a:defRPr>
            </a:lvl1pPr>
          </a:lstStyle>
          <a:p>
            <a:pPr lvl="0"/>
            <a:r>
              <a:rPr lang="en-US"/>
              <a:t>Click to edit Master title style</a:t>
            </a:r>
          </a:p>
        </p:txBody>
      </p:sp>
      <p:sp>
        <p:nvSpPr>
          <p:cNvPr id="5" name="Picture Placeholder 2">
            <a:extLst>
              <a:ext uri="{FF2B5EF4-FFF2-40B4-BE49-F238E27FC236}">
                <a16:creationId xmlns:a16="http://schemas.microsoft.com/office/drawing/2014/main" id="{2A22CA25-8C21-6B15-FC8A-9B77DD3CD231}"/>
              </a:ext>
            </a:extLst>
          </p:cNvPr>
          <p:cNvSpPr txBox="1">
            <a:spLocks noGrp="1"/>
          </p:cNvSpPr>
          <p:nvPr>
            <p:ph type="pic" idx="1"/>
          </p:nvPr>
        </p:nvSpPr>
        <p:spPr>
          <a:xfrm>
            <a:off x="18" y="0"/>
            <a:ext cx="12191987" cy="4915073"/>
          </a:xfrm>
          <a:blipFill>
            <a:blip r:embed="rId2"/>
            <a:stretch>
              <a:fillRect/>
            </a:stretch>
          </a:blipFill>
        </p:spPr>
        <p:txBody>
          <a:bodyPr lIns="457200" tIns="457200"/>
          <a:lstStyle>
            <a:lvl1pPr marL="0" indent="0">
              <a:buNone/>
              <a:defRPr sz="3200">
                <a:solidFill>
                  <a:srgbClr val="FFFFFF"/>
                </a:solidFill>
              </a:defRPr>
            </a:lvl1pPr>
          </a:lstStyle>
          <a:p>
            <a:pPr lvl="0"/>
            <a:r>
              <a:rPr lang="en-US"/>
              <a:t>Click icon to add picture</a:t>
            </a:r>
          </a:p>
        </p:txBody>
      </p:sp>
      <p:sp>
        <p:nvSpPr>
          <p:cNvPr id="6" name="Text Placeholder 3">
            <a:extLst>
              <a:ext uri="{FF2B5EF4-FFF2-40B4-BE49-F238E27FC236}">
                <a16:creationId xmlns:a16="http://schemas.microsoft.com/office/drawing/2014/main" id="{0149892B-93D3-1DA7-7C08-8D020C3AD2E1}"/>
              </a:ext>
            </a:extLst>
          </p:cNvPr>
          <p:cNvSpPr txBox="1">
            <a:spLocks noGrp="1"/>
          </p:cNvSpPr>
          <p:nvPr>
            <p:ph type="body" idx="2"/>
          </p:nvPr>
        </p:nvSpPr>
        <p:spPr>
          <a:xfrm>
            <a:off x="1097280" y="5907024"/>
            <a:ext cx="10113264" cy="594360"/>
          </a:xfrm>
        </p:spPr>
        <p:txBody>
          <a:bodyPr lIns="91440" tIns="0" rIns="91440" bIns="0"/>
          <a:lstStyle>
            <a:lvl1pPr marL="0" indent="0">
              <a:spcBef>
                <a:spcPts val="0"/>
              </a:spcBef>
              <a:spcAft>
                <a:spcPts val="600"/>
              </a:spcAft>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9A5FD22B-3E70-AE2A-5697-5035AE866B07}"/>
              </a:ext>
            </a:extLst>
          </p:cNvPr>
          <p:cNvSpPr txBox="1">
            <a:spLocks noGrp="1"/>
          </p:cNvSpPr>
          <p:nvPr>
            <p:ph type="dt" sz="half" idx="7"/>
          </p:nvPr>
        </p:nvSpPr>
        <p:spPr/>
        <p:txBody>
          <a:bodyPr/>
          <a:lstStyle>
            <a:lvl1pPr>
              <a:defRPr/>
            </a:lvl1pPr>
          </a:lstStyle>
          <a:p>
            <a:pPr lvl="0"/>
            <a:fld id="{8F36865E-126A-4D08-B303-AC5D7ED25917}" type="datetime1">
              <a:rPr lang="en-GB"/>
              <a:pPr lvl="0"/>
              <a:t>22/03/2026</a:t>
            </a:fld>
            <a:endParaRPr lang="en-GB"/>
          </a:p>
        </p:txBody>
      </p:sp>
      <p:sp>
        <p:nvSpPr>
          <p:cNvPr id="8" name="Footer Placeholder 5">
            <a:extLst>
              <a:ext uri="{FF2B5EF4-FFF2-40B4-BE49-F238E27FC236}">
                <a16:creationId xmlns:a16="http://schemas.microsoft.com/office/drawing/2014/main" id="{643FD9E0-3492-CF9E-A45C-BEE1215C3333}"/>
              </a:ext>
            </a:extLst>
          </p:cNvPr>
          <p:cNvSpPr txBox="1">
            <a:spLocks noGrp="1"/>
          </p:cNvSpPr>
          <p:nvPr>
            <p:ph type="ftr" sz="quarter" idx="9"/>
          </p:nvPr>
        </p:nvSpPr>
        <p:spPr/>
        <p:txBody>
          <a:bodyPr/>
          <a:lstStyle>
            <a:lvl1pPr>
              <a:defRPr/>
            </a:lvl1pPr>
          </a:lstStyle>
          <a:p>
            <a:pPr lvl="0"/>
            <a:endParaRPr lang="en-GB"/>
          </a:p>
        </p:txBody>
      </p:sp>
      <p:sp>
        <p:nvSpPr>
          <p:cNvPr id="9" name="Slide Number Placeholder 6">
            <a:extLst>
              <a:ext uri="{FF2B5EF4-FFF2-40B4-BE49-F238E27FC236}">
                <a16:creationId xmlns:a16="http://schemas.microsoft.com/office/drawing/2014/main" id="{807A500F-69C2-980B-F98B-5FB8FD722DBB}"/>
              </a:ext>
            </a:extLst>
          </p:cNvPr>
          <p:cNvSpPr txBox="1">
            <a:spLocks noGrp="1"/>
          </p:cNvSpPr>
          <p:nvPr>
            <p:ph type="sldNum" sz="quarter" idx="8"/>
          </p:nvPr>
        </p:nvSpPr>
        <p:spPr/>
        <p:txBody>
          <a:bodyPr/>
          <a:lstStyle>
            <a:lvl1pPr>
              <a:defRPr/>
            </a:lvl1pPr>
          </a:lstStyle>
          <a:p>
            <a:pPr lvl="0"/>
            <a:fld id="{33FE3436-FABC-4ECC-8A93-9F5CA891FF6B}" type="slidenum">
              <a:t>‹#›</a:t>
            </a:fld>
            <a:endParaRPr lang="en-GB"/>
          </a:p>
        </p:txBody>
      </p:sp>
    </p:spTree>
    <p:extLst>
      <p:ext uri="{BB962C8B-B14F-4D97-AF65-F5344CB8AC3E}">
        <p14:creationId xmlns:p14="http://schemas.microsoft.com/office/powerpoint/2010/main" val="1561302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C1B8-AD09-B602-CA01-59C29251F75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D53A066-3273-E0B2-EF65-FA2BF659EC9D}"/>
              </a:ext>
            </a:extLst>
          </p:cNvPr>
          <p:cNvSpPr txBox="1">
            <a:spLocks noGrp="1"/>
          </p:cNvSpPr>
          <p:nvPr>
            <p:ph type="body" orient="vert" idx="1"/>
          </p:nvPr>
        </p:nvSpPr>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64342F-E427-D577-BA89-FF4BA5944AB1}"/>
              </a:ext>
            </a:extLst>
          </p:cNvPr>
          <p:cNvSpPr txBox="1">
            <a:spLocks noGrp="1"/>
          </p:cNvSpPr>
          <p:nvPr>
            <p:ph type="dt" sz="half" idx="7"/>
          </p:nvPr>
        </p:nvSpPr>
        <p:spPr/>
        <p:txBody>
          <a:bodyPr/>
          <a:lstStyle>
            <a:lvl1pPr>
              <a:defRPr/>
            </a:lvl1pPr>
          </a:lstStyle>
          <a:p>
            <a:pPr lvl="0"/>
            <a:fld id="{33273A2E-40B8-4C6B-B961-9234999DCD0B}" type="datetime1">
              <a:rPr lang="en-GB"/>
              <a:pPr lvl="0"/>
              <a:t>22/03/2026</a:t>
            </a:fld>
            <a:endParaRPr lang="en-GB"/>
          </a:p>
        </p:txBody>
      </p:sp>
      <p:sp>
        <p:nvSpPr>
          <p:cNvPr id="5" name="Footer Placeholder 4">
            <a:extLst>
              <a:ext uri="{FF2B5EF4-FFF2-40B4-BE49-F238E27FC236}">
                <a16:creationId xmlns:a16="http://schemas.microsoft.com/office/drawing/2014/main" id="{626790E3-A2C1-45FE-3BE9-87D2DFC4702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EC1142C-DADC-EA6B-0E47-80B14FC6FCAD}"/>
              </a:ext>
            </a:extLst>
          </p:cNvPr>
          <p:cNvSpPr txBox="1">
            <a:spLocks noGrp="1"/>
          </p:cNvSpPr>
          <p:nvPr>
            <p:ph type="sldNum" sz="quarter" idx="8"/>
          </p:nvPr>
        </p:nvSpPr>
        <p:spPr/>
        <p:txBody>
          <a:bodyPr/>
          <a:lstStyle>
            <a:lvl1pPr>
              <a:defRPr/>
            </a:lvl1pPr>
          </a:lstStyle>
          <a:p>
            <a:pPr lvl="0"/>
            <a:fld id="{9B1BD874-8DA1-4D8C-8D15-97034305327A}" type="slidenum">
              <a:t>‹#›</a:t>
            </a:fld>
            <a:endParaRPr lang="en-GB"/>
          </a:p>
        </p:txBody>
      </p:sp>
    </p:spTree>
    <p:extLst>
      <p:ext uri="{BB962C8B-B14F-4D97-AF65-F5344CB8AC3E}">
        <p14:creationId xmlns:p14="http://schemas.microsoft.com/office/powerpoint/2010/main" val="2824150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989FAD3-0922-3F19-9601-FDBA4829E234}"/>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Rectangle 7">
            <a:extLst>
              <a:ext uri="{FF2B5EF4-FFF2-40B4-BE49-F238E27FC236}">
                <a16:creationId xmlns:a16="http://schemas.microsoft.com/office/drawing/2014/main" id="{CDC9AC7D-5AE5-4121-0666-E2500AE39430}"/>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Vertical Title 1">
            <a:extLst>
              <a:ext uri="{FF2B5EF4-FFF2-40B4-BE49-F238E27FC236}">
                <a16:creationId xmlns:a16="http://schemas.microsoft.com/office/drawing/2014/main" id="{E79432DB-C7FE-A3BF-A53D-0BDD7E8A806A}"/>
              </a:ext>
            </a:extLst>
          </p:cNvPr>
          <p:cNvSpPr txBox="1">
            <a:spLocks noGrp="1"/>
          </p:cNvSpPr>
          <p:nvPr>
            <p:ph type="title" orient="vert"/>
          </p:nvPr>
        </p:nvSpPr>
        <p:spPr>
          <a:xfrm>
            <a:off x="8724903" y="414780"/>
            <a:ext cx="2628899" cy="5757419"/>
          </a:xfrm>
        </p:spPr>
        <p:txBody>
          <a:bodyPr vert="eaVert"/>
          <a:lstStyle>
            <a:lvl1pPr>
              <a:defRPr/>
            </a:lvl1pPr>
          </a:lstStyle>
          <a:p>
            <a:pPr lvl="0"/>
            <a:r>
              <a:rPr lang="en-US"/>
              <a:t>Click to edit Master title style</a:t>
            </a:r>
          </a:p>
        </p:txBody>
      </p:sp>
      <p:sp>
        <p:nvSpPr>
          <p:cNvPr id="5" name="Vertical Text Placeholder 2">
            <a:extLst>
              <a:ext uri="{FF2B5EF4-FFF2-40B4-BE49-F238E27FC236}">
                <a16:creationId xmlns:a16="http://schemas.microsoft.com/office/drawing/2014/main" id="{2FDCE789-1341-5C03-3263-E4F5EBFD6BAE}"/>
              </a:ext>
            </a:extLst>
          </p:cNvPr>
          <p:cNvSpPr txBox="1">
            <a:spLocks noGrp="1"/>
          </p:cNvSpPr>
          <p:nvPr>
            <p:ph type="body" orient="vert" idx="1"/>
          </p:nvPr>
        </p:nvSpPr>
        <p:spPr>
          <a:xfrm>
            <a:off x="838203" y="414780"/>
            <a:ext cx="7734296" cy="5757419"/>
          </a:xfrm>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733101D1-1343-3687-001E-813B528353B4}"/>
              </a:ext>
            </a:extLst>
          </p:cNvPr>
          <p:cNvSpPr txBox="1">
            <a:spLocks noGrp="1"/>
          </p:cNvSpPr>
          <p:nvPr>
            <p:ph type="dt" sz="half" idx="7"/>
          </p:nvPr>
        </p:nvSpPr>
        <p:spPr/>
        <p:txBody>
          <a:bodyPr/>
          <a:lstStyle>
            <a:lvl1pPr>
              <a:defRPr/>
            </a:lvl1pPr>
          </a:lstStyle>
          <a:p>
            <a:pPr lvl="0"/>
            <a:fld id="{57001C71-1DBD-4E80-9336-8491C268F8B8}" type="datetime1">
              <a:rPr lang="en-GB"/>
              <a:pPr lvl="0"/>
              <a:t>22/03/2026</a:t>
            </a:fld>
            <a:endParaRPr lang="en-GB"/>
          </a:p>
        </p:txBody>
      </p:sp>
      <p:sp>
        <p:nvSpPr>
          <p:cNvPr id="7" name="Footer Placeholder 4">
            <a:extLst>
              <a:ext uri="{FF2B5EF4-FFF2-40B4-BE49-F238E27FC236}">
                <a16:creationId xmlns:a16="http://schemas.microsoft.com/office/drawing/2014/main" id="{430AD646-9894-F944-2D42-3575D504D758}"/>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F18AB51E-B831-8C41-B65A-091E90B38A8A}"/>
              </a:ext>
            </a:extLst>
          </p:cNvPr>
          <p:cNvSpPr txBox="1">
            <a:spLocks noGrp="1"/>
          </p:cNvSpPr>
          <p:nvPr>
            <p:ph type="sldNum" sz="quarter" idx="8"/>
          </p:nvPr>
        </p:nvSpPr>
        <p:spPr/>
        <p:txBody>
          <a:bodyPr/>
          <a:lstStyle>
            <a:lvl1pPr>
              <a:defRPr/>
            </a:lvl1pPr>
          </a:lstStyle>
          <a:p>
            <a:pPr lvl="0"/>
            <a:fld id="{1FD61780-57C2-4CEA-911E-F16AB8C95DEA}" type="slidenum">
              <a:t>‹#›</a:t>
            </a:fld>
            <a:endParaRPr lang="en-GB"/>
          </a:p>
        </p:txBody>
      </p:sp>
    </p:spTree>
    <p:extLst>
      <p:ext uri="{BB962C8B-B14F-4D97-AF65-F5344CB8AC3E}">
        <p14:creationId xmlns:p14="http://schemas.microsoft.com/office/powerpoint/2010/main" val="3049008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46E15865-0848-6287-C731-F4AEDF9A1FC3}"/>
              </a:ext>
            </a:extLst>
          </p:cNvPr>
          <p:cNvSpPr/>
          <p:nvPr/>
        </p:nvSpPr>
        <p:spPr>
          <a:xfrm>
            <a:off x="0" y="6400800"/>
            <a:ext cx="12191996" cy="457200"/>
          </a:xfrm>
          <a:prstGeom prst="rect">
            <a:avLst/>
          </a:prstGeom>
          <a:solidFill>
            <a:srgbClr val="BD582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Rectangle 8">
            <a:extLst>
              <a:ext uri="{FF2B5EF4-FFF2-40B4-BE49-F238E27FC236}">
                <a16:creationId xmlns:a16="http://schemas.microsoft.com/office/drawing/2014/main" id="{1F768C22-00DF-3EAA-F79E-48AFA86686E9}"/>
              </a:ext>
            </a:extLst>
          </p:cNvPr>
          <p:cNvSpPr/>
          <p:nvPr/>
        </p:nvSpPr>
        <p:spPr>
          <a:xfrm>
            <a:off x="0" y="6334313"/>
            <a:ext cx="12191996" cy="66001"/>
          </a:xfrm>
          <a:prstGeom prst="rect">
            <a:avLst/>
          </a:prstGeom>
          <a:solidFill>
            <a:srgbClr val="E4831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itle Placeholder 1">
            <a:extLst>
              <a:ext uri="{FF2B5EF4-FFF2-40B4-BE49-F238E27FC236}">
                <a16:creationId xmlns:a16="http://schemas.microsoft.com/office/drawing/2014/main" id="{CB003E21-2D57-2A5F-8BFD-A1A5B3BD3B37}"/>
              </a:ext>
            </a:extLst>
          </p:cNvPr>
          <p:cNvSpPr txBox="1">
            <a:spLocks noGrp="1"/>
          </p:cNvSpPr>
          <p:nvPr>
            <p:ph type="title"/>
          </p:nvPr>
        </p:nvSpPr>
        <p:spPr>
          <a:xfrm>
            <a:off x="1097280" y="286600"/>
            <a:ext cx="10058400" cy="14507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90B2C13B-00B8-5608-BF83-F04F0F284B80}"/>
              </a:ext>
            </a:extLst>
          </p:cNvPr>
          <p:cNvSpPr txBox="1">
            <a:spLocks noGrp="1"/>
          </p:cNvSpPr>
          <p:nvPr>
            <p:ph type="body" idx="1"/>
          </p:nvPr>
        </p:nvSpPr>
        <p:spPr>
          <a:xfrm>
            <a:off x="1097280" y="1845734"/>
            <a:ext cx="10058400" cy="4023360"/>
          </a:xfrm>
          <a:prstGeom prst="rect">
            <a:avLst/>
          </a:prstGeom>
          <a:noFill/>
          <a:ln>
            <a:noFill/>
          </a:ln>
        </p:spPr>
        <p:txBody>
          <a:bodyPr vert="horz" wrap="square" lIns="0" tIns="45720" rIns="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401B4E5D-4FEE-022E-D5F4-F5798890E44B}"/>
              </a:ext>
            </a:extLst>
          </p:cNvPr>
          <p:cNvSpPr txBox="1">
            <a:spLocks noGrp="1"/>
          </p:cNvSpPr>
          <p:nvPr>
            <p:ph type="dt" sz="half" idx="2"/>
          </p:nvPr>
        </p:nvSpPr>
        <p:spPr>
          <a:xfrm>
            <a:off x="1097280" y="6459787"/>
            <a:ext cx="2472272"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Calibri"/>
              </a:defRPr>
            </a:lvl1pPr>
          </a:lstStyle>
          <a:p>
            <a:pPr lvl="0"/>
            <a:fld id="{143F7326-516A-4226-AB44-6B358084C8C5}" type="datetime1">
              <a:rPr lang="en-GB"/>
              <a:pPr lvl="0"/>
              <a:t>22/03/2026</a:t>
            </a:fld>
            <a:endParaRPr lang="en-GB"/>
          </a:p>
        </p:txBody>
      </p:sp>
      <p:sp>
        <p:nvSpPr>
          <p:cNvPr id="7" name="Footer Placeholder 4">
            <a:extLst>
              <a:ext uri="{FF2B5EF4-FFF2-40B4-BE49-F238E27FC236}">
                <a16:creationId xmlns:a16="http://schemas.microsoft.com/office/drawing/2014/main" id="{92C3A4B8-960F-F8CA-5B3D-9132C2CFF9C2}"/>
              </a:ext>
            </a:extLst>
          </p:cNvPr>
          <p:cNvSpPr txBox="1">
            <a:spLocks noGrp="1"/>
          </p:cNvSpPr>
          <p:nvPr>
            <p:ph type="ftr" sz="quarter" idx="3"/>
          </p:nvPr>
        </p:nvSpPr>
        <p:spPr>
          <a:xfrm>
            <a:off x="3686184" y="6459787"/>
            <a:ext cx="4822801"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900" b="0" i="0" u="none" strike="noStrike" kern="1200" cap="all" spc="0" baseline="0">
                <a:solidFill>
                  <a:srgbClr val="FFFFFF"/>
                </a:solidFill>
                <a:uFillTx/>
                <a:latin typeface="Calibri"/>
              </a:defRPr>
            </a:lvl1pPr>
          </a:lstStyle>
          <a:p>
            <a:pPr lvl="0"/>
            <a:endParaRPr lang="en-GB"/>
          </a:p>
        </p:txBody>
      </p:sp>
      <p:sp>
        <p:nvSpPr>
          <p:cNvPr id="8" name="Slide Number Placeholder 5">
            <a:extLst>
              <a:ext uri="{FF2B5EF4-FFF2-40B4-BE49-F238E27FC236}">
                <a16:creationId xmlns:a16="http://schemas.microsoft.com/office/drawing/2014/main" id="{6D6DE3C3-278A-34D6-C3FE-A853AEB74D4F}"/>
              </a:ext>
            </a:extLst>
          </p:cNvPr>
          <p:cNvSpPr txBox="1">
            <a:spLocks noGrp="1"/>
          </p:cNvSpPr>
          <p:nvPr>
            <p:ph type="sldNum" sz="quarter" idx="4"/>
          </p:nvPr>
        </p:nvSpPr>
        <p:spPr>
          <a:xfrm>
            <a:off x="9900455" y="6459787"/>
            <a:ext cx="131202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Calibri"/>
              </a:defRPr>
            </a:lvl1pPr>
          </a:lstStyle>
          <a:p>
            <a:pPr lvl="0"/>
            <a:fld id="{3C3F1C05-4962-4789-8BD3-11E21B27578B}" type="slidenum">
              <a:t>‹#›</a:t>
            </a:fld>
            <a:endParaRPr lang="en-GB"/>
          </a:p>
        </p:txBody>
      </p:sp>
      <p:cxnSp>
        <p:nvCxnSpPr>
          <p:cNvPr id="9" name="Straight Connector 9">
            <a:extLst>
              <a:ext uri="{FF2B5EF4-FFF2-40B4-BE49-F238E27FC236}">
                <a16:creationId xmlns:a16="http://schemas.microsoft.com/office/drawing/2014/main" id="{5B39DEE2-896E-4327-4A8B-17AD53CAA443}"/>
              </a:ext>
            </a:extLst>
          </p:cNvPr>
          <p:cNvCxnSpPr/>
          <p:nvPr/>
        </p:nvCxnSpPr>
        <p:spPr>
          <a:xfrm>
            <a:off x="1193529" y="1737844"/>
            <a:ext cx="9966960" cy="0"/>
          </a:xfrm>
          <a:prstGeom prst="straightConnector1">
            <a:avLst/>
          </a:prstGeom>
          <a:noFill/>
          <a:ln w="6345" cap="flat">
            <a:solidFill>
              <a:srgbClr val="7F7F7F"/>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5000"/>
        </a:lnSpc>
        <a:spcBef>
          <a:spcPts val="0"/>
        </a:spcBef>
        <a:spcAft>
          <a:spcPts val="0"/>
        </a:spcAft>
        <a:buNone/>
        <a:tabLst/>
        <a:defRPr lang="en-US" sz="4800" b="0" i="0" u="none" strike="noStrike" kern="1200" cap="none" spc="-50" baseline="0">
          <a:solidFill>
            <a:srgbClr val="404040"/>
          </a:solidFill>
          <a:uFillTx/>
          <a:latin typeface="Calibri Light"/>
        </a:defRPr>
      </a:lvl1pPr>
    </p:titleStyle>
    <p:bodyStyle>
      <a:lvl1pPr marL="91440" marR="0" lvl="0" indent="-91440" algn="l" defTabSz="914400" rtl="0" fontAlgn="auto" hangingPunct="1">
        <a:lnSpc>
          <a:spcPct val="90000"/>
        </a:lnSpc>
        <a:spcBef>
          <a:spcPts val="1200"/>
        </a:spcBef>
        <a:spcAft>
          <a:spcPts val="200"/>
        </a:spcAft>
        <a:buClr>
          <a:srgbClr val="E48312"/>
        </a:buClr>
        <a:buSzPct val="100000"/>
        <a:buFont typeface="Calibri" pitchFamily="34"/>
        <a:buChar char=" "/>
        <a:tabLst/>
        <a:defRPr lang="en-US" sz="2000" b="0" i="0" u="none" strike="noStrike" kern="1200" cap="none" spc="0" baseline="0">
          <a:solidFill>
            <a:srgbClr val="404040"/>
          </a:solidFill>
          <a:uFillTx/>
          <a:latin typeface="Calibri"/>
        </a:defRPr>
      </a:lvl1pPr>
      <a:lvl2pPr marL="384048" marR="0" lvl="1"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800" b="0" i="0" u="none" strike="noStrike" kern="1200" cap="none" spc="0" baseline="0">
          <a:solidFill>
            <a:srgbClr val="404040"/>
          </a:solidFill>
          <a:uFillTx/>
          <a:latin typeface="Calibri"/>
        </a:defRPr>
      </a:lvl2pPr>
      <a:lvl3pPr marL="566928" marR="0" lvl="2"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3pPr>
      <a:lvl4pPr marL="749808" marR="0" lvl="3"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4pPr>
      <a:lvl5pPr marL="932688" marR="0" lvl="4"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18" Type="http://schemas.openxmlformats.org/officeDocument/2006/relationships/image" Target="../media/image22.png"/><Relationship Id="rId3" Type="http://schemas.openxmlformats.org/officeDocument/2006/relationships/image" Target="../media/image7.png"/><Relationship Id="rId21" Type="http://schemas.openxmlformats.org/officeDocument/2006/relationships/image" Target="../media/image25.png"/><Relationship Id="rId7" Type="http://schemas.openxmlformats.org/officeDocument/2006/relationships/image" Target="../media/image11.png"/><Relationship Id="rId12" Type="http://schemas.openxmlformats.org/officeDocument/2006/relationships/image" Target="../media/image16.png"/><Relationship Id="rId17" Type="http://schemas.openxmlformats.org/officeDocument/2006/relationships/image" Target="../media/image21.png"/><Relationship Id="rId2" Type="http://schemas.openxmlformats.org/officeDocument/2006/relationships/image" Target="../media/image6.png"/><Relationship Id="rId16" Type="http://schemas.openxmlformats.org/officeDocument/2006/relationships/image" Target="../media/image20.png"/><Relationship Id="rId20"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png"/><Relationship Id="rId19" Type="http://schemas.openxmlformats.org/officeDocument/2006/relationships/image" Target="../media/image23.pn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1080/23808985.1977.1192366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C7B8-5A1A-0993-3E47-94F0EE04E9BE}"/>
              </a:ext>
            </a:extLst>
          </p:cNvPr>
          <p:cNvSpPr txBox="1">
            <a:spLocks noGrp="1"/>
          </p:cNvSpPr>
          <p:nvPr>
            <p:ph type="ctrTitle"/>
          </p:nvPr>
        </p:nvSpPr>
        <p:spPr>
          <a:xfrm>
            <a:off x="51206" y="87782"/>
            <a:ext cx="10616796" cy="4606747"/>
          </a:xfrm>
        </p:spPr>
        <p:txBody>
          <a:bodyPr anchorCtr="1"/>
          <a:lstStyle/>
          <a:p>
            <a:pPr lvl="0" algn="ctr"/>
            <a:r>
              <a:rPr lang="en-US" sz="2000"/>
              <a:t>Student name:  Luz Diaz Alarcon</a:t>
            </a:r>
            <a:br>
              <a:rPr lang="en-US" sz="2000"/>
            </a:br>
            <a:br>
              <a:rPr lang="en-US" sz="2000"/>
            </a:br>
            <a:r>
              <a:rPr lang="en-US" sz="2000"/>
              <a:t>Student ID:  2439120</a:t>
            </a:r>
            <a:br>
              <a:rPr lang="en-US" sz="2000"/>
            </a:br>
            <a:br>
              <a:rPr lang="en-US" sz="2000"/>
            </a:br>
            <a:r>
              <a:rPr lang="en-US" sz="2000"/>
              <a:t>Module name:  Professional career development within Health and Social care</a:t>
            </a:r>
            <a:br>
              <a:rPr lang="en-US" sz="2000"/>
            </a:br>
            <a:br>
              <a:rPr lang="en-US" sz="2000"/>
            </a:br>
            <a:r>
              <a:rPr lang="en-US" sz="2000"/>
              <a:t>Module code:  LCHS 4009 ( LON )</a:t>
            </a:r>
            <a:br>
              <a:rPr lang="en-US" sz="2000"/>
            </a:br>
            <a:br>
              <a:rPr lang="en-US" sz="2000"/>
            </a:br>
            <a:r>
              <a:rPr lang="en-US" sz="2000"/>
              <a:t>Lecturer name:  Umma Suleiman</a:t>
            </a:r>
            <a:br>
              <a:rPr lang="en-US" sz="2000"/>
            </a:br>
            <a:br>
              <a:rPr lang="en-US" sz="2000"/>
            </a:br>
            <a:r>
              <a:rPr lang="en-US" sz="2000"/>
              <a:t>Assignment title: Self- Awareness Presentation</a:t>
            </a:r>
            <a:br>
              <a:rPr lang="en-US" sz="1800"/>
            </a:br>
            <a:br>
              <a:rPr lang="en-US" sz="1800"/>
            </a:br>
            <a:endParaRPr lang="en-GB" sz="1800"/>
          </a:p>
        </p:txBody>
      </p:sp>
      <p:sp>
        <p:nvSpPr>
          <p:cNvPr id="3" name="Subtitle 2">
            <a:extLst>
              <a:ext uri="{FF2B5EF4-FFF2-40B4-BE49-F238E27FC236}">
                <a16:creationId xmlns:a16="http://schemas.microsoft.com/office/drawing/2014/main" id="{8356B92C-29E9-2DAB-6FE3-3F915952FEC7}"/>
              </a:ext>
            </a:extLst>
          </p:cNvPr>
          <p:cNvSpPr txBox="1">
            <a:spLocks noGrp="1"/>
          </p:cNvSpPr>
          <p:nvPr>
            <p:ph type="subTitle" idx="1"/>
          </p:nvPr>
        </p:nvSpPr>
        <p:spPr>
          <a:xfrm>
            <a:off x="4791456" y="184800"/>
            <a:ext cx="6790947" cy="45720"/>
          </a:xfrm>
        </p:spPr>
        <p:txBody>
          <a:bodyPr/>
          <a:lstStyle/>
          <a:p>
            <a:endParaRPr lang="en-GB"/>
          </a:p>
        </p:txBody>
      </p:sp>
      <p:pic>
        <p:nvPicPr>
          <p:cNvPr id="4" name="Picture 3">
            <a:extLst>
              <a:ext uri="{FF2B5EF4-FFF2-40B4-BE49-F238E27FC236}">
                <a16:creationId xmlns:a16="http://schemas.microsoft.com/office/drawing/2014/main" id="{139378DB-C074-2BDE-5750-C57864DDFA6B}"/>
              </a:ext>
            </a:extLst>
          </p:cNvPr>
          <p:cNvPicPr>
            <a:picLocks noChangeAspect="1"/>
          </p:cNvPicPr>
          <p:nvPr/>
        </p:nvPicPr>
        <p:blipFill>
          <a:blip r:embed="rId2"/>
          <a:stretch>
            <a:fillRect/>
          </a:stretch>
        </p:blipFill>
        <p:spPr>
          <a:xfrm>
            <a:off x="5220611" y="4871923"/>
            <a:ext cx="6971385" cy="198607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1E06924-5BF4-DB4A-F2DD-CE5257146FD6}"/>
              </a:ext>
            </a:extLst>
          </p:cNvPr>
          <p:cNvPicPr>
            <a:picLocks noChangeAspect="1"/>
          </p:cNvPicPr>
          <p:nvPr/>
        </p:nvPicPr>
        <p:blipFill>
          <a:blip r:embed="rId2"/>
          <a:stretch>
            <a:fillRect/>
          </a:stretch>
        </p:blipFill>
        <p:spPr>
          <a:xfrm>
            <a:off x="731520" y="424894"/>
            <a:ext cx="10950854" cy="5536993"/>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AutoShape 2" descr="Image result for Module of communication in health and socia care by Berlo">
            <a:extLst>
              <a:ext uri="{FF2B5EF4-FFF2-40B4-BE49-F238E27FC236}">
                <a16:creationId xmlns:a16="http://schemas.microsoft.com/office/drawing/2014/main" id="{BAFDBE09-E648-4DD8-8A3A-B79CE12F66E1}"/>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AutoShape 4" descr="Image result for Module of communication in health and socia care by Berlo">
            <a:extLst>
              <a:ext uri="{FF2B5EF4-FFF2-40B4-BE49-F238E27FC236}">
                <a16:creationId xmlns:a16="http://schemas.microsoft.com/office/drawing/2014/main" id="{9CFF230C-8B1E-F1AB-BBAA-BB34DF0F1FA0}"/>
              </a:ext>
            </a:extLst>
          </p:cNvPr>
          <p:cNvSpPr/>
          <p:nvPr/>
        </p:nvSpPr>
        <p:spPr>
          <a:xfrm>
            <a:off x="87782" y="0"/>
            <a:ext cx="12040819" cy="6671462"/>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extBox 10">
            <a:extLst>
              <a:ext uri="{FF2B5EF4-FFF2-40B4-BE49-F238E27FC236}">
                <a16:creationId xmlns:a16="http://schemas.microsoft.com/office/drawing/2014/main" id="{8DD422AF-0372-D244-AF53-E83C9BFB8CF5}"/>
              </a:ext>
            </a:extLst>
          </p:cNvPr>
          <p:cNvSpPr txBox="1"/>
          <p:nvPr/>
        </p:nvSpPr>
        <p:spPr>
          <a:xfrm>
            <a:off x="460857" y="-73152"/>
            <a:ext cx="11514124" cy="837152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0" b="0" i="0" u="none" strike="noStrike" kern="1200" cap="none" spc="0" baseline="0">
                <a:solidFill>
                  <a:srgbClr val="000000"/>
                </a:solidFill>
                <a:uFillTx/>
                <a:latin typeface="Aptos"/>
              </a:rPr>
              <a:t>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342900" marR="0" lvl="0" indent="-34290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General Definition: Communication is a process of exchange information between sender and receiver</a:t>
            </a:r>
            <a:r>
              <a:rPr lang="en-GB" sz="2000" b="0" i="0" u="none" strike="noStrike" kern="0" cap="none" spc="0" baseline="0">
                <a:solidFill>
                  <a:srgbClr val="000000"/>
                </a:solidFill>
                <a:uFillTx/>
                <a:latin typeface="Arial" pitchFamily="34"/>
                <a:cs typeface="Arial" pitchFamily="34"/>
              </a:rPr>
              <a:t> </a:t>
            </a:r>
            <a:r>
              <a:rPr lang="en-GB" sz="2000" b="0" i="0" u="none" strike="noStrike" kern="1200" cap="none" spc="0" baseline="0">
                <a:solidFill>
                  <a:srgbClr val="000000"/>
                </a:solidFill>
                <a:uFillTx/>
                <a:latin typeface="Arial" pitchFamily="34"/>
                <a:cs typeface="Arial" pitchFamily="34"/>
              </a:rPr>
              <a:t>( Berlo,1977 )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342900" marR="0" lvl="0" indent="-34290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Effective communication is the main key for all successful organizations and growing companies.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Yusuf et al., 2014 )</a:t>
            </a:r>
            <a:endParaRPr lang="en-GB" sz="2000" b="0" i="0" u="none" strike="noStrike" kern="0" cap="none" spc="0" baseline="0">
              <a:solidFill>
                <a:srgbClr val="000000"/>
              </a:solidFill>
              <a:uFillTx/>
              <a:latin typeface="Arial" pitchFamily="34"/>
              <a:cs typeface="Arial" pitchFamily="34"/>
            </a:endParaRPr>
          </a:p>
          <a:p>
            <a:pPr marL="342900" marR="0" lvl="0" indent="-34290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Communication is essential where people can share though , emotions, agreements, disagreements, and intentions.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Communication skills: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rial" pitchFamily="34"/>
                <a:cs typeface="Arial" pitchFamily="34"/>
              </a:rPr>
              <a:t>Good Communication is the tool of  success, built trust and motivation, problems  solve.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rial" pitchFamily="34"/>
                <a:cs typeface="Arial" pitchFamily="34"/>
              </a:rPr>
              <a:t>Effective communication is essential to prevent mistakes for misunderstanding ( annelie et al., 2015)</a:t>
            </a:r>
            <a:endParaRPr lang="en-GB" sz="20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rial" pitchFamily="34"/>
                <a:cs typeface="Arial" pitchFamily="34"/>
              </a:rPr>
              <a:t>Types of communication: Verbal Communication, Not verbal Communication, Listening, Sign Languages, Numerical, Writing, Electronic / Digital, Signs , Pictures  Symbols, Music, Films.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0F528F-89A1-E0DF-3C04-BC5F35EEA3FD}"/>
              </a:ext>
            </a:extLst>
          </p:cNvPr>
          <p:cNvSpPr txBox="1"/>
          <p:nvPr/>
        </p:nvSpPr>
        <p:spPr>
          <a:xfrm>
            <a:off x="117043" y="65836"/>
            <a:ext cx="8588044" cy="8248409"/>
          </a:xfrm>
          <a:prstGeom prst="rect">
            <a:avLst/>
          </a:prstGeom>
          <a:noFill/>
          <a:ln cap="flat">
            <a:noFill/>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badi" pitchFamily="34"/>
              </a:rPr>
              <a:t>Communication in health and social care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badi" pitchFamily="34"/>
            </a:endParaRPr>
          </a:p>
          <a:p>
            <a:pPr marL="285750" marR="0" lvl="0" indent="-285750" algn="just"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Communication in health and social care is critically important because of the impact in patients' well-being, in the meantime prevent medication error and misunderstanding between professionals and service users.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rial" pitchFamily="34"/>
              <a:cs typeface="Arial" pitchFamily="34"/>
            </a:endParaRPr>
          </a:p>
          <a:p>
            <a:pPr marL="285750" marR="0" lvl="0" indent="-285750" algn="just"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According to ( Thomson, et al., 2015 ).The important of effective communication, teamwork and patient-centre care helps to understanding the roles of other professionals and work together for patients' well-being</a:t>
            </a:r>
            <a:r>
              <a:rPr lang="en-US" sz="1800" b="0" i="0" u="none" strike="noStrike" kern="0" cap="none" spc="0" baseline="0">
                <a:solidFill>
                  <a:srgbClr val="000000"/>
                </a:solidFill>
                <a:uFillTx/>
                <a:latin typeface="Arial" pitchFamily="34"/>
                <a:cs typeface="Arial" pitchFamily="34"/>
              </a:rPr>
              <a:t> .</a:t>
            </a:r>
            <a:endParaRPr lang="en-GB" sz="18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rial" pitchFamily="34"/>
              <a:cs typeface="Arial" pitchFamily="34"/>
            </a:endParaRPr>
          </a:p>
          <a:p>
            <a:pPr marL="285750" marR="0" lvl="0" indent="-285750" algn="just"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 Professionals in health and social care special Doctors and Nurses encourage to work together to delivery the best service for patients' well-being. ( Schot , et al., 2012 )</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There are two types of communication in Health and Social care:</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1.- </a:t>
            </a:r>
            <a:r>
              <a:rPr lang="en-GB" sz="2000" b="0" i="0" u="none" strike="noStrike" kern="1200" cap="none" spc="0" baseline="0">
                <a:solidFill>
                  <a:srgbClr val="000000"/>
                </a:solidFill>
                <a:uFillTx/>
                <a:latin typeface="Arial" pitchFamily="34"/>
                <a:cs typeface="Arial" pitchFamily="34"/>
              </a:rPr>
              <a:t>Communication between Patients , Service Users and family members.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2.-Comunication between Health and Social Care </a:t>
            </a:r>
            <a:r>
              <a:rPr lang="en-GB" sz="2000" b="0" i="0" u="none" strike="noStrike" kern="0" cap="none" spc="0" baseline="0">
                <a:solidFill>
                  <a:srgbClr val="000000"/>
                </a:solidFill>
                <a:uFillTx/>
                <a:latin typeface="Arial" pitchFamily="34"/>
                <a:cs typeface="Arial" pitchFamily="34"/>
              </a:rPr>
              <a:t>professionals</a:t>
            </a:r>
            <a:r>
              <a:rPr lang="en-GB" sz="1800" b="0" i="0" u="none" strike="noStrike" kern="0" cap="none" spc="0" baseline="0">
                <a:solidFill>
                  <a:srgbClr val="000000"/>
                </a:solidFill>
                <a:uFillTx/>
                <a:latin typeface="Arial" pitchFamily="34"/>
                <a:cs typeface="Arial" pitchFamily="34"/>
              </a:rPr>
              <a:t>.</a:t>
            </a:r>
            <a:endParaRPr lang="en-GB" sz="1800" b="0"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bad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badi" pitchFamily="34"/>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bad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bad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bad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bad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badi" pitchFamily="34"/>
            </a:endParaRPr>
          </a:p>
        </p:txBody>
      </p:sp>
      <p:pic>
        <p:nvPicPr>
          <p:cNvPr id="3" name="Picture 2">
            <a:extLst>
              <a:ext uri="{FF2B5EF4-FFF2-40B4-BE49-F238E27FC236}">
                <a16:creationId xmlns:a16="http://schemas.microsoft.com/office/drawing/2014/main" id="{E2C8CF91-0DE4-3F35-9302-68777D3DA707}"/>
              </a:ext>
            </a:extLst>
          </p:cNvPr>
          <p:cNvPicPr>
            <a:picLocks noChangeAspect="1"/>
          </p:cNvPicPr>
          <p:nvPr/>
        </p:nvPicPr>
        <p:blipFill>
          <a:blip r:embed="rId3"/>
          <a:stretch>
            <a:fillRect/>
          </a:stretch>
        </p:blipFill>
        <p:spPr>
          <a:xfrm>
            <a:off x="8705088" y="117043"/>
            <a:ext cx="3247948" cy="2874873"/>
          </a:xfrm>
          <a:prstGeom prst="rect">
            <a:avLst/>
          </a:prstGeom>
          <a:noFill/>
          <a:ln cap="flat">
            <a:noFill/>
          </a:ln>
        </p:spPr>
      </p:pic>
      <p:pic>
        <p:nvPicPr>
          <p:cNvPr id="4" name="Picture 4">
            <a:extLst>
              <a:ext uri="{FF2B5EF4-FFF2-40B4-BE49-F238E27FC236}">
                <a16:creationId xmlns:a16="http://schemas.microsoft.com/office/drawing/2014/main" id="{92D27104-9213-DA09-CB30-73767CBA172B}"/>
              </a:ext>
            </a:extLst>
          </p:cNvPr>
          <p:cNvPicPr>
            <a:picLocks noChangeAspect="1"/>
          </p:cNvPicPr>
          <p:nvPr/>
        </p:nvPicPr>
        <p:blipFill>
          <a:blip r:embed="rId4"/>
          <a:stretch>
            <a:fillRect/>
          </a:stretch>
        </p:blipFill>
        <p:spPr>
          <a:xfrm>
            <a:off x="8756294" y="3083356"/>
            <a:ext cx="3247948" cy="2966313"/>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B62D085-0ED3-D44B-D21C-0CE8151CB674}"/>
              </a:ext>
            </a:extLst>
          </p:cNvPr>
          <p:cNvSpPr txBox="1"/>
          <p:nvPr/>
        </p:nvSpPr>
        <p:spPr>
          <a:xfrm>
            <a:off x="0" y="0"/>
            <a:ext cx="12191996" cy="997196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 </a:t>
            </a:r>
            <a:r>
              <a:rPr lang="en-US" sz="2400" b="0" i="0" u="none" strike="noStrike" kern="1200" cap="none" spc="0" baseline="0">
                <a:solidFill>
                  <a:srgbClr val="000000"/>
                </a:solidFill>
                <a:uFillTx/>
                <a:latin typeface="Aptos"/>
              </a:rPr>
              <a:t>Practical example of poor communication</a:t>
            </a:r>
            <a:r>
              <a:rPr lang="en-US" sz="1800" b="0" i="0" u="none" strike="noStrike" kern="1200" cap="none" spc="0" baseline="0">
                <a:solidFill>
                  <a:srgbClr val="000000"/>
                </a:solidFill>
                <a:uFillTx/>
                <a:latin typeface="Aptos"/>
              </a:rPr>
              <a: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Brent Nibarger shares the tragic story of his wife Jennifer's death, caused by a tracheal-esophageal fistula (TEF) and subsequent medical mismanagement due to poor hand-off communication among healthcare teams. He highlights systemic issues with electronic medical records and coordination failures that contributed to the preventable harm.</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ptos"/>
              </a:rPr>
              <a:t>Tragic Communication Breakdown</a:t>
            </a:r>
            <a:r>
              <a:rPr lang="en-US" sz="1800" b="0" i="0" u="none" strike="noStrike" kern="1200" cap="none" spc="0" baseline="0">
                <a:solidFill>
                  <a:srgbClr val="000000"/>
                </a:solidFill>
                <a:uFillTx/>
                <a:latin typeface="Aptos"/>
              </a:rPr>
              <a:t>: Jennifer Nibarger was recovering well and preparing for a crucial test when a communication error led to her caregivers being unaware of her tracheal esophageal fistula (TEF), resulting in severe complications.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 </a:t>
            </a:r>
            <a:r>
              <a:rPr lang="en-US" sz="1800" b="1" i="0" u="none" strike="noStrike" kern="1200" cap="none" spc="0" baseline="0">
                <a:solidFill>
                  <a:srgbClr val="000000"/>
                </a:solidFill>
                <a:uFillTx/>
                <a:latin typeface="Aptos"/>
              </a:rPr>
              <a:t>Critical Medical Oversight</a:t>
            </a:r>
            <a:r>
              <a:rPr lang="en-US" sz="1800" b="0" i="0" u="none" strike="noStrike" kern="1200" cap="none" spc="0" baseline="0">
                <a:solidFill>
                  <a:srgbClr val="000000"/>
                </a:solidFill>
                <a:uFillTx/>
                <a:latin typeface="Aptos"/>
              </a:rPr>
              <a:t>: Despite the TEF diagnosis, Jennifer’s condition was not properly flagged or communicated within her medical records, leading to inappropriate treatment that caused cardiac arrest.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 </a:t>
            </a:r>
            <a:r>
              <a:rPr lang="en-US" sz="1800" b="1" i="0" u="none" strike="noStrike" kern="1200" cap="none" spc="0" baseline="0">
                <a:solidFill>
                  <a:srgbClr val="000000"/>
                </a:solidFill>
                <a:uFillTx/>
                <a:latin typeface="Aptos"/>
              </a:rPr>
              <a:t>Systemic Issues Highlighted</a:t>
            </a:r>
            <a:r>
              <a:rPr lang="en-US" sz="1800" b="0" i="0" u="none" strike="noStrike" kern="1200" cap="none" spc="0" baseline="0">
                <a:solidFill>
                  <a:srgbClr val="000000"/>
                </a:solidFill>
                <a:uFillTx/>
                <a:latin typeface="Aptos"/>
              </a:rPr>
              <a:t>: Brent Nibarger emphasizes how disorganized electronic medical records and poor hand-off communication contributed to his wife’s preventable death, underscoring systemic flaws in healthcare coordination.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ptos"/>
              </a:rPr>
              <a:t>How to apply in health and social care: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According to  Verhaegh, et al,. (2017) Communication is vital special to exchange information between professionals and delivery safe  and best  service to patients care.</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Mr. Brent lost his wife due to miscommunication  and did not update the medical record in the system with everyone can share and been inform about the situation of the patients.</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Access to electronic medical  record ( EMR) is important for professionals to avoid medication error, wrong prescriptions and workload of health care workers. ( Golshan , 2024 )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DEAAC10-D239-84A2-6BA4-D9EE6F2235B7}"/>
              </a:ext>
            </a:extLst>
          </p:cNvPr>
          <p:cNvSpPr txBox="1"/>
          <p:nvPr/>
        </p:nvSpPr>
        <p:spPr>
          <a:xfrm>
            <a:off x="738835" y="2538374"/>
            <a:ext cx="11272723" cy="4985976"/>
          </a:xfrm>
          <a:prstGeom prst="rect">
            <a:avLst/>
          </a:prstGeom>
          <a:noFill/>
          <a:ln cap="flat">
            <a:noFill/>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0" i="0" u="none" strike="noStrike" kern="0" cap="none" spc="0" baseline="0">
                <a:solidFill>
                  <a:srgbClr val="C00000"/>
                </a:solidFill>
                <a:uFillTx/>
                <a:latin typeface="Abadi" pitchFamily="34"/>
              </a:rPr>
              <a:t>Fishbone Analysis</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6000" b="0" i="0" u="none" strike="noStrike" kern="1200" cap="none" spc="0" baseline="0">
              <a:solidFill>
                <a:srgbClr val="000000"/>
              </a:solidFill>
              <a:uFillTx/>
              <a:latin typeface="Abadi"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6000" b="0" i="0" u="none" strike="noStrike" kern="0" cap="none" spc="0" baseline="0">
              <a:solidFill>
                <a:srgbClr val="000000"/>
              </a:solidFill>
              <a:uFillTx/>
              <a:latin typeface="Abadi"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6000" b="0" i="0" u="none" strike="noStrike" kern="1200" cap="none" spc="0" baseline="0">
              <a:solidFill>
                <a:srgbClr val="000000"/>
              </a:solidFill>
              <a:uFillTx/>
              <a:latin typeface="Abadi"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6000" b="0" i="0" u="none" strike="noStrike" kern="1200" cap="none" spc="0" baseline="0">
              <a:solidFill>
                <a:srgbClr val="000000"/>
              </a:solidFill>
              <a:uFillTx/>
              <a:latin typeface="Abad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badi"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Ink 1">
            <a:extLst>
              <a:ext uri="{FF2B5EF4-FFF2-40B4-BE49-F238E27FC236}">
                <a16:creationId xmlns:a16="http://schemas.microsoft.com/office/drawing/2014/main" id="{F2F75927-DF90-2794-D281-DFA42DE9DC64}"/>
              </a:ext>
            </a:extLst>
          </p:cNvPr>
          <p:cNvPicPr>
            <a:picLocks noChangeAspect="1"/>
          </p:cNvPicPr>
          <p:nvPr/>
        </p:nvPicPr>
        <p:blipFill>
          <a:blip r:embed="rId2"/>
          <a:stretch>
            <a:fillRect/>
          </a:stretch>
        </p:blipFill>
        <p:spPr>
          <a:xfrm>
            <a:off x="6844777" y="1014910"/>
            <a:ext cx="2270162" cy="1852921"/>
          </a:xfrm>
          <a:prstGeom prst="rect">
            <a:avLst/>
          </a:prstGeom>
          <a:noFill/>
          <a:ln cap="flat">
            <a:noFill/>
          </a:ln>
        </p:spPr>
      </p:pic>
      <p:pic>
        <p:nvPicPr>
          <p:cNvPr id="3" name="Ink 2">
            <a:extLst>
              <a:ext uri="{FF2B5EF4-FFF2-40B4-BE49-F238E27FC236}">
                <a16:creationId xmlns:a16="http://schemas.microsoft.com/office/drawing/2014/main" id="{07401F76-612E-9CD5-CAF3-871B4B302DDB}"/>
              </a:ext>
            </a:extLst>
          </p:cNvPr>
          <p:cNvPicPr>
            <a:picLocks noChangeAspect="1"/>
          </p:cNvPicPr>
          <p:nvPr/>
        </p:nvPicPr>
        <p:blipFill>
          <a:blip r:embed="rId3"/>
          <a:stretch>
            <a:fillRect/>
          </a:stretch>
        </p:blipFill>
        <p:spPr>
          <a:xfrm>
            <a:off x="7077702" y="2889430"/>
            <a:ext cx="2015282" cy="2307963"/>
          </a:xfrm>
          <a:prstGeom prst="rect">
            <a:avLst/>
          </a:prstGeom>
          <a:noFill/>
          <a:ln cap="flat">
            <a:noFill/>
          </a:ln>
        </p:spPr>
      </p:pic>
      <p:pic>
        <p:nvPicPr>
          <p:cNvPr id="4" name="Ink 5">
            <a:extLst>
              <a:ext uri="{FF2B5EF4-FFF2-40B4-BE49-F238E27FC236}">
                <a16:creationId xmlns:a16="http://schemas.microsoft.com/office/drawing/2014/main" id="{889308D4-90B7-901B-E2B6-8C2E20F21663}"/>
              </a:ext>
            </a:extLst>
          </p:cNvPr>
          <p:cNvPicPr>
            <a:picLocks noChangeAspect="1"/>
          </p:cNvPicPr>
          <p:nvPr/>
        </p:nvPicPr>
        <p:blipFill>
          <a:blip r:embed="rId4"/>
          <a:stretch>
            <a:fillRect/>
          </a:stretch>
        </p:blipFill>
        <p:spPr>
          <a:xfrm>
            <a:off x="3408938" y="1492273"/>
            <a:ext cx="1689838" cy="1426683"/>
          </a:xfrm>
          <a:prstGeom prst="rect">
            <a:avLst/>
          </a:prstGeom>
          <a:noFill/>
          <a:ln cap="flat">
            <a:noFill/>
          </a:ln>
        </p:spPr>
      </p:pic>
      <p:pic>
        <p:nvPicPr>
          <p:cNvPr id="5" name="Ink 6">
            <a:extLst>
              <a:ext uri="{FF2B5EF4-FFF2-40B4-BE49-F238E27FC236}">
                <a16:creationId xmlns:a16="http://schemas.microsoft.com/office/drawing/2014/main" id="{C5E0E1BB-B18D-357A-FFDD-7E99DF2C3A4B}"/>
              </a:ext>
            </a:extLst>
          </p:cNvPr>
          <p:cNvPicPr>
            <a:picLocks noChangeAspect="1"/>
          </p:cNvPicPr>
          <p:nvPr/>
        </p:nvPicPr>
        <p:blipFill>
          <a:blip r:embed="rId5"/>
          <a:stretch>
            <a:fillRect/>
          </a:stretch>
        </p:blipFill>
        <p:spPr>
          <a:xfrm>
            <a:off x="3052184" y="1241709"/>
            <a:ext cx="371877" cy="280080"/>
          </a:xfrm>
          <a:prstGeom prst="rect">
            <a:avLst/>
          </a:prstGeom>
          <a:noFill/>
          <a:ln cap="flat">
            <a:noFill/>
          </a:ln>
        </p:spPr>
      </p:pic>
      <p:pic>
        <p:nvPicPr>
          <p:cNvPr id="6" name="Ink 7">
            <a:extLst>
              <a:ext uri="{FF2B5EF4-FFF2-40B4-BE49-F238E27FC236}">
                <a16:creationId xmlns:a16="http://schemas.microsoft.com/office/drawing/2014/main" id="{8ED53110-EA45-3DC2-960A-AD13E6B2B7BE}"/>
              </a:ext>
            </a:extLst>
          </p:cNvPr>
          <p:cNvPicPr>
            <a:picLocks noChangeAspect="1"/>
          </p:cNvPicPr>
          <p:nvPr/>
        </p:nvPicPr>
        <p:blipFill>
          <a:blip r:embed="rId6"/>
          <a:stretch>
            <a:fillRect/>
          </a:stretch>
        </p:blipFill>
        <p:spPr>
          <a:xfrm>
            <a:off x="3041376" y="2967548"/>
            <a:ext cx="2050560" cy="2435403"/>
          </a:xfrm>
          <a:prstGeom prst="rect">
            <a:avLst/>
          </a:prstGeom>
          <a:noFill/>
          <a:ln cap="flat">
            <a:noFill/>
          </a:ln>
        </p:spPr>
      </p:pic>
      <p:pic>
        <p:nvPicPr>
          <p:cNvPr id="7" name="Ink 13">
            <a:extLst>
              <a:ext uri="{FF2B5EF4-FFF2-40B4-BE49-F238E27FC236}">
                <a16:creationId xmlns:a16="http://schemas.microsoft.com/office/drawing/2014/main" id="{0FF77C8F-7950-A1AB-0FF9-18C5DC205A07}"/>
              </a:ext>
            </a:extLst>
          </p:cNvPr>
          <p:cNvPicPr>
            <a:picLocks noChangeAspect="1"/>
          </p:cNvPicPr>
          <p:nvPr/>
        </p:nvPicPr>
        <p:blipFill>
          <a:blip r:embed="rId7"/>
          <a:stretch>
            <a:fillRect/>
          </a:stretch>
        </p:blipFill>
        <p:spPr>
          <a:xfrm>
            <a:off x="642338" y="2831110"/>
            <a:ext cx="8450281" cy="519836"/>
          </a:xfrm>
          <a:prstGeom prst="rect">
            <a:avLst/>
          </a:prstGeom>
          <a:noFill/>
          <a:ln cap="flat">
            <a:noFill/>
          </a:ln>
        </p:spPr>
      </p:pic>
      <p:pic>
        <p:nvPicPr>
          <p:cNvPr id="8" name="Ink 15">
            <a:extLst>
              <a:ext uri="{FF2B5EF4-FFF2-40B4-BE49-F238E27FC236}">
                <a16:creationId xmlns:a16="http://schemas.microsoft.com/office/drawing/2014/main" id="{9BBF3725-D3D6-3E24-19B8-03213A66FB10}"/>
              </a:ext>
            </a:extLst>
          </p:cNvPr>
          <p:cNvPicPr>
            <a:picLocks noChangeAspect="1"/>
          </p:cNvPicPr>
          <p:nvPr/>
        </p:nvPicPr>
        <p:blipFill>
          <a:blip r:embed="rId8"/>
          <a:stretch>
            <a:fillRect/>
          </a:stretch>
        </p:blipFill>
        <p:spPr>
          <a:xfrm>
            <a:off x="716505" y="2567589"/>
            <a:ext cx="722" cy="1654204"/>
          </a:xfrm>
          <a:prstGeom prst="rect">
            <a:avLst/>
          </a:prstGeom>
          <a:noFill/>
          <a:ln cap="flat">
            <a:noFill/>
          </a:ln>
        </p:spPr>
      </p:pic>
      <p:pic>
        <p:nvPicPr>
          <p:cNvPr id="9" name="Ink 16">
            <a:extLst>
              <a:ext uri="{FF2B5EF4-FFF2-40B4-BE49-F238E27FC236}">
                <a16:creationId xmlns:a16="http://schemas.microsoft.com/office/drawing/2014/main" id="{F683E860-EE97-93DF-0A07-8FF1B3DBBE99}"/>
              </a:ext>
            </a:extLst>
          </p:cNvPr>
          <p:cNvPicPr>
            <a:picLocks noChangeAspect="1"/>
          </p:cNvPicPr>
          <p:nvPr/>
        </p:nvPicPr>
        <p:blipFill>
          <a:blip r:embed="rId9"/>
          <a:stretch>
            <a:fillRect/>
          </a:stretch>
        </p:blipFill>
        <p:spPr>
          <a:xfrm>
            <a:off x="-22942" y="2574794"/>
            <a:ext cx="718197" cy="1652037"/>
          </a:xfrm>
          <a:prstGeom prst="rect">
            <a:avLst/>
          </a:prstGeom>
          <a:noFill/>
          <a:ln cap="flat">
            <a:noFill/>
          </a:ln>
        </p:spPr>
      </p:pic>
      <p:sp>
        <p:nvSpPr>
          <p:cNvPr id="10" name="TextBox 18">
            <a:extLst>
              <a:ext uri="{FF2B5EF4-FFF2-40B4-BE49-F238E27FC236}">
                <a16:creationId xmlns:a16="http://schemas.microsoft.com/office/drawing/2014/main" id="{C045C796-F530-F71F-6D93-B51492A548F6}"/>
              </a:ext>
            </a:extLst>
          </p:cNvPr>
          <p:cNvSpPr txBox="1"/>
          <p:nvPr/>
        </p:nvSpPr>
        <p:spPr>
          <a:xfrm>
            <a:off x="9757900" y="2644389"/>
            <a:ext cx="240670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badi" pitchFamily="34"/>
              </a:rPr>
              <a:t> Communication Error</a:t>
            </a:r>
          </a:p>
        </p:txBody>
      </p:sp>
      <p:sp>
        <p:nvSpPr>
          <p:cNvPr id="11" name="TextBox 20">
            <a:extLst>
              <a:ext uri="{FF2B5EF4-FFF2-40B4-BE49-F238E27FC236}">
                <a16:creationId xmlns:a16="http://schemas.microsoft.com/office/drawing/2014/main" id="{6CA012E6-9857-8739-B50D-018F91342B61}"/>
              </a:ext>
            </a:extLst>
          </p:cNvPr>
          <p:cNvSpPr txBox="1"/>
          <p:nvPr/>
        </p:nvSpPr>
        <p:spPr>
          <a:xfrm>
            <a:off x="7359566" y="0"/>
            <a:ext cx="3562026" cy="175432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Processes: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Medication</a:t>
            </a:r>
            <a:r>
              <a:rPr lang="en-US" sz="1800" b="0" i="0" u="none" strike="noStrike" kern="1200" cap="none" spc="0" baseline="0">
                <a:solidFill>
                  <a:srgbClr val="000000"/>
                </a:solidFill>
                <a:uFillTx/>
                <a:latin typeface="Abadi" pitchFamily="34"/>
              </a:rPr>
              <a:t> error</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Poor information quality</a:t>
            </a:r>
            <a:endParaRPr lang="en-US" sz="1800" b="0" i="0" u="none" strike="noStrike" kern="1200" cap="none" spc="0" baseline="0">
              <a:solidFill>
                <a:srgbClr val="000000"/>
              </a:solidFill>
              <a:uFillTx/>
              <a:latin typeface="Abadi"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unclear</a:t>
            </a:r>
            <a:r>
              <a:rPr lang="en-US" sz="1800" b="0" i="0" u="none" strike="noStrike" kern="1200" cap="none" spc="0" baseline="0">
                <a:solidFill>
                  <a:srgbClr val="000000"/>
                </a:solidFill>
                <a:uFillTx/>
                <a:latin typeface="Abadi" pitchFamily="34"/>
              </a:rPr>
              <a:t> </a:t>
            </a:r>
            <a:r>
              <a:rPr lang="en-US" sz="1800" b="0" i="0" u="none" strike="noStrike" kern="0" cap="none" spc="0" baseline="0">
                <a:solidFill>
                  <a:srgbClr val="000000"/>
                </a:solidFill>
                <a:uFillTx/>
                <a:latin typeface="Abadi" pitchFamily="34"/>
              </a:rPr>
              <a:t>electronic </a:t>
            </a:r>
            <a:r>
              <a:rPr lang="en-US" sz="1800" b="0" i="0" u="none" strike="noStrike" kern="1200" cap="none" spc="0" baseline="0">
                <a:solidFill>
                  <a:srgbClr val="000000"/>
                </a:solidFill>
                <a:uFillTx/>
                <a:latin typeface="Abadi" pitchFamily="34"/>
              </a:rPr>
              <a:t>medical records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System failures</a:t>
            </a:r>
            <a:r>
              <a:rPr lang="en-GB" sz="1800" b="0" i="0" u="none" strike="noStrike" kern="1200" cap="none" spc="0" baseline="0">
                <a:solidFill>
                  <a:srgbClr val="000000"/>
                </a:solidFill>
                <a:uFillTx/>
                <a:latin typeface="Abadi" pitchFamily="34"/>
              </a:rPr>
              <a:t> </a:t>
            </a:r>
            <a:endParaRPr lang="en-GB" sz="1800" b="0" i="0" u="none" strike="noStrike" kern="1200" cap="none" spc="0" baseline="0">
              <a:solidFill>
                <a:srgbClr val="000000"/>
              </a:solidFill>
              <a:uFillTx/>
              <a:latin typeface="Calibri"/>
            </a:endParaRPr>
          </a:p>
        </p:txBody>
      </p:sp>
      <p:sp>
        <p:nvSpPr>
          <p:cNvPr id="12" name="TextBox 22">
            <a:extLst>
              <a:ext uri="{FF2B5EF4-FFF2-40B4-BE49-F238E27FC236}">
                <a16:creationId xmlns:a16="http://schemas.microsoft.com/office/drawing/2014/main" id="{B196BC6B-71A1-E5F0-540E-45AC5A3584AA}"/>
              </a:ext>
            </a:extLst>
          </p:cNvPr>
          <p:cNvSpPr txBox="1"/>
          <p:nvPr/>
        </p:nvSpPr>
        <p:spPr>
          <a:xfrm>
            <a:off x="494790" y="87782"/>
            <a:ext cx="4237421" cy="209697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People: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Lack of </a:t>
            </a:r>
            <a:r>
              <a:rPr lang="en-US" sz="1800" b="0" i="0" u="none" strike="noStrike" kern="0" cap="none" spc="0" baseline="0">
                <a:solidFill>
                  <a:srgbClr val="000000"/>
                </a:solidFill>
                <a:uFillTx/>
                <a:latin typeface="Abadi" pitchFamily="34"/>
              </a:rPr>
              <a:t>clarity </a:t>
            </a:r>
            <a:r>
              <a:rPr lang="en-US" sz="1800" b="0" i="0" u="none" strike="noStrike" kern="1200" cap="none" spc="0" baseline="0">
                <a:solidFill>
                  <a:srgbClr val="000000"/>
                </a:solidFill>
                <a:uFillTx/>
                <a:latin typeface="Abadi" pitchFamily="34"/>
              </a:rPr>
              <a:t>information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 between professionals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Low motivation Teamwork</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Language barrier</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Inexperience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Problem solve</a:t>
            </a:r>
            <a:r>
              <a:rPr lang="en-GB" sz="1800" b="0" i="0" u="none" strike="noStrike" kern="1200" cap="none" spc="0" baseline="0">
                <a:solidFill>
                  <a:srgbClr val="000000"/>
                </a:solidFill>
                <a:uFillTx/>
                <a:latin typeface="Abadi" pitchFamily="34"/>
              </a:rPr>
              <a:t> </a:t>
            </a:r>
            <a:endParaRPr lang="en-GB" sz="1800" b="0" i="0" u="none" strike="noStrike" kern="1200" cap="none" spc="0" baseline="0">
              <a:solidFill>
                <a:srgbClr val="000000"/>
              </a:solidFill>
              <a:uFillTx/>
              <a:latin typeface="Calibri"/>
            </a:endParaRPr>
          </a:p>
        </p:txBody>
      </p:sp>
      <p:sp>
        <p:nvSpPr>
          <p:cNvPr id="13" name="TextBox 24">
            <a:extLst>
              <a:ext uri="{FF2B5EF4-FFF2-40B4-BE49-F238E27FC236}">
                <a16:creationId xmlns:a16="http://schemas.microsoft.com/office/drawing/2014/main" id="{DB046242-2E08-112A-3B8B-8DA8139957E3}"/>
              </a:ext>
            </a:extLst>
          </p:cNvPr>
          <p:cNvSpPr txBox="1"/>
          <p:nvPr/>
        </p:nvSpPr>
        <p:spPr>
          <a:xfrm>
            <a:off x="7438058" y="4397578"/>
            <a:ext cx="4427195" cy="203132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Management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Poor leadership</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Miscommunication can cause death</a:t>
            </a:r>
            <a:endParaRPr lang="en-US" sz="1800" b="0" i="0" u="none" strike="noStrike" kern="1200" cap="none" spc="0" baseline="0">
              <a:solidFill>
                <a:srgbClr val="000000"/>
              </a:solidFill>
              <a:uFillTx/>
              <a:latin typeface="Abadi"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The important to maintain the families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informed.</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Poor</a:t>
            </a:r>
            <a:r>
              <a:rPr lang="en-US" sz="1800" b="0" i="0" u="none" strike="noStrike" kern="0" cap="none" spc="0" baseline="0">
                <a:solidFill>
                  <a:srgbClr val="000000"/>
                </a:solidFill>
                <a:uFillTx/>
                <a:latin typeface="Abadi" pitchFamily="34"/>
              </a:rPr>
              <a:t> training</a:t>
            </a:r>
            <a:endParaRPr lang="en-GB" sz="1800" b="0" i="0" u="none" strike="noStrike" kern="1200" cap="none" spc="0" baseline="0">
              <a:solidFill>
                <a:srgbClr val="000000"/>
              </a:solidFill>
              <a:uFillTx/>
              <a:latin typeface="Abadi"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badi" pitchFamily="34"/>
              </a:rPr>
              <a:t>Lack of shorage</a:t>
            </a:r>
          </a:p>
        </p:txBody>
      </p:sp>
      <p:sp>
        <p:nvSpPr>
          <p:cNvPr id="14" name="TextBox 26">
            <a:extLst>
              <a:ext uri="{FF2B5EF4-FFF2-40B4-BE49-F238E27FC236}">
                <a16:creationId xmlns:a16="http://schemas.microsoft.com/office/drawing/2014/main" id="{74E27BED-C496-6D67-59A0-161EC9812F44}"/>
              </a:ext>
            </a:extLst>
          </p:cNvPr>
          <p:cNvSpPr txBox="1"/>
          <p:nvPr/>
        </p:nvSpPr>
        <p:spPr>
          <a:xfrm>
            <a:off x="642338" y="4716648"/>
            <a:ext cx="3438820" cy="175432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Environment: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Wrong treatment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Coordination failures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Wrong prescription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badi" pitchFamily="34"/>
              </a:rPr>
              <a:t>Stress and Pressure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badi" pitchFamily="34"/>
              </a:rPr>
              <a:t>Interruptions.</a:t>
            </a:r>
          </a:p>
        </p:txBody>
      </p:sp>
      <p:pic>
        <p:nvPicPr>
          <p:cNvPr id="15" name="Ink 27">
            <a:extLst>
              <a:ext uri="{FF2B5EF4-FFF2-40B4-BE49-F238E27FC236}">
                <a16:creationId xmlns:a16="http://schemas.microsoft.com/office/drawing/2014/main" id="{0B76F567-EEEA-833A-CA80-7B5837F2C6A6}"/>
              </a:ext>
            </a:extLst>
          </p:cNvPr>
          <p:cNvPicPr>
            <a:picLocks noChangeAspect="1"/>
          </p:cNvPicPr>
          <p:nvPr/>
        </p:nvPicPr>
        <p:blipFill>
          <a:blip r:embed="rId10"/>
          <a:stretch>
            <a:fillRect/>
          </a:stretch>
        </p:blipFill>
        <p:spPr>
          <a:xfrm>
            <a:off x="775182" y="2719873"/>
            <a:ext cx="8222037" cy="477362"/>
          </a:xfrm>
          <a:prstGeom prst="rect">
            <a:avLst/>
          </a:prstGeom>
          <a:noFill/>
          <a:ln cap="flat">
            <a:noFill/>
          </a:ln>
        </p:spPr>
      </p:pic>
      <p:pic>
        <p:nvPicPr>
          <p:cNvPr id="16" name="Ink 29">
            <a:extLst>
              <a:ext uri="{FF2B5EF4-FFF2-40B4-BE49-F238E27FC236}">
                <a16:creationId xmlns:a16="http://schemas.microsoft.com/office/drawing/2014/main" id="{6BEA95E9-7F2A-98FE-235F-7EB5265526B5}"/>
              </a:ext>
            </a:extLst>
          </p:cNvPr>
          <p:cNvPicPr>
            <a:picLocks noChangeAspect="1"/>
          </p:cNvPicPr>
          <p:nvPr/>
        </p:nvPicPr>
        <p:blipFill>
          <a:blip r:embed="rId11"/>
          <a:stretch>
            <a:fillRect/>
          </a:stretch>
        </p:blipFill>
        <p:spPr>
          <a:xfrm>
            <a:off x="3028419" y="1272671"/>
            <a:ext cx="2004483" cy="1682642"/>
          </a:xfrm>
          <a:prstGeom prst="rect">
            <a:avLst/>
          </a:prstGeom>
          <a:noFill/>
          <a:ln cap="flat">
            <a:noFill/>
          </a:ln>
        </p:spPr>
      </p:pic>
      <p:grpSp>
        <p:nvGrpSpPr>
          <p:cNvPr id="17" name="Group 32">
            <a:extLst>
              <a:ext uri="{FF2B5EF4-FFF2-40B4-BE49-F238E27FC236}">
                <a16:creationId xmlns:a16="http://schemas.microsoft.com/office/drawing/2014/main" id="{C10F1FB2-3E5A-B04B-C248-397972666D01}"/>
              </a:ext>
            </a:extLst>
          </p:cNvPr>
          <p:cNvGrpSpPr/>
          <p:nvPr/>
        </p:nvGrpSpPr>
        <p:grpSpPr>
          <a:xfrm>
            <a:off x="6752624" y="1038310"/>
            <a:ext cx="2235598" cy="1836718"/>
            <a:chOff x="6752624" y="1038310"/>
            <a:chExt cx="2235598" cy="1836718"/>
          </a:xfrm>
        </p:grpSpPr>
        <p:pic>
          <p:nvPicPr>
            <p:cNvPr id="18" name="Ink 30">
              <a:extLst>
                <a:ext uri="{FF2B5EF4-FFF2-40B4-BE49-F238E27FC236}">
                  <a16:creationId xmlns:a16="http://schemas.microsoft.com/office/drawing/2014/main" id="{D9BA047A-73DE-09F6-6B6E-A3311EFF0F11}"/>
                </a:ext>
              </a:extLst>
            </p:cNvPr>
            <p:cNvPicPr>
              <a:picLocks noChangeAspect="1"/>
            </p:cNvPicPr>
            <p:nvPr/>
          </p:nvPicPr>
          <p:blipFill>
            <a:blip r:embed="rId12"/>
            <a:stretch>
              <a:fillRect/>
            </a:stretch>
          </p:blipFill>
          <p:spPr>
            <a:xfrm>
              <a:off x="6752624" y="1120752"/>
              <a:ext cx="2235598" cy="1754276"/>
            </a:xfrm>
            <a:prstGeom prst="rect">
              <a:avLst/>
            </a:prstGeom>
            <a:noFill/>
            <a:ln cap="flat">
              <a:noFill/>
            </a:ln>
          </p:spPr>
        </p:pic>
        <p:pic>
          <p:nvPicPr>
            <p:cNvPr id="19" name="Ink 31">
              <a:extLst>
                <a:ext uri="{FF2B5EF4-FFF2-40B4-BE49-F238E27FC236}">
                  <a16:creationId xmlns:a16="http://schemas.microsoft.com/office/drawing/2014/main" id="{DA38B98F-089B-C9E7-695B-B7EB9A970082}"/>
                </a:ext>
              </a:extLst>
            </p:cNvPr>
            <p:cNvPicPr>
              <a:picLocks noChangeAspect="1"/>
            </p:cNvPicPr>
            <p:nvPr/>
          </p:nvPicPr>
          <p:blipFill>
            <a:blip r:embed="rId13"/>
            <a:stretch>
              <a:fillRect/>
            </a:stretch>
          </p:blipFill>
          <p:spPr>
            <a:xfrm>
              <a:off x="6760177" y="1038310"/>
              <a:ext cx="94676" cy="109801"/>
            </a:xfrm>
            <a:prstGeom prst="rect">
              <a:avLst/>
            </a:prstGeom>
            <a:noFill/>
            <a:ln cap="flat">
              <a:noFill/>
            </a:ln>
          </p:spPr>
        </p:pic>
      </p:grpSp>
      <p:pic>
        <p:nvPicPr>
          <p:cNvPr id="20" name="Ink 33">
            <a:extLst>
              <a:ext uri="{FF2B5EF4-FFF2-40B4-BE49-F238E27FC236}">
                <a16:creationId xmlns:a16="http://schemas.microsoft.com/office/drawing/2014/main" id="{15CCEC43-43FE-F525-E964-B275FEC7A283}"/>
              </a:ext>
            </a:extLst>
          </p:cNvPr>
          <p:cNvPicPr>
            <a:picLocks noChangeAspect="1"/>
          </p:cNvPicPr>
          <p:nvPr/>
        </p:nvPicPr>
        <p:blipFill>
          <a:blip r:embed="rId14"/>
          <a:stretch>
            <a:fillRect/>
          </a:stretch>
        </p:blipFill>
        <p:spPr>
          <a:xfrm>
            <a:off x="2990261" y="3006428"/>
            <a:ext cx="1969196" cy="2381755"/>
          </a:xfrm>
          <a:prstGeom prst="rect">
            <a:avLst/>
          </a:prstGeom>
          <a:noFill/>
          <a:ln cap="flat">
            <a:noFill/>
          </a:ln>
        </p:spPr>
      </p:pic>
      <p:pic>
        <p:nvPicPr>
          <p:cNvPr id="21" name="Ink 34">
            <a:extLst>
              <a:ext uri="{FF2B5EF4-FFF2-40B4-BE49-F238E27FC236}">
                <a16:creationId xmlns:a16="http://schemas.microsoft.com/office/drawing/2014/main" id="{6DD6E365-248F-E739-E242-FCAC8D5EA1B6}"/>
              </a:ext>
            </a:extLst>
          </p:cNvPr>
          <p:cNvPicPr>
            <a:picLocks noChangeAspect="1"/>
          </p:cNvPicPr>
          <p:nvPr/>
        </p:nvPicPr>
        <p:blipFill>
          <a:blip r:embed="rId15"/>
          <a:stretch>
            <a:fillRect/>
          </a:stretch>
        </p:blipFill>
        <p:spPr>
          <a:xfrm>
            <a:off x="7022244" y="2875029"/>
            <a:ext cx="1873441" cy="2362315"/>
          </a:xfrm>
          <a:prstGeom prst="rect">
            <a:avLst/>
          </a:prstGeom>
          <a:noFill/>
          <a:ln cap="flat">
            <a:noFill/>
          </a:ln>
        </p:spPr>
      </p:pic>
      <p:pic>
        <p:nvPicPr>
          <p:cNvPr id="22" name="Ink 35">
            <a:extLst>
              <a:ext uri="{FF2B5EF4-FFF2-40B4-BE49-F238E27FC236}">
                <a16:creationId xmlns:a16="http://schemas.microsoft.com/office/drawing/2014/main" id="{AD814A64-727E-4530-C923-FDBDD1532A31}"/>
              </a:ext>
            </a:extLst>
          </p:cNvPr>
          <p:cNvPicPr>
            <a:picLocks noChangeAspect="1"/>
          </p:cNvPicPr>
          <p:nvPr/>
        </p:nvPicPr>
        <p:blipFill>
          <a:blip r:embed="rId16"/>
          <a:stretch>
            <a:fillRect/>
          </a:stretch>
        </p:blipFill>
        <p:spPr>
          <a:xfrm>
            <a:off x="5427823" y="1945514"/>
            <a:ext cx="356" cy="356"/>
          </a:xfrm>
          <a:prstGeom prst="rect">
            <a:avLst/>
          </a:prstGeom>
          <a:noFill/>
          <a:ln cap="flat">
            <a:noFill/>
          </a:ln>
        </p:spPr>
      </p:pic>
      <p:pic>
        <p:nvPicPr>
          <p:cNvPr id="23" name="Ink 36">
            <a:extLst>
              <a:ext uri="{FF2B5EF4-FFF2-40B4-BE49-F238E27FC236}">
                <a16:creationId xmlns:a16="http://schemas.microsoft.com/office/drawing/2014/main" id="{B7673231-3227-3FCD-2B8F-CC770E27E81C}"/>
              </a:ext>
            </a:extLst>
          </p:cNvPr>
          <p:cNvPicPr>
            <a:picLocks noChangeAspect="1"/>
          </p:cNvPicPr>
          <p:nvPr/>
        </p:nvPicPr>
        <p:blipFill>
          <a:blip r:embed="rId17"/>
          <a:stretch>
            <a:fillRect/>
          </a:stretch>
        </p:blipFill>
        <p:spPr>
          <a:xfrm>
            <a:off x="841065" y="1492273"/>
            <a:ext cx="8193956" cy="1756077"/>
          </a:xfrm>
          <a:prstGeom prst="rect">
            <a:avLst/>
          </a:prstGeom>
          <a:noFill/>
          <a:ln cap="flat">
            <a:noFill/>
          </a:ln>
        </p:spPr>
      </p:pic>
      <p:pic>
        <p:nvPicPr>
          <p:cNvPr id="24" name="Ink 37">
            <a:extLst>
              <a:ext uri="{FF2B5EF4-FFF2-40B4-BE49-F238E27FC236}">
                <a16:creationId xmlns:a16="http://schemas.microsoft.com/office/drawing/2014/main" id="{702B7B65-A39C-7114-DA04-57CC41C67FAB}"/>
              </a:ext>
            </a:extLst>
          </p:cNvPr>
          <p:cNvPicPr>
            <a:picLocks noChangeAspect="1"/>
          </p:cNvPicPr>
          <p:nvPr/>
        </p:nvPicPr>
        <p:blipFill>
          <a:blip r:embed="rId18"/>
          <a:stretch>
            <a:fillRect/>
          </a:stretch>
        </p:blipFill>
        <p:spPr>
          <a:xfrm>
            <a:off x="6880064" y="5048713"/>
            <a:ext cx="436287" cy="99002"/>
          </a:xfrm>
          <a:prstGeom prst="rect">
            <a:avLst/>
          </a:prstGeom>
          <a:noFill/>
          <a:ln cap="flat">
            <a:noFill/>
          </a:ln>
        </p:spPr>
      </p:pic>
      <p:pic>
        <p:nvPicPr>
          <p:cNvPr id="25" name="Ink 39">
            <a:extLst>
              <a:ext uri="{FF2B5EF4-FFF2-40B4-BE49-F238E27FC236}">
                <a16:creationId xmlns:a16="http://schemas.microsoft.com/office/drawing/2014/main" id="{38296E4D-8B12-F03D-056C-98C7C289D936}"/>
              </a:ext>
            </a:extLst>
          </p:cNvPr>
          <p:cNvPicPr>
            <a:picLocks noChangeAspect="1"/>
          </p:cNvPicPr>
          <p:nvPr/>
        </p:nvPicPr>
        <p:blipFill>
          <a:blip r:embed="rId19"/>
          <a:stretch>
            <a:fillRect/>
          </a:stretch>
        </p:blipFill>
        <p:spPr>
          <a:xfrm>
            <a:off x="2926180" y="1104549"/>
            <a:ext cx="2063160" cy="1807201"/>
          </a:xfrm>
          <a:prstGeom prst="rect">
            <a:avLst/>
          </a:prstGeom>
          <a:noFill/>
          <a:ln cap="flat">
            <a:noFill/>
          </a:ln>
        </p:spPr>
      </p:pic>
      <p:pic>
        <p:nvPicPr>
          <p:cNvPr id="26" name="Ink 40">
            <a:extLst>
              <a:ext uri="{FF2B5EF4-FFF2-40B4-BE49-F238E27FC236}">
                <a16:creationId xmlns:a16="http://schemas.microsoft.com/office/drawing/2014/main" id="{FE30660A-439C-C513-0F04-FEB8907B0947}"/>
              </a:ext>
            </a:extLst>
          </p:cNvPr>
          <p:cNvPicPr>
            <a:picLocks noChangeAspect="1"/>
          </p:cNvPicPr>
          <p:nvPr/>
        </p:nvPicPr>
        <p:blipFill>
          <a:blip r:embed="rId20"/>
          <a:stretch>
            <a:fillRect/>
          </a:stretch>
        </p:blipFill>
        <p:spPr>
          <a:xfrm>
            <a:off x="3102943" y="3042794"/>
            <a:ext cx="1843558" cy="2011323"/>
          </a:xfrm>
          <a:prstGeom prst="rect">
            <a:avLst/>
          </a:prstGeom>
          <a:noFill/>
          <a:ln cap="flat">
            <a:noFill/>
          </a:ln>
        </p:spPr>
      </p:pic>
      <p:pic>
        <p:nvPicPr>
          <p:cNvPr id="27" name="Ink 41">
            <a:extLst>
              <a:ext uri="{FF2B5EF4-FFF2-40B4-BE49-F238E27FC236}">
                <a16:creationId xmlns:a16="http://schemas.microsoft.com/office/drawing/2014/main" id="{49DE1946-1C66-9EA7-69BF-3B3DD8BE65D2}"/>
              </a:ext>
            </a:extLst>
          </p:cNvPr>
          <p:cNvPicPr>
            <a:picLocks noChangeAspect="1"/>
          </p:cNvPicPr>
          <p:nvPr/>
        </p:nvPicPr>
        <p:blipFill>
          <a:blip r:embed="rId21"/>
          <a:stretch>
            <a:fillRect/>
          </a:stretch>
        </p:blipFill>
        <p:spPr>
          <a:xfrm>
            <a:off x="50502" y="2597828"/>
            <a:ext cx="718197" cy="1549441"/>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E5C18070-8152-4BFC-12D1-8DDCB08D0B7D}"/>
              </a:ext>
            </a:extLst>
          </p:cNvPr>
          <p:cNvSpPr txBox="1"/>
          <p:nvPr/>
        </p:nvSpPr>
        <p:spPr>
          <a:xfrm>
            <a:off x="855878" y="1086782"/>
            <a:ext cx="10356768" cy="790986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0" i="0" u="none" strike="noStrike" kern="0" cap="none" spc="0" baseline="0">
                <a:solidFill>
                  <a:srgbClr val="000000"/>
                </a:solidFill>
                <a:uFillTx/>
                <a:latin typeface="Calibri"/>
              </a:rPr>
              <a:t>Statistics in poor communication from NHS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According to NHS, more than half </a:t>
            </a:r>
            <a:r>
              <a:rPr lang="en-US" sz="1800" b="1" i="0" u="none" strike="noStrike" kern="0" cap="none" spc="0" baseline="0">
                <a:solidFill>
                  <a:srgbClr val="000000"/>
                </a:solidFill>
                <a:uFillTx/>
                <a:latin typeface="Arial" pitchFamily="34"/>
                <a:cs typeface="Arial" pitchFamily="34"/>
              </a:rPr>
              <a:t>(55%</a:t>
            </a:r>
            <a:r>
              <a:rPr lang="en-US" sz="1800" b="0" i="0" u="none" strike="noStrike" kern="0" cap="none" spc="0" baseline="0">
                <a:solidFill>
                  <a:srgbClr val="000000"/>
                </a:solidFill>
                <a:uFillTx/>
                <a:latin typeface="Arial" pitchFamily="34"/>
                <a:cs typeface="Arial" pitchFamily="34"/>
              </a:rPr>
              <a:t>) of people have experienced poor communication from NHS in the past five years and one in ten say their care has been affected as a result. Good communication avoiding patient's harm ; therefore, communication is fundamental to the functioning of the NHS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Poor Communication is linking  to Medication errors this </a:t>
            </a:r>
            <a:r>
              <a:rPr lang="en-US" sz="1800" b="0" i="0" u="none" strike="noStrike" kern="0" cap="none" spc="0" baseline="0">
                <a:solidFill>
                  <a:srgbClr val="000000"/>
                </a:solidFill>
                <a:uFillTx/>
                <a:latin typeface="Arial" pitchFamily="34"/>
                <a:cs typeface="Arial" pitchFamily="34"/>
              </a:rPr>
              <a:t>affect</a:t>
            </a:r>
            <a:r>
              <a:rPr lang="en-US" sz="1800" b="0" i="0" u="none" strike="noStrike" kern="1200" cap="none" spc="0" baseline="0">
                <a:solidFill>
                  <a:srgbClr val="000000"/>
                </a:solidFill>
                <a:uFillTx/>
                <a:latin typeface="Arial" pitchFamily="34"/>
                <a:cs typeface="Arial" pitchFamily="34"/>
              </a:rPr>
              <a:t> significant to the  national economy is a burden on the National Health Service (NHS) in England. </a:t>
            </a:r>
            <a:r>
              <a:rPr lang="en-US" sz="1800" b="0" i="0" u="none" strike="noStrike" kern="0" cap="none" spc="0" baseline="0">
                <a:solidFill>
                  <a:srgbClr val="000000"/>
                </a:solidFill>
                <a:uFillTx/>
                <a:latin typeface="Arial" pitchFamily="34"/>
                <a:cs typeface="Arial" pitchFamily="34"/>
              </a:rPr>
              <a:t>Therefore </a:t>
            </a:r>
            <a:r>
              <a:rPr lang="en-US" sz="1800" b="0" i="0" u="none" strike="noStrike" kern="1200" cap="none" spc="0" baseline="0">
                <a:solidFill>
                  <a:srgbClr val="000000"/>
                </a:solidFill>
                <a:uFillTx/>
                <a:latin typeface="Arial" pitchFamily="34"/>
                <a:cs typeface="Arial" pitchFamily="34"/>
              </a:rPr>
              <a:t>results from medication errors is estimated at around £98.5 million per year. These errors also contribute to the consumption of 181,626 hospital bed-days and are linked to 1,708 deaths annually. The  majority of these costs arise from primary care ADEs leading to hospital admissions (£83.7 million) and secondary care ADEs causing extended hospital stays (£14.8 million)  ( Elliot, et al., 2021 )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EF63EC97-41B6-5F7A-6D50-961F519BC08F}"/>
              </a:ext>
            </a:extLst>
          </p:cNvPr>
          <p:cNvSpPr txBox="1"/>
          <p:nvPr/>
        </p:nvSpPr>
        <p:spPr>
          <a:xfrm>
            <a:off x="562127" y="73152"/>
            <a:ext cx="10515600" cy="7879083"/>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0" cap="none" spc="0" baseline="0">
                <a:solidFill>
                  <a:srgbClr val="000000"/>
                </a:solidFill>
                <a:uFillTx/>
                <a:latin typeface="Aptos"/>
              </a:rPr>
              <a:t>Conclusion</a:t>
            </a:r>
            <a:endParaRPr lang="en-US" sz="2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Communication is the key in health and social care to prevent mistakes, medication error, wrong prescriptions and other medical mistakes. Hence communication is crucial between  professionals to practice a good listen and work in team can avoid   harm patients. Poor communication is the cause of mistakes that can cause millions of deaths and  affecting the economy of the national health service  ( NHS ) . </a:t>
            </a:r>
            <a:r>
              <a:rPr lang="en-US" sz="1800" b="0" i="0" u="none" strike="noStrike" kern="1200" cap="none" spc="0" baseline="0">
                <a:solidFill>
                  <a:srgbClr val="000000"/>
                </a:solidFill>
                <a:uFillTx/>
                <a:latin typeface="Arial" pitchFamily="34"/>
                <a:cs typeface="Arial" pitchFamily="34"/>
              </a:rPr>
              <a:t>Effective communication-built strength and trust </a:t>
            </a:r>
            <a:r>
              <a:rPr lang="en-US" sz="1800" b="0" i="0" u="none" strike="noStrike" kern="0" cap="none" spc="0" baseline="0">
                <a:solidFill>
                  <a:srgbClr val="000000"/>
                </a:solidFill>
                <a:uFillTx/>
                <a:latin typeface="Arial" pitchFamily="34"/>
                <a:cs typeface="Arial" pitchFamily="34"/>
              </a:rPr>
              <a:t>in professionals, patients' satisfaction and happy environment with  service users. Communication built relationships and ensure the care is  safe for patients. Therefore, Effective communication is the tool to success but is important to listen and share information in the correctly way. currently NHS still having trouble with miscommunication and missing information( EMR ) about patients what is essential for treatments.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672BF0D3-E8E2-AC6B-C551-BBB58BBAF201}"/>
              </a:ext>
            </a:extLst>
          </p:cNvPr>
          <p:cNvSpPr txBox="1"/>
          <p:nvPr/>
        </p:nvSpPr>
        <p:spPr>
          <a:xfrm>
            <a:off x="146304" y="234086"/>
            <a:ext cx="12045692" cy="6555644"/>
          </a:xfrm>
          <a:prstGeom prst="rect">
            <a:avLst/>
          </a:prstGeom>
          <a:noFill/>
          <a:ln cap="flat">
            <a:noFill/>
          </a:ln>
        </p:spPr>
        <p:txBody>
          <a:bodyPr vert="horz" wrap="square" lIns="91440" tIns="45720" rIns="91440" bIns="45720" anchor="t" anchorCtr="0" compatLnSpc="1">
            <a:spAutoFit/>
          </a:bodyPr>
          <a:lstStyle/>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ptos"/>
              </a:rPr>
              <a:t>References: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Berlo, D.K., (1977). Communication as process . Annals of the International Communication Association, 1(1), pp.11-27. </a:t>
            </a:r>
            <a:r>
              <a:rPr lang="en-US" sz="1800" b="0" i="0" u="none" strike="noStrike" kern="120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https://doi.org/10.1080/23808985.1977.11923667</a:t>
            </a:r>
            <a:r>
              <a:rPr lang="en-US" sz="1800" b="0" i="0" u="none" strike="noStrike" kern="1200" cap="none" spc="0" baseline="0">
                <a:solidFill>
                  <a:srgbClr val="000000"/>
                </a:solidFill>
                <a:uFillTx/>
                <a:latin typeface="Aptos"/>
              </a:rPr>
              <a: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Feingold, P.C., (1976 ). Toward a Paradigm of Effective Communication: An Empirical Study of Perceived Communicative Effectiveness. Purdue University.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Muyanga, C.C., ( 2021). Assessment of effective communication in international schools in Lusaka based on BERLO'S SMCR MODEL (Doctoral dissertation, The University of Zambia).</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MORADI, G., 2024. Importance and Barriers of Using Electronic Medical Records. Iranian Biomedical Journal, suppl.12, 28, pp. 98</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rPr>
              <a:t>Ratna, H.,(2019 ). The importance of effective communication in healthcare practice. </a:t>
            </a:r>
            <a:r>
              <a:rPr lang="en-US" sz="1800" b="0" i="1" u="none" strike="noStrike" kern="0" cap="none" spc="0" baseline="0">
                <a:solidFill>
                  <a:srgbClr val="000000"/>
                </a:solidFill>
                <a:uFillTx/>
                <a:latin typeface="Calibri"/>
              </a:rPr>
              <a:t>Harvard Public Health Review</a:t>
            </a:r>
            <a:r>
              <a:rPr lang="en-US" sz="1800" b="0" i="0" u="none" strike="noStrike" kern="0" cap="none" spc="0" baseline="0">
                <a:solidFill>
                  <a:srgbClr val="000000"/>
                </a:solidFill>
                <a:uFillTx/>
                <a:latin typeface="Calibri"/>
              </a:rPr>
              <a:t>, </a:t>
            </a:r>
            <a:r>
              <a:rPr lang="en-US" sz="1800" b="0" i="1" u="none" strike="noStrike" kern="0" cap="none" spc="0" baseline="0">
                <a:solidFill>
                  <a:srgbClr val="000000"/>
                </a:solidFill>
                <a:uFillTx/>
                <a:latin typeface="Calibri"/>
              </a:rPr>
              <a:t>23</a:t>
            </a:r>
            <a:r>
              <a:rPr lang="en-US" sz="1800" b="0" i="0" u="none" strike="noStrike" kern="0" cap="none" spc="0" baseline="0">
                <a:solidFill>
                  <a:srgbClr val="000000"/>
                </a:solidFill>
                <a:uFillTx/>
                <a:latin typeface="Calibri"/>
              </a:rPr>
              <a:t>, pp.1-6.</a:t>
            </a:r>
            <a:r>
              <a:rPr lang="en-US" sz="1800" b="0" i="0" u="none" strike="noStrike" kern="0" cap="none" spc="0" baseline="0">
                <a:solidFill>
                  <a:srgbClr val="000000"/>
                </a:solidFill>
                <a:uFillTx/>
                <a:latin typeface="Aptos"/>
              </a:rPr>
              <a:t> Stead, B.A., (1972 ). Berlo's communication process model as applied to the behavioral theories of Maslow, Herzberg, and McGregor. Academy of Management journal, 15(3), pp.389-394.</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Stead, B.A., (1972 ). Berlo's communication process model as applied to the behavioral theories of Maslow, Herzberg, and McGregor. Academy of Management journal, 15(3), pp.389-394.</a:t>
            </a:r>
            <a:endParaRPr lang="en-US" sz="1800" b="0" i="0" u="none" strike="noStrike" kern="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 </a:t>
            </a:r>
            <a:r>
              <a:rPr lang="en-US" sz="1800" b="0" i="0" u="none" strike="noStrike" kern="0" cap="none" spc="0" baseline="0">
                <a:solidFill>
                  <a:srgbClr val="000000"/>
                </a:solidFill>
                <a:uFillTx/>
                <a:latin typeface="Aptos"/>
              </a:rPr>
              <a:t>Turaga, R., (2016 ). Organizational models of effective communication. IUP Journal of Soft Skills, 10(2), p.56.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Retrospec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28211</TotalTime>
  <Words>1215</Words>
  <Application>Microsoft Office PowerPoint</Application>
  <PresentationFormat>Widescreen</PresentationFormat>
  <Paragraphs>142</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Abadi</vt:lpstr>
      <vt:lpstr>Aptos</vt:lpstr>
      <vt:lpstr>Arial</vt:lpstr>
      <vt:lpstr>Calibri</vt:lpstr>
      <vt:lpstr>Calibri Light</vt:lpstr>
      <vt:lpstr>Retrospect</vt:lpstr>
      <vt:lpstr>Student name:  Luz Diaz Alarcon  Student ID:  2439120  Module name:  Professional career development within Health and Social care  Module code:  LCHS 4009 ( LON )  Lecturer name:  Umma Suleiman  Assignment title: Self- Awareness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Luz Perpetua Diaz Alarcon (2439120)</dc:creator>
  <cp:lastModifiedBy>luz diaz</cp:lastModifiedBy>
  <cp:revision>63</cp:revision>
  <dcterms:created xsi:type="dcterms:W3CDTF">2026-02-22T11:28:10Z</dcterms:created>
  <dcterms:modified xsi:type="dcterms:W3CDTF">2026-03-22T16:46:48Z</dcterms:modified>
</cp:coreProperties>
</file>