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F47DD4-A891-4656-BE34-25E87EF52F4A}" v="13" dt="2023-02-27T11:18:33.189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594" y="5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Campion - Business Administration Manager (Welsh Ambulance Service NHS Trust 020)" userId="8ab31d35-96a6-440a-9692-f9d6e7abcf49" providerId="ADAL" clId="{96F47DD4-A891-4656-BE34-25E87EF52F4A}"/>
    <pc:docChg chg="undo redo custSel modSld">
      <pc:chgData name="Sarah Campion - Business Administration Manager (Welsh Ambulance Service NHS Trust 020)" userId="8ab31d35-96a6-440a-9692-f9d6e7abcf49" providerId="ADAL" clId="{96F47DD4-A891-4656-BE34-25E87EF52F4A}" dt="2023-02-27T11:19:28.769" v="543" actId="20577"/>
      <pc:docMkLst>
        <pc:docMk/>
      </pc:docMkLst>
      <pc:sldChg chg="modSp mod">
        <pc:chgData name="Sarah Campion - Business Administration Manager (Welsh Ambulance Service NHS Trust 020)" userId="8ab31d35-96a6-440a-9692-f9d6e7abcf49" providerId="ADAL" clId="{96F47DD4-A891-4656-BE34-25E87EF52F4A}" dt="2023-02-27T10:55:42.741" v="160" actId="114"/>
        <pc:sldMkLst>
          <pc:docMk/>
          <pc:sldMk cId="0" sldId="256"/>
        </pc:sldMkLst>
        <pc:spChg chg="mod">
          <ac:chgData name="Sarah Campion - Business Administration Manager (Welsh Ambulance Service NHS Trust 020)" userId="8ab31d35-96a6-440a-9692-f9d6e7abcf49" providerId="ADAL" clId="{96F47DD4-A891-4656-BE34-25E87EF52F4A}" dt="2023-02-27T10:55:42.741" v="160" actId="114"/>
          <ac:spMkLst>
            <pc:docMk/>
            <pc:sldMk cId="0" sldId="256"/>
            <ac:spMk id="7" creationId="{00000000-0000-0000-0000-000000000000}"/>
          </ac:spMkLst>
        </pc:spChg>
      </pc:sldChg>
      <pc:sldChg chg="modSp mod">
        <pc:chgData name="Sarah Campion - Business Administration Manager (Welsh Ambulance Service NHS Trust 020)" userId="8ab31d35-96a6-440a-9692-f9d6e7abcf49" providerId="ADAL" clId="{96F47DD4-A891-4656-BE34-25E87EF52F4A}" dt="2023-02-27T10:36:02.677" v="0" actId="255"/>
        <pc:sldMkLst>
          <pc:docMk/>
          <pc:sldMk cId="0" sldId="257"/>
        </pc:sldMkLst>
        <pc:spChg chg="mod">
          <ac:chgData name="Sarah Campion - Business Administration Manager (Welsh Ambulance Service NHS Trust 020)" userId="8ab31d35-96a6-440a-9692-f9d6e7abcf49" providerId="ADAL" clId="{96F47DD4-A891-4656-BE34-25E87EF52F4A}" dt="2023-02-27T10:36:02.677" v="0" actId="255"/>
          <ac:spMkLst>
            <pc:docMk/>
            <pc:sldMk cId="0" sldId="257"/>
            <ac:spMk id="12" creationId="{00000000-0000-0000-0000-000000000000}"/>
          </ac:spMkLst>
        </pc:spChg>
      </pc:sldChg>
      <pc:sldChg chg="modSp mod">
        <pc:chgData name="Sarah Campion - Business Administration Manager (Welsh Ambulance Service NHS Trust 020)" userId="8ab31d35-96a6-440a-9692-f9d6e7abcf49" providerId="ADAL" clId="{96F47DD4-A891-4656-BE34-25E87EF52F4A}" dt="2023-02-27T11:08:20.595" v="460" actId="20577"/>
        <pc:sldMkLst>
          <pc:docMk/>
          <pc:sldMk cId="0" sldId="258"/>
        </pc:sldMkLst>
        <pc:spChg chg="mod">
          <ac:chgData name="Sarah Campion - Business Administration Manager (Welsh Ambulance Service NHS Trust 020)" userId="8ab31d35-96a6-440a-9692-f9d6e7abcf49" providerId="ADAL" clId="{96F47DD4-A891-4656-BE34-25E87EF52F4A}" dt="2023-02-27T11:08:20.595" v="460" actId="20577"/>
          <ac:spMkLst>
            <pc:docMk/>
            <pc:sldMk cId="0" sldId="258"/>
            <ac:spMk id="9" creationId="{00000000-0000-0000-0000-000000000000}"/>
          </ac:spMkLst>
        </pc:spChg>
      </pc:sldChg>
      <pc:sldChg chg="addSp delSp modSp mod">
        <pc:chgData name="Sarah Campion - Business Administration Manager (Welsh Ambulance Service NHS Trust 020)" userId="8ab31d35-96a6-440a-9692-f9d6e7abcf49" providerId="ADAL" clId="{96F47DD4-A891-4656-BE34-25E87EF52F4A}" dt="2023-02-27T11:19:28.769" v="543" actId="20577"/>
        <pc:sldMkLst>
          <pc:docMk/>
          <pc:sldMk cId="0" sldId="260"/>
        </pc:sldMkLst>
        <pc:spChg chg="mod">
          <ac:chgData name="Sarah Campion - Business Administration Manager (Welsh Ambulance Service NHS Trust 020)" userId="8ab31d35-96a6-440a-9692-f9d6e7abcf49" providerId="ADAL" clId="{96F47DD4-A891-4656-BE34-25E87EF52F4A}" dt="2023-02-27T11:03:51.107" v="327" actId="20577"/>
          <ac:spMkLst>
            <pc:docMk/>
            <pc:sldMk cId="0" sldId="260"/>
            <ac:spMk id="4" creationId="{00000000-0000-0000-0000-000000000000}"/>
          </ac:spMkLst>
        </pc:spChg>
        <pc:spChg chg="mod">
          <ac:chgData name="Sarah Campion - Business Administration Manager (Welsh Ambulance Service NHS Trust 020)" userId="8ab31d35-96a6-440a-9692-f9d6e7abcf49" providerId="ADAL" clId="{96F47DD4-A891-4656-BE34-25E87EF52F4A}" dt="2023-02-27T11:03:19.010" v="288" actId="20577"/>
          <ac:spMkLst>
            <pc:docMk/>
            <pc:sldMk cId="0" sldId="260"/>
            <ac:spMk id="10" creationId="{00000000-0000-0000-0000-000000000000}"/>
          </ac:spMkLst>
        </pc:spChg>
        <pc:spChg chg="mod">
          <ac:chgData name="Sarah Campion - Business Administration Manager (Welsh Ambulance Service NHS Trust 020)" userId="8ab31d35-96a6-440a-9692-f9d6e7abcf49" providerId="ADAL" clId="{96F47DD4-A891-4656-BE34-25E87EF52F4A}" dt="2023-02-27T10:36:43.443" v="4" actId="255"/>
          <ac:spMkLst>
            <pc:docMk/>
            <pc:sldMk cId="0" sldId="260"/>
            <ac:spMk id="25" creationId="{00000000-0000-0000-0000-000000000000}"/>
          </ac:spMkLst>
        </pc:spChg>
        <pc:spChg chg="mod">
          <ac:chgData name="Sarah Campion - Business Administration Manager (Welsh Ambulance Service NHS Trust 020)" userId="8ab31d35-96a6-440a-9692-f9d6e7abcf49" providerId="ADAL" clId="{96F47DD4-A891-4656-BE34-25E87EF52F4A}" dt="2023-02-27T11:03:56.926" v="328" actId="1076"/>
          <ac:spMkLst>
            <pc:docMk/>
            <pc:sldMk cId="0" sldId="260"/>
            <ac:spMk id="26" creationId="{00000000-0000-0000-0000-000000000000}"/>
          </ac:spMkLst>
        </pc:spChg>
        <pc:spChg chg="mod">
          <ac:chgData name="Sarah Campion - Business Administration Manager (Welsh Ambulance Service NHS Trust 020)" userId="8ab31d35-96a6-440a-9692-f9d6e7abcf49" providerId="ADAL" clId="{96F47DD4-A891-4656-BE34-25E87EF52F4A}" dt="2023-02-27T10:37:06.330" v="13" actId="255"/>
          <ac:spMkLst>
            <pc:docMk/>
            <pc:sldMk cId="0" sldId="260"/>
            <ac:spMk id="27" creationId="{00000000-0000-0000-0000-000000000000}"/>
          </ac:spMkLst>
        </pc:spChg>
        <pc:spChg chg="mod">
          <ac:chgData name="Sarah Campion - Business Administration Manager (Welsh Ambulance Service NHS Trust 020)" userId="8ab31d35-96a6-440a-9692-f9d6e7abcf49" providerId="ADAL" clId="{96F47DD4-A891-4656-BE34-25E87EF52F4A}" dt="2023-02-27T10:36:56.755" v="12" actId="20577"/>
          <ac:spMkLst>
            <pc:docMk/>
            <pc:sldMk cId="0" sldId="260"/>
            <ac:spMk id="28" creationId="{00000000-0000-0000-0000-000000000000}"/>
          </ac:spMkLst>
        </pc:spChg>
        <pc:spChg chg="mod">
          <ac:chgData name="Sarah Campion - Business Administration Manager (Welsh Ambulance Service NHS Trust 020)" userId="8ab31d35-96a6-440a-9692-f9d6e7abcf49" providerId="ADAL" clId="{96F47DD4-A891-4656-BE34-25E87EF52F4A}" dt="2023-02-27T10:36:25.861" v="2" actId="255"/>
          <ac:spMkLst>
            <pc:docMk/>
            <pc:sldMk cId="0" sldId="260"/>
            <ac:spMk id="29" creationId="{00000000-0000-0000-0000-000000000000}"/>
          </ac:spMkLst>
        </pc:spChg>
        <pc:spChg chg="add mod">
          <ac:chgData name="Sarah Campion - Business Administration Manager (Welsh Ambulance Service NHS Trust 020)" userId="8ab31d35-96a6-440a-9692-f9d6e7abcf49" providerId="ADAL" clId="{96F47DD4-A891-4656-BE34-25E87EF52F4A}" dt="2023-02-27T11:16:56.129" v="524" actId="20577"/>
          <ac:spMkLst>
            <pc:docMk/>
            <pc:sldMk cId="0" sldId="260"/>
            <ac:spMk id="30" creationId="{B31D9A0C-1F05-16F3-577F-7D4BC944914F}"/>
          </ac:spMkLst>
        </pc:spChg>
        <pc:spChg chg="add del mod">
          <ac:chgData name="Sarah Campion - Business Administration Manager (Welsh Ambulance Service NHS Trust 020)" userId="8ab31d35-96a6-440a-9692-f9d6e7abcf49" providerId="ADAL" clId="{96F47DD4-A891-4656-BE34-25E87EF52F4A}" dt="2023-02-27T11:18:19.414" v="533"/>
          <ac:spMkLst>
            <pc:docMk/>
            <pc:sldMk cId="0" sldId="260"/>
            <ac:spMk id="31" creationId="{96EA7DE6-D0B3-5B2B-8F5C-0E097A540F12}"/>
          </ac:spMkLst>
        </pc:spChg>
        <pc:spChg chg="add mod">
          <ac:chgData name="Sarah Campion - Business Administration Manager (Welsh Ambulance Service NHS Trust 020)" userId="8ab31d35-96a6-440a-9692-f9d6e7abcf49" providerId="ADAL" clId="{96F47DD4-A891-4656-BE34-25E87EF52F4A}" dt="2023-02-27T11:18:46.129" v="539" actId="20577"/>
          <ac:spMkLst>
            <pc:docMk/>
            <pc:sldMk cId="0" sldId="260"/>
            <ac:spMk id="32" creationId="{4F566DE5-3C94-2B46-9CBE-2CDB94D60444}"/>
          </ac:spMkLst>
        </pc:spChg>
        <pc:spChg chg="add mod">
          <ac:chgData name="Sarah Campion - Business Administration Manager (Welsh Ambulance Service NHS Trust 020)" userId="8ab31d35-96a6-440a-9692-f9d6e7abcf49" providerId="ADAL" clId="{96F47DD4-A891-4656-BE34-25E87EF52F4A}" dt="2023-02-27T11:17:56.774" v="530" actId="20577"/>
          <ac:spMkLst>
            <pc:docMk/>
            <pc:sldMk cId="0" sldId="260"/>
            <ac:spMk id="33" creationId="{55158BB5-8FAE-015B-F882-E794018DEA6D}"/>
          </ac:spMkLst>
        </pc:spChg>
        <pc:spChg chg="add mod">
          <ac:chgData name="Sarah Campion - Business Administration Manager (Welsh Ambulance Service NHS Trust 020)" userId="8ab31d35-96a6-440a-9692-f9d6e7abcf49" providerId="ADAL" clId="{96F47DD4-A891-4656-BE34-25E87EF52F4A}" dt="2023-02-27T11:14:56.283" v="498" actId="1076"/>
          <ac:spMkLst>
            <pc:docMk/>
            <pc:sldMk cId="0" sldId="260"/>
            <ac:spMk id="34" creationId="{0568F747-5BE4-4582-9AA3-2E34F122924C}"/>
          </ac:spMkLst>
        </pc:spChg>
        <pc:spChg chg="add mod">
          <ac:chgData name="Sarah Campion - Business Administration Manager (Welsh Ambulance Service NHS Trust 020)" userId="8ab31d35-96a6-440a-9692-f9d6e7abcf49" providerId="ADAL" clId="{96F47DD4-A891-4656-BE34-25E87EF52F4A}" dt="2023-02-27T11:19:28.769" v="543" actId="20577"/>
          <ac:spMkLst>
            <pc:docMk/>
            <pc:sldMk cId="0" sldId="260"/>
            <ac:spMk id="35" creationId="{FA645035-EE65-2568-E401-4183F65AA5A5}"/>
          </ac:spMkLst>
        </pc:spChg>
        <pc:spChg chg="add mod">
          <ac:chgData name="Sarah Campion - Business Administration Manager (Welsh Ambulance Service NHS Trust 020)" userId="8ab31d35-96a6-440a-9692-f9d6e7abcf49" providerId="ADAL" clId="{96F47DD4-A891-4656-BE34-25E87EF52F4A}" dt="2023-02-27T11:16:28.170" v="514" actId="1076"/>
          <ac:spMkLst>
            <pc:docMk/>
            <pc:sldMk cId="0" sldId="260"/>
            <ac:spMk id="36" creationId="{D420F428-8D8A-8192-43E4-234DBE998549}"/>
          </ac:spMkLst>
        </pc:spChg>
        <pc:spChg chg="add mod">
          <ac:chgData name="Sarah Campion - Business Administration Manager (Welsh Ambulance Service NHS Trust 020)" userId="8ab31d35-96a6-440a-9692-f9d6e7abcf49" providerId="ADAL" clId="{96F47DD4-A891-4656-BE34-25E87EF52F4A}" dt="2023-02-27T11:16:47.588" v="520" actId="20577"/>
          <ac:spMkLst>
            <pc:docMk/>
            <pc:sldMk cId="0" sldId="260"/>
            <ac:spMk id="37" creationId="{771F0594-7317-A170-EA43-46941CFEAB83}"/>
          </ac:spMkLst>
        </pc:spChg>
        <pc:spChg chg="add mod">
          <ac:chgData name="Sarah Campion - Business Administration Manager (Welsh Ambulance Service NHS Trust 020)" userId="8ab31d35-96a6-440a-9692-f9d6e7abcf49" providerId="ADAL" clId="{96F47DD4-A891-4656-BE34-25E87EF52F4A}" dt="2023-02-27T11:16:51.715" v="522" actId="20577"/>
          <ac:spMkLst>
            <pc:docMk/>
            <pc:sldMk cId="0" sldId="260"/>
            <ac:spMk id="38" creationId="{F08CFDF1-BAED-1F5D-609C-4F7B07300173}"/>
          </ac:spMkLst>
        </pc:spChg>
        <pc:spChg chg="add mod">
          <ac:chgData name="Sarah Campion - Business Administration Manager (Welsh Ambulance Service NHS Trust 020)" userId="8ab31d35-96a6-440a-9692-f9d6e7abcf49" providerId="ADAL" clId="{96F47DD4-A891-4656-BE34-25E87EF52F4A}" dt="2023-02-27T11:19:20.003" v="541" actId="20577"/>
          <ac:spMkLst>
            <pc:docMk/>
            <pc:sldMk cId="0" sldId="260"/>
            <ac:spMk id="39" creationId="{062F8728-CC40-A70C-1619-F05F8D0DECAD}"/>
          </ac:spMkLst>
        </pc:spChg>
        <pc:spChg chg="add mod">
          <ac:chgData name="Sarah Campion - Business Administration Manager (Welsh Ambulance Service NHS Trust 020)" userId="8ab31d35-96a6-440a-9692-f9d6e7abcf49" providerId="ADAL" clId="{96F47DD4-A891-4656-BE34-25E87EF52F4A}" dt="2023-02-27T11:18:38.434" v="537" actId="20577"/>
          <ac:spMkLst>
            <pc:docMk/>
            <pc:sldMk cId="0" sldId="260"/>
            <ac:spMk id="40" creationId="{2418B1FB-54E8-357D-DA3A-5DF0BFEDDC63}"/>
          </ac:spMkLst>
        </pc:spChg>
      </pc:sldChg>
      <pc:sldChg chg="modSp mod">
        <pc:chgData name="Sarah Campion - Business Administration Manager (Welsh Ambulance Service NHS Trust 020)" userId="8ab31d35-96a6-440a-9692-f9d6e7abcf49" providerId="ADAL" clId="{96F47DD4-A891-4656-BE34-25E87EF52F4A}" dt="2023-02-27T11:13:38.503" v="486" actId="20577"/>
        <pc:sldMkLst>
          <pc:docMk/>
          <pc:sldMk cId="0" sldId="261"/>
        </pc:sldMkLst>
        <pc:spChg chg="mod">
          <ac:chgData name="Sarah Campion - Business Administration Manager (Welsh Ambulance Service NHS Trust 020)" userId="8ab31d35-96a6-440a-9692-f9d6e7abcf49" providerId="ADAL" clId="{96F47DD4-A891-4656-BE34-25E87EF52F4A}" dt="2023-02-27T11:05:22.883" v="360" actId="20577"/>
          <ac:spMkLst>
            <pc:docMk/>
            <pc:sldMk cId="0" sldId="261"/>
            <ac:spMk id="5" creationId="{00000000-0000-0000-0000-000000000000}"/>
          </ac:spMkLst>
        </pc:spChg>
        <pc:spChg chg="mod">
          <ac:chgData name="Sarah Campion - Business Administration Manager (Welsh Ambulance Service NHS Trust 020)" userId="8ab31d35-96a6-440a-9692-f9d6e7abcf49" providerId="ADAL" clId="{96F47DD4-A891-4656-BE34-25E87EF52F4A}" dt="2023-02-27T11:13:38.503" v="486" actId="20577"/>
          <ac:spMkLst>
            <pc:docMk/>
            <pc:sldMk cId="0" sldId="261"/>
            <ac:spMk id="12" creationId="{00000000-0000-0000-0000-000000000000}"/>
          </ac:spMkLst>
        </pc:spChg>
        <pc:picChg chg="mod">
          <ac:chgData name="Sarah Campion - Business Administration Manager (Welsh Ambulance Service NHS Trust 020)" userId="8ab31d35-96a6-440a-9692-f9d6e7abcf49" providerId="ADAL" clId="{96F47DD4-A891-4656-BE34-25E87EF52F4A}" dt="2023-02-27T11:06:49.741" v="428" actId="14100"/>
          <ac:picMkLst>
            <pc:docMk/>
            <pc:sldMk cId="0" sldId="261"/>
            <ac:picMk id="8" creationId="{00000000-0000-0000-0000-000000000000}"/>
          </ac:picMkLst>
        </pc:picChg>
      </pc:sldChg>
      <pc:sldChg chg="modSp mod">
        <pc:chgData name="Sarah Campion - Business Administration Manager (Welsh Ambulance Service NHS Trust 020)" userId="8ab31d35-96a6-440a-9692-f9d6e7abcf49" providerId="ADAL" clId="{96F47DD4-A891-4656-BE34-25E87EF52F4A}" dt="2023-02-27T11:01:31.554" v="251" actId="20577"/>
        <pc:sldMkLst>
          <pc:docMk/>
          <pc:sldMk cId="0" sldId="262"/>
        </pc:sldMkLst>
        <pc:spChg chg="mod">
          <ac:chgData name="Sarah Campion - Business Administration Manager (Welsh Ambulance Service NHS Trust 020)" userId="8ab31d35-96a6-440a-9692-f9d6e7abcf49" providerId="ADAL" clId="{96F47DD4-A891-4656-BE34-25E87EF52F4A}" dt="2023-02-27T11:01:31.554" v="251" actId="20577"/>
          <ac:spMkLst>
            <pc:docMk/>
            <pc:sldMk cId="0" sldId="262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200" b="0" i="0">
                <a:solidFill>
                  <a:srgbClr val="3C4E61"/>
                </a:solidFill>
                <a:latin typeface="Palatino Linotype"/>
                <a:cs typeface="Palatino Linotyp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50" b="0" i="0">
                <a:solidFill>
                  <a:srgbClr val="3C4E6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200" b="0" i="0">
                <a:solidFill>
                  <a:srgbClr val="3C4E61"/>
                </a:solidFill>
                <a:latin typeface="Palatino Linotype"/>
                <a:cs typeface="Palatino Linotyp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50" b="0" i="0">
                <a:solidFill>
                  <a:srgbClr val="3C4E6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200" b="0" i="0">
                <a:solidFill>
                  <a:srgbClr val="3C4E61"/>
                </a:solidFill>
                <a:latin typeface="Palatino Linotype"/>
                <a:cs typeface="Palatino Linotyp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200" b="0" i="0">
                <a:solidFill>
                  <a:srgbClr val="3C4E61"/>
                </a:solidFill>
                <a:latin typeface="Palatino Linotype"/>
                <a:cs typeface="Palatino Linotyp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3C4E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12206" y="-492361"/>
            <a:ext cx="8100059" cy="35921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200" b="0" i="0">
                <a:solidFill>
                  <a:srgbClr val="3C4E61"/>
                </a:solidFill>
                <a:latin typeface="Palatino Linotype"/>
                <a:cs typeface="Palatino Linotyp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24082" y="3683439"/>
            <a:ext cx="7331709" cy="64960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50" b="0" i="0">
                <a:solidFill>
                  <a:srgbClr val="3C4E6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jp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ephora.com/beauty/about-us" TargetMode="External"/><Relationship Id="rId13" Type="http://schemas.openxmlformats.org/officeDocument/2006/relationships/hyperlink" Target="https://doi.org/10.1080/14697017.2013.788052" TargetMode="External"/><Relationship Id="rId3" Type="http://schemas.openxmlformats.org/officeDocument/2006/relationships/hyperlink" Target="https://dictionary.cambridge.org/dictionary/english/change" TargetMode="External"/><Relationship Id="rId7" Type="http://schemas.openxmlformats.org/officeDocument/2006/relationships/hyperlink" Target="https://www.forbes.com/sites/forbescommunicationscouncil/2022/02/15/why-social-media-marketing-will-only-become-more-popular-in-the-beauty-industry-in-2022/?sh=1e3af0f82bb3" TargetMode="External"/><Relationship Id="rId12" Type="http://schemas.openxmlformats.org/officeDocument/2006/relationships/hyperlink" Target="https://www.forbes.com/sites/veronikasonsev/2018/04/12/how-sephora-makes-beauty-a-two-way-conversation/?sh=25aae7e37f51" TargetMode="External"/><Relationship Id="rId2" Type="http://schemas.openxmlformats.org/officeDocument/2006/relationships/hyperlink" Target="https://www.apm.org.uk/resources/what-is-project-management/what-is-change-management/#:~:text=Definition,approach%20in%20collaboration%20with%20stakeholders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isc.ac.uk/guides/change-management/-types-of-change" TargetMode="External"/><Relationship Id="rId11" Type="http://schemas.openxmlformats.org/officeDocument/2006/relationships/hyperlink" Target="https://1000logos.net/sephora-logo/" TargetMode="External"/><Relationship Id="rId5" Type="http://schemas.openxmlformats.org/officeDocument/2006/relationships/hyperlink" Target="https://explodingtopics.com/blog/beauty-industry-stats" TargetMode="External"/><Relationship Id="rId15" Type="http://schemas.openxmlformats.org/officeDocument/2006/relationships/hyperlink" Target="https://www.retailgazette.co.uk/blog/2022/10/sephora-crack-uk-beauty/" TargetMode="External"/><Relationship Id="rId10" Type="http://schemas.openxmlformats.org/officeDocument/2006/relationships/hyperlink" Target="https://www.instagram.com/sephora/?hl=en" TargetMode="External"/><Relationship Id="rId4" Type="http://schemas.openxmlformats.org/officeDocument/2006/relationships/hyperlink" Target="https://ww.fashionnetwork.com/news/Physical-stores-are-key-locations-for-beauty-shopping-but-social-is-growing-report,1365955.html" TargetMode="External"/><Relationship Id="rId9" Type="http://schemas.openxmlformats.org/officeDocument/2006/relationships/hyperlink" Target="https://jobs.sephora.com/France/job/NEUILLY-SUR-SEINE-Change-Management-VIE-%28MW%29/849407655/" TargetMode="External"/><Relationship Id="rId14" Type="http://schemas.openxmlformats.org/officeDocument/2006/relationships/hyperlink" Target="https://bizfluent.com/info-7743524-4-types-organizational-chang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11598" y="9733942"/>
            <a:ext cx="12915900" cy="47625"/>
          </a:xfrm>
          <a:custGeom>
            <a:avLst/>
            <a:gdLst/>
            <a:ahLst/>
            <a:cxnLst/>
            <a:rect l="l" t="t" r="r" b="b"/>
            <a:pathLst>
              <a:path w="12915900" h="47625">
                <a:moveTo>
                  <a:pt x="12915898" y="47624"/>
                </a:moveTo>
                <a:lnTo>
                  <a:pt x="0" y="47624"/>
                </a:lnTo>
                <a:lnTo>
                  <a:pt x="0" y="0"/>
                </a:lnTo>
                <a:lnTo>
                  <a:pt x="12915898" y="0"/>
                </a:lnTo>
                <a:lnTo>
                  <a:pt x="12915898" y="47624"/>
                </a:lnTo>
                <a:close/>
              </a:path>
            </a:pathLst>
          </a:custGeom>
          <a:solidFill>
            <a:srgbClr val="F7DB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28700" y="1028700"/>
            <a:ext cx="381000" cy="152400"/>
          </a:xfrm>
          <a:custGeom>
            <a:avLst/>
            <a:gdLst/>
            <a:ahLst/>
            <a:cxnLst/>
            <a:rect l="l" t="t" r="r" b="b"/>
            <a:pathLst>
              <a:path w="381000" h="152400">
                <a:moveTo>
                  <a:pt x="380999" y="152399"/>
                </a:moveTo>
                <a:lnTo>
                  <a:pt x="0" y="152399"/>
                </a:lnTo>
                <a:lnTo>
                  <a:pt x="0" y="0"/>
                </a:lnTo>
                <a:lnTo>
                  <a:pt x="380999" y="0"/>
                </a:lnTo>
                <a:lnTo>
                  <a:pt x="380999" y="152399"/>
                </a:lnTo>
                <a:close/>
              </a:path>
            </a:pathLst>
          </a:custGeom>
          <a:solidFill>
            <a:srgbClr val="F7DBDE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5038" y="5583987"/>
            <a:ext cx="4686299" cy="31241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744961" y="1995474"/>
            <a:ext cx="4724399" cy="3152774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834948" y="4264024"/>
            <a:ext cx="6071235" cy="4086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0" spc="530" dirty="0">
                <a:solidFill>
                  <a:srgbClr val="F7DBDE"/>
                </a:solidFill>
                <a:latin typeface="Palatino Linotype"/>
                <a:cs typeface="Palatino Linotype"/>
              </a:rPr>
              <a:t>Sephora</a:t>
            </a:r>
            <a:endParaRPr sz="12000">
              <a:latin typeface="Palatino Linotype"/>
              <a:cs typeface="Palatino Linotype"/>
            </a:endParaRPr>
          </a:p>
          <a:p>
            <a:pPr marL="176530">
              <a:lnSpc>
                <a:spcPct val="100000"/>
              </a:lnSpc>
              <a:spcBef>
                <a:spcPts val="8090"/>
              </a:spcBef>
            </a:pPr>
            <a:r>
              <a:rPr sz="2400" spc="260" dirty="0">
                <a:solidFill>
                  <a:srgbClr val="F7DBDE"/>
                </a:solidFill>
                <a:latin typeface="Tahoma"/>
                <a:cs typeface="Tahoma"/>
              </a:rPr>
              <a:t>Sarah</a:t>
            </a:r>
            <a:r>
              <a:rPr sz="2400" spc="16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365" dirty="0">
                <a:solidFill>
                  <a:srgbClr val="F7DBDE"/>
                </a:solidFill>
                <a:latin typeface="Tahoma"/>
                <a:cs typeface="Tahoma"/>
              </a:rPr>
              <a:t>Campion</a:t>
            </a:r>
            <a:r>
              <a:rPr sz="2400" spc="17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00" dirty="0">
                <a:solidFill>
                  <a:srgbClr val="F7DBDE"/>
                </a:solidFill>
                <a:latin typeface="Tahoma"/>
                <a:cs typeface="Tahoma"/>
              </a:rPr>
              <a:t>2123395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050">
              <a:latin typeface="Tahoma"/>
              <a:cs typeface="Tahoma"/>
            </a:endParaRPr>
          </a:p>
          <a:p>
            <a:pPr marL="176530">
              <a:lnSpc>
                <a:spcPct val="100000"/>
              </a:lnSpc>
            </a:pPr>
            <a:r>
              <a:rPr sz="2400" spc="140" dirty="0">
                <a:solidFill>
                  <a:srgbClr val="F7DBDE"/>
                </a:solidFill>
                <a:latin typeface="Tahoma"/>
                <a:cs typeface="Tahoma"/>
              </a:rPr>
              <a:t>27</a:t>
            </a:r>
            <a:r>
              <a:rPr sz="2400" spc="16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65" dirty="0">
                <a:solidFill>
                  <a:srgbClr val="F7DBDE"/>
                </a:solidFill>
                <a:latin typeface="Tahoma"/>
                <a:cs typeface="Tahoma"/>
              </a:rPr>
              <a:t>February</a:t>
            </a:r>
            <a:r>
              <a:rPr sz="2400" spc="17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2023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016000" y="1561419"/>
            <a:ext cx="5563235" cy="949325"/>
          </a:xfrm>
          <a:prstGeom prst="rect">
            <a:avLst/>
          </a:prstGeom>
        </p:spPr>
        <p:txBody>
          <a:bodyPr vert="horz" wrap="square" lIns="0" tIns="2165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5"/>
              </a:spcBef>
              <a:tabLst>
                <a:tab pos="1376045" algn="l"/>
                <a:tab pos="3192145" algn="l"/>
              </a:tabLst>
            </a:pPr>
            <a:r>
              <a:rPr sz="2800" spc="-20" dirty="0">
                <a:solidFill>
                  <a:srgbClr val="F7DBDE"/>
                </a:solidFill>
                <a:latin typeface="Tahoma"/>
                <a:cs typeface="Tahoma"/>
              </a:rPr>
              <a:t>'</a:t>
            </a:r>
            <a:r>
              <a:rPr sz="2800" spc="-56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800" spc="305" dirty="0">
                <a:solidFill>
                  <a:srgbClr val="F7DBDE"/>
                </a:solidFill>
                <a:latin typeface="Tahoma"/>
                <a:cs typeface="Tahoma"/>
              </a:rPr>
              <a:t>LET'</a:t>
            </a:r>
            <a:r>
              <a:rPr sz="2800" spc="-56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800" spc="120" dirty="0">
                <a:solidFill>
                  <a:srgbClr val="F7DBDE"/>
                </a:solidFill>
                <a:latin typeface="Tahoma"/>
                <a:cs typeface="Tahoma"/>
              </a:rPr>
              <a:t>S</a:t>
            </a:r>
            <a:r>
              <a:rPr sz="2800" dirty="0">
                <a:solidFill>
                  <a:srgbClr val="F7DBDE"/>
                </a:solidFill>
                <a:latin typeface="Tahoma"/>
                <a:cs typeface="Tahoma"/>
              </a:rPr>
              <a:t>	</a:t>
            </a:r>
            <a:r>
              <a:rPr sz="2800" spc="475" dirty="0">
                <a:solidFill>
                  <a:srgbClr val="F7DBDE"/>
                </a:solidFill>
                <a:latin typeface="Tahoma"/>
                <a:cs typeface="Tahoma"/>
              </a:rPr>
              <a:t>BEAUTY</a:t>
            </a:r>
            <a:r>
              <a:rPr sz="2800" dirty="0">
                <a:solidFill>
                  <a:srgbClr val="F7DBDE"/>
                </a:solidFill>
                <a:latin typeface="Tahoma"/>
                <a:cs typeface="Tahoma"/>
              </a:rPr>
              <a:t>	</a:t>
            </a:r>
            <a:r>
              <a:rPr sz="2800" spc="430" dirty="0">
                <a:solidFill>
                  <a:srgbClr val="F7DBDE"/>
                </a:solidFill>
                <a:latin typeface="Tahoma"/>
                <a:cs typeface="Tahoma"/>
              </a:rPr>
              <a:t>TOGETHER'</a:t>
            </a:r>
            <a:endParaRPr sz="2800" dirty="0">
              <a:latin typeface="Tahoma"/>
              <a:cs typeface="Tahoma"/>
            </a:endParaRPr>
          </a:p>
          <a:p>
            <a:pPr marR="377825" algn="r">
              <a:lnSpc>
                <a:spcPct val="100000"/>
              </a:lnSpc>
              <a:spcBef>
                <a:spcPts val="745"/>
              </a:spcBef>
            </a:pPr>
            <a:r>
              <a:rPr sz="1300" spc="145" dirty="0">
                <a:solidFill>
                  <a:srgbClr val="FFFFFF"/>
                </a:solidFill>
                <a:latin typeface="Tahoma"/>
                <a:cs typeface="Tahoma"/>
              </a:rPr>
              <a:t>(</a:t>
            </a:r>
            <a:r>
              <a:rPr sz="1300" spc="145" dirty="0">
                <a:solidFill>
                  <a:srgbClr val="FFFFFF"/>
                </a:solidFill>
                <a:latin typeface="Calibri"/>
                <a:cs typeface="Calibri"/>
              </a:rPr>
              <a:t>Sonsev</a:t>
            </a:r>
            <a:r>
              <a:rPr sz="1300" spc="145" dirty="0">
                <a:solidFill>
                  <a:srgbClr val="FFFFFF"/>
                </a:solidFill>
                <a:latin typeface="Tahoma"/>
                <a:cs typeface="Tahoma"/>
              </a:rPr>
              <a:t>,</a:t>
            </a:r>
            <a:r>
              <a:rPr sz="1300" spc="1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300" spc="35" dirty="0">
                <a:solidFill>
                  <a:srgbClr val="FFFFFF"/>
                </a:solidFill>
                <a:latin typeface="Tahoma"/>
                <a:cs typeface="Tahoma"/>
              </a:rPr>
              <a:t>2018)</a:t>
            </a:r>
            <a:endParaRPr sz="1300" dirty="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7DBD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9446277" y="72370"/>
            <a:ext cx="8502015" cy="9340850"/>
            <a:chOff x="9446277" y="72370"/>
            <a:chExt cx="8502015" cy="934085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446277" y="72370"/>
              <a:ext cx="6719339" cy="642928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700475" y="6365131"/>
              <a:ext cx="6172199" cy="30479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090312" y="3766029"/>
              <a:ext cx="4857749" cy="3190874"/>
            </a:xfrm>
            <a:prstGeom prst="rect">
              <a:avLst/>
            </a:prstGeom>
          </p:spPr>
        </p:pic>
      </p:grp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06682" y="2194390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06682" y="4023190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06682" y="6461590"/>
            <a:ext cx="133350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06682" y="7680790"/>
            <a:ext cx="133350" cy="1333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06682" y="8899990"/>
            <a:ext cx="133350" cy="133349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255" algn="just">
              <a:lnSpc>
                <a:spcPct val="123100"/>
              </a:lnSpc>
              <a:spcBef>
                <a:spcPts val="100"/>
              </a:spcBef>
            </a:pPr>
            <a:r>
              <a:rPr spc="315" dirty="0"/>
              <a:t>Owned</a:t>
            </a:r>
            <a:r>
              <a:rPr dirty="0"/>
              <a:t>  </a:t>
            </a:r>
            <a:r>
              <a:rPr spc="195" dirty="0"/>
              <a:t>by</a:t>
            </a:r>
            <a:r>
              <a:rPr spc="5" dirty="0"/>
              <a:t>  </a:t>
            </a:r>
            <a:r>
              <a:rPr spc="270" dirty="0"/>
              <a:t>LVMH</a:t>
            </a:r>
            <a:r>
              <a:rPr spc="5" dirty="0"/>
              <a:t>  </a:t>
            </a:r>
            <a:r>
              <a:rPr spc="155" dirty="0"/>
              <a:t>(Moet</a:t>
            </a:r>
            <a:r>
              <a:rPr spc="5" dirty="0"/>
              <a:t>  </a:t>
            </a:r>
            <a:r>
              <a:rPr spc="160" dirty="0"/>
              <a:t>Hennessy </a:t>
            </a:r>
            <a:r>
              <a:rPr spc="130" dirty="0"/>
              <a:t>Louis</a:t>
            </a:r>
            <a:r>
              <a:rPr spc="595" dirty="0"/>
              <a:t>  </a:t>
            </a:r>
            <a:r>
              <a:rPr spc="95" dirty="0"/>
              <a:t>Vuitton),</a:t>
            </a:r>
            <a:r>
              <a:rPr spc="610" dirty="0"/>
              <a:t>  </a:t>
            </a:r>
            <a:r>
              <a:rPr spc="150" dirty="0"/>
              <a:t>a</a:t>
            </a:r>
            <a:r>
              <a:rPr spc="605" dirty="0"/>
              <a:t>  </a:t>
            </a:r>
            <a:r>
              <a:rPr spc="235" dirty="0"/>
              <a:t>world</a:t>
            </a:r>
            <a:r>
              <a:rPr spc="610" dirty="0"/>
              <a:t>  </a:t>
            </a:r>
            <a:r>
              <a:rPr spc="210" dirty="0"/>
              <a:t>leading </a:t>
            </a:r>
            <a:r>
              <a:rPr spc="130" dirty="0"/>
              <a:t>luxury</a:t>
            </a:r>
            <a:r>
              <a:rPr spc="-110" dirty="0"/>
              <a:t> </a:t>
            </a:r>
            <a:r>
              <a:rPr spc="220" dirty="0"/>
              <a:t>goods</a:t>
            </a:r>
            <a:r>
              <a:rPr spc="-110" dirty="0"/>
              <a:t> </a:t>
            </a:r>
            <a:r>
              <a:rPr spc="240" dirty="0"/>
              <a:t>brand</a:t>
            </a:r>
          </a:p>
          <a:p>
            <a:pPr marL="12700" marR="1863089">
              <a:lnSpc>
                <a:spcPts val="9600"/>
              </a:lnSpc>
              <a:spcBef>
                <a:spcPts val="1270"/>
              </a:spcBef>
            </a:pPr>
            <a:r>
              <a:rPr spc="150" dirty="0"/>
              <a:t>International</a:t>
            </a:r>
            <a:r>
              <a:rPr spc="-110" dirty="0"/>
              <a:t> </a:t>
            </a:r>
            <a:r>
              <a:rPr spc="190" dirty="0"/>
              <a:t>beauty</a:t>
            </a:r>
            <a:r>
              <a:rPr spc="-105" dirty="0"/>
              <a:t> </a:t>
            </a:r>
            <a:r>
              <a:rPr spc="240" dirty="0"/>
              <a:t>brand </a:t>
            </a:r>
            <a:r>
              <a:rPr spc="215" dirty="0"/>
              <a:t>Described</a:t>
            </a:r>
            <a:r>
              <a:rPr spc="-114" dirty="0"/>
              <a:t> </a:t>
            </a:r>
            <a:r>
              <a:rPr spc="80" dirty="0"/>
              <a:t>as</a:t>
            </a:r>
            <a:r>
              <a:rPr spc="-114" dirty="0"/>
              <a:t> </a:t>
            </a:r>
            <a:r>
              <a:rPr spc="75" dirty="0"/>
              <a:t>'Visionary'</a:t>
            </a: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900" dirty="0"/>
          </a:p>
          <a:p>
            <a:pPr marL="12700" marR="5715">
              <a:lnSpc>
                <a:spcPct val="123100"/>
              </a:lnSpc>
            </a:pPr>
            <a:r>
              <a:rPr spc="155" dirty="0"/>
              <a:t>Exclusive</a:t>
            </a:r>
            <a:r>
              <a:rPr spc="55" dirty="0"/>
              <a:t> </a:t>
            </a:r>
            <a:r>
              <a:rPr spc="220" dirty="0"/>
              <a:t>products</a:t>
            </a:r>
            <a:r>
              <a:rPr spc="55" dirty="0"/>
              <a:t> </a:t>
            </a:r>
            <a:r>
              <a:rPr spc="245" dirty="0"/>
              <a:t>with</a:t>
            </a:r>
            <a:r>
              <a:rPr spc="55" dirty="0"/>
              <a:t> </a:t>
            </a:r>
            <a:r>
              <a:rPr spc="165" dirty="0"/>
              <a:t>strong</a:t>
            </a:r>
            <a:r>
              <a:rPr spc="55" dirty="0"/>
              <a:t> </a:t>
            </a:r>
            <a:r>
              <a:rPr spc="150" dirty="0"/>
              <a:t>links </a:t>
            </a:r>
            <a:r>
              <a:rPr spc="245" dirty="0"/>
              <a:t>with</a:t>
            </a:r>
            <a:r>
              <a:rPr spc="-120" dirty="0"/>
              <a:t> </a:t>
            </a:r>
            <a:r>
              <a:rPr spc="165" dirty="0"/>
              <a:t>celebrities</a:t>
            </a:r>
            <a:r>
              <a:rPr spc="-120" dirty="0"/>
              <a:t> </a:t>
            </a:r>
            <a:r>
              <a:rPr spc="280" dirty="0"/>
              <a:t>and</a:t>
            </a:r>
            <a:r>
              <a:rPr spc="-120" dirty="0"/>
              <a:t> </a:t>
            </a:r>
            <a:r>
              <a:rPr spc="160" dirty="0"/>
              <a:t>social</a:t>
            </a:r>
            <a:r>
              <a:rPr spc="-114" dirty="0"/>
              <a:t> </a:t>
            </a:r>
            <a:r>
              <a:rPr spc="285" dirty="0"/>
              <a:t>media</a:t>
            </a:r>
          </a:p>
          <a:p>
            <a:pPr marR="5080" algn="r">
              <a:lnSpc>
                <a:spcPct val="100000"/>
              </a:lnSpc>
              <a:spcBef>
                <a:spcPts val="725"/>
              </a:spcBef>
            </a:pPr>
            <a:r>
              <a:rPr sz="1300" spc="50" dirty="0"/>
              <a:t>(Sephora,</a:t>
            </a:r>
            <a:r>
              <a:rPr sz="1300" spc="-65" dirty="0"/>
              <a:t> </a:t>
            </a:r>
            <a:r>
              <a:rPr sz="1300" spc="-20" dirty="0"/>
              <a:t>2023)</a:t>
            </a:r>
            <a:endParaRPr sz="1300" dirty="0"/>
          </a:p>
        </p:txBody>
      </p: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956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265"/>
              </a:spcBef>
            </a:pPr>
            <a:r>
              <a:rPr dirty="0"/>
              <a:t>About</a:t>
            </a:r>
            <a:r>
              <a:rPr spc="-600" dirty="0"/>
              <a:t> </a:t>
            </a:r>
            <a:r>
              <a:rPr spc="320" dirty="0"/>
              <a:t>Sephora</a:t>
            </a:r>
          </a:p>
          <a:p>
            <a:pPr marL="324485" marR="468630">
              <a:lnSpc>
                <a:spcPct val="123100"/>
              </a:lnSpc>
              <a:spcBef>
                <a:spcPts val="1275"/>
              </a:spcBef>
              <a:tabLst>
                <a:tab pos="2524125" algn="l"/>
                <a:tab pos="3276600" algn="l"/>
                <a:tab pos="4643120" algn="l"/>
                <a:tab pos="5396230" algn="l"/>
                <a:tab pos="7136765" algn="l"/>
              </a:tabLst>
            </a:pPr>
            <a:r>
              <a:rPr sz="3250" spc="254" dirty="0">
                <a:latin typeface="Tahoma"/>
                <a:cs typeface="Tahoma"/>
              </a:rPr>
              <a:t>Founded</a:t>
            </a:r>
            <a:r>
              <a:rPr sz="3250" dirty="0">
                <a:latin typeface="Tahoma"/>
                <a:cs typeface="Tahoma"/>
              </a:rPr>
              <a:t>	</a:t>
            </a:r>
            <a:r>
              <a:rPr sz="3250" spc="185" dirty="0">
                <a:latin typeface="Tahoma"/>
                <a:cs typeface="Tahoma"/>
              </a:rPr>
              <a:t>in</a:t>
            </a:r>
            <a:r>
              <a:rPr sz="3250" dirty="0">
                <a:latin typeface="Tahoma"/>
                <a:cs typeface="Tahoma"/>
              </a:rPr>
              <a:t>	</a:t>
            </a:r>
            <a:r>
              <a:rPr sz="3250" spc="-10" dirty="0">
                <a:latin typeface="Tahoma"/>
                <a:cs typeface="Tahoma"/>
              </a:rPr>
              <a:t>1970,</a:t>
            </a:r>
            <a:r>
              <a:rPr sz="3250" dirty="0">
                <a:latin typeface="Tahoma"/>
                <a:cs typeface="Tahoma"/>
              </a:rPr>
              <a:t>	</a:t>
            </a:r>
            <a:r>
              <a:rPr sz="3250" spc="185" dirty="0">
                <a:latin typeface="Tahoma"/>
                <a:cs typeface="Tahoma"/>
              </a:rPr>
              <a:t>in</a:t>
            </a:r>
            <a:r>
              <a:rPr sz="3250" dirty="0">
                <a:latin typeface="Tahoma"/>
                <a:cs typeface="Tahoma"/>
              </a:rPr>
              <a:t>	</a:t>
            </a:r>
            <a:r>
              <a:rPr sz="3250" spc="170" dirty="0">
                <a:latin typeface="Tahoma"/>
                <a:cs typeface="Tahoma"/>
              </a:rPr>
              <a:t>France</a:t>
            </a:r>
            <a:r>
              <a:rPr sz="3250" dirty="0">
                <a:latin typeface="Tahoma"/>
                <a:cs typeface="Tahoma"/>
              </a:rPr>
              <a:t>	</a:t>
            </a:r>
            <a:r>
              <a:rPr sz="3250" spc="170" dirty="0">
                <a:latin typeface="Tahoma"/>
                <a:cs typeface="Tahoma"/>
              </a:rPr>
              <a:t>by </a:t>
            </a:r>
            <a:r>
              <a:rPr sz="3250" spc="285" dirty="0">
                <a:latin typeface="Tahoma"/>
                <a:cs typeface="Tahoma"/>
              </a:rPr>
              <a:t>Dominique</a:t>
            </a:r>
            <a:r>
              <a:rPr sz="3250" spc="-100" dirty="0">
                <a:latin typeface="Tahoma"/>
                <a:cs typeface="Tahoma"/>
              </a:rPr>
              <a:t> </a:t>
            </a:r>
            <a:r>
              <a:rPr sz="3250" spc="285" dirty="0">
                <a:latin typeface="Tahoma"/>
                <a:cs typeface="Tahoma"/>
              </a:rPr>
              <a:t>Mandonnaud</a:t>
            </a:r>
            <a:endParaRPr sz="3250">
              <a:latin typeface="Tahoma"/>
              <a:cs typeface="Tahom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281686" y="308325"/>
            <a:ext cx="1535430" cy="223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105" dirty="0">
                <a:solidFill>
                  <a:srgbClr val="3C4E61"/>
                </a:solidFill>
                <a:latin typeface="Tahoma"/>
                <a:cs typeface="Tahoma"/>
              </a:rPr>
              <a:t>(Sephora,</a:t>
            </a:r>
            <a:r>
              <a:rPr sz="1300" spc="1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1300" spc="100" dirty="0">
                <a:solidFill>
                  <a:srgbClr val="3C4E61"/>
                </a:solidFill>
                <a:latin typeface="Tahoma"/>
                <a:cs typeface="Tahoma"/>
              </a:rPr>
              <a:t>2023b)</a:t>
            </a:r>
            <a:endParaRPr sz="1300" dirty="0">
              <a:latin typeface="Tahoma"/>
              <a:cs typeface="Tahom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6135694" y="3422363"/>
            <a:ext cx="1951355" cy="223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195" dirty="0">
                <a:solidFill>
                  <a:srgbClr val="3C4E61"/>
                </a:solidFill>
                <a:latin typeface="Tahoma"/>
                <a:cs typeface="Tahoma"/>
              </a:rPr>
              <a:t>(</a:t>
            </a:r>
            <a:r>
              <a:rPr sz="1300" i="1" spc="195" dirty="0">
                <a:solidFill>
                  <a:srgbClr val="3C4E61"/>
                </a:solidFill>
                <a:latin typeface="Calibri"/>
                <a:cs typeface="Calibri"/>
              </a:rPr>
              <a:t>Sephora</a:t>
            </a:r>
            <a:r>
              <a:rPr sz="1300" i="1" spc="204" dirty="0">
                <a:solidFill>
                  <a:srgbClr val="3C4E61"/>
                </a:solidFill>
                <a:latin typeface="Calibri"/>
                <a:cs typeface="Calibri"/>
              </a:rPr>
              <a:t> </a:t>
            </a:r>
            <a:r>
              <a:rPr sz="1300" i="1" spc="170" dirty="0">
                <a:solidFill>
                  <a:srgbClr val="3C4E61"/>
                </a:solidFill>
                <a:latin typeface="Calibri"/>
                <a:cs typeface="Calibri"/>
              </a:rPr>
              <a:t>Logo</a:t>
            </a:r>
            <a:r>
              <a:rPr sz="1300" spc="170" dirty="0">
                <a:solidFill>
                  <a:srgbClr val="3C4E61"/>
                </a:solidFill>
                <a:latin typeface="Tahoma"/>
                <a:cs typeface="Tahoma"/>
              </a:rPr>
              <a:t>,</a:t>
            </a:r>
            <a:r>
              <a:rPr sz="1300" spc="12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1300" spc="80" dirty="0">
                <a:solidFill>
                  <a:srgbClr val="3C4E61"/>
                </a:solidFill>
                <a:latin typeface="Tahoma"/>
                <a:cs typeface="Tahoma"/>
              </a:rPr>
              <a:t>2022)</a:t>
            </a:r>
            <a:endParaRPr sz="1300" dirty="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1847" y="296966"/>
            <a:ext cx="5455285" cy="86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0" spc="200" dirty="0">
                <a:solidFill>
                  <a:srgbClr val="F7DBDE"/>
                </a:solidFill>
              </a:rPr>
              <a:t>What</a:t>
            </a:r>
            <a:r>
              <a:rPr sz="5500" spc="-385" dirty="0">
                <a:solidFill>
                  <a:srgbClr val="F7DBDE"/>
                </a:solidFill>
              </a:rPr>
              <a:t> </a:t>
            </a:r>
            <a:r>
              <a:rPr sz="5500" spc="85" dirty="0">
                <a:solidFill>
                  <a:srgbClr val="F7DBDE"/>
                </a:solidFill>
              </a:rPr>
              <a:t>is</a:t>
            </a:r>
            <a:r>
              <a:rPr sz="5500" spc="-385" dirty="0">
                <a:solidFill>
                  <a:srgbClr val="F7DBDE"/>
                </a:solidFill>
              </a:rPr>
              <a:t> </a:t>
            </a:r>
            <a:r>
              <a:rPr sz="5500" spc="150" dirty="0">
                <a:solidFill>
                  <a:srgbClr val="F7DBDE"/>
                </a:solidFill>
              </a:rPr>
              <a:t>Change?</a:t>
            </a:r>
            <a:endParaRPr sz="55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7652" y="1772344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7652" y="2610544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7652" y="3867844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7174" y="6726556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7174" y="7983856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7174" y="9241156"/>
            <a:ext cx="95250" cy="95249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431699" y="1597720"/>
            <a:ext cx="17581245" cy="82791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6240">
              <a:lnSpc>
                <a:spcPct val="100000"/>
              </a:lnSpc>
              <a:spcBef>
                <a:spcPts val="100"/>
              </a:spcBef>
            </a:pPr>
            <a:r>
              <a:rPr sz="2400" spc="305" dirty="0">
                <a:solidFill>
                  <a:srgbClr val="F7DBDE"/>
                </a:solidFill>
                <a:latin typeface="Tahoma"/>
                <a:cs typeface="Tahoma"/>
              </a:rPr>
              <a:t>Change</a:t>
            </a:r>
            <a:r>
              <a:rPr sz="2400" spc="20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80" dirty="0">
                <a:solidFill>
                  <a:srgbClr val="F7DBDE"/>
                </a:solidFill>
                <a:latin typeface="Tahoma"/>
                <a:cs typeface="Tahoma"/>
              </a:rPr>
              <a:t>can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85" dirty="0">
                <a:solidFill>
                  <a:srgbClr val="F7DBDE"/>
                </a:solidFill>
                <a:latin typeface="Tahoma"/>
                <a:cs typeface="Tahoma"/>
              </a:rPr>
              <a:t>be</a:t>
            </a:r>
            <a:r>
              <a:rPr sz="2400" spc="20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85" dirty="0">
                <a:solidFill>
                  <a:srgbClr val="F7DBDE"/>
                </a:solidFill>
                <a:latin typeface="Tahoma"/>
                <a:cs typeface="Tahoma"/>
              </a:rPr>
              <a:t>defined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30" dirty="0">
                <a:solidFill>
                  <a:srgbClr val="F7DBDE"/>
                </a:solidFill>
                <a:latin typeface="Tahoma"/>
                <a:cs typeface="Tahoma"/>
              </a:rPr>
              <a:t>as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dirty="0">
                <a:solidFill>
                  <a:srgbClr val="F7DBDE"/>
                </a:solidFill>
                <a:latin typeface="Tahoma"/>
                <a:cs typeface="Tahoma"/>
              </a:rPr>
              <a:t>'</a:t>
            </a:r>
            <a:r>
              <a:rPr sz="2400" spc="20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60" dirty="0">
                <a:solidFill>
                  <a:srgbClr val="F7DBDE"/>
                </a:solidFill>
                <a:latin typeface="Tahoma"/>
                <a:cs typeface="Tahoma"/>
              </a:rPr>
              <a:t>the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50" dirty="0">
                <a:solidFill>
                  <a:srgbClr val="F7DBDE"/>
                </a:solidFill>
                <a:latin typeface="Tahoma"/>
                <a:cs typeface="Tahoma"/>
              </a:rPr>
              <a:t>act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55" dirty="0">
                <a:solidFill>
                  <a:srgbClr val="F7DBDE"/>
                </a:solidFill>
                <a:latin typeface="Tahoma"/>
                <a:cs typeface="Tahoma"/>
              </a:rPr>
              <a:t>of</a:t>
            </a:r>
            <a:r>
              <a:rPr sz="2400" spc="20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350" dirty="0">
                <a:solidFill>
                  <a:srgbClr val="F7DBDE"/>
                </a:solidFill>
                <a:latin typeface="Tahoma"/>
                <a:cs typeface="Tahoma"/>
              </a:rPr>
              <a:t>becoming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20" dirty="0">
                <a:solidFill>
                  <a:srgbClr val="F7DBDE"/>
                </a:solidFill>
                <a:latin typeface="Tahoma"/>
                <a:cs typeface="Tahoma"/>
              </a:rPr>
              <a:t>different'</a:t>
            </a:r>
            <a:r>
              <a:rPr sz="2400" spc="20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90" dirty="0">
                <a:solidFill>
                  <a:srgbClr val="F7DBDE"/>
                </a:solidFill>
                <a:latin typeface="Tahoma"/>
                <a:cs typeface="Tahoma"/>
              </a:rPr>
              <a:t>(Cambridge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Dictionary,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55" dirty="0">
                <a:solidFill>
                  <a:srgbClr val="F7DBDE"/>
                </a:solidFill>
                <a:latin typeface="Tahoma"/>
                <a:cs typeface="Tahoma"/>
              </a:rPr>
              <a:t>2023)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700" dirty="0">
              <a:latin typeface="Tahoma"/>
              <a:cs typeface="Tahoma"/>
            </a:endParaRPr>
          </a:p>
          <a:p>
            <a:pPr marL="396240" marR="1111250">
              <a:lnSpc>
                <a:spcPct val="114599"/>
              </a:lnSpc>
            </a:pPr>
            <a:r>
              <a:rPr lang="en-GB" sz="2400" spc="85" dirty="0">
                <a:solidFill>
                  <a:srgbClr val="F7DBDE"/>
                </a:solidFill>
                <a:latin typeface="Tahoma"/>
                <a:cs typeface="Tahoma"/>
              </a:rPr>
              <a:t>'</a:t>
            </a:r>
            <a:r>
              <a:rPr sz="2400" spc="85" dirty="0">
                <a:solidFill>
                  <a:srgbClr val="F7DBDE"/>
                </a:solidFill>
                <a:latin typeface="Tahoma"/>
                <a:cs typeface="Tahoma"/>
              </a:rPr>
              <a:t>In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40" dirty="0">
                <a:solidFill>
                  <a:srgbClr val="F7DBDE"/>
                </a:solidFill>
                <a:latin typeface="Tahoma"/>
                <a:cs typeface="Tahoma"/>
              </a:rPr>
              <a:t>order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15" dirty="0">
                <a:solidFill>
                  <a:srgbClr val="F7DBDE"/>
                </a:solidFill>
                <a:latin typeface="Tahoma"/>
                <a:cs typeface="Tahoma"/>
              </a:rPr>
              <a:t>to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85" dirty="0">
                <a:solidFill>
                  <a:srgbClr val="F7DBDE"/>
                </a:solidFill>
                <a:latin typeface="Tahoma"/>
                <a:cs typeface="Tahoma"/>
              </a:rPr>
              <a:t>be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40" dirty="0">
                <a:solidFill>
                  <a:srgbClr val="F7DBDE"/>
                </a:solidFill>
                <a:latin typeface="Tahoma"/>
                <a:cs typeface="Tahoma"/>
              </a:rPr>
              <a:t>successful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40" dirty="0">
                <a:solidFill>
                  <a:srgbClr val="F7DBDE"/>
                </a:solidFill>
                <a:latin typeface="Tahoma"/>
                <a:cs typeface="Tahoma"/>
              </a:rPr>
              <a:t>businesses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300" dirty="0">
                <a:solidFill>
                  <a:srgbClr val="F7DBDE"/>
                </a:solidFill>
                <a:latin typeface="Tahoma"/>
                <a:cs typeface="Tahoma"/>
              </a:rPr>
              <a:t>need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15" dirty="0">
                <a:solidFill>
                  <a:srgbClr val="F7DBDE"/>
                </a:solidFill>
                <a:latin typeface="Tahoma"/>
                <a:cs typeface="Tahoma"/>
              </a:rPr>
              <a:t>to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85" dirty="0">
                <a:solidFill>
                  <a:srgbClr val="F7DBDE"/>
                </a:solidFill>
                <a:latin typeface="Tahoma"/>
                <a:cs typeface="Tahoma"/>
              </a:rPr>
              <a:t>be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65" dirty="0">
                <a:solidFill>
                  <a:srgbClr val="F7DBDE"/>
                </a:solidFill>
                <a:latin typeface="Tahoma"/>
                <a:cs typeface="Tahoma"/>
              </a:rPr>
              <a:t>able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15" dirty="0">
                <a:solidFill>
                  <a:srgbClr val="F7DBDE"/>
                </a:solidFill>
                <a:latin typeface="Tahoma"/>
                <a:cs typeface="Tahoma"/>
              </a:rPr>
              <a:t>to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35" dirty="0">
                <a:solidFill>
                  <a:srgbClr val="F7DBDE"/>
                </a:solidFill>
                <a:latin typeface="Tahoma"/>
                <a:cs typeface="Tahoma"/>
              </a:rPr>
              <a:t>adjust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35" dirty="0">
                <a:solidFill>
                  <a:srgbClr val="F7DBDE"/>
                </a:solidFill>
                <a:latin typeface="Tahoma"/>
                <a:cs typeface="Tahoma"/>
              </a:rPr>
              <a:t>their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60" dirty="0">
                <a:solidFill>
                  <a:srgbClr val="F7DBDE"/>
                </a:solidFill>
                <a:latin typeface="Tahoma"/>
                <a:cs typeface="Tahoma"/>
              </a:rPr>
              <a:t>operations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in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45" dirty="0">
                <a:solidFill>
                  <a:srgbClr val="F7DBDE"/>
                </a:solidFill>
                <a:latin typeface="Tahoma"/>
                <a:cs typeface="Tahoma"/>
              </a:rPr>
              <a:t>response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15" dirty="0">
                <a:solidFill>
                  <a:srgbClr val="F7DBDE"/>
                </a:solidFill>
                <a:latin typeface="Tahoma"/>
                <a:cs typeface="Tahoma"/>
              </a:rPr>
              <a:t>to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10" dirty="0">
                <a:solidFill>
                  <a:srgbClr val="F7DBDE"/>
                </a:solidFill>
                <a:latin typeface="Tahoma"/>
                <a:cs typeface="Tahoma"/>
              </a:rPr>
              <a:t>a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60" dirty="0">
                <a:solidFill>
                  <a:srgbClr val="F7DBDE"/>
                </a:solidFill>
                <a:latin typeface="Tahoma"/>
                <a:cs typeface="Tahoma"/>
              </a:rPr>
              <a:t>a </a:t>
            </a:r>
            <a:r>
              <a:rPr sz="2400" spc="185" dirty="0">
                <a:solidFill>
                  <a:srgbClr val="F7DBDE"/>
                </a:solidFill>
                <a:latin typeface="Tahoma"/>
                <a:cs typeface="Tahoma"/>
              </a:rPr>
              <a:t>variety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55" dirty="0">
                <a:solidFill>
                  <a:srgbClr val="F7DBDE"/>
                </a:solidFill>
                <a:latin typeface="Tahoma"/>
                <a:cs typeface="Tahoma"/>
              </a:rPr>
              <a:t>of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15" dirty="0">
                <a:solidFill>
                  <a:srgbClr val="F7DBDE"/>
                </a:solidFill>
                <a:latin typeface="Tahoma"/>
                <a:cs typeface="Tahoma"/>
              </a:rPr>
              <a:t>factors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75" dirty="0">
                <a:solidFill>
                  <a:srgbClr val="F7DBDE"/>
                </a:solidFill>
                <a:latin typeface="Tahoma"/>
                <a:cs typeface="Tahoma"/>
              </a:rPr>
              <a:t>such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30" dirty="0">
                <a:solidFill>
                  <a:srgbClr val="F7DBDE"/>
                </a:solidFill>
                <a:latin typeface="Tahoma"/>
                <a:cs typeface="Tahoma"/>
              </a:rPr>
              <a:t>as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65" dirty="0">
                <a:solidFill>
                  <a:srgbClr val="F7DBDE"/>
                </a:solidFill>
                <a:latin typeface="Tahoma"/>
                <a:cs typeface="Tahoma"/>
              </a:rPr>
              <a:t>increased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320" dirty="0">
                <a:solidFill>
                  <a:srgbClr val="F7DBDE"/>
                </a:solidFill>
                <a:latin typeface="Tahoma"/>
                <a:cs typeface="Tahoma"/>
              </a:rPr>
              <a:t>competition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300" dirty="0">
                <a:solidFill>
                  <a:srgbClr val="F7DBDE"/>
                </a:solidFill>
                <a:latin typeface="Tahoma"/>
                <a:cs typeface="Tahoma"/>
              </a:rPr>
              <a:t>and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95" dirty="0">
                <a:solidFill>
                  <a:srgbClr val="F7DBDE"/>
                </a:solidFill>
                <a:latin typeface="Tahoma"/>
                <a:cs typeface="Tahoma"/>
              </a:rPr>
              <a:t>technological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60" dirty="0">
                <a:solidFill>
                  <a:srgbClr val="F7DBDE"/>
                </a:solidFill>
                <a:latin typeface="Tahoma"/>
                <a:cs typeface="Tahoma"/>
              </a:rPr>
              <a:t>advances</a:t>
            </a:r>
            <a:r>
              <a:rPr lang="en-GB" sz="2400" spc="260" dirty="0">
                <a:solidFill>
                  <a:srgbClr val="F7DBDE"/>
                </a:solidFill>
                <a:latin typeface="Tahoma"/>
                <a:cs typeface="Tahoma"/>
              </a:rPr>
              <a:t>'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70" dirty="0">
                <a:solidFill>
                  <a:srgbClr val="F7DBDE"/>
                </a:solidFill>
                <a:latin typeface="Tahoma"/>
                <a:cs typeface="Tahoma"/>
              </a:rPr>
              <a:t>(Thompson,2018).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700" dirty="0">
              <a:latin typeface="Tahoma"/>
              <a:cs typeface="Tahoma"/>
            </a:endParaRPr>
          </a:p>
          <a:p>
            <a:pPr marL="396240" marR="2262505">
              <a:lnSpc>
                <a:spcPct val="114599"/>
              </a:lnSpc>
            </a:pPr>
            <a:r>
              <a:rPr lang="en-GB" sz="2400" spc="305" dirty="0">
                <a:solidFill>
                  <a:srgbClr val="F7DBDE"/>
                </a:solidFill>
                <a:latin typeface="Tahoma"/>
                <a:cs typeface="Tahoma"/>
              </a:rPr>
              <a:t>'</a:t>
            </a:r>
            <a:r>
              <a:rPr sz="2400" spc="305" dirty="0">
                <a:solidFill>
                  <a:srgbClr val="F7DBDE"/>
                </a:solidFill>
                <a:latin typeface="Tahoma"/>
                <a:cs typeface="Tahoma"/>
              </a:rPr>
              <a:t>Change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80" dirty="0">
                <a:solidFill>
                  <a:srgbClr val="F7DBDE"/>
                </a:solidFill>
                <a:latin typeface="Tahoma"/>
                <a:cs typeface="Tahoma"/>
              </a:rPr>
              <a:t>can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85" dirty="0">
                <a:solidFill>
                  <a:srgbClr val="F7DBDE"/>
                </a:solidFill>
                <a:latin typeface="Tahoma"/>
                <a:cs typeface="Tahoma"/>
              </a:rPr>
              <a:t>be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45" dirty="0">
                <a:solidFill>
                  <a:srgbClr val="F7DBDE"/>
                </a:solidFill>
                <a:latin typeface="Tahoma"/>
                <a:cs typeface="Tahoma"/>
              </a:rPr>
              <a:t>very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50" dirty="0">
                <a:solidFill>
                  <a:srgbClr val="F7DBDE"/>
                </a:solidFill>
                <a:latin typeface="Tahoma"/>
                <a:cs typeface="Tahoma"/>
              </a:rPr>
              <a:t>difficult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15" dirty="0">
                <a:solidFill>
                  <a:srgbClr val="F7DBDE"/>
                </a:solidFill>
                <a:latin typeface="Tahoma"/>
                <a:cs typeface="Tahoma"/>
              </a:rPr>
              <a:t>to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90" dirty="0">
                <a:solidFill>
                  <a:srgbClr val="F7DBDE"/>
                </a:solidFill>
                <a:latin typeface="Tahoma"/>
                <a:cs typeface="Tahoma"/>
              </a:rPr>
              <a:t>introduce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35" dirty="0">
                <a:solidFill>
                  <a:srgbClr val="F7DBDE"/>
                </a:solidFill>
                <a:latin typeface="Tahoma"/>
                <a:cs typeface="Tahoma"/>
              </a:rPr>
              <a:t>successfully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30" dirty="0">
                <a:solidFill>
                  <a:srgbClr val="F7DBDE"/>
                </a:solidFill>
                <a:latin typeface="Tahoma"/>
                <a:cs typeface="Tahoma"/>
              </a:rPr>
              <a:t>as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45" dirty="0">
                <a:solidFill>
                  <a:srgbClr val="F7DBDE"/>
                </a:solidFill>
                <a:latin typeface="Tahoma"/>
                <a:cs typeface="Tahoma"/>
              </a:rPr>
              <a:t>there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85" dirty="0">
                <a:solidFill>
                  <a:srgbClr val="F7DBDE"/>
                </a:solidFill>
                <a:latin typeface="Tahoma"/>
                <a:cs typeface="Tahoma"/>
              </a:rPr>
              <a:t>are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310" dirty="0">
                <a:solidFill>
                  <a:srgbClr val="F7DBDE"/>
                </a:solidFill>
                <a:latin typeface="Tahoma"/>
                <a:cs typeface="Tahoma"/>
              </a:rPr>
              <a:t>many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325" dirty="0">
                <a:solidFill>
                  <a:srgbClr val="F7DBDE"/>
                </a:solidFill>
                <a:latin typeface="Tahoma"/>
                <a:cs typeface="Tahoma"/>
              </a:rPr>
              <a:t>dynamic</a:t>
            </a:r>
            <a:r>
              <a:rPr sz="2400" spc="20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parts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90" dirty="0">
                <a:solidFill>
                  <a:srgbClr val="F7DBDE"/>
                </a:solidFill>
                <a:latin typeface="Tahoma"/>
                <a:cs typeface="Tahoma"/>
              </a:rPr>
              <a:t>to </a:t>
            </a:r>
            <a:r>
              <a:rPr sz="2400" spc="270" dirty="0">
                <a:solidFill>
                  <a:srgbClr val="F7DBDE"/>
                </a:solidFill>
                <a:latin typeface="Tahoma"/>
                <a:cs typeface="Tahoma"/>
              </a:rPr>
              <a:t>consider</a:t>
            </a:r>
            <a:r>
              <a:rPr sz="2400" spc="19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300" dirty="0">
                <a:solidFill>
                  <a:srgbClr val="F7DBDE"/>
                </a:solidFill>
                <a:latin typeface="Tahoma"/>
                <a:cs typeface="Tahoma"/>
              </a:rPr>
              <a:t>and</a:t>
            </a:r>
            <a:r>
              <a:rPr sz="2400" spc="20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50" dirty="0">
                <a:solidFill>
                  <a:srgbClr val="F7DBDE"/>
                </a:solidFill>
                <a:latin typeface="Tahoma"/>
                <a:cs typeface="Tahoma"/>
              </a:rPr>
              <a:t>difficult</a:t>
            </a:r>
            <a:r>
              <a:rPr sz="2400" spc="19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15" dirty="0">
                <a:solidFill>
                  <a:srgbClr val="F7DBDE"/>
                </a:solidFill>
                <a:latin typeface="Tahoma"/>
                <a:cs typeface="Tahoma"/>
              </a:rPr>
              <a:t>to</a:t>
            </a:r>
            <a:r>
              <a:rPr sz="2400" spc="20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90" dirty="0">
                <a:solidFill>
                  <a:srgbClr val="F7DBDE"/>
                </a:solidFill>
                <a:latin typeface="Tahoma"/>
                <a:cs typeface="Tahoma"/>
              </a:rPr>
              <a:t>predict</a:t>
            </a:r>
            <a:r>
              <a:rPr lang="en-GB" sz="2400" spc="290" dirty="0">
                <a:solidFill>
                  <a:srgbClr val="F7DBDE"/>
                </a:solidFill>
                <a:latin typeface="Tahoma"/>
                <a:cs typeface="Tahoma"/>
              </a:rPr>
              <a:t>'</a:t>
            </a:r>
            <a:r>
              <a:rPr sz="2400" spc="20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15" dirty="0">
                <a:solidFill>
                  <a:srgbClr val="F7DBDE"/>
                </a:solidFill>
                <a:latin typeface="Tahoma"/>
                <a:cs typeface="Tahoma"/>
              </a:rPr>
              <a:t>(Carnall</a:t>
            </a:r>
            <a:r>
              <a:rPr sz="2400" spc="19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dirty="0">
                <a:solidFill>
                  <a:srgbClr val="F7DBDE"/>
                </a:solidFill>
                <a:latin typeface="Tahoma"/>
                <a:cs typeface="Tahoma"/>
              </a:rPr>
              <a:t>&amp;</a:t>
            </a:r>
            <a:r>
              <a:rPr sz="2400" spc="20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60" dirty="0">
                <a:solidFill>
                  <a:srgbClr val="F7DBDE"/>
                </a:solidFill>
                <a:latin typeface="Tahoma"/>
                <a:cs typeface="Tahoma"/>
              </a:rPr>
              <a:t>Todnem,</a:t>
            </a:r>
            <a:r>
              <a:rPr sz="2400" spc="20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40" dirty="0">
                <a:solidFill>
                  <a:srgbClr val="F7DBDE"/>
                </a:solidFill>
                <a:latin typeface="Tahoma"/>
                <a:cs typeface="Tahoma"/>
              </a:rPr>
              <a:t>2014).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4050" dirty="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</a:pPr>
            <a:r>
              <a:rPr sz="5500" spc="200" dirty="0">
                <a:solidFill>
                  <a:srgbClr val="F7DBDE"/>
                </a:solidFill>
                <a:latin typeface="Palatino Linotype"/>
                <a:cs typeface="Palatino Linotype"/>
              </a:rPr>
              <a:t>What</a:t>
            </a:r>
            <a:r>
              <a:rPr sz="5500" spc="-385" dirty="0">
                <a:solidFill>
                  <a:srgbClr val="F7DBDE"/>
                </a:solidFill>
                <a:latin typeface="Palatino Linotype"/>
                <a:cs typeface="Palatino Linotype"/>
              </a:rPr>
              <a:t> </a:t>
            </a:r>
            <a:r>
              <a:rPr sz="5500" spc="85" dirty="0">
                <a:solidFill>
                  <a:srgbClr val="F7DBDE"/>
                </a:solidFill>
                <a:latin typeface="Palatino Linotype"/>
                <a:cs typeface="Palatino Linotype"/>
              </a:rPr>
              <a:t>is</a:t>
            </a:r>
            <a:r>
              <a:rPr sz="5500" spc="-385" dirty="0">
                <a:solidFill>
                  <a:srgbClr val="F7DBDE"/>
                </a:solidFill>
                <a:latin typeface="Palatino Linotype"/>
                <a:cs typeface="Palatino Linotype"/>
              </a:rPr>
              <a:t> </a:t>
            </a:r>
            <a:r>
              <a:rPr sz="5500" spc="65" dirty="0">
                <a:solidFill>
                  <a:srgbClr val="F7DBDE"/>
                </a:solidFill>
                <a:latin typeface="Palatino Linotype"/>
                <a:cs typeface="Palatino Linotype"/>
              </a:rPr>
              <a:t>Change</a:t>
            </a:r>
            <a:r>
              <a:rPr sz="5500" spc="-385" dirty="0">
                <a:solidFill>
                  <a:srgbClr val="F7DBDE"/>
                </a:solidFill>
                <a:latin typeface="Palatino Linotype"/>
                <a:cs typeface="Palatino Linotype"/>
              </a:rPr>
              <a:t> </a:t>
            </a:r>
            <a:r>
              <a:rPr sz="5500" spc="114" dirty="0">
                <a:solidFill>
                  <a:srgbClr val="F7DBDE"/>
                </a:solidFill>
                <a:latin typeface="Palatino Linotype"/>
                <a:cs typeface="Palatino Linotype"/>
              </a:rPr>
              <a:t>Management?</a:t>
            </a:r>
            <a:endParaRPr sz="5500" dirty="0">
              <a:latin typeface="Palatino Linotype"/>
              <a:cs typeface="Palatino Linotype"/>
            </a:endParaRPr>
          </a:p>
          <a:p>
            <a:pPr marL="86360" marR="7620">
              <a:lnSpc>
                <a:spcPct val="114599"/>
              </a:lnSpc>
              <a:spcBef>
                <a:spcPts val="4370"/>
              </a:spcBef>
            </a:pPr>
            <a:r>
              <a:rPr sz="2400" spc="150" dirty="0">
                <a:solidFill>
                  <a:srgbClr val="F7DBDE"/>
                </a:solidFill>
                <a:latin typeface="Tahoma"/>
                <a:cs typeface="Tahoma"/>
              </a:rPr>
              <a:t>'Change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 management </a:t>
            </a:r>
            <a:r>
              <a:rPr sz="2400" dirty="0">
                <a:solidFill>
                  <a:srgbClr val="F7DBDE"/>
                </a:solidFill>
                <a:latin typeface="Tahoma"/>
                <a:cs typeface="Tahoma"/>
              </a:rPr>
              <a:t>is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65" dirty="0">
                <a:solidFill>
                  <a:srgbClr val="F7DBDE"/>
                </a:solidFill>
                <a:latin typeface="Tahoma"/>
                <a:cs typeface="Tahoma"/>
              </a:rPr>
              <a:t>the</a:t>
            </a:r>
            <a:r>
              <a:rPr sz="2400" spc="229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30" dirty="0">
                <a:solidFill>
                  <a:srgbClr val="F7DBDE"/>
                </a:solidFill>
                <a:latin typeface="Tahoma"/>
                <a:cs typeface="Tahoma"/>
              </a:rPr>
              <a:t>overarching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80" dirty="0">
                <a:solidFill>
                  <a:srgbClr val="F7DBDE"/>
                </a:solidFill>
                <a:latin typeface="Tahoma"/>
                <a:cs typeface="Tahoma"/>
              </a:rPr>
              <a:t>approach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55" dirty="0">
                <a:solidFill>
                  <a:srgbClr val="F7DBDE"/>
                </a:solidFill>
                <a:latin typeface="Tahoma"/>
                <a:cs typeface="Tahoma"/>
              </a:rPr>
              <a:t>taken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55" dirty="0">
                <a:solidFill>
                  <a:srgbClr val="F7DBDE"/>
                </a:solidFill>
                <a:latin typeface="Tahoma"/>
                <a:cs typeface="Tahoma"/>
              </a:rPr>
              <a:t>in</a:t>
            </a:r>
            <a:r>
              <a:rPr sz="2400" spc="229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70" dirty="0">
                <a:solidFill>
                  <a:srgbClr val="F7DBDE"/>
                </a:solidFill>
                <a:latin typeface="Tahoma"/>
                <a:cs typeface="Tahoma"/>
              </a:rPr>
              <a:t>an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25" dirty="0">
                <a:solidFill>
                  <a:srgbClr val="F7DBDE"/>
                </a:solidFill>
                <a:latin typeface="Tahoma"/>
                <a:cs typeface="Tahoma"/>
              </a:rPr>
              <a:t>organisation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45" dirty="0">
                <a:solidFill>
                  <a:srgbClr val="F7DBDE"/>
                </a:solidFill>
                <a:latin typeface="Tahoma"/>
                <a:cs typeface="Tahoma"/>
              </a:rPr>
              <a:t>to</a:t>
            </a:r>
            <a:r>
              <a:rPr sz="2400" spc="229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95" dirty="0">
                <a:solidFill>
                  <a:srgbClr val="F7DBDE"/>
                </a:solidFill>
                <a:latin typeface="Tahoma"/>
                <a:cs typeface="Tahoma"/>
              </a:rPr>
              <a:t>move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70" dirty="0">
                <a:solidFill>
                  <a:srgbClr val="F7DBDE"/>
                </a:solidFill>
                <a:latin typeface="Tahoma"/>
                <a:cs typeface="Tahoma"/>
              </a:rPr>
              <a:t>from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65" dirty="0">
                <a:solidFill>
                  <a:srgbClr val="F7DBDE"/>
                </a:solidFill>
                <a:latin typeface="Tahoma"/>
                <a:cs typeface="Tahoma"/>
              </a:rPr>
              <a:t>the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40" dirty="0">
                <a:solidFill>
                  <a:srgbClr val="F7DBDE"/>
                </a:solidFill>
                <a:latin typeface="Tahoma"/>
                <a:cs typeface="Tahoma"/>
              </a:rPr>
              <a:t>current</a:t>
            </a:r>
            <a:r>
              <a:rPr sz="2400" spc="229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45" dirty="0">
                <a:solidFill>
                  <a:srgbClr val="F7DBDE"/>
                </a:solidFill>
                <a:latin typeface="Tahoma"/>
                <a:cs typeface="Tahoma"/>
              </a:rPr>
              <a:t>to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10" dirty="0">
                <a:solidFill>
                  <a:srgbClr val="F7DBDE"/>
                </a:solidFill>
                <a:latin typeface="Tahoma"/>
                <a:cs typeface="Tahoma"/>
              </a:rPr>
              <a:t>a</a:t>
            </a:r>
            <a:r>
              <a:rPr sz="2400" spc="22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10" dirty="0">
                <a:solidFill>
                  <a:srgbClr val="F7DBDE"/>
                </a:solidFill>
                <a:latin typeface="Tahoma"/>
                <a:cs typeface="Tahoma"/>
              </a:rPr>
              <a:t>future </a:t>
            </a:r>
            <a:r>
              <a:rPr sz="2400" spc="135" dirty="0">
                <a:solidFill>
                  <a:srgbClr val="F7DBDE"/>
                </a:solidFill>
                <a:latin typeface="Tahoma"/>
                <a:cs typeface="Tahoma"/>
              </a:rPr>
              <a:t>desirable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00" dirty="0">
                <a:solidFill>
                  <a:srgbClr val="F7DBDE"/>
                </a:solidFill>
                <a:latin typeface="Tahoma"/>
                <a:cs typeface="Tahoma"/>
              </a:rPr>
              <a:t>state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45" dirty="0">
                <a:solidFill>
                  <a:srgbClr val="F7DBDE"/>
                </a:solidFill>
                <a:latin typeface="Tahoma"/>
                <a:cs typeface="Tahoma"/>
              </a:rPr>
              <a:t>using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10" dirty="0">
                <a:solidFill>
                  <a:srgbClr val="F7DBDE"/>
                </a:solidFill>
                <a:latin typeface="Tahoma"/>
                <a:cs typeface="Tahoma"/>
              </a:rPr>
              <a:t>a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70" dirty="0">
                <a:solidFill>
                  <a:srgbClr val="F7DBDE"/>
                </a:solidFill>
                <a:latin typeface="Tahoma"/>
                <a:cs typeface="Tahoma"/>
              </a:rPr>
              <a:t>coordinated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and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40" dirty="0">
                <a:solidFill>
                  <a:srgbClr val="F7DBDE"/>
                </a:solidFill>
                <a:latin typeface="Tahoma"/>
                <a:cs typeface="Tahoma"/>
              </a:rPr>
              <a:t>structured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80" dirty="0">
                <a:solidFill>
                  <a:srgbClr val="F7DBDE"/>
                </a:solidFill>
                <a:latin typeface="Tahoma"/>
                <a:cs typeface="Tahoma"/>
              </a:rPr>
              <a:t>approach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55" dirty="0">
                <a:solidFill>
                  <a:srgbClr val="F7DBDE"/>
                </a:solidFill>
                <a:latin typeface="Tahoma"/>
                <a:cs typeface="Tahoma"/>
              </a:rPr>
              <a:t>in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50" dirty="0">
                <a:solidFill>
                  <a:srgbClr val="F7DBDE"/>
                </a:solidFill>
                <a:latin typeface="Tahoma"/>
                <a:cs typeface="Tahoma"/>
              </a:rPr>
              <a:t>collaboration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85" dirty="0">
                <a:solidFill>
                  <a:srgbClr val="F7DBDE"/>
                </a:solidFill>
                <a:latin typeface="Tahoma"/>
                <a:cs typeface="Tahoma"/>
              </a:rPr>
              <a:t>with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30" dirty="0">
                <a:solidFill>
                  <a:srgbClr val="F7DBDE"/>
                </a:solidFill>
                <a:latin typeface="Tahoma"/>
                <a:cs typeface="Tahoma"/>
              </a:rPr>
              <a:t>stakeholders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dirty="0">
                <a:solidFill>
                  <a:srgbClr val="F7DBDE"/>
                </a:solidFill>
                <a:latin typeface="Tahoma"/>
                <a:cs typeface="Tahoma"/>
              </a:rPr>
              <a:t>'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90" dirty="0">
                <a:solidFill>
                  <a:srgbClr val="F7DBDE"/>
                </a:solidFill>
                <a:latin typeface="Tahoma"/>
                <a:cs typeface="Tahoma"/>
              </a:rPr>
              <a:t>(APM,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-10" dirty="0">
                <a:solidFill>
                  <a:srgbClr val="F7DBDE"/>
                </a:solidFill>
                <a:latin typeface="Tahoma"/>
                <a:cs typeface="Tahoma"/>
              </a:rPr>
              <a:t>2022).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700" dirty="0">
              <a:latin typeface="Tahoma"/>
              <a:cs typeface="Tahoma"/>
            </a:endParaRPr>
          </a:p>
          <a:p>
            <a:pPr marL="86360" marR="5080">
              <a:lnSpc>
                <a:spcPct val="114599"/>
              </a:lnSpc>
            </a:pPr>
            <a:r>
              <a:rPr sz="2400" spc="114" dirty="0">
                <a:solidFill>
                  <a:srgbClr val="F7DBDE"/>
                </a:solidFill>
                <a:latin typeface="Tahoma"/>
                <a:cs typeface="Tahoma"/>
              </a:rPr>
              <a:t>Essential</a:t>
            </a:r>
            <a:r>
              <a:rPr sz="2400" spc="8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50" dirty="0">
                <a:solidFill>
                  <a:srgbClr val="F7DBDE"/>
                </a:solidFill>
                <a:latin typeface="Tahoma"/>
                <a:cs typeface="Tahoma"/>
              </a:rPr>
              <a:t>that</a:t>
            </a:r>
            <a:r>
              <a:rPr sz="2400" spc="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65" dirty="0">
                <a:solidFill>
                  <a:srgbClr val="F7DBDE"/>
                </a:solidFill>
                <a:latin typeface="Tahoma"/>
                <a:cs typeface="Tahoma"/>
              </a:rPr>
              <a:t>the</a:t>
            </a:r>
            <a:r>
              <a:rPr sz="2400" spc="8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95" dirty="0">
                <a:solidFill>
                  <a:srgbClr val="F7DBDE"/>
                </a:solidFill>
                <a:latin typeface="Tahoma"/>
                <a:cs typeface="Tahoma"/>
              </a:rPr>
              <a:t>most</a:t>
            </a:r>
            <a:r>
              <a:rPr sz="2400" spc="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50" dirty="0">
                <a:solidFill>
                  <a:srgbClr val="F7DBDE"/>
                </a:solidFill>
                <a:latin typeface="Tahoma"/>
                <a:cs typeface="Tahoma"/>
              </a:rPr>
              <a:t>appropriate</a:t>
            </a:r>
            <a:r>
              <a:rPr sz="2400" spc="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45" dirty="0">
                <a:solidFill>
                  <a:srgbClr val="F7DBDE"/>
                </a:solidFill>
                <a:latin typeface="Tahoma"/>
                <a:cs typeface="Tahoma"/>
              </a:rPr>
              <a:t>tool/approach</a:t>
            </a:r>
            <a:r>
              <a:rPr sz="2400" spc="8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dirty="0">
                <a:solidFill>
                  <a:srgbClr val="F7DBDE"/>
                </a:solidFill>
                <a:latin typeface="Tahoma"/>
                <a:cs typeface="Tahoma"/>
              </a:rPr>
              <a:t>is</a:t>
            </a:r>
            <a:r>
              <a:rPr sz="2400" spc="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60" dirty="0">
                <a:solidFill>
                  <a:srgbClr val="F7DBDE"/>
                </a:solidFill>
                <a:latin typeface="Tahoma"/>
                <a:cs typeface="Tahoma"/>
              </a:rPr>
              <a:t>used</a:t>
            </a:r>
            <a:r>
              <a:rPr sz="2400" spc="8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65" dirty="0">
                <a:solidFill>
                  <a:srgbClr val="F7DBDE"/>
                </a:solidFill>
                <a:latin typeface="Tahoma"/>
                <a:cs typeface="Tahoma"/>
              </a:rPr>
              <a:t>for</a:t>
            </a:r>
            <a:r>
              <a:rPr sz="2400" spc="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80" dirty="0">
                <a:solidFill>
                  <a:srgbClr val="F7DBDE"/>
                </a:solidFill>
                <a:latin typeface="Tahoma"/>
                <a:cs typeface="Tahoma"/>
              </a:rPr>
              <a:t>each</a:t>
            </a:r>
            <a:r>
              <a:rPr sz="2400" spc="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35" dirty="0">
                <a:solidFill>
                  <a:srgbClr val="F7DBDE"/>
                </a:solidFill>
                <a:latin typeface="Tahoma"/>
                <a:cs typeface="Tahoma"/>
              </a:rPr>
              <a:t>specific</a:t>
            </a:r>
            <a:r>
              <a:rPr sz="2400" spc="8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90" dirty="0">
                <a:solidFill>
                  <a:srgbClr val="F7DBDE"/>
                </a:solidFill>
                <a:latin typeface="Tahoma"/>
                <a:cs typeface="Tahoma"/>
              </a:rPr>
              <a:t>situation. </a:t>
            </a:r>
            <a:r>
              <a:rPr sz="2400" spc="170" dirty="0">
                <a:solidFill>
                  <a:srgbClr val="F7DBDE"/>
                </a:solidFill>
                <a:latin typeface="Tahoma"/>
                <a:cs typeface="Tahoma"/>
              </a:rPr>
              <a:t>Many</a:t>
            </a:r>
            <a:r>
              <a:rPr sz="2400" spc="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14" dirty="0">
                <a:solidFill>
                  <a:srgbClr val="F7DBDE"/>
                </a:solidFill>
                <a:latin typeface="Tahoma"/>
                <a:cs typeface="Tahoma"/>
              </a:rPr>
              <a:t>theories</a:t>
            </a:r>
            <a:r>
              <a:rPr sz="2400" spc="8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45" dirty="0">
                <a:solidFill>
                  <a:srgbClr val="F7DBDE"/>
                </a:solidFill>
                <a:latin typeface="Tahoma"/>
                <a:cs typeface="Tahoma"/>
              </a:rPr>
              <a:t>to</a:t>
            </a:r>
            <a:r>
              <a:rPr sz="2400" spc="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00" dirty="0">
                <a:solidFill>
                  <a:srgbClr val="F7DBDE"/>
                </a:solidFill>
                <a:latin typeface="Tahoma"/>
                <a:cs typeface="Tahoma"/>
              </a:rPr>
              <a:t>also</a:t>
            </a:r>
            <a:r>
              <a:rPr sz="2400" spc="8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35" dirty="0">
                <a:solidFill>
                  <a:srgbClr val="F7DBDE"/>
                </a:solidFill>
                <a:latin typeface="Tahoma"/>
                <a:cs typeface="Tahoma"/>
              </a:rPr>
              <a:t>consider </a:t>
            </a:r>
            <a:r>
              <a:rPr sz="2400" spc="145" dirty="0">
                <a:solidFill>
                  <a:srgbClr val="F7DBDE"/>
                </a:solidFill>
                <a:latin typeface="Tahoma"/>
                <a:cs typeface="Tahoma"/>
              </a:rPr>
              <a:t>to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60" dirty="0">
                <a:solidFill>
                  <a:srgbClr val="F7DBDE"/>
                </a:solidFill>
                <a:latin typeface="Tahoma"/>
                <a:cs typeface="Tahoma"/>
              </a:rPr>
              <a:t>support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65" dirty="0">
                <a:solidFill>
                  <a:srgbClr val="F7DBDE"/>
                </a:solidFill>
                <a:latin typeface="Tahoma"/>
                <a:cs typeface="Tahoma"/>
              </a:rPr>
              <a:t>the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70" dirty="0">
                <a:solidFill>
                  <a:srgbClr val="F7DBDE"/>
                </a:solidFill>
                <a:latin typeface="Tahoma"/>
                <a:cs typeface="Tahoma"/>
              </a:rPr>
              <a:t>chosen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80" dirty="0">
                <a:solidFill>
                  <a:srgbClr val="F7DBDE"/>
                </a:solidFill>
                <a:latin typeface="Tahoma"/>
                <a:cs typeface="Tahoma"/>
              </a:rPr>
              <a:t>approach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90" dirty="0">
                <a:solidFill>
                  <a:srgbClr val="F7DBDE"/>
                </a:solidFill>
                <a:latin typeface="Tahoma"/>
                <a:cs typeface="Tahoma"/>
              </a:rPr>
              <a:t>(Carnall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dirty="0">
                <a:solidFill>
                  <a:srgbClr val="F7DBDE"/>
                </a:solidFill>
                <a:latin typeface="Tahoma"/>
                <a:cs typeface="Tahoma"/>
              </a:rPr>
              <a:t>&amp;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40" dirty="0">
                <a:solidFill>
                  <a:srgbClr val="F7DBDE"/>
                </a:solidFill>
                <a:latin typeface="Tahoma"/>
                <a:cs typeface="Tahoma"/>
              </a:rPr>
              <a:t>Todnem,</a:t>
            </a:r>
            <a:r>
              <a:rPr sz="2400" spc="-9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-10" dirty="0">
                <a:solidFill>
                  <a:srgbClr val="F7DBDE"/>
                </a:solidFill>
                <a:latin typeface="Tahoma"/>
                <a:cs typeface="Tahoma"/>
              </a:rPr>
              <a:t>2014).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700" dirty="0">
              <a:latin typeface="Tahoma"/>
              <a:cs typeface="Tahoma"/>
            </a:endParaRPr>
          </a:p>
          <a:p>
            <a:pPr marL="86360" marR="6350">
              <a:lnSpc>
                <a:spcPct val="114599"/>
              </a:lnSpc>
            </a:pPr>
            <a:r>
              <a:rPr sz="2400" spc="145" dirty="0">
                <a:solidFill>
                  <a:srgbClr val="F7DBDE"/>
                </a:solidFill>
                <a:latin typeface="Tahoma"/>
                <a:cs typeface="Tahoma"/>
              </a:rPr>
              <a:t>Consideration</a:t>
            </a:r>
            <a:r>
              <a:rPr sz="2400" spc="-4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85" dirty="0">
                <a:solidFill>
                  <a:srgbClr val="F7DBDE"/>
                </a:solidFill>
                <a:latin typeface="Tahoma"/>
                <a:cs typeface="Tahoma"/>
              </a:rPr>
              <a:t>of</a:t>
            </a:r>
            <a:r>
              <a:rPr sz="2400" spc="-3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10" dirty="0">
                <a:solidFill>
                  <a:srgbClr val="F7DBDE"/>
                </a:solidFill>
                <a:latin typeface="Tahoma"/>
                <a:cs typeface="Tahoma"/>
              </a:rPr>
              <a:t>a</a:t>
            </a:r>
            <a:r>
              <a:rPr sz="2400" spc="-3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70" dirty="0">
                <a:solidFill>
                  <a:srgbClr val="F7DBDE"/>
                </a:solidFill>
                <a:latin typeface="Tahoma"/>
                <a:cs typeface="Tahoma"/>
              </a:rPr>
              <a:t>variety</a:t>
            </a:r>
            <a:r>
              <a:rPr sz="2400" spc="-3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85" dirty="0">
                <a:solidFill>
                  <a:srgbClr val="F7DBDE"/>
                </a:solidFill>
                <a:latin typeface="Tahoma"/>
                <a:cs typeface="Tahoma"/>
              </a:rPr>
              <a:t>of</a:t>
            </a:r>
            <a:r>
              <a:rPr sz="2400" spc="-3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95" dirty="0">
                <a:solidFill>
                  <a:srgbClr val="F7DBDE"/>
                </a:solidFill>
                <a:latin typeface="Tahoma"/>
                <a:cs typeface="Tahoma"/>
              </a:rPr>
              <a:t>factors</a:t>
            </a:r>
            <a:r>
              <a:rPr sz="2400" spc="-3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20" dirty="0">
                <a:solidFill>
                  <a:srgbClr val="F7DBDE"/>
                </a:solidFill>
                <a:latin typeface="Tahoma"/>
                <a:cs typeface="Tahoma"/>
              </a:rPr>
              <a:t>needed;</a:t>
            </a:r>
            <a:r>
              <a:rPr sz="2400" spc="-3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00" dirty="0">
                <a:solidFill>
                  <a:srgbClr val="F7DBDE"/>
                </a:solidFill>
                <a:latin typeface="Tahoma"/>
                <a:cs typeface="Tahoma"/>
              </a:rPr>
              <a:t>Leadership,</a:t>
            </a:r>
            <a:r>
              <a:rPr sz="2400" spc="-3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30" dirty="0">
                <a:solidFill>
                  <a:srgbClr val="F7DBDE"/>
                </a:solidFill>
                <a:latin typeface="Tahoma"/>
                <a:cs typeface="Tahoma"/>
              </a:rPr>
              <a:t>Organisational</a:t>
            </a:r>
            <a:r>
              <a:rPr sz="2400" spc="-3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20" dirty="0">
                <a:solidFill>
                  <a:srgbClr val="F7DBDE"/>
                </a:solidFill>
                <a:latin typeface="Tahoma"/>
                <a:cs typeface="Tahoma"/>
              </a:rPr>
              <a:t>Structures</a:t>
            </a:r>
            <a:r>
              <a:rPr sz="2400" spc="-3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210" dirty="0">
                <a:solidFill>
                  <a:srgbClr val="F7DBDE"/>
                </a:solidFill>
                <a:latin typeface="Tahoma"/>
                <a:cs typeface="Tahoma"/>
              </a:rPr>
              <a:t>and</a:t>
            </a:r>
            <a:r>
              <a:rPr sz="2400" spc="-3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00" dirty="0">
                <a:solidFill>
                  <a:srgbClr val="F7DBDE"/>
                </a:solidFill>
                <a:latin typeface="Tahoma"/>
                <a:cs typeface="Tahoma"/>
              </a:rPr>
              <a:t>Culture,</a:t>
            </a:r>
            <a:r>
              <a:rPr sz="2400" spc="-3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00" dirty="0">
                <a:solidFill>
                  <a:srgbClr val="F7DBDE"/>
                </a:solidFill>
                <a:latin typeface="Tahoma"/>
                <a:cs typeface="Tahoma"/>
              </a:rPr>
              <a:t>Suppliers,</a:t>
            </a:r>
            <a:r>
              <a:rPr sz="2400" spc="-30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55" dirty="0">
                <a:solidFill>
                  <a:srgbClr val="F7DBDE"/>
                </a:solidFill>
                <a:latin typeface="Tahoma"/>
                <a:cs typeface="Tahoma"/>
              </a:rPr>
              <a:t>Consumers </a:t>
            </a:r>
            <a:r>
              <a:rPr sz="2400" spc="-200" dirty="0">
                <a:solidFill>
                  <a:srgbClr val="F7DBDE"/>
                </a:solidFill>
                <a:latin typeface="Tahoma"/>
                <a:cs typeface="Tahoma"/>
              </a:rPr>
              <a:t>(</a:t>
            </a:r>
            <a:r>
              <a:rPr sz="2400" spc="-9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130" dirty="0">
                <a:solidFill>
                  <a:srgbClr val="F7DBDE"/>
                </a:solidFill>
                <a:latin typeface="Tahoma"/>
                <a:cs typeface="Tahoma"/>
              </a:rPr>
              <a:t>Carnall</a:t>
            </a:r>
            <a:r>
              <a:rPr sz="2400" spc="-114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dirty="0">
                <a:solidFill>
                  <a:srgbClr val="F7DBDE"/>
                </a:solidFill>
                <a:latin typeface="Tahoma"/>
                <a:cs typeface="Tahoma"/>
              </a:rPr>
              <a:t>&amp;</a:t>
            </a:r>
            <a:r>
              <a:rPr sz="2400" spc="-105" dirty="0">
                <a:solidFill>
                  <a:srgbClr val="F7DBDE"/>
                </a:solidFill>
                <a:latin typeface="Tahoma"/>
                <a:cs typeface="Tahoma"/>
              </a:rPr>
              <a:t> </a:t>
            </a:r>
            <a:r>
              <a:rPr sz="2400" spc="35" dirty="0">
                <a:solidFill>
                  <a:srgbClr val="F7DBDE"/>
                </a:solidFill>
                <a:latin typeface="Tahoma"/>
                <a:cs typeface="Tahoma"/>
              </a:rPr>
              <a:t>Todnem,2014).</a:t>
            </a:r>
            <a:endParaRPr sz="2400" dirty="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7DB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6135" y="63804"/>
            <a:ext cx="14824710" cy="3282950"/>
          </a:xfrm>
          <a:prstGeom prst="rect">
            <a:avLst/>
          </a:prstGeom>
        </p:spPr>
        <p:txBody>
          <a:bodyPr vert="horz" wrap="square" lIns="0" tIns="23939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885"/>
              </a:spcBef>
            </a:pPr>
            <a:r>
              <a:rPr spc="335" dirty="0"/>
              <a:t>What</a:t>
            </a:r>
            <a:r>
              <a:rPr spc="-615" dirty="0"/>
              <a:t> </a:t>
            </a:r>
            <a:r>
              <a:rPr dirty="0"/>
              <a:t>does</a:t>
            </a:r>
            <a:r>
              <a:rPr spc="-610" dirty="0"/>
              <a:t> </a:t>
            </a:r>
            <a:r>
              <a:rPr spc="200" dirty="0"/>
              <a:t>change</a:t>
            </a:r>
            <a:r>
              <a:rPr spc="-615" dirty="0"/>
              <a:t> </a:t>
            </a:r>
            <a:r>
              <a:rPr spc="240" dirty="0"/>
              <a:t>mean</a:t>
            </a:r>
            <a:r>
              <a:rPr spc="-610" dirty="0"/>
              <a:t> </a:t>
            </a:r>
            <a:r>
              <a:rPr spc="409" dirty="0"/>
              <a:t>for</a:t>
            </a:r>
          </a:p>
          <a:p>
            <a:pPr marR="622935" algn="ctr">
              <a:lnSpc>
                <a:spcPct val="100000"/>
              </a:lnSpc>
              <a:spcBef>
                <a:spcPts val="1785"/>
              </a:spcBef>
            </a:pPr>
            <a:r>
              <a:rPr spc="430" dirty="0"/>
              <a:t>Sephora?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2810552" y="1605750"/>
            <a:ext cx="5085080" cy="3175635"/>
            <a:chOff x="12810552" y="1605750"/>
            <a:chExt cx="5085080" cy="317563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2810552" y="2219086"/>
              <a:ext cx="3838574" cy="256222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000384" y="1605750"/>
              <a:ext cx="1895061" cy="1892299"/>
            </a:xfrm>
            <a:prstGeom prst="rect">
              <a:avLst/>
            </a:prstGeom>
          </p:spPr>
        </p:pic>
      </p:grp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76191" y="3808597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57174" y="6838515"/>
            <a:ext cx="95250" cy="952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57174" y="7257615"/>
            <a:ext cx="95250" cy="952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57174" y="7676715"/>
            <a:ext cx="95250" cy="952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57174" y="8095815"/>
            <a:ext cx="95250" cy="952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57174" y="8934015"/>
            <a:ext cx="95250" cy="9524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57174" y="9772215"/>
            <a:ext cx="95250" cy="95249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373709" y="3580632"/>
            <a:ext cx="11510645" cy="6408420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262890" algn="just">
              <a:lnSpc>
                <a:spcPct val="100000"/>
              </a:lnSpc>
              <a:spcBef>
                <a:spcPts val="520"/>
              </a:spcBef>
            </a:pPr>
            <a:r>
              <a:rPr sz="2400" spc="265" dirty="0">
                <a:solidFill>
                  <a:srgbClr val="3C4E61"/>
                </a:solidFill>
                <a:latin typeface="Tahoma"/>
                <a:cs typeface="Tahoma"/>
              </a:rPr>
              <a:t>Beauty</a:t>
            </a:r>
            <a:r>
              <a:rPr sz="2400" spc="4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45" dirty="0">
                <a:solidFill>
                  <a:srgbClr val="3C4E61"/>
                </a:solidFill>
                <a:latin typeface="Tahoma"/>
                <a:cs typeface="Tahoma"/>
              </a:rPr>
              <a:t>industry</a:t>
            </a:r>
            <a:r>
              <a:rPr sz="2400" spc="4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85" dirty="0">
                <a:solidFill>
                  <a:srgbClr val="3C4E61"/>
                </a:solidFill>
                <a:latin typeface="Tahoma"/>
                <a:cs typeface="Tahoma"/>
              </a:rPr>
              <a:t>experienced</a:t>
            </a:r>
            <a:r>
              <a:rPr sz="2400" spc="4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10" dirty="0">
                <a:solidFill>
                  <a:srgbClr val="3C4E61"/>
                </a:solidFill>
                <a:latin typeface="Tahoma"/>
                <a:cs typeface="Tahoma"/>
              </a:rPr>
              <a:t>a</a:t>
            </a:r>
            <a:r>
              <a:rPr sz="2400" spc="4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54" dirty="0">
                <a:solidFill>
                  <a:srgbClr val="3C4E61"/>
                </a:solidFill>
                <a:latin typeface="Tahoma"/>
                <a:cs typeface="Tahoma"/>
              </a:rPr>
              <a:t>decrease</a:t>
            </a:r>
            <a:r>
              <a:rPr sz="2400" spc="4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25" dirty="0">
                <a:solidFill>
                  <a:srgbClr val="3C4E61"/>
                </a:solidFill>
                <a:latin typeface="Tahoma"/>
                <a:cs typeface="Tahoma"/>
              </a:rPr>
              <a:t>in</a:t>
            </a:r>
            <a:r>
              <a:rPr sz="2400" spc="4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85" dirty="0">
                <a:solidFill>
                  <a:srgbClr val="3C4E61"/>
                </a:solidFill>
                <a:latin typeface="Tahoma"/>
                <a:cs typeface="Tahoma"/>
              </a:rPr>
              <a:t>sales</a:t>
            </a:r>
            <a:r>
              <a:rPr sz="2400" spc="4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90" dirty="0">
                <a:solidFill>
                  <a:srgbClr val="3C4E61"/>
                </a:solidFill>
                <a:latin typeface="Tahoma"/>
                <a:cs typeface="Tahoma"/>
              </a:rPr>
              <a:t>during</a:t>
            </a:r>
            <a:r>
              <a:rPr sz="2400" spc="4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60" dirty="0">
                <a:solidFill>
                  <a:srgbClr val="3C4E61"/>
                </a:solidFill>
                <a:latin typeface="Tahoma"/>
                <a:cs typeface="Tahoma"/>
              </a:rPr>
              <a:t>the</a:t>
            </a:r>
            <a:r>
              <a:rPr sz="2400" spc="4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29" dirty="0">
                <a:solidFill>
                  <a:srgbClr val="3C4E61"/>
                </a:solidFill>
                <a:latin typeface="Tahoma"/>
                <a:cs typeface="Tahoma"/>
              </a:rPr>
              <a:t>Covid-</a:t>
            </a:r>
            <a:endParaRPr sz="2400">
              <a:latin typeface="Tahoma"/>
              <a:cs typeface="Tahoma"/>
            </a:endParaRPr>
          </a:p>
          <a:p>
            <a:pPr marL="262890" marR="5080" algn="just">
              <a:lnSpc>
                <a:spcPct val="114599"/>
              </a:lnSpc>
            </a:pP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19</a:t>
            </a:r>
            <a:r>
              <a:rPr sz="2400" spc="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350" dirty="0">
                <a:solidFill>
                  <a:srgbClr val="3C4E61"/>
                </a:solidFill>
                <a:latin typeface="Tahoma"/>
                <a:cs typeface="Tahoma"/>
              </a:rPr>
              <a:t>Pandemic</a:t>
            </a:r>
            <a:r>
              <a:rPr sz="2400" spc="6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260" dirty="0">
                <a:solidFill>
                  <a:srgbClr val="3C4E61"/>
                </a:solidFill>
                <a:latin typeface="Tahoma"/>
                <a:cs typeface="Tahoma"/>
              </a:rPr>
              <a:t>however</a:t>
            </a:r>
            <a:r>
              <a:rPr sz="2400" spc="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300" dirty="0">
                <a:solidFill>
                  <a:srgbClr val="3C4E61"/>
                </a:solidFill>
                <a:latin typeface="Tahoma"/>
                <a:cs typeface="Tahoma"/>
              </a:rPr>
              <a:t>encouraged</a:t>
            </a:r>
            <a:r>
              <a:rPr sz="2400" spc="6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350" dirty="0">
                <a:solidFill>
                  <a:srgbClr val="3C4E61"/>
                </a:solidFill>
                <a:latin typeface="Tahoma"/>
                <a:cs typeface="Tahoma"/>
              </a:rPr>
              <a:t>them</a:t>
            </a:r>
            <a:r>
              <a:rPr sz="2400" spc="6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to</a:t>
            </a:r>
            <a:r>
              <a:rPr sz="2400" spc="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285" dirty="0">
                <a:solidFill>
                  <a:srgbClr val="3C4E61"/>
                </a:solidFill>
                <a:latin typeface="Tahoma"/>
                <a:cs typeface="Tahoma"/>
              </a:rPr>
              <a:t>be</a:t>
            </a:r>
            <a:r>
              <a:rPr sz="2400" spc="6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305" dirty="0">
                <a:solidFill>
                  <a:srgbClr val="3C4E61"/>
                </a:solidFill>
                <a:latin typeface="Tahoma"/>
                <a:cs typeface="Tahoma"/>
              </a:rPr>
              <a:t>more</a:t>
            </a:r>
            <a:r>
              <a:rPr sz="2400" spc="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95" dirty="0">
                <a:solidFill>
                  <a:srgbClr val="3C4E61"/>
                </a:solidFill>
                <a:latin typeface="Tahoma"/>
                <a:cs typeface="Tahoma"/>
              </a:rPr>
              <a:t>innovative. </a:t>
            </a:r>
            <a:r>
              <a:rPr sz="2400" spc="270" dirty="0">
                <a:solidFill>
                  <a:srgbClr val="3C4E61"/>
                </a:solidFill>
                <a:latin typeface="Tahoma"/>
                <a:cs typeface="Tahoma"/>
              </a:rPr>
              <a:t>Despite</a:t>
            </a:r>
            <a:r>
              <a:rPr sz="2400" spc="-3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50" dirty="0">
                <a:solidFill>
                  <a:srgbClr val="3C4E61"/>
                </a:solidFill>
                <a:latin typeface="Tahoma"/>
                <a:cs typeface="Tahoma"/>
              </a:rPr>
              <a:t>this,</a:t>
            </a:r>
            <a:r>
              <a:rPr sz="2400" spc="-3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25" dirty="0">
                <a:solidFill>
                  <a:srgbClr val="3C4E61"/>
                </a:solidFill>
                <a:latin typeface="Tahoma"/>
                <a:cs typeface="Tahoma"/>
              </a:rPr>
              <a:t>46%</a:t>
            </a:r>
            <a:r>
              <a:rPr sz="2400" spc="-3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55" dirty="0">
                <a:solidFill>
                  <a:srgbClr val="3C4E61"/>
                </a:solidFill>
                <a:latin typeface="Tahoma"/>
                <a:cs typeface="Tahoma"/>
              </a:rPr>
              <a:t>of</a:t>
            </a:r>
            <a:r>
              <a:rPr sz="2400" spc="-3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290" dirty="0">
                <a:solidFill>
                  <a:srgbClr val="3C4E61"/>
                </a:solidFill>
                <a:latin typeface="Tahoma"/>
                <a:cs typeface="Tahoma"/>
              </a:rPr>
              <a:t>consumers</a:t>
            </a:r>
            <a:r>
              <a:rPr sz="2400" spc="-3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state</a:t>
            </a:r>
            <a:r>
              <a:rPr sz="2400" spc="-3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229" dirty="0">
                <a:solidFill>
                  <a:srgbClr val="3C4E61"/>
                </a:solidFill>
                <a:latin typeface="Tahoma"/>
                <a:cs typeface="Tahoma"/>
              </a:rPr>
              <a:t>they</a:t>
            </a:r>
            <a:r>
              <a:rPr sz="2400" spc="-3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325" dirty="0">
                <a:solidFill>
                  <a:srgbClr val="3C4E61"/>
                </a:solidFill>
                <a:latin typeface="Tahoma"/>
                <a:cs typeface="Tahoma"/>
              </a:rPr>
              <a:t>would</a:t>
            </a:r>
            <a:r>
              <a:rPr sz="2400" spc="-3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220" dirty="0">
                <a:solidFill>
                  <a:srgbClr val="3C4E61"/>
                </a:solidFill>
                <a:latin typeface="Tahoma"/>
                <a:cs typeface="Tahoma"/>
              </a:rPr>
              <a:t>prefer</a:t>
            </a:r>
            <a:r>
              <a:rPr sz="2400" spc="-3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to</a:t>
            </a:r>
            <a:r>
              <a:rPr sz="2400" spc="-3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85" dirty="0">
                <a:solidFill>
                  <a:srgbClr val="3C4E61"/>
                </a:solidFill>
                <a:latin typeface="Tahoma"/>
                <a:cs typeface="Tahoma"/>
              </a:rPr>
              <a:t>see</a:t>
            </a:r>
            <a:r>
              <a:rPr sz="2400" spc="-35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60" dirty="0">
                <a:solidFill>
                  <a:srgbClr val="3C4E61"/>
                </a:solidFill>
                <a:latin typeface="Tahoma"/>
                <a:cs typeface="Tahoma"/>
              </a:rPr>
              <a:t>a </a:t>
            </a:r>
            <a:r>
              <a:rPr sz="2400" spc="260" dirty="0">
                <a:solidFill>
                  <a:srgbClr val="3C4E61"/>
                </a:solidFill>
                <a:latin typeface="Tahoma"/>
                <a:cs typeface="Tahoma"/>
              </a:rPr>
              <a:t>beauty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10" dirty="0">
                <a:solidFill>
                  <a:srgbClr val="3C4E61"/>
                </a:solidFill>
                <a:latin typeface="Tahoma"/>
                <a:cs typeface="Tahoma"/>
              </a:rPr>
              <a:t>product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25" dirty="0">
                <a:solidFill>
                  <a:srgbClr val="3C4E61"/>
                </a:solidFill>
                <a:latin typeface="Tahoma"/>
                <a:cs typeface="Tahoma"/>
              </a:rPr>
              <a:t>in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60" dirty="0">
                <a:solidFill>
                  <a:srgbClr val="3C4E61"/>
                </a:solidFill>
                <a:latin typeface="Tahoma"/>
                <a:cs typeface="Tahoma"/>
              </a:rPr>
              <a:t>person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80" dirty="0">
                <a:solidFill>
                  <a:srgbClr val="3C4E61"/>
                </a:solidFill>
                <a:latin typeface="Tahoma"/>
                <a:cs typeface="Tahoma"/>
              </a:rPr>
              <a:t>(Howarth,2022).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65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950" i="1" spc="110" dirty="0">
                <a:solidFill>
                  <a:srgbClr val="3C4E61"/>
                </a:solidFill>
                <a:latin typeface="Trebuchet MS"/>
                <a:cs typeface="Trebuchet MS"/>
              </a:rPr>
              <a:t>Sephora's</a:t>
            </a:r>
            <a:r>
              <a:rPr sz="2950" i="1" spc="-335" dirty="0">
                <a:solidFill>
                  <a:srgbClr val="3C4E61"/>
                </a:solidFill>
                <a:latin typeface="Trebuchet MS"/>
                <a:cs typeface="Trebuchet MS"/>
              </a:rPr>
              <a:t> </a:t>
            </a:r>
            <a:r>
              <a:rPr sz="2950" i="1" spc="100" dirty="0">
                <a:solidFill>
                  <a:srgbClr val="3C4E61"/>
                </a:solidFill>
                <a:latin typeface="Trebuchet MS"/>
                <a:cs typeface="Trebuchet MS"/>
              </a:rPr>
              <a:t>approach</a:t>
            </a:r>
            <a:r>
              <a:rPr sz="2950" i="1" spc="-330" dirty="0">
                <a:solidFill>
                  <a:srgbClr val="3C4E61"/>
                </a:solidFill>
                <a:latin typeface="Trebuchet MS"/>
                <a:cs typeface="Trebuchet MS"/>
              </a:rPr>
              <a:t> </a:t>
            </a:r>
            <a:r>
              <a:rPr sz="2950" i="1" spc="-40" dirty="0">
                <a:solidFill>
                  <a:srgbClr val="3C4E61"/>
                </a:solidFill>
                <a:latin typeface="Trebuchet MS"/>
                <a:cs typeface="Trebuchet MS"/>
              </a:rPr>
              <a:t>to</a:t>
            </a:r>
            <a:r>
              <a:rPr sz="2950" i="1" spc="-335" dirty="0">
                <a:solidFill>
                  <a:srgbClr val="3C4E61"/>
                </a:solidFill>
                <a:latin typeface="Trebuchet MS"/>
                <a:cs typeface="Trebuchet MS"/>
              </a:rPr>
              <a:t> </a:t>
            </a:r>
            <a:r>
              <a:rPr sz="2950" i="1" spc="70" dirty="0">
                <a:solidFill>
                  <a:srgbClr val="3C4E61"/>
                </a:solidFill>
                <a:latin typeface="Trebuchet MS"/>
                <a:cs typeface="Trebuchet MS"/>
              </a:rPr>
              <a:t>change</a:t>
            </a:r>
            <a:endParaRPr sz="295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300">
              <a:latin typeface="Trebuchet MS"/>
              <a:cs typeface="Trebuchet MS"/>
            </a:endParaRPr>
          </a:p>
          <a:p>
            <a:pPr marL="144145" marR="2399030">
              <a:lnSpc>
                <a:spcPct val="114599"/>
              </a:lnSpc>
            </a:pPr>
            <a:r>
              <a:rPr sz="2400" spc="225" dirty="0">
                <a:solidFill>
                  <a:srgbClr val="3C4E61"/>
                </a:solidFill>
                <a:latin typeface="Tahoma"/>
                <a:cs typeface="Tahoma"/>
              </a:rPr>
              <a:t>'Influence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35" dirty="0">
                <a:solidFill>
                  <a:srgbClr val="3C4E61"/>
                </a:solidFill>
                <a:latin typeface="Tahoma"/>
                <a:cs typeface="Tahoma"/>
              </a:rPr>
              <a:t>positive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05" dirty="0">
                <a:solidFill>
                  <a:srgbClr val="3C4E61"/>
                </a:solidFill>
                <a:latin typeface="Tahoma"/>
                <a:cs typeface="Tahoma"/>
              </a:rPr>
              <a:t>change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70" dirty="0">
                <a:solidFill>
                  <a:srgbClr val="3C4E61"/>
                </a:solidFill>
                <a:latin typeface="Tahoma"/>
                <a:cs typeface="Tahoma"/>
              </a:rPr>
              <a:t>every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85" dirty="0">
                <a:solidFill>
                  <a:srgbClr val="3C4E61"/>
                </a:solidFill>
                <a:latin typeface="Tahoma"/>
                <a:cs typeface="Tahoma"/>
              </a:rPr>
              <a:t>day'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95" dirty="0">
                <a:solidFill>
                  <a:srgbClr val="3C4E61"/>
                </a:solidFill>
                <a:latin typeface="Tahoma"/>
                <a:cs typeface="Tahoma"/>
              </a:rPr>
              <a:t>(Sephora,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70" dirty="0">
                <a:solidFill>
                  <a:srgbClr val="3C4E61"/>
                </a:solidFill>
                <a:latin typeface="Tahoma"/>
                <a:cs typeface="Tahoma"/>
              </a:rPr>
              <a:t>2023a) </a:t>
            </a:r>
            <a:r>
              <a:rPr sz="2400" spc="275" dirty="0">
                <a:solidFill>
                  <a:srgbClr val="3C4E61"/>
                </a:solidFill>
                <a:latin typeface="Tahoma"/>
                <a:cs typeface="Tahoma"/>
              </a:rPr>
              <a:t>Many</a:t>
            </a:r>
            <a:r>
              <a:rPr sz="2400" spc="20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54" dirty="0">
                <a:solidFill>
                  <a:srgbClr val="3C4E61"/>
                </a:solidFill>
                <a:latin typeface="Tahoma"/>
                <a:cs typeface="Tahoma"/>
              </a:rPr>
              <a:t>significant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85" dirty="0">
                <a:solidFill>
                  <a:srgbClr val="3C4E61"/>
                </a:solidFill>
                <a:latin typeface="Tahoma"/>
                <a:cs typeface="Tahoma"/>
              </a:rPr>
              <a:t>changes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05" dirty="0">
                <a:solidFill>
                  <a:srgbClr val="3C4E61"/>
                </a:solidFill>
                <a:latin typeface="Tahoma"/>
                <a:cs typeface="Tahoma"/>
              </a:rPr>
              <a:t>introduced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85" dirty="0">
                <a:solidFill>
                  <a:srgbClr val="3C4E61"/>
                </a:solidFill>
                <a:latin typeface="Tahoma"/>
                <a:cs typeface="Tahoma"/>
              </a:rPr>
              <a:t>over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60" dirty="0">
                <a:solidFill>
                  <a:srgbClr val="3C4E61"/>
                </a:solidFill>
                <a:latin typeface="Tahoma"/>
                <a:cs typeface="Tahoma"/>
              </a:rPr>
              <a:t>the</a:t>
            </a:r>
            <a:r>
              <a:rPr sz="2400" spc="20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55" dirty="0">
                <a:solidFill>
                  <a:srgbClr val="3C4E61"/>
                </a:solidFill>
                <a:latin typeface="Tahoma"/>
                <a:cs typeface="Tahoma"/>
              </a:rPr>
              <a:t>years</a:t>
            </a:r>
            <a:endParaRPr sz="2400">
              <a:latin typeface="Tahoma"/>
              <a:cs typeface="Tahoma"/>
            </a:endParaRPr>
          </a:p>
          <a:p>
            <a:pPr marL="144145">
              <a:lnSpc>
                <a:spcPct val="100000"/>
              </a:lnSpc>
              <a:spcBef>
                <a:spcPts val="420"/>
              </a:spcBef>
            </a:pPr>
            <a:r>
              <a:rPr sz="2400" spc="254" dirty="0">
                <a:solidFill>
                  <a:srgbClr val="3C4E61"/>
                </a:solidFill>
                <a:latin typeface="Tahoma"/>
                <a:cs typeface="Tahoma"/>
              </a:rPr>
              <a:t>Digitalisation</a:t>
            </a:r>
            <a:r>
              <a:rPr sz="2400" spc="22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55" dirty="0">
                <a:solidFill>
                  <a:srgbClr val="3C4E61"/>
                </a:solidFill>
                <a:latin typeface="Tahoma"/>
                <a:cs typeface="Tahoma"/>
              </a:rPr>
              <a:t>of</a:t>
            </a:r>
            <a:r>
              <a:rPr sz="2400" spc="22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90" dirty="0">
                <a:solidFill>
                  <a:srgbClr val="3C4E61"/>
                </a:solidFill>
                <a:latin typeface="Tahoma"/>
                <a:cs typeface="Tahoma"/>
              </a:rPr>
              <a:t>products</a:t>
            </a:r>
            <a:r>
              <a:rPr sz="2400" spc="22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00" dirty="0">
                <a:solidFill>
                  <a:srgbClr val="3C4E61"/>
                </a:solidFill>
                <a:latin typeface="Tahoma"/>
                <a:cs typeface="Tahoma"/>
              </a:rPr>
              <a:t>and</a:t>
            </a:r>
            <a:r>
              <a:rPr sz="2400" spc="22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90" dirty="0">
                <a:solidFill>
                  <a:srgbClr val="3C4E61"/>
                </a:solidFill>
                <a:latin typeface="Tahoma"/>
                <a:cs typeface="Tahoma"/>
              </a:rPr>
              <a:t>services</a:t>
            </a:r>
            <a:endParaRPr sz="2400">
              <a:latin typeface="Tahoma"/>
              <a:cs typeface="Tahoma"/>
            </a:endParaRPr>
          </a:p>
          <a:p>
            <a:pPr marL="144145" marR="1765935">
              <a:lnSpc>
                <a:spcPct val="114599"/>
              </a:lnSpc>
            </a:pPr>
            <a:r>
              <a:rPr sz="2400" spc="195" dirty="0">
                <a:solidFill>
                  <a:srgbClr val="3C4E61"/>
                </a:solidFill>
                <a:latin typeface="Tahoma"/>
                <a:cs typeface="Tahoma"/>
              </a:rPr>
              <a:t>Take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05" dirty="0">
                <a:solidFill>
                  <a:srgbClr val="3C4E61"/>
                </a:solidFill>
                <a:latin typeface="Tahoma"/>
                <a:cs typeface="Tahoma"/>
              </a:rPr>
              <a:t>change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50" dirty="0">
                <a:solidFill>
                  <a:srgbClr val="3C4E61"/>
                </a:solidFill>
                <a:latin typeface="Tahoma"/>
                <a:cs typeface="Tahoma"/>
              </a:rPr>
              <a:t>management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75" dirty="0">
                <a:solidFill>
                  <a:srgbClr val="3C4E61"/>
                </a:solidFill>
                <a:latin typeface="Tahoma"/>
                <a:cs typeface="Tahoma"/>
              </a:rPr>
              <a:t>seriously,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10" dirty="0">
                <a:solidFill>
                  <a:srgbClr val="3C4E61"/>
                </a:solidFill>
                <a:latin typeface="Tahoma"/>
                <a:cs typeface="Tahoma"/>
              </a:rPr>
              <a:t>employing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10" dirty="0">
                <a:solidFill>
                  <a:srgbClr val="3C4E61"/>
                </a:solidFill>
                <a:latin typeface="Tahoma"/>
                <a:cs typeface="Tahoma"/>
              </a:rPr>
              <a:t>a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45" dirty="0">
                <a:solidFill>
                  <a:srgbClr val="3C4E61"/>
                </a:solidFill>
                <a:latin typeface="Tahoma"/>
                <a:cs typeface="Tahoma"/>
              </a:rPr>
              <a:t>specific </a:t>
            </a:r>
            <a:r>
              <a:rPr sz="2400" spc="290" dirty="0">
                <a:solidFill>
                  <a:srgbClr val="3C4E61"/>
                </a:solidFill>
                <a:latin typeface="Tahoma"/>
                <a:cs typeface="Tahoma"/>
              </a:rPr>
              <a:t>group</a:t>
            </a:r>
            <a:r>
              <a:rPr sz="2400" spc="20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55" dirty="0">
                <a:solidFill>
                  <a:srgbClr val="3C4E61"/>
                </a:solidFill>
                <a:latin typeface="Tahoma"/>
                <a:cs typeface="Tahoma"/>
              </a:rPr>
              <a:t>of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65" dirty="0">
                <a:solidFill>
                  <a:srgbClr val="3C4E61"/>
                </a:solidFill>
                <a:latin typeface="Tahoma"/>
                <a:cs typeface="Tahoma"/>
              </a:rPr>
              <a:t>individuals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95" dirty="0">
                <a:solidFill>
                  <a:srgbClr val="3C4E61"/>
                </a:solidFill>
                <a:latin typeface="Tahoma"/>
                <a:cs typeface="Tahoma"/>
              </a:rPr>
              <a:t>(Sephora,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70" dirty="0">
                <a:solidFill>
                  <a:srgbClr val="3C4E61"/>
                </a:solidFill>
                <a:latin typeface="Tahoma"/>
                <a:cs typeface="Tahoma"/>
              </a:rPr>
              <a:t>2023a)</a:t>
            </a:r>
            <a:endParaRPr sz="2400">
              <a:latin typeface="Tahoma"/>
              <a:cs typeface="Tahoma"/>
            </a:endParaRPr>
          </a:p>
          <a:p>
            <a:pPr marL="144145" marR="1543685">
              <a:lnSpc>
                <a:spcPct val="114599"/>
              </a:lnSpc>
            </a:pPr>
            <a:r>
              <a:rPr sz="2400" spc="265" dirty="0">
                <a:solidFill>
                  <a:srgbClr val="3C4E61"/>
                </a:solidFill>
                <a:latin typeface="Tahoma"/>
                <a:cs typeface="Tahoma"/>
              </a:rPr>
              <a:t>Move</a:t>
            </a:r>
            <a:r>
              <a:rPr sz="2400" spc="20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05" dirty="0">
                <a:solidFill>
                  <a:srgbClr val="3C4E61"/>
                </a:solidFill>
                <a:latin typeface="Tahoma"/>
                <a:cs typeface="Tahoma"/>
              </a:rPr>
              <a:t>back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to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60" dirty="0">
                <a:solidFill>
                  <a:srgbClr val="3C4E61"/>
                </a:solidFill>
                <a:latin typeface="Tahoma"/>
                <a:cs typeface="Tahoma"/>
              </a:rPr>
              <a:t>the</a:t>
            </a:r>
            <a:r>
              <a:rPr sz="2400" spc="20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30" dirty="0">
                <a:solidFill>
                  <a:srgbClr val="3C4E61"/>
                </a:solidFill>
                <a:latin typeface="Tahoma"/>
                <a:cs typeface="Tahoma"/>
              </a:rPr>
              <a:t>UK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-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10" dirty="0">
                <a:solidFill>
                  <a:srgbClr val="3C4E61"/>
                </a:solidFill>
                <a:latin typeface="Tahoma"/>
                <a:cs typeface="Tahoma"/>
              </a:rPr>
              <a:t>both</a:t>
            </a:r>
            <a:r>
              <a:rPr sz="2400" spc="20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75" dirty="0">
                <a:solidFill>
                  <a:srgbClr val="3C4E61"/>
                </a:solidFill>
                <a:latin typeface="Tahoma"/>
                <a:cs typeface="Tahoma"/>
              </a:rPr>
              <a:t>online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00" dirty="0">
                <a:solidFill>
                  <a:srgbClr val="3C4E61"/>
                </a:solidFill>
                <a:latin typeface="Tahoma"/>
                <a:cs typeface="Tahoma"/>
              </a:rPr>
              <a:t>and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10" dirty="0">
                <a:solidFill>
                  <a:srgbClr val="3C4E61"/>
                </a:solidFill>
                <a:latin typeface="Tahoma"/>
                <a:cs typeface="Tahoma"/>
              </a:rPr>
              <a:t>opening</a:t>
            </a:r>
            <a:r>
              <a:rPr sz="2400" spc="20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55" dirty="0">
                <a:solidFill>
                  <a:srgbClr val="3C4E61"/>
                </a:solidFill>
                <a:latin typeface="Tahoma"/>
                <a:cs typeface="Tahoma"/>
              </a:rPr>
              <a:t>of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45" dirty="0">
                <a:solidFill>
                  <a:srgbClr val="3C4E61"/>
                </a:solidFill>
                <a:latin typeface="Tahoma"/>
                <a:cs typeface="Tahoma"/>
              </a:rPr>
              <a:t>physical </a:t>
            </a:r>
            <a:r>
              <a:rPr sz="2400" spc="195" dirty="0">
                <a:solidFill>
                  <a:srgbClr val="3C4E61"/>
                </a:solidFill>
                <a:latin typeface="Tahoma"/>
                <a:cs typeface="Tahoma"/>
              </a:rPr>
              <a:t>stores</a:t>
            </a:r>
            <a:r>
              <a:rPr sz="2400" spc="20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25" dirty="0">
                <a:solidFill>
                  <a:srgbClr val="3C4E61"/>
                </a:solidFill>
                <a:latin typeface="Tahoma"/>
                <a:cs typeface="Tahoma"/>
              </a:rPr>
              <a:t>in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90" dirty="0">
                <a:solidFill>
                  <a:srgbClr val="3C4E61"/>
                </a:solidFill>
                <a:latin typeface="Tahoma"/>
                <a:cs typeface="Tahoma"/>
              </a:rPr>
              <a:t>London</a:t>
            </a:r>
            <a:endParaRPr sz="2400">
              <a:latin typeface="Tahoma"/>
              <a:cs typeface="Tahoma"/>
            </a:endParaRPr>
          </a:p>
          <a:p>
            <a:pPr marL="144145">
              <a:lnSpc>
                <a:spcPct val="100000"/>
              </a:lnSpc>
              <a:spcBef>
                <a:spcPts val="420"/>
              </a:spcBef>
              <a:tabLst>
                <a:tab pos="6776720" algn="l"/>
              </a:tabLst>
            </a:pPr>
            <a:r>
              <a:rPr sz="2400" spc="315" dirty="0">
                <a:solidFill>
                  <a:srgbClr val="3C4E61"/>
                </a:solidFill>
                <a:latin typeface="Tahoma"/>
                <a:cs typeface="Tahoma"/>
              </a:rPr>
              <a:t>Planned</a:t>
            </a:r>
            <a:r>
              <a:rPr sz="2400" spc="22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00" dirty="0">
                <a:solidFill>
                  <a:srgbClr val="3C4E61"/>
                </a:solidFill>
                <a:latin typeface="Tahoma"/>
                <a:cs typeface="Tahoma"/>
              </a:rPr>
              <a:t>and</a:t>
            </a:r>
            <a:r>
              <a:rPr sz="2400" spc="22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50" dirty="0">
                <a:solidFill>
                  <a:srgbClr val="3C4E61"/>
                </a:solidFill>
                <a:latin typeface="Tahoma"/>
                <a:cs typeface="Tahoma"/>
              </a:rPr>
              <a:t>Transformational</a:t>
            </a:r>
            <a:r>
              <a:rPr sz="2400" spc="22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95" dirty="0">
                <a:solidFill>
                  <a:srgbClr val="3C4E61"/>
                </a:solidFill>
                <a:latin typeface="Tahoma"/>
                <a:cs typeface="Tahoma"/>
              </a:rPr>
              <a:t>Change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120" dirty="0">
                <a:solidFill>
                  <a:srgbClr val="3C4E61"/>
                </a:solidFill>
                <a:latin typeface="Tahoma"/>
                <a:cs typeface="Tahoma"/>
              </a:rPr>
              <a:t>(Jisc,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75" dirty="0">
                <a:solidFill>
                  <a:srgbClr val="3C4E61"/>
                </a:solidFill>
                <a:latin typeface="Tahoma"/>
                <a:cs typeface="Tahoma"/>
              </a:rPr>
              <a:t>2014)</a:t>
            </a:r>
            <a:endParaRPr sz="2400">
              <a:latin typeface="Tahoma"/>
              <a:cs typeface="Tahoma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12155765" y="5145973"/>
            <a:ext cx="5767705" cy="4591685"/>
            <a:chOff x="12155765" y="5145973"/>
            <a:chExt cx="5767705" cy="4591685"/>
          </a:xfrm>
        </p:grpSpPr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2155766" y="5284609"/>
              <a:ext cx="5438774" cy="4076699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2155765" y="5145973"/>
              <a:ext cx="5767571" cy="459124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84802" y="9810752"/>
            <a:ext cx="15078075" cy="47625"/>
          </a:xfrm>
          <a:custGeom>
            <a:avLst/>
            <a:gdLst/>
            <a:ahLst/>
            <a:cxnLst/>
            <a:rect l="l" t="t" r="r" b="b"/>
            <a:pathLst>
              <a:path w="15078075" h="47625">
                <a:moveTo>
                  <a:pt x="15078073" y="47624"/>
                </a:moveTo>
                <a:lnTo>
                  <a:pt x="0" y="47624"/>
                </a:lnTo>
                <a:lnTo>
                  <a:pt x="0" y="0"/>
                </a:lnTo>
                <a:lnTo>
                  <a:pt x="15078073" y="0"/>
                </a:lnTo>
                <a:lnTo>
                  <a:pt x="15078073" y="47624"/>
                </a:lnTo>
                <a:close/>
              </a:path>
            </a:pathLst>
          </a:custGeom>
          <a:solidFill>
            <a:srgbClr val="F7DB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53388" y="2320745"/>
            <a:ext cx="5415280" cy="1094740"/>
          </a:xfrm>
          <a:custGeom>
            <a:avLst/>
            <a:gdLst/>
            <a:ahLst/>
            <a:cxnLst/>
            <a:rect l="l" t="t" r="r" b="b"/>
            <a:pathLst>
              <a:path w="5415280" h="1094739">
                <a:moveTo>
                  <a:pt x="4867813" y="1094533"/>
                </a:moveTo>
                <a:lnTo>
                  <a:pt x="4867813" y="820900"/>
                </a:lnTo>
                <a:lnTo>
                  <a:pt x="0" y="820900"/>
                </a:lnTo>
                <a:lnTo>
                  <a:pt x="0" y="273633"/>
                </a:lnTo>
                <a:lnTo>
                  <a:pt x="4867813" y="273633"/>
                </a:lnTo>
                <a:lnTo>
                  <a:pt x="4867813" y="0"/>
                </a:lnTo>
                <a:lnTo>
                  <a:pt x="5415080" y="547266"/>
                </a:lnTo>
                <a:lnTo>
                  <a:pt x="4867813" y="1094533"/>
                </a:lnTo>
                <a:close/>
              </a:path>
            </a:pathLst>
          </a:custGeom>
          <a:solidFill>
            <a:srgbClr val="66B4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394555" y="2496184"/>
            <a:ext cx="3086100" cy="6257482"/>
          </a:xfrm>
          <a:prstGeom prst="rect">
            <a:avLst/>
          </a:prstGeom>
          <a:solidFill>
            <a:srgbClr val="F7DBDE"/>
          </a:solidFill>
        </p:spPr>
        <p:txBody>
          <a:bodyPr vert="horz" wrap="square" lIns="0" tIns="411480" rIns="0" bIns="0" rtlCol="0">
            <a:spAutoFit/>
          </a:bodyPr>
          <a:lstStyle/>
          <a:p>
            <a:pPr marL="513080" marR="506095" indent="238125">
              <a:lnSpc>
                <a:spcPct val="116100"/>
              </a:lnSpc>
              <a:spcBef>
                <a:spcPts val="3240"/>
              </a:spcBef>
            </a:pPr>
            <a:r>
              <a:rPr sz="2800" spc="-10" dirty="0">
                <a:solidFill>
                  <a:srgbClr val="3C4E61"/>
                </a:solidFill>
                <a:latin typeface="Palatino Linotype"/>
                <a:cs typeface="Palatino Linotype"/>
              </a:rPr>
              <a:t>CHANGE </a:t>
            </a:r>
            <a:r>
              <a:rPr sz="2800" spc="125" dirty="0">
                <a:solidFill>
                  <a:srgbClr val="3C4E61"/>
                </a:solidFill>
                <a:latin typeface="Palatino Linotype"/>
                <a:cs typeface="Palatino Linotype"/>
              </a:rPr>
              <a:t>PROPOSAL</a:t>
            </a:r>
            <a:endParaRPr sz="2800" dirty="0">
              <a:latin typeface="Palatino Linotype"/>
              <a:cs typeface="Palatino Linotype"/>
            </a:endParaRPr>
          </a:p>
          <a:p>
            <a:pPr>
              <a:lnSpc>
                <a:spcPct val="100000"/>
              </a:lnSpc>
            </a:pPr>
            <a:endParaRPr sz="3800" dirty="0">
              <a:latin typeface="Palatino Linotype"/>
              <a:cs typeface="Palatino Linotype"/>
            </a:endParaRPr>
          </a:p>
          <a:p>
            <a:pPr>
              <a:lnSpc>
                <a:spcPct val="100000"/>
              </a:lnSpc>
            </a:pPr>
            <a:endParaRPr sz="3800" dirty="0">
              <a:latin typeface="Palatino Linotype"/>
              <a:cs typeface="Palatino Linotype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4600" dirty="0">
              <a:latin typeface="Palatino Linotype"/>
              <a:cs typeface="Palatino Linotype"/>
            </a:endParaRPr>
          </a:p>
          <a:p>
            <a:pPr marL="204470" marR="144145" indent="-49530" algn="just">
              <a:lnSpc>
                <a:spcPct val="114599"/>
              </a:lnSpc>
              <a:spcBef>
                <a:spcPts val="5"/>
              </a:spcBef>
            </a:pPr>
            <a:r>
              <a:rPr sz="2400" spc="185" dirty="0">
                <a:solidFill>
                  <a:srgbClr val="3C4E61"/>
                </a:solidFill>
                <a:latin typeface="Palatino Linotype"/>
                <a:cs typeface="Palatino Linotype"/>
              </a:rPr>
              <a:t>Sephora’s</a:t>
            </a:r>
            <a:r>
              <a:rPr sz="2400" spc="155" dirty="0">
                <a:solidFill>
                  <a:srgbClr val="3C4E61"/>
                </a:solidFill>
                <a:latin typeface="Palatino Linotype"/>
                <a:cs typeface="Palatino Linotype"/>
              </a:rPr>
              <a:t> </a:t>
            </a:r>
            <a:r>
              <a:rPr lang="en-GB" sz="2400" spc="135" dirty="0">
                <a:solidFill>
                  <a:srgbClr val="3C4E61"/>
                </a:solidFill>
                <a:latin typeface="Palatino Linotype"/>
                <a:cs typeface="Palatino Linotype"/>
              </a:rPr>
              <a:t>change</a:t>
            </a:r>
            <a:r>
              <a:rPr sz="2400" spc="135" dirty="0">
                <a:solidFill>
                  <a:srgbClr val="3C4E61"/>
                </a:solidFill>
                <a:latin typeface="Palatino Linotype"/>
                <a:cs typeface="Palatino Linotype"/>
              </a:rPr>
              <a:t> </a:t>
            </a:r>
            <a:r>
              <a:rPr sz="2400" spc="120" dirty="0">
                <a:solidFill>
                  <a:srgbClr val="3C4E61"/>
                </a:solidFill>
                <a:latin typeface="Palatino Linotype"/>
                <a:cs typeface="Palatino Linotype"/>
              </a:rPr>
              <a:t>of</a:t>
            </a:r>
            <a:r>
              <a:rPr sz="2400" spc="135" dirty="0">
                <a:solidFill>
                  <a:srgbClr val="3C4E61"/>
                </a:solidFill>
                <a:latin typeface="Palatino Linotype"/>
                <a:cs typeface="Palatino Linotype"/>
              </a:rPr>
              <a:t> </a:t>
            </a:r>
            <a:r>
              <a:rPr lang="en-GB" sz="2400" spc="195" dirty="0">
                <a:solidFill>
                  <a:srgbClr val="3C4E61"/>
                </a:solidFill>
                <a:latin typeface="Palatino Linotype"/>
                <a:cs typeface="Palatino Linotype"/>
              </a:rPr>
              <a:t>direction</a:t>
            </a:r>
            <a:r>
              <a:rPr sz="2400" spc="135" dirty="0">
                <a:solidFill>
                  <a:srgbClr val="3C4E61"/>
                </a:solidFill>
                <a:latin typeface="Palatino Linotype"/>
                <a:cs typeface="Palatino Linotype"/>
              </a:rPr>
              <a:t> </a:t>
            </a:r>
            <a:r>
              <a:rPr sz="2400" spc="130" dirty="0">
                <a:solidFill>
                  <a:srgbClr val="3C4E61"/>
                </a:solidFill>
                <a:latin typeface="Palatino Linotype"/>
                <a:cs typeface="Palatino Linotype"/>
              </a:rPr>
              <a:t>in</a:t>
            </a:r>
            <a:r>
              <a:rPr sz="2400" spc="135" dirty="0">
                <a:solidFill>
                  <a:srgbClr val="3C4E61"/>
                </a:solidFill>
                <a:latin typeface="Palatino Linotype"/>
                <a:cs typeface="Palatino Linotype"/>
              </a:rPr>
              <a:t> </a:t>
            </a:r>
            <a:r>
              <a:rPr sz="2400" spc="114" dirty="0">
                <a:solidFill>
                  <a:srgbClr val="3C4E61"/>
                </a:solidFill>
                <a:latin typeface="Palatino Linotype"/>
                <a:cs typeface="Palatino Linotype"/>
              </a:rPr>
              <a:t>to </a:t>
            </a:r>
            <a:r>
              <a:rPr sz="2400" spc="195" dirty="0">
                <a:solidFill>
                  <a:srgbClr val="3C4E61"/>
                </a:solidFill>
                <a:latin typeface="Palatino Linotype"/>
                <a:cs typeface="Palatino Linotype"/>
              </a:rPr>
              <a:t>the</a:t>
            </a:r>
            <a:r>
              <a:rPr sz="2400" spc="75" dirty="0">
                <a:solidFill>
                  <a:srgbClr val="3C4E61"/>
                </a:solidFill>
                <a:latin typeface="Palatino Linotype"/>
                <a:cs typeface="Palatino Linotype"/>
              </a:rPr>
              <a:t> </a:t>
            </a:r>
            <a:r>
              <a:rPr sz="2400" dirty="0">
                <a:solidFill>
                  <a:srgbClr val="3C4E61"/>
                </a:solidFill>
                <a:latin typeface="Palatino Linotype"/>
                <a:cs typeface="Palatino Linotype"/>
              </a:rPr>
              <a:t>UK</a:t>
            </a:r>
            <a:r>
              <a:rPr sz="2400" spc="80" dirty="0">
                <a:solidFill>
                  <a:srgbClr val="3C4E61"/>
                </a:solidFill>
                <a:latin typeface="Palatino Linotype"/>
                <a:cs typeface="Palatino Linotype"/>
              </a:rPr>
              <a:t> </a:t>
            </a:r>
            <a:r>
              <a:rPr sz="2400" spc="180" dirty="0">
                <a:solidFill>
                  <a:srgbClr val="3C4E61"/>
                </a:solidFill>
                <a:latin typeface="Palatino Linotype"/>
                <a:cs typeface="Palatino Linotype"/>
              </a:rPr>
              <a:t>Market</a:t>
            </a:r>
            <a:endParaRPr sz="2400" dirty="0">
              <a:latin typeface="Palatino Linotype"/>
              <a:cs typeface="Palatino Linotype"/>
            </a:endParaRPr>
          </a:p>
          <a:p>
            <a:pPr marL="1419225">
              <a:lnSpc>
                <a:spcPct val="100000"/>
              </a:lnSpc>
              <a:spcBef>
                <a:spcPts val="420"/>
              </a:spcBef>
            </a:pPr>
            <a:r>
              <a:rPr sz="2400" spc="105" dirty="0">
                <a:solidFill>
                  <a:srgbClr val="3C4E61"/>
                </a:solidFill>
                <a:latin typeface="Palatino Linotype"/>
                <a:cs typeface="Palatino Linotype"/>
              </a:rPr>
              <a:t>&amp;</a:t>
            </a:r>
            <a:endParaRPr sz="2400" dirty="0">
              <a:latin typeface="Palatino Linotype"/>
              <a:cs typeface="Palatino Linotype"/>
            </a:endParaRPr>
          </a:p>
          <a:p>
            <a:pPr marL="177800" marR="167640" indent="207645">
              <a:lnSpc>
                <a:spcPct val="114599"/>
              </a:lnSpc>
            </a:pPr>
            <a:r>
              <a:rPr sz="2400" spc="195" dirty="0">
                <a:solidFill>
                  <a:srgbClr val="3C4E61"/>
                </a:solidFill>
                <a:latin typeface="Palatino Linotype"/>
                <a:cs typeface="Palatino Linotype"/>
              </a:rPr>
              <a:t>The</a:t>
            </a:r>
            <a:r>
              <a:rPr sz="2400" spc="130" dirty="0">
                <a:solidFill>
                  <a:srgbClr val="3C4E61"/>
                </a:solidFill>
                <a:latin typeface="Palatino Linotype"/>
                <a:cs typeface="Palatino Linotype"/>
              </a:rPr>
              <a:t> </a:t>
            </a:r>
            <a:r>
              <a:rPr sz="2400" spc="135" dirty="0">
                <a:solidFill>
                  <a:srgbClr val="3C4E61"/>
                </a:solidFill>
                <a:latin typeface="Palatino Linotype"/>
                <a:cs typeface="Palatino Linotype"/>
              </a:rPr>
              <a:t>opening </a:t>
            </a:r>
            <a:r>
              <a:rPr sz="2400" spc="95" dirty="0">
                <a:solidFill>
                  <a:srgbClr val="3C4E61"/>
                </a:solidFill>
                <a:latin typeface="Palatino Linotype"/>
                <a:cs typeface="Palatino Linotype"/>
              </a:rPr>
              <a:t>of </a:t>
            </a:r>
            <a:r>
              <a:rPr sz="2400" spc="155" dirty="0">
                <a:solidFill>
                  <a:srgbClr val="3C4E61"/>
                </a:solidFill>
                <a:latin typeface="Palatino Linotype"/>
                <a:cs typeface="Palatino Linotype"/>
              </a:rPr>
              <a:t>physical</a:t>
            </a:r>
            <a:r>
              <a:rPr sz="2400" spc="130" dirty="0">
                <a:solidFill>
                  <a:srgbClr val="3C4E61"/>
                </a:solidFill>
                <a:latin typeface="Palatino Linotype"/>
                <a:cs typeface="Palatino Linotype"/>
              </a:rPr>
              <a:t> </a:t>
            </a:r>
            <a:r>
              <a:rPr sz="2400" spc="200" dirty="0">
                <a:solidFill>
                  <a:srgbClr val="3C4E61"/>
                </a:solidFill>
                <a:latin typeface="Palatino Linotype"/>
                <a:cs typeface="Palatino Linotype"/>
              </a:rPr>
              <a:t>stores</a:t>
            </a:r>
            <a:r>
              <a:rPr sz="2400" spc="135" dirty="0">
                <a:solidFill>
                  <a:srgbClr val="3C4E61"/>
                </a:solidFill>
                <a:latin typeface="Palatino Linotype"/>
                <a:cs typeface="Palatino Linotype"/>
              </a:rPr>
              <a:t> </a:t>
            </a:r>
            <a:r>
              <a:rPr sz="2400" spc="105" dirty="0">
                <a:solidFill>
                  <a:srgbClr val="3C4E61"/>
                </a:solidFill>
                <a:latin typeface="Palatino Linotype"/>
                <a:cs typeface="Palatino Linotype"/>
              </a:rPr>
              <a:t>in</a:t>
            </a:r>
            <a:endParaRPr sz="2400" dirty="0">
              <a:latin typeface="Palatino Linotype"/>
              <a:cs typeface="Palatino Linotype"/>
            </a:endParaRPr>
          </a:p>
          <a:p>
            <a:pPr marL="1318895">
              <a:lnSpc>
                <a:spcPct val="100000"/>
              </a:lnSpc>
              <a:spcBef>
                <a:spcPts val="415"/>
              </a:spcBef>
            </a:pPr>
            <a:r>
              <a:rPr sz="2400" spc="-25" dirty="0">
                <a:solidFill>
                  <a:srgbClr val="3C4E61"/>
                </a:solidFill>
                <a:latin typeface="Palatino Linotype"/>
                <a:cs typeface="Palatino Linotype"/>
              </a:rPr>
              <a:t>UK</a:t>
            </a:r>
            <a:endParaRPr sz="2400" dirty="0">
              <a:latin typeface="Palatino Linotype"/>
              <a:cs typeface="Palatino Linotype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004011" y="8516192"/>
            <a:ext cx="5438775" cy="1094740"/>
          </a:xfrm>
          <a:custGeom>
            <a:avLst/>
            <a:gdLst/>
            <a:ahLst/>
            <a:cxnLst/>
            <a:rect l="l" t="t" r="r" b="b"/>
            <a:pathLst>
              <a:path w="5438775" h="1094740">
                <a:moveTo>
                  <a:pt x="4892502" y="1094533"/>
                </a:moveTo>
                <a:lnTo>
                  <a:pt x="4892502" y="820900"/>
                </a:lnTo>
                <a:lnTo>
                  <a:pt x="0" y="820900"/>
                </a:lnTo>
                <a:lnTo>
                  <a:pt x="0" y="273632"/>
                </a:lnTo>
                <a:lnTo>
                  <a:pt x="4892502" y="273632"/>
                </a:lnTo>
                <a:lnTo>
                  <a:pt x="4892502" y="0"/>
                </a:lnTo>
                <a:lnTo>
                  <a:pt x="5438463" y="545961"/>
                </a:lnTo>
                <a:lnTo>
                  <a:pt x="5438463" y="548572"/>
                </a:lnTo>
                <a:lnTo>
                  <a:pt x="4892502" y="1094533"/>
                </a:lnTo>
                <a:close/>
              </a:path>
            </a:pathLst>
          </a:custGeom>
          <a:solidFill>
            <a:srgbClr val="66B4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28700" y="5417694"/>
            <a:ext cx="5438775" cy="1094740"/>
          </a:xfrm>
          <a:custGeom>
            <a:avLst/>
            <a:gdLst/>
            <a:ahLst/>
            <a:cxnLst/>
            <a:rect l="l" t="t" r="r" b="b"/>
            <a:pathLst>
              <a:path w="5438775" h="1094740">
                <a:moveTo>
                  <a:pt x="4892502" y="1094533"/>
                </a:moveTo>
                <a:lnTo>
                  <a:pt x="4892502" y="820899"/>
                </a:lnTo>
                <a:lnTo>
                  <a:pt x="0" y="820899"/>
                </a:lnTo>
                <a:lnTo>
                  <a:pt x="0" y="273633"/>
                </a:lnTo>
                <a:lnTo>
                  <a:pt x="4892502" y="273633"/>
                </a:lnTo>
                <a:lnTo>
                  <a:pt x="4892502" y="0"/>
                </a:lnTo>
                <a:lnTo>
                  <a:pt x="5438463" y="545960"/>
                </a:lnTo>
                <a:lnTo>
                  <a:pt x="5438463" y="548571"/>
                </a:lnTo>
                <a:lnTo>
                  <a:pt x="4892502" y="1094533"/>
                </a:lnTo>
                <a:close/>
              </a:path>
            </a:pathLst>
          </a:custGeom>
          <a:solidFill>
            <a:srgbClr val="66B4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844853" y="5789233"/>
            <a:ext cx="367093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155" dirty="0">
                <a:latin typeface="Palatino Linotype"/>
                <a:cs typeface="Palatino Linotype"/>
              </a:rPr>
              <a:t>Well-</a:t>
            </a:r>
            <a:r>
              <a:rPr sz="2000" spc="165" dirty="0">
                <a:latin typeface="Palatino Linotype"/>
                <a:cs typeface="Palatino Linotype"/>
              </a:rPr>
              <a:t>experienced</a:t>
            </a:r>
            <a:r>
              <a:rPr sz="2000" spc="125" dirty="0">
                <a:latin typeface="Palatino Linotype"/>
                <a:cs typeface="Palatino Linotype"/>
              </a:rPr>
              <a:t> </a:t>
            </a:r>
            <a:r>
              <a:rPr sz="2000" spc="105" dirty="0">
                <a:latin typeface="Palatino Linotype"/>
                <a:cs typeface="Palatino Linotype"/>
              </a:rPr>
              <a:t>in</a:t>
            </a:r>
            <a:r>
              <a:rPr sz="2000" spc="130" dirty="0">
                <a:latin typeface="Palatino Linotype"/>
                <a:cs typeface="Palatino Linotype"/>
              </a:rPr>
              <a:t> change</a:t>
            </a:r>
            <a:endParaRPr sz="2000">
              <a:latin typeface="Palatino Linotype"/>
              <a:cs typeface="Palatino Linotype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053388" y="3777341"/>
            <a:ext cx="5387340" cy="1366520"/>
          </a:xfrm>
          <a:custGeom>
            <a:avLst/>
            <a:gdLst/>
            <a:ahLst/>
            <a:cxnLst/>
            <a:rect l="l" t="t" r="r" b="b"/>
            <a:pathLst>
              <a:path w="5387340" h="1366520">
                <a:moveTo>
                  <a:pt x="4843124" y="1366162"/>
                </a:moveTo>
                <a:lnTo>
                  <a:pt x="4843124" y="1092529"/>
                </a:lnTo>
                <a:lnTo>
                  <a:pt x="0" y="1092529"/>
                </a:lnTo>
                <a:lnTo>
                  <a:pt x="0" y="273633"/>
                </a:lnTo>
                <a:lnTo>
                  <a:pt x="4843124" y="273633"/>
                </a:lnTo>
                <a:lnTo>
                  <a:pt x="4843124" y="0"/>
                </a:lnTo>
                <a:lnTo>
                  <a:pt x="5387157" y="679044"/>
                </a:lnTo>
                <a:lnTo>
                  <a:pt x="5387157" y="687118"/>
                </a:lnTo>
                <a:lnTo>
                  <a:pt x="4843124" y="1366162"/>
                </a:lnTo>
                <a:close/>
              </a:path>
            </a:pathLst>
          </a:custGeom>
          <a:solidFill>
            <a:srgbClr val="66B4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028700" y="6801772"/>
            <a:ext cx="5438775" cy="1366520"/>
          </a:xfrm>
          <a:custGeom>
            <a:avLst/>
            <a:gdLst/>
            <a:ahLst/>
            <a:cxnLst/>
            <a:rect l="l" t="t" r="r" b="b"/>
            <a:pathLst>
              <a:path w="5438775" h="1366520">
                <a:moveTo>
                  <a:pt x="4892502" y="1366163"/>
                </a:moveTo>
                <a:lnTo>
                  <a:pt x="4892502" y="1092529"/>
                </a:lnTo>
                <a:lnTo>
                  <a:pt x="0" y="1092529"/>
                </a:lnTo>
                <a:lnTo>
                  <a:pt x="0" y="273633"/>
                </a:lnTo>
                <a:lnTo>
                  <a:pt x="4892502" y="273633"/>
                </a:lnTo>
                <a:lnTo>
                  <a:pt x="4892502" y="0"/>
                </a:lnTo>
                <a:lnTo>
                  <a:pt x="5438463" y="681452"/>
                </a:lnTo>
                <a:lnTo>
                  <a:pt x="5438463" y="684711"/>
                </a:lnTo>
                <a:lnTo>
                  <a:pt x="4892502" y="1366163"/>
                </a:lnTo>
                <a:close/>
              </a:path>
            </a:pathLst>
          </a:custGeom>
          <a:solidFill>
            <a:srgbClr val="66B4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084639" y="7087510"/>
            <a:ext cx="5191125" cy="70589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19200" marR="5080" indent="-1207135">
              <a:lnSpc>
                <a:spcPct val="115599"/>
              </a:lnSpc>
              <a:spcBef>
                <a:spcPts val="100"/>
              </a:spcBef>
            </a:pPr>
            <a:r>
              <a:rPr lang="en-GB" sz="2000" spc="150" dirty="0">
                <a:latin typeface="Palatino Linotype"/>
                <a:cs typeface="Palatino Linotype"/>
              </a:rPr>
              <a:t>Opportunity</a:t>
            </a:r>
            <a:r>
              <a:rPr sz="2000" spc="120" dirty="0">
                <a:latin typeface="Palatino Linotype"/>
                <a:cs typeface="Palatino Linotype"/>
              </a:rPr>
              <a:t> </a:t>
            </a:r>
            <a:r>
              <a:rPr sz="2000" spc="170" dirty="0">
                <a:latin typeface="Palatino Linotype"/>
                <a:cs typeface="Palatino Linotype"/>
              </a:rPr>
              <a:t>for</a:t>
            </a:r>
            <a:r>
              <a:rPr sz="2000" spc="114" dirty="0">
                <a:latin typeface="Palatino Linotype"/>
                <a:cs typeface="Palatino Linotype"/>
              </a:rPr>
              <a:t> </a:t>
            </a:r>
            <a:r>
              <a:rPr sz="2000" spc="155" dirty="0">
                <a:latin typeface="Palatino Linotype"/>
                <a:cs typeface="Palatino Linotype"/>
              </a:rPr>
              <a:t>profitability </a:t>
            </a:r>
            <a:r>
              <a:rPr sz="2000" spc="105" dirty="0">
                <a:latin typeface="Palatino Linotype"/>
                <a:cs typeface="Palatino Linotype"/>
              </a:rPr>
              <a:t>and </a:t>
            </a:r>
            <a:r>
              <a:rPr sz="2000" spc="175" dirty="0">
                <a:latin typeface="Palatino Linotype"/>
                <a:cs typeface="Palatino Linotype"/>
              </a:rPr>
              <a:t>increase</a:t>
            </a:r>
            <a:r>
              <a:rPr sz="2000" spc="110" dirty="0">
                <a:latin typeface="Palatino Linotype"/>
                <a:cs typeface="Palatino Linotype"/>
              </a:rPr>
              <a:t> </a:t>
            </a:r>
            <a:r>
              <a:rPr sz="2000" spc="105" dirty="0">
                <a:latin typeface="Palatino Linotype"/>
                <a:cs typeface="Palatino Linotype"/>
              </a:rPr>
              <a:t>in</a:t>
            </a:r>
            <a:r>
              <a:rPr sz="2000" spc="110" dirty="0">
                <a:latin typeface="Palatino Linotype"/>
                <a:cs typeface="Palatino Linotype"/>
              </a:rPr>
              <a:t> </a:t>
            </a:r>
            <a:r>
              <a:rPr sz="2000" spc="125" dirty="0">
                <a:latin typeface="Palatino Linotype"/>
                <a:cs typeface="Palatino Linotype"/>
              </a:rPr>
              <a:t>sales</a:t>
            </a:r>
            <a:endParaRPr sz="2000" dirty="0">
              <a:latin typeface="Palatino Linotype"/>
              <a:cs typeface="Palatino Linotype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1462888" y="2390688"/>
            <a:ext cx="5417185" cy="1208405"/>
          </a:xfrm>
          <a:custGeom>
            <a:avLst/>
            <a:gdLst/>
            <a:ahLst/>
            <a:cxnLst/>
            <a:rect l="l" t="t" r="r" b="b"/>
            <a:pathLst>
              <a:path w="5417184" h="1208404">
                <a:moveTo>
                  <a:pt x="623522" y="1208075"/>
                </a:moveTo>
                <a:lnTo>
                  <a:pt x="617307" y="1208075"/>
                </a:lnTo>
                <a:lnTo>
                  <a:pt x="0" y="607063"/>
                </a:lnTo>
                <a:lnTo>
                  <a:pt x="623522" y="0"/>
                </a:lnTo>
                <a:lnTo>
                  <a:pt x="623522" y="311761"/>
                </a:lnTo>
                <a:lnTo>
                  <a:pt x="5416855" y="311761"/>
                </a:lnTo>
                <a:lnTo>
                  <a:pt x="5416855" y="902365"/>
                </a:lnTo>
                <a:lnTo>
                  <a:pt x="623522" y="902365"/>
                </a:lnTo>
                <a:lnTo>
                  <a:pt x="623522" y="1208075"/>
                </a:lnTo>
                <a:close/>
              </a:path>
            </a:pathLst>
          </a:custGeom>
          <a:solidFill>
            <a:srgbClr val="66B4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2406142" y="2819377"/>
            <a:ext cx="369379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Palatino Linotype"/>
                <a:cs typeface="Palatino Linotype"/>
              </a:rPr>
              <a:t>UK</a:t>
            </a:r>
            <a:r>
              <a:rPr sz="2000" spc="85" dirty="0">
                <a:latin typeface="Palatino Linotype"/>
                <a:cs typeface="Palatino Linotype"/>
              </a:rPr>
              <a:t> </a:t>
            </a:r>
            <a:r>
              <a:rPr sz="2000" spc="50" dirty="0">
                <a:latin typeface="Palatino Linotype"/>
                <a:cs typeface="Palatino Linotype"/>
              </a:rPr>
              <a:t>High</a:t>
            </a:r>
            <a:r>
              <a:rPr sz="2000" spc="90" dirty="0">
                <a:latin typeface="Palatino Linotype"/>
                <a:cs typeface="Palatino Linotype"/>
              </a:rPr>
              <a:t> </a:t>
            </a:r>
            <a:r>
              <a:rPr sz="2000" spc="215" dirty="0">
                <a:latin typeface="Palatino Linotype"/>
                <a:cs typeface="Palatino Linotype"/>
              </a:rPr>
              <a:t>Street</a:t>
            </a:r>
            <a:r>
              <a:rPr sz="2000" spc="90" dirty="0">
                <a:latin typeface="Palatino Linotype"/>
                <a:cs typeface="Palatino Linotype"/>
              </a:rPr>
              <a:t> </a:t>
            </a:r>
            <a:r>
              <a:rPr sz="2000" spc="105" dirty="0">
                <a:latin typeface="Palatino Linotype"/>
                <a:cs typeface="Palatino Linotype"/>
              </a:rPr>
              <a:t>in</a:t>
            </a:r>
            <a:r>
              <a:rPr sz="2000" spc="90" dirty="0">
                <a:latin typeface="Palatino Linotype"/>
                <a:cs typeface="Palatino Linotype"/>
              </a:rPr>
              <a:t> </a:t>
            </a:r>
            <a:r>
              <a:rPr sz="2000" spc="120" dirty="0">
                <a:latin typeface="Palatino Linotype"/>
                <a:cs typeface="Palatino Linotype"/>
              </a:rPr>
              <a:t>poor</a:t>
            </a:r>
            <a:r>
              <a:rPr sz="2000" spc="90" dirty="0">
                <a:latin typeface="Palatino Linotype"/>
                <a:cs typeface="Palatino Linotype"/>
              </a:rPr>
              <a:t> </a:t>
            </a:r>
            <a:r>
              <a:rPr sz="2000" spc="165" dirty="0">
                <a:latin typeface="Palatino Linotype"/>
                <a:cs typeface="Palatino Linotype"/>
              </a:rPr>
              <a:t>state</a:t>
            </a:r>
            <a:endParaRPr sz="2000">
              <a:latin typeface="Palatino Linotype"/>
              <a:cs typeface="Palatino Linotype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1185470" y="60151"/>
            <a:ext cx="15083790" cy="1427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65" dirty="0">
                <a:solidFill>
                  <a:srgbClr val="F7DBDE"/>
                </a:solidFill>
              </a:rPr>
              <a:t>Lewin's</a:t>
            </a:r>
            <a:r>
              <a:rPr spc="-635" dirty="0">
                <a:solidFill>
                  <a:srgbClr val="F7DBDE"/>
                </a:solidFill>
              </a:rPr>
              <a:t> </a:t>
            </a:r>
            <a:r>
              <a:rPr spc="355" dirty="0">
                <a:solidFill>
                  <a:srgbClr val="F7DBDE"/>
                </a:solidFill>
              </a:rPr>
              <a:t>Force</a:t>
            </a:r>
            <a:r>
              <a:rPr spc="-635" dirty="0">
                <a:solidFill>
                  <a:srgbClr val="F7DBDE"/>
                </a:solidFill>
              </a:rPr>
              <a:t> </a:t>
            </a:r>
            <a:r>
              <a:rPr spc="155" dirty="0">
                <a:solidFill>
                  <a:srgbClr val="F7DBDE"/>
                </a:solidFill>
              </a:rPr>
              <a:t>Field</a:t>
            </a:r>
            <a:r>
              <a:rPr spc="-635" dirty="0">
                <a:solidFill>
                  <a:srgbClr val="F7DBDE"/>
                </a:solidFill>
              </a:rPr>
              <a:t> </a:t>
            </a:r>
            <a:r>
              <a:rPr spc="-10" dirty="0">
                <a:solidFill>
                  <a:srgbClr val="F7DBDE"/>
                </a:solidFill>
              </a:rPr>
              <a:t>Analysis</a:t>
            </a:r>
          </a:p>
        </p:txBody>
      </p:sp>
      <p:sp>
        <p:nvSpPr>
          <p:cNvPr id="14" name="object 14"/>
          <p:cNvSpPr/>
          <p:nvPr/>
        </p:nvSpPr>
        <p:spPr>
          <a:xfrm>
            <a:off x="5437298" y="2034298"/>
            <a:ext cx="218440" cy="47625"/>
          </a:xfrm>
          <a:custGeom>
            <a:avLst/>
            <a:gdLst/>
            <a:ahLst/>
            <a:cxnLst/>
            <a:rect l="l" t="t" r="r" b="b"/>
            <a:pathLst>
              <a:path w="218439" h="47625">
                <a:moveTo>
                  <a:pt x="217976" y="47624"/>
                </a:moveTo>
                <a:lnTo>
                  <a:pt x="0" y="47624"/>
                </a:lnTo>
                <a:lnTo>
                  <a:pt x="0" y="0"/>
                </a:lnTo>
                <a:lnTo>
                  <a:pt x="217976" y="0"/>
                </a:lnTo>
                <a:lnTo>
                  <a:pt x="217976" y="476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4186447" y="2137955"/>
            <a:ext cx="3072765" cy="47625"/>
          </a:xfrm>
          <a:custGeom>
            <a:avLst/>
            <a:gdLst/>
            <a:ahLst/>
            <a:cxnLst/>
            <a:rect l="l" t="t" r="r" b="b"/>
            <a:pathLst>
              <a:path w="3072765" h="47625">
                <a:moveTo>
                  <a:pt x="3072549" y="0"/>
                </a:moveTo>
                <a:lnTo>
                  <a:pt x="2854452" y="0"/>
                </a:lnTo>
                <a:lnTo>
                  <a:pt x="0" y="0"/>
                </a:lnTo>
                <a:lnTo>
                  <a:pt x="0" y="47625"/>
                </a:lnTo>
                <a:lnTo>
                  <a:pt x="2854452" y="47625"/>
                </a:lnTo>
                <a:lnTo>
                  <a:pt x="3072549" y="47625"/>
                </a:lnTo>
                <a:lnTo>
                  <a:pt x="307254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1801871" y="1576043"/>
            <a:ext cx="5469890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100" u="heavy" spc="13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Palatino Linotype"/>
                <a:cs typeface="Palatino Linotype"/>
              </a:rPr>
              <a:t>Forces</a:t>
            </a:r>
            <a:r>
              <a:rPr sz="4100" u="heavy" spc="-2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Palatino Linotype"/>
                <a:cs typeface="Palatino Linotype"/>
              </a:rPr>
              <a:t> </a:t>
            </a:r>
            <a:r>
              <a:rPr sz="4100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Palatino Linotype"/>
                <a:cs typeface="Palatino Linotype"/>
              </a:rPr>
              <a:t>A</a:t>
            </a:r>
            <a:r>
              <a:rPr sz="4100" dirty="0">
                <a:solidFill>
                  <a:srgbClr val="FFFFFF"/>
                </a:solidFill>
                <a:latin typeface="Palatino Linotype"/>
                <a:cs typeface="Palatino Linotype"/>
              </a:rPr>
              <a:t>gainst</a:t>
            </a:r>
            <a:r>
              <a:rPr sz="4100" spc="-210" dirty="0">
                <a:solidFill>
                  <a:srgbClr val="FFFFFF"/>
                </a:solidFill>
                <a:latin typeface="Palatino Linotype"/>
                <a:cs typeface="Palatino Linotype"/>
              </a:rPr>
              <a:t> </a:t>
            </a:r>
            <a:r>
              <a:rPr sz="4100" spc="-10" dirty="0">
                <a:solidFill>
                  <a:srgbClr val="FFFFFF"/>
                </a:solidFill>
                <a:latin typeface="Palatino Linotype"/>
                <a:cs typeface="Palatino Linotype"/>
              </a:rPr>
              <a:t>Change</a:t>
            </a:r>
            <a:endParaRPr sz="4100">
              <a:latin typeface="Palatino Linotype"/>
              <a:cs typeface="Palatino Linotype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1462888" y="3777341"/>
            <a:ext cx="5417185" cy="1208405"/>
          </a:xfrm>
          <a:custGeom>
            <a:avLst/>
            <a:gdLst/>
            <a:ahLst/>
            <a:cxnLst/>
            <a:rect l="l" t="t" r="r" b="b"/>
            <a:pathLst>
              <a:path w="5417184" h="1208404">
                <a:moveTo>
                  <a:pt x="623522" y="1208075"/>
                </a:moveTo>
                <a:lnTo>
                  <a:pt x="617306" y="1208075"/>
                </a:lnTo>
                <a:lnTo>
                  <a:pt x="0" y="607063"/>
                </a:lnTo>
                <a:lnTo>
                  <a:pt x="623522" y="0"/>
                </a:lnTo>
                <a:lnTo>
                  <a:pt x="623522" y="311761"/>
                </a:lnTo>
                <a:lnTo>
                  <a:pt x="5416855" y="311761"/>
                </a:lnTo>
                <a:lnTo>
                  <a:pt x="5416855" y="902365"/>
                </a:lnTo>
                <a:lnTo>
                  <a:pt x="623522" y="902365"/>
                </a:lnTo>
                <a:lnTo>
                  <a:pt x="623522" y="1208075"/>
                </a:lnTo>
                <a:close/>
              </a:path>
            </a:pathLst>
          </a:custGeom>
          <a:solidFill>
            <a:srgbClr val="66B4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12602744" y="4206029"/>
            <a:ext cx="3300729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105" dirty="0">
                <a:latin typeface="Palatino Linotype"/>
                <a:cs typeface="Palatino Linotype"/>
              </a:rPr>
              <a:t>Cost </a:t>
            </a:r>
            <a:r>
              <a:rPr sz="2000" spc="100" dirty="0">
                <a:latin typeface="Palatino Linotype"/>
                <a:cs typeface="Palatino Linotype"/>
              </a:rPr>
              <a:t>of</a:t>
            </a:r>
            <a:r>
              <a:rPr sz="2000" spc="110" dirty="0">
                <a:latin typeface="Palatino Linotype"/>
                <a:cs typeface="Palatino Linotype"/>
              </a:rPr>
              <a:t> </a:t>
            </a:r>
            <a:r>
              <a:rPr sz="2000" spc="100" dirty="0">
                <a:latin typeface="Palatino Linotype"/>
                <a:cs typeface="Palatino Linotype"/>
              </a:rPr>
              <a:t>living</a:t>
            </a:r>
            <a:r>
              <a:rPr sz="2000" spc="110" dirty="0">
                <a:latin typeface="Palatino Linotype"/>
                <a:cs typeface="Palatino Linotype"/>
              </a:rPr>
              <a:t> </a:t>
            </a:r>
            <a:r>
              <a:rPr sz="2000" spc="160" dirty="0">
                <a:latin typeface="Palatino Linotype"/>
                <a:cs typeface="Palatino Linotype"/>
              </a:rPr>
              <a:t>crisis</a:t>
            </a:r>
            <a:r>
              <a:rPr sz="2000" spc="110" dirty="0">
                <a:latin typeface="Palatino Linotype"/>
                <a:cs typeface="Palatino Linotype"/>
              </a:rPr>
              <a:t> </a:t>
            </a:r>
            <a:r>
              <a:rPr sz="2000" spc="105" dirty="0">
                <a:latin typeface="Palatino Linotype"/>
                <a:cs typeface="Palatino Linotype"/>
              </a:rPr>
              <a:t>in</a:t>
            </a:r>
            <a:r>
              <a:rPr sz="2000" spc="110" dirty="0">
                <a:latin typeface="Palatino Linotype"/>
                <a:cs typeface="Palatino Linotype"/>
              </a:rPr>
              <a:t> </a:t>
            </a:r>
            <a:r>
              <a:rPr sz="2000" spc="-25" dirty="0">
                <a:latin typeface="Palatino Linotype"/>
                <a:cs typeface="Palatino Linotype"/>
              </a:rPr>
              <a:t>UK</a:t>
            </a:r>
            <a:endParaRPr sz="2000">
              <a:latin typeface="Palatino Linotype"/>
              <a:cs typeface="Palatino Linotype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11483726" y="5298102"/>
            <a:ext cx="5417185" cy="1208405"/>
          </a:xfrm>
          <a:custGeom>
            <a:avLst/>
            <a:gdLst/>
            <a:ahLst/>
            <a:cxnLst/>
            <a:rect l="l" t="t" r="r" b="b"/>
            <a:pathLst>
              <a:path w="5417184" h="1208404">
                <a:moveTo>
                  <a:pt x="623521" y="1208075"/>
                </a:moveTo>
                <a:lnTo>
                  <a:pt x="617305" y="1208075"/>
                </a:lnTo>
                <a:lnTo>
                  <a:pt x="0" y="607064"/>
                </a:lnTo>
                <a:lnTo>
                  <a:pt x="623521" y="0"/>
                </a:lnTo>
                <a:lnTo>
                  <a:pt x="623521" y="311761"/>
                </a:lnTo>
                <a:lnTo>
                  <a:pt x="5416855" y="311761"/>
                </a:lnTo>
                <a:lnTo>
                  <a:pt x="5416855" y="902365"/>
                </a:lnTo>
                <a:lnTo>
                  <a:pt x="623521" y="902365"/>
                </a:lnTo>
                <a:lnTo>
                  <a:pt x="623521" y="1208075"/>
                </a:lnTo>
                <a:close/>
              </a:path>
            </a:pathLst>
          </a:custGeom>
          <a:solidFill>
            <a:srgbClr val="66B4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12056100" y="5726791"/>
            <a:ext cx="44354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135" dirty="0">
                <a:latin typeface="Palatino Linotype"/>
                <a:cs typeface="Palatino Linotype"/>
              </a:rPr>
              <a:t>Previous</a:t>
            </a:r>
            <a:r>
              <a:rPr sz="2000" spc="90" dirty="0">
                <a:latin typeface="Palatino Linotype"/>
                <a:cs typeface="Palatino Linotype"/>
              </a:rPr>
              <a:t> </a:t>
            </a:r>
            <a:r>
              <a:rPr sz="2000" spc="175" dirty="0">
                <a:latin typeface="Palatino Linotype"/>
                <a:cs typeface="Palatino Linotype"/>
              </a:rPr>
              <a:t>failure</a:t>
            </a:r>
            <a:r>
              <a:rPr sz="2000" spc="90" dirty="0">
                <a:latin typeface="Palatino Linotype"/>
                <a:cs typeface="Palatino Linotype"/>
              </a:rPr>
              <a:t> </a:t>
            </a:r>
            <a:r>
              <a:rPr sz="2000" spc="105" dirty="0">
                <a:latin typeface="Palatino Linotype"/>
                <a:cs typeface="Palatino Linotype"/>
              </a:rPr>
              <a:t>in</a:t>
            </a:r>
            <a:r>
              <a:rPr sz="2000" spc="90" dirty="0">
                <a:latin typeface="Palatino Linotype"/>
                <a:cs typeface="Palatino Linotype"/>
              </a:rPr>
              <a:t> </a:t>
            </a:r>
            <a:r>
              <a:rPr sz="2000" spc="160" dirty="0">
                <a:latin typeface="Palatino Linotype"/>
                <a:cs typeface="Palatino Linotype"/>
              </a:rPr>
              <a:t>the</a:t>
            </a:r>
            <a:r>
              <a:rPr sz="2000" spc="90" dirty="0">
                <a:latin typeface="Palatino Linotype"/>
                <a:cs typeface="Palatino Linotype"/>
              </a:rPr>
              <a:t> </a:t>
            </a:r>
            <a:r>
              <a:rPr sz="2000" dirty="0">
                <a:latin typeface="Palatino Linotype"/>
                <a:cs typeface="Palatino Linotype"/>
              </a:rPr>
              <a:t>UK</a:t>
            </a:r>
            <a:r>
              <a:rPr sz="2000" spc="90" dirty="0">
                <a:latin typeface="Palatino Linotype"/>
                <a:cs typeface="Palatino Linotype"/>
              </a:rPr>
              <a:t> </a:t>
            </a:r>
            <a:r>
              <a:rPr sz="2000" spc="145" dirty="0">
                <a:latin typeface="Palatino Linotype"/>
                <a:cs typeface="Palatino Linotype"/>
              </a:rPr>
              <a:t>Market</a:t>
            </a:r>
            <a:endParaRPr sz="2000">
              <a:latin typeface="Palatino Linotype"/>
              <a:cs typeface="Palatino Linotype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11404580" y="8396602"/>
            <a:ext cx="5417185" cy="1208405"/>
          </a:xfrm>
          <a:custGeom>
            <a:avLst/>
            <a:gdLst/>
            <a:ahLst/>
            <a:cxnLst/>
            <a:rect l="l" t="t" r="r" b="b"/>
            <a:pathLst>
              <a:path w="5417184" h="1208404">
                <a:moveTo>
                  <a:pt x="623522" y="1208075"/>
                </a:moveTo>
                <a:lnTo>
                  <a:pt x="617306" y="1208075"/>
                </a:lnTo>
                <a:lnTo>
                  <a:pt x="0" y="607064"/>
                </a:lnTo>
                <a:lnTo>
                  <a:pt x="623522" y="0"/>
                </a:lnTo>
                <a:lnTo>
                  <a:pt x="623522" y="311761"/>
                </a:lnTo>
                <a:lnTo>
                  <a:pt x="5416855" y="311761"/>
                </a:lnTo>
                <a:lnTo>
                  <a:pt x="5416855" y="902365"/>
                </a:lnTo>
                <a:lnTo>
                  <a:pt x="623522" y="902365"/>
                </a:lnTo>
                <a:lnTo>
                  <a:pt x="623522" y="1208075"/>
                </a:lnTo>
                <a:close/>
              </a:path>
            </a:pathLst>
          </a:custGeom>
          <a:solidFill>
            <a:srgbClr val="66B4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11764725" y="8825290"/>
            <a:ext cx="48596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175" dirty="0">
                <a:latin typeface="Palatino Linotype"/>
                <a:cs typeface="Palatino Linotype"/>
              </a:rPr>
              <a:t>Safety</a:t>
            </a:r>
            <a:r>
              <a:rPr sz="2000" spc="95" dirty="0">
                <a:latin typeface="Palatino Linotype"/>
                <a:cs typeface="Palatino Linotype"/>
              </a:rPr>
              <a:t> </a:t>
            </a:r>
            <a:r>
              <a:rPr sz="2000" spc="100" dirty="0">
                <a:latin typeface="Palatino Linotype"/>
                <a:cs typeface="Palatino Linotype"/>
              </a:rPr>
              <a:t>of </a:t>
            </a:r>
            <a:r>
              <a:rPr sz="2000" spc="200" dirty="0">
                <a:latin typeface="Palatino Linotype"/>
                <a:cs typeface="Palatino Linotype"/>
              </a:rPr>
              <a:t>current</a:t>
            </a:r>
            <a:r>
              <a:rPr sz="2000" spc="100" dirty="0">
                <a:latin typeface="Palatino Linotype"/>
                <a:cs typeface="Palatino Linotype"/>
              </a:rPr>
              <a:t> </a:t>
            </a:r>
            <a:r>
              <a:rPr sz="2000" spc="135" dirty="0">
                <a:latin typeface="Palatino Linotype"/>
                <a:cs typeface="Palatino Linotype"/>
              </a:rPr>
              <a:t>success</a:t>
            </a:r>
            <a:r>
              <a:rPr sz="2000" spc="100" dirty="0">
                <a:latin typeface="Palatino Linotype"/>
                <a:cs typeface="Palatino Linotype"/>
              </a:rPr>
              <a:t> </a:t>
            </a:r>
            <a:r>
              <a:rPr sz="2000" spc="145" dirty="0">
                <a:latin typeface="Palatino Linotype"/>
                <a:cs typeface="Palatino Linotype"/>
              </a:rPr>
              <a:t>with</a:t>
            </a:r>
            <a:r>
              <a:rPr sz="2000" spc="100" dirty="0">
                <a:latin typeface="Palatino Linotype"/>
                <a:cs typeface="Palatino Linotype"/>
              </a:rPr>
              <a:t> </a:t>
            </a:r>
            <a:r>
              <a:rPr sz="2000" spc="130" dirty="0">
                <a:latin typeface="Palatino Linotype"/>
                <a:cs typeface="Palatino Linotype"/>
              </a:rPr>
              <a:t>online</a:t>
            </a:r>
            <a:endParaRPr sz="2000">
              <a:latin typeface="Palatino Linotype"/>
              <a:cs typeface="Palatino Linotype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11378405" y="6754156"/>
            <a:ext cx="5592445" cy="1442085"/>
          </a:xfrm>
          <a:custGeom>
            <a:avLst/>
            <a:gdLst/>
            <a:ahLst/>
            <a:cxnLst/>
            <a:rect l="l" t="t" r="r" b="b"/>
            <a:pathLst>
              <a:path w="5592444" h="1442084">
                <a:moveTo>
                  <a:pt x="623522" y="1441896"/>
                </a:moveTo>
                <a:lnTo>
                  <a:pt x="623070" y="1441896"/>
                </a:lnTo>
                <a:lnTo>
                  <a:pt x="0" y="721209"/>
                </a:lnTo>
                <a:lnTo>
                  <a:pt x="623522" y="0"/>
                </a:lnTo>
                <a:lnTo>
                  <a:pt x="623522" y="311761"/>
                </a:lnTo>
                <a:lnTo>
                  <a:pt x="5592220" y="311761"/>
                </a:lnTo>
                <a:lnTo>
                  <a:pt x="5592220" y="1130657"/>
                </a:lnTo>
                <a:lnTo>
                  <a:pt x="623522" y="1130657"/>
                </a:lnTo>
                <a:lnTo>
                  <a:pt x="623522" y="1441896"/>
                </a:lnTo>
                <a:close/>
              </a:path>
            </a:pathLst>
          </a:custGeom>
          <a:solidFill>
            <a:srgbClr val="66B4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11759237" y="7077993"/>
            <a:ext cx="4987290" cy="730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05685" marR="5080" indent="-2293620">
              <a:lnSpc>
                <a:spcPct val="115599"/>
              </a:lnSpc>
              <a:spcBef>
                <a:spcPts val="100"/>
              </a:spcBef>
            </a:pPr>
            <a:r>
              <a:rPr sz="2000" spc="150" dirty="0">
                <a:latin typeface="Palatino Linotype"/>
                <a:cs typeface="Palatino Linotype"/>
              </a:rPr>
              <a:t>Consistent</a:t>
            </a:r>
            <a:r>
              <a:rPr sz="2000" spc="114" dirty="0">
                <a:latin typeface="Palatino Linotype"/>
                <a:cs typeface="Palatino Linotype"/>
              </a:rPr>
              <a:t> </a:t>
            </a:r>
            <a:r>
              <a:rPr sz="2000" spc="105" dirty="0">
                <a:latin typeface="Palatino Linotype"/>
                <a:cs typeface="Palatino Linotype"/>
              </a:rPr>
              <a:t>and</a:t>
            </a:r>
            <a:r>
              <a:rPr sz="2000" spc="120" dirty="0">
                <a:latin typeface="Palatino Linotype"/>
                <a:cs typeface="Palatino Linotype"/>
              </a:rPr>
              <a:t> </a:t>
            </a:r>
            <a:r>
              <a:rPr sz="2000" spc="165" dirty="0">
                <a:latin typeface="Palatino Linotype"/>
                <a:cs typeface="Palatino Linotype"/>
              </a:rPr>
              <a:t>trusted</a:t>
            </a:r>
            <a:r>
              <a:rPr sz="2000" spc="120" dirty="0">
                <a:latin typeface="Palatino Linotype"/>
                <a:cs typeface="Palatino Linotype"/>
              </a:rPr>
              <a:t> </a:t>
            </a:r>
            <a:r>
              <a:rPr sz="2000" spc="155" dirty="0">
                <a:latin typeface="Palatino Linotype"/>
                <a:cs typeface="Palatino Linotype"/>
              </a:rPr>
              <a:t>competitors</a:t>
            </a:r>
            <a:r>
              <a:rPr sz="2000" spc="120" dirty="0">
                <a:latin typeface="Palatino Linotype"/>
                <a:cs typeface="Palatino Linotype"/>
              </a:rPr>
              <a:t> </a:t>
            </a:r>
            <a:r>
              <a:rPr sz="2000" spc="80" dirty="0">
                <a:latin typeface="Palatino Linotype"/>
                <a:cs typeface="Palatino Linotype"/>
              </a:rPr>
              <a:t>in </a:t>
            </a:r>
            <a:r>
              <a:rPr sz="2000" spc="-25" dirty="0">
                <a:latin typeface="Palatino Linotype"/>
                <a:cs typeface="Palatino Linotype"/>
              </a:rPr>
              <a:t>UK</a:t>
            </a:r>
            <a:endParaRPr sz="2000">
              <a:latin typeface="Palatino Linotype"/>
              <a:cs typeface="Palatino Linotype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185322" y="1472387"/>
            <a:ext cx="4587240" cy="1963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100" u="heavy" spc="13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Palatino Linotype"/>
                <a:cs typeface="Palatino Linotype"/>
              </a:rPr>
              <a:t>Forces</a:t>
            </a:r>
            <a:r>
              <a:rPr sz="4100" u="heavy" spc="-28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Palatino Linotype"/>
                <a:cs typeface="Palatino Linotype"/>
              </a:rPr>
              <a:t> </a:t>
            </a:r>
            <a:r>
              <a:rPr sz="4100" u="heavy" spc="16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Palatino Linotype"/>
                <a:cs typeface="Palatino Linotype"/>
              </a:rPr>
              <a:t>For</a:t>
            </a:r>
            <a:r>
              <a:rPr sz="4100" u="heavy" spc="-28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Palatino Linotype"/>
                <a:cs typeface="Palatino Linotype"/>
              </a:rPr>
              <a:t> </a:t>
            </a:r>
            <a:r>
              <a:rPr sz="4100" u="heavy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Palatino Linotype"/>
                <a:cs typeface="Palatino Linotype"/>
              </a:rPr>
              <a:t>Chan</a:t>
            </a:r>
            <a:r>
              <a:rPr sz="4100" spc="-10" dirty="0">
                <a:solidFill>
                  <a:srgbClr val="FFFFFF"/>
                </a:solidFill>
                <a:latin typeface="Palatino Linotype"/>
                <a:cs typeface="Palatino Linotype"/>
              </a:rPr>
              <a:t>ge</a:t>
            </a:r>
            <a:endParaRPr sz="4100" dirty="0">
              <a:latin typeface="Palatino Linotype"/>
              <a:cs typeface="Palatino Linotype"/>
            </a:endParaRPr>
          </a:p>
          <a:p>
            <a:pPr marL="427355" algn="ctr">
              <a:lnSpc>
                <a:spcPct val="100000"/>
              </a:lnSpc>
              <a:spcBef>
                <a:spcPts val="4684"/>
              </a:spcBef>
            </a:pPr>
            <a:r>
              <a:rPr sz="2000" spc="114" dirty="0">
                <a:latin typeface="Palatino Linotype"/>
                <a:cs typeface="Palatino Linotype"/>
              </a:rPr>
              <a:t>Demand</a:t>
            </a:r>
            <a:r>
              <a:rPr sz="2000" spc="100" dirty="0">
                <a:latin typeface="Palatino Linotype"/>
                <a:cs typeface="Palatino Linotype"/>
              </a:rPr>
              <a:t> </a:t>
            </a:r>
            <a:r>
              <a:rPr sz="2000" spc="170" dirty="0">
                <a:latin typeface="Palatino Linotype"/>
                <a:cs typeface="Palatino Linotype"/>
              </a:rPr>
              <a:t>for</a:t>
            </a:r>
            <a:r>
              <a:rPr sz="2000" spc="105" dirty="0">
                <a:latin typeface="Palatino Linotype"/>
                <a:cs typeface="Palatino Linotype"/>
              </a:rPr>
              <a:t> </a:t>
            </a:r>
            <a:r>
              <a:rPr sz="2000" spc="140" dirty="0">
                <a:latin typeface="Palatino Linotype"/>
                <a:cs typeface="Palatino Linotype"/>
              </a:rPr>
              <a:t>product</a:t>
            </a:r>
            <a:r>
              <a:rPr sz="2000" spc="100" dirty="0">
                <a:latin typeface="Palatino Linotype"/>
                <a:cs typeface="Palatino Linotype"/>
              </a:rPr>
              <a:t> </a:t>
            </a:r>
            <a:r>
              <a:rPr sz="2000" spc="85" dirty="0">
                <a:latin typeface="Palatino Linotype"/>
                <a:cs typeface="Palatino Linotype"/>
              </a:rPr>
              <a:t>is</a:t>
            </a:r>
            <a:r>
              <a:rPr sz="2000" spc="105" dirty="0">
                <a:latin typeface="Palatino Linotype"/>
                <a:cs typeface="Palatino Linotype"/>
              </a:rPr>
              <a:t> </a:t>
            </a:r>
            <a:r>
              <a:rPr sz="2000" spc="85" dirty="0">
                <a:latin typeface="Palatino Linotype"/>
                <a:cs typeface="Palatino Linotype"/>
              </a:rPr>
              <a:t>high</a:t>
            </a:r>
            <a:endParaRPr sz="2000" dirty="0">
              <a:latin typeface="Palatino Linotype"/>
              <a:cs typeface="Palatino Linotype"/>
            </a:endParaRPr>
          </a:p>
          <a:p>
            <a:pPr marR="5080" algn="r">
              <a:lnSpc>
                <a:spcPct val="100000"/>
              </a:lnSpc>
              <a:spcBef>
                <a:spcPts val="1215"/>
              </a:spcBef>
            </a:pPr>
            <a:r>
              <a:rPr sz="13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(Wright,2022)</a:t>
            </a:r>
            <a:endParaRPr sz="1300" dirty="0">
              <a:latin typeface="Lucida Sans Unicode"/>
              <a:cs typeface="Lucida Sans Unicode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9060795" y="8880074"/>
            <a:ext cx="1419860" cy="212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(Wright,2022)</a:t>
            </a:r>
            <a:endParaRPr sz="1300" dirty="0">
              <a:latin typeface="Lucida Sans Unicode"/>
              <a:cs typeface="Lucida Sans Unicode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6279663" y="193106"/>
            <a:ext cx="1959610" cy="5391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86435" marR="5080" indent="-674370">
              <a:lnSpc>
                <a:spcPct val="113999"/>
              </a:lnSpc>
              <a:spcBef>
                <a:spcPts val="100"/>
              </a:spcBef>
            </a:pPr>
            <a:r>
              <a:rPr sz="1700" dirty="0">
                <a:solidFill>
                  <a:srgbClr val="FFFFFF"/>
                </a:solidFill>
                <a:latin typeface="Lucida Sans Unicode"/>
                <a:cs typeface="Lucida Sans Unicode"/>
              </a:rPr>
              <a:t>(</a:t>
            </a:r>
            <a:r>
              <a:rPr sz="1300" dirty="0">
                <a:solidFill>
                  <a:srgbClr val="FFFFFF"/>
                </a:solidFill>
                <a:latin typeface="Lucida Sans Unicode"/>
                <a:cs typeface="Lucida Sans Unicode"/>
              </a:rPr>
              <a:t>Swanson</a:t>
            </a:r>
            <a:r>
              <a:rPr sz="1300" spc="-10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30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&amp;</a:t>
            </a:r>
            <a:r>
              <a:rPr sz="1300" spc="-9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3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Creed, </a:t>
            </a:r>
            <a:r>
              <a:rPr sz="13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2014)</a:t>
            </a:r>
            <a:endParaRPr sz="1300" dirty="0">
              <a:latin typeface="Lucida Sans Unicode"/>
              <a:cs typeface="Lucida Sans Unicode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624422" y="4063078"/>
            <a:ext cx="4227195" cy="12039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01750" marR="120014" indent="-1289685">
              <a:lnSpc>
                <a:spcPct val="115599"/>
              </a:lnSpc>
              <a:spcBef>
                <a:spcPts val="100"/>
              </a:spcBef>
            </a:pPr>
            <a:r>
              <a:rPr sz="2000" spc="135" dirty="0">
                <a:latin typeface="Palatino Linotype"/>
                <a:cs typeface="Palatino Linotype"/>
              </a:rPr>
              <a:t>Consumers</a:t>
            </a:r>
            <a:r>
              <a:rPr sz="2000" spc="100" dirty="0">
                <a:latin typeface="Palatino Linotype"/>
                <a:cs typeface="Palatino Linotype"/>
              </a:rPr>
              <a:t> </a:t>
            </a:r>
            <a:r>
              <a:rPr sz="2000" spc="155" dirty="0">
                <a:latin typeface="Palatino Linotype"/>
                <a:cs typeface="Palatino Linotype"/>
              </a:rPr>
              <a:t>want</a:t>
            </a:r>
            <a:r>
              <a:rPr sz="2000" spc="105" dirty="0">
                <a:latin typeface="Palatino Linotype"/>
                <a:cs typeface="Palatino Linotype"/>
              </a:rPr>
              <a:t> </a:t>
            </a:r>
            <a:r>
              <a:rPr sz="2000" spc="185" dirty="0">
                <a:latin typeface="Palatino Linotype"/>
                <a:cs typeface="Palatino Linotype"/>
              </a:rPr>
              <a:t>that</a:t>
            </a:r>
            <a:r>
              <a:rPr sz="2000" spc="105" dirty="0">
                <a:latin typeface="Palatino Linotype"/>
                <a:cs typeface="Palatino Linotype"/>
              </a:rPr>
              <a:t> in </a:t>
            </a:r>
            <a:r>
              <a:rPr sz="2000" spc="130" dirty="0">
                <a:latin typeface="Palatino Linotype"/>
                <a:cs typeface="Palatino Linotype"/>
              </a:rPr>
              <a:t>person </a:t>
            </a:r>
            <a:r>
              <a:rPr sz="2000" spc="165" dirty="0">
                <a:latin typeface="Palatino Linotype"/>
                <a:cs typeface="Palatino Linotype"/>
              </a:rPr>
              <a:t>experience</a:t>
            </a:r>
            <a:endParaRPr sz="2000" dirty="0">
              <a:latin typeface="Palatino Linotype"/>
              <a:cs typeface="Palatino Linotype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800" dirty="0">
              <a:latin typeface="Palatino Linotype"/>
              <a:cs typeface="Palatino Linotype"/>
            </a:endParaRPr>
          </a:p>
          <a:p>
            <a:pPr marL="2660650">
              <a:lnSpc>
                <a:spcPct val="100000"/>
              </a:lnSpc>
            </a:pPr>
            <a:r>
              <a:rPr lang="en-GB" sz="13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      </a:t>
            </a:r>
            <a:r>
              <a:rPr sz="13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(Halliday,2022)</a:t>
            </a:r>
            <a:endParaRPr sz="1300" dirty="0">
              <a:latin typeface="Lucida Sans Unicode"/>
              <a:cs typeface="Lucida Sans Unicode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344063" y="8887730"/>
            <a:ext cx="4622800" cy="860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160" dirty="0">
                <a:latin typeface="Palatino Linotype"/>
                <a:cs typeface="Palatino Linotype"/>
              </a:rPr>
              <a:t>Increased</a:t>
            </a:r>
            <a:r>
              <a:rPr sz="2000" spc="120" dirty="0">
                <a:latin typeface="Palatino Linotype"/>
                <a:cs typeface="Palatino Linotype"/>
              </a:rPr>
              <a:t> </a:t>
            </a:r>
            <a:r>
              <a:rPr sz="2000" spc="155" dirty="0">
                <a:latin typeface="Palatino Linotype"/>
                <a:cs typeface="Palatino Linotype"/>
              </a:rPr>
              <a:t>influence</a:t>
            </a:r>
            <a:r>
              <a:rPr sz="2000" spc="120" dirty="0">
                <a:latin typeface="Palatino Linotype"/>
                <a:cs typeface="Palatino Linotype"/>
              </a:rPr>
              <a:t> </a:t>
            </a:r>
            <a:r>
              <a:rPr sz="2000" spc="100" dirty="0">
                <a:latin typeface="Palatino Linotype"/>
                <a:cs typeface="Palatino Linotype"/>
              </a:rPr>
              <a:t>of</a:t>
            </a:r>
            <a:r>
              <a:rPr sz="2000" spc="120" dirty="0">
                <a:latin typeface="Palatino Linotype"/>
                <a:cs typeface="Palatino Linotype"/>
              </a:rPr>
              <a:t> </a:t>
            </a:r>
            <a:r>
              <a:rPr sz="2000" spc="135" dirty="0">
                <a:latin typeface="Palatino Linotype"/>
                <a:cs typeface="Palatino Linotype"/>
              </a:rPr>
              <a:t>social</a:t>
            </a:r>
            <a:r>
              <a:rPr sz="2000" spc="120" dirty="0">
                <a:latin typeface="Palatino Linotype"/>
                <a:cs typeface="Palatino Linotype"/>
              </a:rPr>
              <a:t> </a:t>
            </a:r>
            <a:r>
              <a:rPr sz="2000" spc="100" dirty="0">
                <a:latin typeface="Palatino Linotype"/>
                <a:cs typeface="Palatino Linotype"/>
              </a:rPr>
              <a:t>media</a:t>
            </a:r>
            <a:endParaRPr sz="2000" dirty="0">
              <a:latin typeface="Palatino Linotype"/>
              <a:cs typeface="Palatino Linotype"/>
            </a:endParaRPr>
          </a:p>
          <a:p>
            <a:pPr marL="2844165">
              <a:lnSpc>
                <a:spcPct val="100000"/>
              </a:lnSpc>
              <a:spcBef>
                <a:spcPts val="2130"/>
              </a:spcBef>
            </a:pPr>
            <a:r>
              <a:rPr sz="17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(</a:t>
            </a:r>
            <a:r>
              <a:rPr sz="13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Schwarz,2022)</a:t>
            </a:r>
            <a:endParaRPr sz="1300" dirty="0">
              <a:latin typeface="Lucida Sans Unicode"/>
              <a:cs typeface="Lucida Sans Unicode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31D9A0C-1F05-16F3-577F-7D4BC944914F}"/>
              </a:ext>
            </a:extLst>
          </p:cNvPr>
          <p:cNvSpPr txBox="1"/>
          <p:nvPr/>
        </p:nvSpPr>
        <p:spPr>
          <a:xfrm>
            <a:off x="465864" y="4292719"/>
            <a:ext cx="667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F566DE5-3C94-2B46-9CBE-2CDB94D60444}"/>
              </a:ext>
            </a:extLst>
          </p:cNvPr>
          <p:cNvSpPr txBox="1"/>
          <p:nvPr/>
        </p:nvSpPr>
        <p:spPr>
          <a:xfrm>
            <a:off x="17058254" y="7197709"/>
            <a:ext cx="667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5158BB5-8FAE-015B-F882-E794018DEA6D}"/>
              </a:ext>
            </a:extLst>
          </p:cNvPr>
          <p:cNvSpPr txBox="1"/>
          <p:nvPr/>
        </p:nvSpPr>
        <p:spPr>
          <a:xfrm>
            <a:off x="17006517" y="5700965"/>
            <a:ext cx="667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568F747-5BE4-4582-9AA3-2E34F122924C}"/>
              </a:ext>
            </a:extLst>
          </p:cNvPr>
          <p:cNvSpPr txBox="1"/>
          <p:nvPr/>
        </p:nvSpPr>
        <p:spPr>
          <a:xfrm>
            <a:off x="17043329" y="4219478"/>
            <a:ext cx="667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A645035-EE65-2568-E401-4183F65AA5A5}"/>
              </a:ext>
            </a:extLst>
          </p:cNvPr>
          <p:cNvSpPr txBox="1"/>
          <p:nvPr/>
        </p:nvSpPr>
        <p:spPr>
          <a:xfrm>
            <a:off x="16988011" y="2791273"/>
            <a:ext cx="667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420F428-8D8A-8192-43E4-234DBE998549}"/>
              </a:ext>
            </a:extLst>
          </p:cNvPr>
          <p:cNvSpPr txBox="1"/>
          <p:nvPr/>
        </p:nvSpPr>
        <p:spPr>
          <a:xfrm>
            <a:off x="517204" y="2692393"/>
            <a:ext cx="667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71F0594-7317-A170-EA43-46941CFEAB83}"/>
              </a:ext>
            </a:extLst>
          </p:cNvPr>
          <p:cNvSpPr txBox="1"/>
          <p:nvPr/>
        </p:nvSpPr>
        <p:spPr>
          <a:xfrm>
            <a:off x="494958" y="5859300"/>
            <a:ext cx="667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08CFDF1-BAED-1F5D-609C-4F7B07300173}"/>
              </a:ext>
            </a:extLst>
          </p:cNvPr>
          <p:cNvSpPr txBox="1"/>
          <p:nvPr/>
        </p:nvSpPr>
        <p:spPr>
          <a:xfrm>
            <a:off x="504563" y="7290532"/>
            <a:ext cx="667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62F8728-CC40-A70C-1619-F05F8D0DECAD}"/>
              </a:ext>
            </a:extLst>
          </p:cNvPr>
          <p:cNvSpPr txBox="1"/>
          <p:nvPr/>
        </p:nvSpPr>
        <p:spPr>
          <a:xfrm>
            <a:off x="468821" y="8948610"/>
            <a:ext cx="667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418B1FB-54E8-357D-DA3A-5DF0BFEDDC63}"/>
              </a:ext>
            </a:extLst>
          </p:cNvPr>
          <p:cNvSpPr txBox="1"/>
          <p:nvPr/>
        </p:nvSpPr>
        <p:spPr>
          <a:xfrm>
            <a:off x="17006430" y="8825290"/>
            <a:ext cx="667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7DB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30073" y="8712362"/>
            <a:ext cx="17705070" cy="1320800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12700" marR="5080" algn="just">
              <a:lnSpc>
                <a:spcPct val="117200"/>
              </a:lnSpc>
              <a:spcBef>
                <a:spcPts val="175"/>
              </a:spcBef>
            </a:pPr>
            <a:r>
              <a:rPr sz="2400" b="1" spc="175" dirty="0">
                <a:solidFill>
                  <a:srgbClr val="3C4E61"/>
                </a:solidFill>
                <a:latin typeface="Calibri"/>
                <a:cs typeface="Calibri"/>
              </a:rPr>
              <a:t>It</a:t>
            </a:r>
            <a:r>
              <a:rPr sz="2400" b="1" spc="365" dirty="0">
                <a:solidFill>
                  <a:srgbClr val="3C4E61"/>
                </a:solidFill>
                <a:latin typeface="Calibri"/>
                <a:cs typeface="Calibri"/>
              </a:rPr>
              <a:t> </a:t>
            </a:r>
            <a:r>
              <a:rPr sz="2400" b="1" spc="220" dirty="0">
                <a:solidFill>
                  <a:srgbClr val="3C4E61"/>
                </a:solidFill>
                <a:latin typeface="Calibri"/>
                <a:cs typeface="Calibri"/>
              </a:rPr>
              <a:t>is</a:t>
            </a:r>
            <a:r>
              <a:rPr sz="2400" b="1" spc="370" dirty="0">
                <a:solidFill>
                  <a:srgbClr val="3C4E61"/>
                </a:solidFill>
                <a:latin typeface="Calibri"/>
                <a:cs typeface="Calibri"/>
              </a:rPr>
              <a:t> </a:t>
            </a:r>
            <a:r>
              <a:rPr sz="2400" b="1" spc="300" dirty="0">
                <a:solidFill>
                  <a:srgbClr val="3C4E61"/>
                </a:solidFill>
                <a:latin typeface="Calibri"/>
                <a:cs typeface="Calibri"/>
              </a:rPr>
              <a:t>proposed</a:t>
            </a:r>
            <a:r>
              <a:rPr sz="2400" b="1" spc="370" dirty="0">
                <a:solidFill>
                  <a:srgbClr val="3C4E61"/>
                </a:solidFill>
                <a:latin typeface="Calibri"/>
                <a:cs typeface="Calibri"/>
              </a:rPr>
              <a:t> </a:t>
            </a:r>
            <a:r>
              <a:rPr sz="2400" b="1" spc="200" dirty="0">
                <a:solidFill>
                  <a:srgbClr val="3C4E61"/>
                </a:solidFill>
                <a:latin typeface="Calibri"/>
                <a:cs typeface="Calibri"/>
              </a:rPr>
              <a:t>that:</a:t>
            </a:r>
            <a:r>
              <a:rPr sz="2400" b="1" spc="370" dirty="0">
                <a:solidFill>
                  <a:srgbClr val="3C4E61"/>
                </a:solidFill>
                <a:latin typeface="Calibri"/>
                <a:cs typeface="Calibri"/>
              </a:rPr>
              <a:t> </a:t>
            </a:r>
            <a:r>
              <a:rPr sz="2400" spc="145" dirty="0">
                <a:solidFill>
                  <a:srgbClr val="3C4E61"/>
                </a:solidFill>
                <a:latin typeface="Tahoma"/>
                <a:cs typeface="Tahoma"/>
              </a:rPr>
              <a:t>by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25" dirty="0">
                <a:solidFill>
                  <a:srgbClr val="3C4E61"/>
                </a:solidFill>
                <a:latin typeface="Tahoma"/>
                <a:cs typeface="Tahoma"/>
              </a:rPr>
              <a:t>utilising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14" dirty="0">
                <a:solidFill>
                  <a:srgbClr val="3C4E61"/>
                </a:solidFill>
                <a:latin typeface="Tahoma"/>
                <a:cs typeface="Tahoma"/>
              </a:rPr>
              <a:t>this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20" dirty="0">
                <a:solidFill>
                  <a:srgbClr val="3C4E61"/>
                </a:solidFill>
                <a:latin typeface="Tahoma"/>
                <a:cs typeface="Tahoma"/>
              </a:rPr>
              <a:t>initial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14" dirty="0">
                <a:solidFill>
                  <a:srgbClr val="3C4E61"/>
                </a:solidFill>
                <a:latin typeface="Tahoma"/>
                <a:cs typeface="Tahoma"/>
              </a:rPr>
              <a:t>research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70" dirty="0">
                <a:solidFill>
                  <a:srgbClr val="3C4E61"/>
                </a:solidFill>
                <a:latin typeface="Tahoma"/>
                <a:cs typeface="Tahoma"/>
              </a:rPr>
              <a:t>acquired</a:t>
            </a:r>
            <a:r>
              <a:rPr sz="2400" spc="15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95" dirty="0">
                <a:solidFill>
                  <a:srgbClr val="3C4E61"/>
                </a:solidFill>
                <a:latin typeface="Tahoma"/>
                <a:cs typeface="Tahoma"/>
              </a:rPr>
              <a:t>on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14" dirty="0">
                <a:solidFill>
                  <a:srgbClr val="3C4E61"/>
                </a:solidFill>
                <a:latin typeface="Tahoma"/>
                <a:cs typeface="Tahoma"/>
              </a:rPr>
              <a:t>Sephora's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25" dirty="0">
                <a:solidFill>
                  <a:srgbClr val="3C4E61"/>
                </a:solidFill>
                <a:latin typeface="Tahoma"/>
                <a:cs typeface="Tahoma"/>
              </a:rPr>
              <a:t>significant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90" dirty="0">
                <a:solidFill>
                  <a:srgbClr val="3C4E61"/>
                </a:solidFill>
                <a:latin typeface="Tahoma"/>
                <a:cs typeface="Tahoma"/>
              </a:rPr>
              <a:t>change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75" dirty="0">
                <a:solidFill>
                  <a:srgbClr val="3C4E61"/>
                </a:solidFill>
                <a:latin typeface="Tahoma"/>
                <a:cs typeface="Tahoma"/>
              </a:rPr>
              <a:t>within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65" dirty="0">
                <a:solidFill>
                  <a:srgbClr val="3C4E61"/>
                </a:solidFill>
                <a:latin typeface="Tahoma"/>
                <a:cs typeface="Tahoma"/>
              </a:rPr>
              <a:t>the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80" dirty="0">
                <a:solidFill>
                  <a:srgbClr val="3C4E61"/>
                </a:solidFill>
                <a:latin typeface="Tahoma"/>
                <a:cs typeface="Tahoma"/>
              </a:rPr>
              <a:t>business,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80" dirty="0">
                <a:solidFill>
                  <a:srgbClr val="3C4E61"/>
                </a:solidFill>
                <a:latin typeface="Tahoma"/>
                <a:cs typeface="Tahoma"/>
              </a:rPr>
              <a:t>it 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would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be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40" dirty="0">
                <a:solidFill>
                  <a:srgbClr val="3C4E61"/>
                </a:solidFill>
                <a:latin typeface="Tahoma"/>
                <a:cs typeface="Tahoma"/>
              </a:rPr>
              <a:t>beneficial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65" dirty="0">
                <a:solidFill>
                  <a:srgbClr val="3C4E61"/>
                </a:solidFill>
                <a:latin typeface="Tahoma"/>
                <a:cs typeface="Tahoma"/>
              </a:rPr>
              <a:t>for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55" dirty="0">
                <a:solidFill>
                  <a:srgbClr val="3C4E61"/>
                </a:solidFill>
                <a:latin typeface="Tahoma"/>
                <a:cs typeface="Tahoma"/>
              </a:rPr>
              <a:t>in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depth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80" dirty="0">
                <a:solidFill>
                  <a:srgbClr val="3C4E61"/>
                </a:solidFill>
                <a:latin typeface="Tahoma"/>
                <a:cs typeface="Tahoma"/>
              </a:rPr>
              <a:t>analysis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45" dirty="0">
                <a:solidFill>
                  <a:srgbClr val="3C4E61"/>
                </a:solidFill>
                <a:latin typeface="Tahoma"/>
                <a:cs typeface="Tahoma"/>
              </a:rPr>
              <a:t>to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be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conducted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50" dirty="0">
                <a:solidFill>
                  <a:srgbClr val="3C4E61"/>
                </a:solidFill>
                <a:latin typeface="Tahoma"/>
                <a:cs typeface="Tahoma"/>
              </a:rPr>
              <a:t>into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65" dirty="0">
                <a:solidFill>
                  <a:srgbClr val="3C4E61"/>
                </a:solidFill>
                <a:latin typeface="Tahoma"/>
                <a:cs typeface="Tahoma"/>
              </a:rPr>
              <a:t>the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30" dirty="0">
                <a:solidFill>
                  <a:srgbClr val="3C4E61"/>
                </a:solidFill>
                <a:latin typeface="Tahoma"/>
                <a:cs typeface="Tahoma"/>
              </a:rPr>
              <a:t>influential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95" dirty="0">
                <a:solidFill>
                  <a:srgbClr val="3C4E61"/>
                </a:solidFill>
                <a:latin typeface="Tahoma"/>
                <a:cs typeface="Tahoma"/>
              </a:rPr>
              <a:t>factors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65" dirty="0">
                <a:solidFill>
                  <a:srgbClr val="3C4E61"/>
                </a:solidFill>
                <a:latin typeface="Tahoma"/>
                <a:cs typeface="Tahoma"/>
              </a:rPr>
              <a:t>for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65" dirty="0">
                <a:solidFill>
                  <a:srgbClr val="3C4E61"/>
                </a:solidFill>
                <a:latin typeface="Tahoma"/>
                <a:cs typeface="Tahoma"/>
              </a:rPr>
              <a:t>the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90" dirty="0">
                <a:solidFill>
                  <a:srgbClr val="3C4E61"/>
                </a:solidFill>
                <a:latin typeface="Tahoma"/>
                <a:cs typeface="Tahoma"/>
              </a:rPr>
              <a:t>change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and</a:t>
            </a:r>
            <a:r>
              <a:rPr sz="2400" spc="-60" dirty="0">
                <a:solidFill>
                  <a:srgbClr val="3C4E61"/>
                </a:solidFill>
                <a:latin typeface="Tahoma"/>
                <a:cs typeface="Tahoma"/>
              </a:rPr>
              <a:t>  </a:t>
            </a:r>
            <a:r>
              <a:rPr sz="2400" spc="140" dirty="0">
                <a:solidFill>
                  <a:srgbClr val="3C4E61"/>
                </a:solidFill>
                <a:latin typeface="Tahoma"/>
                <a:cs typeface="Tahoma"/>
              </a:rPr>
              <a:t>the </a:t>
            </a:r>
            <a:r>
              <a:rPr sz="2400" spc="95" dirty="0">
                <a:solidFill>
                  <a:srgbClr val="3C4E61"/>
                </a:solidFill>
                <a:latin typeface="Tahoma"/>
                <a:cs typeface="Tahoma"/>
              </a:rPr>
              <a:t>effectiveness</a:t>
            </a:r>
            <a:r>
              <a:rPr sz="2400" spc="-8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85" dirty="0">
                <a:solidFill>
                  <a:srgbClr val="3C4E61"/>
                </a:solidFill>
                <a:latin typeface="Tahoma"/>
                <a:cs typeface="Tahoma"/>
              </a:rPr>
              <a:t>of</a:t>
            </a:r>
            <a:r>
              <a:rPr sz="2400" spc="-8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20" dirty="0">
                <a:solidFill>
                  <a:srgbClr val="3C4E61"/>
                </a:solidFill>
                <a:latin typeface="Tahoma"/>
                <a:cs typeface="Tahoma"/>
              </a:rPr>
              <a:t>their</a:t>
            </a:r>
            <a:r>
              <a:rPr sz="2400" spc="-8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90" dirty="0">
                <a:solidFill>
                  <a:srgbClr val="3C4E61"/>
                </a:solidFill>
                <a:latin typeface="Tahoma"/>
                <a:cs typeface="Tahoma"/>
              </a:rPr>
              <a:t>change</a:t>
            </a:r>
            <a:r>
              <a:rPr sz="2400" spc="-8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25" dirty="0">
                <a:solidFill>
                  <a:srgbClr val="3C4E61"/>
                </a:solidFill>
                <a:latin typeface="Tahoma"/>
                <a:cs typeface="Tahoma"/>
              </a:rPr>
              <a:t>management</a:t>
            </a:r>
            <a:r>
              <a:rPr sz="2400" spc="-8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65" dirty="0">
                <a:solidFill>
                  <a:srgbClr val="3C4E61"/>
                </a:solidFill>
                <a:latin typeface="Tahoma"/>
                <a:cs typeface="Tahoma"/>
              </a:rPr>
              <a:t>process.</a:t>
            </a:r>
            <a:endParaRPr sz="2400">
              <a:latin typeface="Tahoma"/>
              <a:cs typeface="Tahom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5930" y="1834973"/>
            <a:ext cx="95250" cy="95249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04126" y="-620019"/>
            <a:ext cx="17004030" cy="3091180"/>
          </a:xfrm>
          <a:prstGeom prst="rect">
            <a:avLst/>
          </a:prstGeom>
        </p:spPr>
        <p:txBody>
          <a:bodyPr vert="horz" wrap="square" lIns="0" tIns="709294" rIns="0" bIns="0" rtlCol="0">
            <a:spAutoFit/>
          </a:bodyPr>
          <a:lstStyle/>
          <a:p>
            <a:pPr marR="2047239" algn="ctr">
              <a:lnSpc>
                <a:spcPct val="100000"/>
              </a:lnSpc>
              <a:spcBef>
                <a:spcPts val="5584"/>
              </a:spcBef>
            </a:pPr>
            <a:r>
              <a:rPr spc="204" dirty="0"/>
              <a:t>In</a:t>
            </a:r>
            <a:r>
              <a:rPr spc="-640" dirty="0"/>
              <a:t> </a:t>
            </a:r>
            <a:r>
              <a:rPr spc="229" dirty="0"/>
              <a:t>Summary</a:t>
            </a:r>
          </a:p>
          <a:p>
            <a:pPr marL="12700" marR="5080">
              <a:lnSpc>
                <a:spcPct val="114599"/>
              </a:lnSpc>
              <a:spcBef>
                <a:spcPts val="1010"/>
              </a:spcBef>
            </a:pPr>
            <a:r>
              <a:rPr sz="2400" spc="155" dirty="0">
                <a:latin typeface="Tahoma"/>
                <a:cs typeface="Tahoma"/>
              </a:rPr>
              <a:t>Sephora</a:t>
            </a:r>
            <a:r>
              <a:rPr sz="2400" spc="20" dirty="0">
                <a:latin typeface="Tahoma"/>
                <a:cs typeface="Tahoma"/>
              </a:rPr>
              <a:t> </a:t>
            </a:r>
            <a:r>
              <a:rPr sz="2400" spc="90" dirty="0">
                <a:latin typeface="Tahoma"/>
                <a:cs typeface="Tahoma"/>
              </a:rPr>
              <a:t>are</a:t>
            </a:r>
            <a:r>
              <a:rPr sz="2400" spc="25" dirty="0">
                <a:latin typeface="Tahoma"/>
                <a:cs typeface="Tahoma"/>
              </a:rPr>
              <a:t> </a:t>
            </a:r>
            <a:r>
              <a:rPr sz="2400" spc="110" dirty="0">
                <a:latin typeface="Tahoma"/>
                <a:cs typeface="Tahoma"/>
              </a:rPr>
              <a:t>a</a:t>
            </a:r>
            <a:r>
              <a:rPr sz="2400" spc="20" dirty="0">
                <a:latin typeface="Tahoma"/>
                <a:cs typeface="Tahoma"/>
              </a:rPr>
              <a:t> </a:t>
            </a:r>
            <a:r>
              <a:rPr sz="2400" spc="215" dirty="0">
                <a:latin typeface="Tahoma"/>
                <a:cs typeface="Tahoma"/>
              </a:rPr>
              <a:t>company</a:t>
            </a:r>
            <a:r>
              <a:rPr sz="2400" spc="25" dirty="0">
                <a:latin typeface="Tahoma"/>
                <a:cs typeface="Tahoma"/>
              </a:rPr>
              <a:t> </a:t>
            </a:r>
            <a:r>
              <a:rPr sz="2400" spc="229" dirty="0">
                <a:latin typeface="Tahoma"/>
                <a:cs typeface="Tahoma"/>
              </a:rPr>
              <a:t>who</a:t>
            </a:r>
            <a:r>
              <a:rPr sz="2400" spc="20" dirty="0">
                <a:latin typeface="Tahoma"/>
                <a:cs typeface="Tahoma"/>
              </a:rPr>
              <a:t> </a:t>
            </a:r>
            <a:r>
              <a:rPr sz="2400" spc="90" dirty="0">
                <a:latin typeface="Tahoma"/>
                <a:cs typeface="Tahoma"/>
              </a:rPr>
              <a:t>are</a:t>
            </a:r>
            <a:r>
              <a:rPr sz="2400" spc="25" dirty="0">
                <a:latin typeface="Tahoma"/>
                <a:cs typeface="Tahoma"/>
              </a:rPr>
              <a:t> </a:t>
            </a:r>
            <a:r>
              <a:rPr sz="2400" spc="120" dirty="0">
                <a:latin typeface="Tahoma"/>
                <a:cs typeface="Tahoma"/>
              </a:rPr>
              <a:t>evidently</a:t>
            </a:r>
            <a:r>
              <a:rPr sz="2400" spc="20" dirty="0">
                <a:latin typeface="Tahoma"/>
                <a:cs typeface="Tahoma"/>
              </a:rPr>
              <a:t> </a:t>
            </a:r>
            <a:r>
              <a:rPr sz="2400" spc="135" dirty="0">
                <a:latin typeface="Tahoma"/>
                <a:cs typeface="Tahoma"/>
              </a:rPr>
              <a:t>globally</a:t>
            </a:r>
            <a:r>
              <a:rPr lang="en-GB" sz="2400" spc="135" dirty="0">
                <a:latin typeface="Tahoma"/>
                <a:cs typeface="Tahoma"/>
              </a:rPr>
              <a:t> successful</a:t>
            </a:r>
            <a:r>
              <a:rPr sz="2400" spc="20" dirty="0">
                <a:latin typeface="Tahoma"/>
                <a:cs typeface="Tahoma"/>
              </a:rPr>
              <a:t> </a:t>
            </a:r>
            <a:r>
              <a:rPr sz="2400" spc="210" dirty="0">
                <a:latin typeface="Tahoma"/>
                <a:cs typeface="Tahoma"/>
              </a:rPr>
              <a:t>and</a:t>
            </a:r>
            <a:r>
              <a:rPr sz="2400" spc="25" dirty="0">
                <a:latin typeface="Tahoma"/>
                <a:cs typeface="Tahoma"/>
              </a:rPr>
              <a:t> </a:t>
            </a:r>
            <a:r>
              <a:rPr sz="2400" spc="155" dirty="0">
                <a:latin typeface="Tahoma"/>
                <a:cs typeface="Tahoma"/>
              </a:rPr>
              <a:t>in</a:t>
            </a:r>
            <a:r>
              <a:rPr sz="2400" spc="25" dirty="0">
                <a:latin typeface="Tahoma"/>
                <a:cs typeface="Tahoma"/>
              </a:rPr>
              <a:t> </a:t>
            </a:r>
            <a:r>
              <a:rPr sz="2400" spc="130" dirty="0">
                <a:latin typeface="Tahoma"/>
                <a:cs typeface="Tahoma"/>
              </a:rPr>
              <a:t>order</a:t>
            </a:r>
            <a:r>
              <a:rPr sz="2400" spc="20" dirty="0">
                <a:latin typeface="Tahoma"/>
                <a:cs typeface="Tahoma"/>
              </a:rPr>
              <a:t> </a:t>
            </a:r>
            <a:r>
              <a:rPr sz="2400" spc="145" dirty="0">
                <a:latin typeface="Tahoma"/>
                <a:cs typeface="Tahoma"/>
              </a:rPr>
              <a:t>to</a:t>
            </a:r>
            <a:r>
              <a:rPr sz="2400" spc="25" dirty="0">
                <a:latin typeface="Tahoma"/>
                <a:cs typeface="Tahoma"/>
              </a:rPr>
              <a:t> </a:t>
            </a:r>
            <a:r>
              <a:rPr lang="en-GB" sz="2400" spc="25" dirty="0">
                <a:latin typeface="Tahoma"/>
                <a:cs typeface="Tahoma"/>
              </a:rPr>
              <a:t>have gained this </a:t>
            </a:r>
            <a:r>
              <a:rPr sz="2400" spc="125" dirty="0">
                <a:latin typeface="Tahoma"/>
                <a:cs typeface="Tahoma"/>
              </a:rPr>
              <a:t>they</a:t>
            </a:r>
            <a:r>
              <a:rPr sz="2400" spc="25" dirty="0">
                <a:latin typeface="Tahoma"/>
                <a:cs typeface="Tahoma"/>
              </a:rPr>
              <a:t> </a:t>
            </a:r>
            <a:r>
              <a:rPr sz="2400" spc="120" dirty="0">
                <a:latin typeface="Tahoma"/>
                <a:cs typeface="Tahoma"/>
              </a:rPr>
              <a:t>have</a:t>
            </a:r>
            <a:r>
              <a:rPr sz="2400" spc="20" dirty="0">
                <a:latin typeface="Tahoma"/>
                <a:cs typeface="Tahoma"/>
              </a:rPr>
              <a:t> </a:t>
            </a:r>
            <a:r>
              <a:rPr sz="2400" spc="215" dirty="0">
                <a:latin typeface="Tahoma"/>
                <a:cs typeface="Tahoma"/>
              </a:rPr>
              <a:t>had</a:t>
            </a:r>
            <a:r>
              <a:rPr sz="2400" spc="25" dirty="0">
                <a:latin typeface="Tahoma"/>
                <a:cs typeface="Tahoma"/>
              </a:rPr>
              <a:t> </a:t>
            </a:r>
            <a:r>
              <a:rPr sz="2400" spc="120" dirty="0">
                <a:latin typeface="Tahoma"/>
                <a:cs typeface="Tahoma"/>
              </a:rPr>
              <a:t>to </a:t>
            </a:r>
            <a:r>
              <a:rPr sz="2400" spc="180" dirty="0">
                <a:latin typeface="Tahoma"/>
                <a:cs typeface="Tahoma"/>
              </a:rPr>
              <a:t>go</a:t>
            </a:r>
            <a:r>
              <a:rPr sz="2400" spc="-85" dirty="0">
                <a:latin typeface="Tahoma"/>
                <a:cs typeface="Tahoma"/>
              </a:rPr>
              <a:t> </a:t>
            </a:r>
            <a:r>
              <a:rPr sz="2400" spc="170" dirty="0">
                <a:latin typeface="Tahoma"/>
                <a:cs typeface="Tahoma"/>
              </a:rPr>
              <a:t>through</a:t>
            </a:r>
            <a:r>
              <a:rPr sz="2400" spc="-80" dirty="0">
                <a:latin typeface="Tahoma"/>
                <a:cs typeface="Tahoma"/>
              </a:rPr>
              <a:t> </a:t>
            </a:r>
            <a:r>
              <a:rPr sz="2400" spc="145" dirty="0">
                <a:latin typeface="Tahoma"/>
                <a:cs typeface="Tahoma"/>
              </a:rPr>
              <a:t>periods</a:t>
            </a:r>
            <a:r>
              <a:rPr sz="2400" spc="-85" dirty="0">
                <a:latin typeface="Tahoma"/>
                <a:cs typeface="Tahoma"/>
              </a:rPr>
              <a:t> </a:t>
            </a:r>
            <a:r>
              <a:rPr sz="2400" spc="85" dirty="0">
                <a:latin typeface="Tahoma"/>
                <a:cs typeface="Tahoma"/>
              </a:rPr>
              <a:t>of</a:t>
            </a:r>
            <a:r>
              <a:rPr sz="2400" spc="-80" dirty="0">
                <a:latin typeface="Tahoma"/>
                <a:cs typeface="Tahoma"/>
              </a:rPr>
              <a:t> </a:t>
            </a:r>
            <a:r>
              <a:rPr sz="2400" spc="204" dirty="0">
                <a:latin typeface="Tahoma"/>
                <a:cs typeface="Tahoma"/>
              </a:rPr>
              <a:t>both</a:t>
            </a:r>
            <a:r>
              <a:rPr sz="2400" spc="-80" dirty="0">
                <a:latin typeface="Tahoma"/>
                <a:cs typeface="Tahoma"/>
              </a:rPr>
              <a:t> </a:t>
            </a:r>
            <a:r>
              <a:rPr sz="2400" spc="114" dirty="0">
                <a:latin typeface="Tahoma"/>
                <a:cs typeface="Tahoma"/>
              </a:rPr>
              <a:t>successful</a:t>
            </a:r>
            <a:r>
              <a:rPr sz="2400" spc="-85" dirty="0">
                <a:latin typeface="Tahoma"/>
                <a:cs typeface="Tahoma"/>
              </a:rPr>
              <a:t> </a:t>
            </a:r>
            <a:r>
              <a:rPr sz="2400" spc="210" dirty="0">
                <a:latin typeface="Tahoma"/>
                <a:cs typeface="Tahoma"/>
              </a:rPr>
              <a:t>and</a:t>
            </a:r>
            <a:r>
              <a:rPr sz="2400" spc="-80" dirty="0">
                <a:latin typeface="Tahoma"/>
                <a:cs typeface="Tahoma"/>
              </a:rPr>
              <a:t> </a:t>
            </a:r>
            <a:r>
              <a:rPr sz="2400" spc="135" dirty="0">
                <a:latin typeface="Tahoma"/>
                <a:cs typeface="Tahoma"/>
              </a:rPr>
              <a:t>unsuccessful</a:t>
            </a:r>
            <a:r>
              <a:rPr sz="2400" spc="-80" dirty="0">
                <a:latin typeface="Tahoma"/>
                <a:cs typeface="Tahoma"/>
              </a:rPr>
              <a:t> </a:t>
            </a:r>
            <a:r>
              <a:rPr sz="2400" spc="114" dirty="0">
                <a:latin typeface="Tahoma"/>
                <a:cs typeface="Tahoma"/>
              </a:rPr>
              <a:t>change.</a:t>
            </a:r>
            <a:endParaRPr sz="2400" dirty="0">
              <a:latin typeface="Tahoma"/>
              <a:cs typeface="Tahoma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5930" y="3092273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5930" y="3930473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27448" y="4486807"/>
            <a:ext cx="4638674" cy="35813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5930" y="5177108"/>
            <a:ext cx="95250" cy="952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5930" y="6015308"/>
            <a:ext cx="95250" cy="952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5930" y="7272608"/>
            <a:ext cx="95250" cy="95249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604126" y="2917648"/>
            <a:ext cx="16997680" cy="496501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190" dirty="0">
                <a:solidFill>
                  <a:srgbClr val="3C4E61"/>
                </a:solidFill>
                <a:latin typeface="Tahoma"/>
                <a:cs typeface="Tahoma"/>
              </a:rPr>
              <a:t>Change</a:t>
            </a:r>
            <a:r>
              <a:rPr sz="2400" spc="-5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is</a:t>
            </a:r>
            <a:r>
              <a:rPr sz="2400" spc="-5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95" dirty="0">
                <a:solidFill>
                  <a:srgbClr val="3C4E61"/>
                </a:solidFill>
                <a:latin typeface="Tahoma"/>
                <a:cs typeface="Tahoma"/>
              </a:rPr>
              <a:t>necessary</a:t>
            </a:r>
            <a:r>
              <a:rPr sz="2400" spc="-5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lang="en-GB" sz="2400" spc="65" dirty="0">
                <a:solidFill>
                  <a:srgbClr val="3C4E61"/>
                </a:solidFill>
                <a:latin typeface="Tahoma"/>
                <a:cs typeface="Tahoma"/>
              </a:rPr>
              <a:t>to be sustainable in business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700" dirty="0">
              <a:latin typeface="Tahoma"/>
              <a:cs typeface="Tahoma"/>
            </a:endParaRPr>
          </a:p>
          <a:p>
            <a:pPr marL="12700" marR="5080">
              <a:lnSpc>
                <a:spcPct val="114599"/>
              </a:lnSpc>
              <a:tabLst>
                <a:tab pos="967740" algn="l"/>
                <a:tab pos="2709545" algn="l"/>
                <a:tab pos="4067175" algn="l"/>
                <a:tab pos="5205730" algn="l"/>
                <a:tab pos="5852160" algn="l"/>
                <a:tab pos="7399020" algn="l"/>
                <a:tab pos="9144000" algn="l"/>
                <a:tab pos="10706735" algn="l"/>
                <a:tab pos="11882755" algn="l"/>
                <a:tab pos="12611735" algn="l"/>
                <a:tab pos="14007465" algn="l"/>
                <a:tab pos="14872335" algn="l"/>
                <a:tab pos="15558135" algn="l"/>
                <a:tab pos="16219805" algn="l"/>
              </a:tabLst>
            </a:pPr>
            <a:r>
              <a:rPr sz="2400" spc="150" dirty="0">
                <a:solidFill>
                  <a:srgbClr val="3C4E61"/>
                </a:solidFill>
                <a:latin typeface="Tahoma"/>
                <a:cs typeface="Tahoma"/>
              </a:rPr>
              <a:t>Many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100" dirty="0">
                <a:solidFill>
                  <a:srgbClr val="3C4E61"/>
                </a:solidFill>
                <a:latin typeface="Tahoma"/>
                <a:cs typeface="Tahoma"/>
              </a:rPr>
              <a:t>businesses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90" dirty="0">
                <a:solidFill>
                  <a:srgbClr val="3C4E61"/>
                </a:solidFill>
                <a:latin typeface="Tahoma"/>
                <a:cs typeface="Tahoma"/>
              </a:rPr>
              <a:t>suffered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during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140" dirty="0">
                <a:solidFill>
                  <a:srgbClr val="3C4E61"/>
                </a:solidFill>
                <a:latin typeface="Tahoma"/>
                <a:cs typeface="Tahoma"/>
              </a:rPr>
              <a:t>the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110" dirty="0">
                <a:solidFill>
                  <a:srgbClr val="3C4E61"/>
                </a:solidFill>
                <a:latin typeface="Tahoma"/>
                <a:cs typeface="Tahoma"/>
              </a:rPr>
              <a:t>COVID-</a:t>
            </a:r>
            <a:r>
              <a:rPr sz="2400" spc="-25" dirty="0">
                <a:solidFill>
                  <a:srgbClr val="3C4E61"/>
                </a:solidFill>
                <a:latin typeface="Tahoma"/>
                <a:cs typeface="Tahoma"/>
              </a:rPr>
              <a:t>19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165" dirty="0">
                <a:solidFill>
                  <a:srgbClr val="3C4E61"/>
                </a:solidFill>
                <a:latin typeface="Tahoma"/>
                <a:cs typeface="Tahoma"/>
              </a:rPr>
              <a:t>pandemic,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175" dirty="0">
                <a:solidFill>
                  <a:srgbClr val="3C4E61"/>
                </a:solidFill>
                <a:latin typeface="Tahoma"/>
                <a:cs typeface="Tahoma"/>
              </a:rPr>
              <a:t>including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135" dirty="0">
                <a:solidFill>
                  <a:srgbClr val="3C4E61"/>
                </a:solidFill>
                <a:latin typeface="Tahoma"/>
                <a:cs typeface="Tahoma"/>
              </a:rPr>
              <a:t>beauty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185" dirty="0">
                <a:solidFill>
                  <a:srgbClr val="3C4E61"/>
                </a:solidFill>
                <a:latin typeface="Tahoma"/>
                <a:cs typeface="Tahoma"/>
              </a:rPr>
              <a:t>and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80" dirty="0">
                <a:solidFill>
                  <a:srgbClr val="3C4E61"/>
                </a:solidFill>
                <a:latin typeface="Tahoma"/>
                <a:cs typeface="Tahoma"/>
              </a:rPr>
              <a:t>recovery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150" dirty="0">
                <a:solidFill>
                  <a:srgbClr val="3C4E61"/>
                </a:solidFill>
                <a:latin typeface="Tahoma"/>
                <a:cs typeface="Tahoma"/>
              </a:rPr>
              <a:t>from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95" dirty="0">
                <a:solidFill>
                  <a:srgbClr val="3C4E61"/>
                </a:solidFill>
                <a:latin typeface="Tahoma"/>
                <a:cs typeface="Tahoma"/>
              </a:rPr>
              <a:t>this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95" dirty="0">
                <a:solidFill>
                  <a:srgbClr val="3C4E61"/>
                </a:solidFill>
                <a:latin typeface="Tahoma"/>
                <a:cs typeface="Tahoma"/>
              </a:rPr>
              <a:t>has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175" dirty="0">
                <a:solidFill>
                  <a:srgbClr val="3C4E61"/>
                </a:solidFill>
                <a:latin typeface="Tahoma"/>
                <a:cs typeface="Tahoma"/>
              </a:rPr>
              <a:t>been </a:t>
            </a:r>
            <a:r>
              <a:rPr sz="2400" spc="130" dirty="0">
                <a:solidFill>
                  <a:srgbClr val="3C4E61"/>
                </a:solidFill>
                <a:latin typeface="Tahoma"/>
                <a:cs typeface="Tahoma"/>
              </a:rPr>
              <a:t>important.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000" dirty="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</a:pPr>
            <a:r>
              <a:rPr lang="en-GB" sz="2400" spc="254" dirty="0">
                <a:solidFill>
                  <a:srgbClr val="3C4E61"/>
                </a:solidFill>
                <a:latin typeface="Tahoma"/>
                <a:cs typeface="Tahoma"/>
              </a:rPr>
              <a:t>Considers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05" dirty="0">
                <a:solidFill>
                  <a:srgbClr val="3C4E61"/>
                </a:solidFill>
                <a:latin typeface="Tahoma"/>
                <a:cs typeface="Tahoma"/>
              </a:rPr>
              <a:t>change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50" dirty="0">
                <a:solidFill>
                  <a:srgbClr val="3C4E61"/>
                </a:solidFill>
                <a:latin typeface="Tahoma"/>
                <a:cs typeface="Tahoma"/>
              </a:rPr>
              <a:t>management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40" dirty="0">
                <a:solidFill>
                  <a:srgbClr val="3C4E61"/>
                </a:solidFill>
                <a:latin typeface="Tahoma"/>
                <a:cs typeface="Tahoma"/>
              </a:rPr>
              <a:t>an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05" dirty="0">
                <a:solidFill>
                  <a:srgbClr val="3C4E61"/>
                </a:solidFill>
                <a:latin typeface="Tahoma"/>
                <a:cs typeface="Tahoma"/>
              </a:rPr>
              <a:t>important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65" dirty="0">
                <a:solidFill>
                  <a:srgbClr val="3C4E61"/>
                </a:solidFill>
                <a:latin typeface="Tahoma"/>
                <a:cs typeface="Tahoma"/>
              </a:rPr>
              <a:t>aspect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55" dirty="0">
                <a:solidFill>
                  <a:srgbClr val="3C4E61"/>
                </a:solidFill>
                <a:latin typeface="Tahoma"/>
                <a:cs typeface="Tahoma"/>
              </a:rPr>
              <a:t>of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35" dirty="0">
                <a:solidFill>
                  <a:srgbClr val="3C4E61"/>
                </a:solidFill>
                <a:latin typeface="Tahoma"/>
                <a:cs typeface="Tahoma"/>
              </a:rPr>
              <a:t>their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35" dirty="0">
                <a:solidFill>
                  <a:srgbClr val="3C4E61"/>
                </a:solidFill>
                <a:latin typeface="Tahoma"/>
                <a:cs typeface="Tahoma"/>
              </a:rPr>
              <a:t>business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700" dirty="0">
              <a:latin typeface="Tahoma"/>
              <a:cs typeface="Tahoma"/>
            </a:endParaRPr>
          </a:p>
          <a:p>
            <a:pPr marL="12700" marR="4940935">
              <a:lnSpc>
                <a:spcPct val="114599"/>
              </a:lnSpc>
            </a:pPr>
            <a:r>
              <a:rPr sz="2400" spc="250" dirty="0">
                <a:solidFill>
                  <a:srgbClr val="3C4E61"/>
                </a:solidFill>
                <a:latin typeface="Tahoma"/>
                <a:cs typeface="Tahoma"/>
              </a:rPr>
              <a:t>Transformational</a:t>
            </a:r>
            <a:r>
              <a:rPr sz="2400" spc="37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05" dirty="0">
                <a:solidFill>
                  <a:srgbClr val="3C4E61"/>
                </a:solidFill>
                <a:latin typeface="Tahoma"/>
                <a:cs typeface="Tahoma"/>
              </a:rPr>
              <a:t>change</a:t>
            </a:r>
            <a:r>
              <a:rPr sz="2400" spc="37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90" dirty="0">
                <a:solidFill>
                  <a:srgbClr val="3C4E61"/>
                </a:solidFill>
                <a:latin typeface="Tahoma"/>
                <a:cs typeface="Tahoma"/>
              </a:rPr>
              <a:t>with</a:t>
            </a:r>
            <a:r>
              <a:rPr sz="2400" spc="37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00" dirty="0">
                <a:solidFill>
                  <a:srgbClr val="3C4E61"/>
                </a:solidFill>
                <a:latin typeface="Tahoma"/>
                <a:cs typeface="Tahoma"/>
              </a:rPr>
              <a:t>move</a:t>
            </a:r>
            <a:r>
              <a:rPr sz="2400" spc="37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05" dirty="0">
                <a:solidFill>
                  <a:srgbClr val="3C4E61"/>
                </a:solidFill>
                <a:latin typeface="Tahoma"/>
                <a:cs typeface="Tahoma"/>
              </a:rPr>
              <a:t>back</a:t>
            </a:r>
            <a:r>
              <a:rPr sz="2400" spc="37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to</a:t>
            </a:r>
            <a:r>
              <a:rPr sz="2400" spc="37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60" dirty="0">
                <a:solidFill>
                  <a:srgbClr val="3C4E61"/>
                </a:solidFill>
                <a:latin typeface="Tahoma"/>
                <a:cs typeface="Tahoma"/>
              </a:rPr>
              <a:t>the</a:t>
            </a:r>
            <a:r>
              <a:rPr sz="2400" spc="37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330" dirty="0">
                <a:solidFill>
                  <a:srgbClr val="3C4E61"/>
                </a:solidFill>
                <a:latin typeface="Tahoma"/>
                <a:cs typeface="Tahoma"/>
              </a:rPr>
              <a:t>UK</a:t>
            </a:r>
            <a:r>
              <a:rPr sz="2400" spc="37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&amp;</a:t>
            </a:r>
            <a:r>
              <a:rPr sz="2400" spc="37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75" dirty="0">
                <a:solidFill>
                  <a:srgbClr val="3C4E61"/>
                </a:solidFill>
                <a:latin typeface="Tahoma"/>
                <a:cs typeface="Tahoma"/>
              </a:rPr>
              <a:t>decision</a:t>
            </a:r>
            <a:r>
              <a:rPr sz="2400" spc="375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to</a:t>
            </a:r>
            <a:r>
              <a:rPr sz="2400" spc="37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90" dirty="0">
                <a:solidFill>
                  <a:srgbClr val="3C4E61"/>
                </a:solidFill>
                <a:latin typeface="Tahoma"/>
                <a:cs typeface="Tahoma"/>
              </a:rPr>
              <a:t>open </a:t>
            </a:r>
            <a:r>
              <a:rPr sz="2400" spc="185" dirty="0">
                <a:solidFill>
                  <a:srgbClr val="3C4E61"/>
                </a:solidFill>
                <a:latin typeface="Tahoma"/>
                <a:cs typeface="Tahoma"/>
              </a:rPr>
              <a:t>stores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700" dirty="0">
              <a:latin typeface="Tahoma"/>
              <a:cs typeface="Tahoma"/>
            </a:endParaRPr>
          </a:p>
          <a:p>
            <a:pPr marL="12700" marR="4944745">
              <a:lnSpc>
                <a:spcPct val="114599"/>
              </a:lnSpc>
              <a:tabLst>
                <a:tab pos="1458595" algn="l"/>
                <a:tab pos="2617470" algn="l"/>
                <a:tab pos="3676015" algn="l"/>
                <a:tab pos="5255895" algn="l"/>
                <a:tab pos="7116445" algn="l"/>
                <a:tab pos="8279765" algn="l"/>
                <a:tab pos="9823450" algn="l"/>
                <a:tab pos="10704195" algn="l"/>
              </a:tabLst>
            </a:pP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Lewin's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220" dirty="0">
                <a:solidFill>
                  <a:srgbClr val="3C4E61"/>
                </a:solidFill>
                <a:latin typeface="Tahoma"/>
                <a:cs typeface="Tahoma"/>
              </a:rPr>
              <a:t>Force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245" dirty="0">
                <a:solidFill>
                  <a:srgbClr val="3C4E61"/>
                </a:solidFill>
                <a:latin typeface="Tahoma"/>
                <a:cs typeface="Tahoma"/>
              </a:rPr>
              <a:t>Field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Analysis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260" dirty="0">
                <a:solidFill>
                  <a:srgbClr val="3C4E61"/>
                </a:solidFill>
                <a:latin typeface="Tahoma"/>
                <a:cs typeface="Tahoma"/>
              </a:rPr>
              <a:t>identified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290" dirty="0">
                <a:solidFill>
                  <a:srgbClr val="3C4E61"/>
                </a:solidFill>
                <a:latin typeface="Tahoma"/>
                <a:cs typeface="Tahoma"/>
              </a:rPr>
              <a:t>many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245" dirty="0">
                <a:solidFill>
                  <a:srgbClr val="3C4E61"/>
                </a:solidFill>
                <a:latin typeface="Tahoma"/>
                <a:cs typeface="Tahoma"/>
              </a:rPr>
              <a:t>internal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275" dirty="0">
                <a:solidFill>
                  <a:srgbClr val="3C4E61"/>
                </a:solidFill>
                <a:latin typeface="Tahoma"/>
                <a:cs typeface="Tahoma"/>
              </a:rPr>
              <a:t>and</a:t>
            </a:r>
            <a:r>
              <a:rPr sz="2400" dirty="0">
                <a:solidFill>
                  <a:srgbClr val="3C4E61"/>
                </a:solidFill>
                <a:latin typeface="Tahoma"/>
                <a:cs typeface="Tahoma"/>
              </a:rPr>
              <a:t>	</a:t>
            </a:r>
            <a:r>
              <a:rPr sz="2400" spc="229" dirty="0">
                <a:solidFill>
                  <a:srgbClr val="3C4E61"/>
                </a:solidFill>
                <a:latin typeface="Tahoma"/>
                <a:cs typeface="Tahoma"/>
              </a:rPr>
              <a:t>external 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factors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15" dirty="0">
                <a:solidFill>
                  <a:srgbClr val="3C4E61"/>
                </a:solidFill>
                <a:latin typeface="Tahoma"/>
                <a:cs typeface="Tahoma"/>
              </a:rPr>
              <a:t>to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80" dirty="0">
                <a:solidFill>
                  <a:srgbClr val="3C4E61"/>
                </a:solidFill>
                <a:latin typeface="Tahoma"/>
                <a:cs typeface="Tahoma"/>
              </a:rPr>
              <a:t>support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60" dirty="0">
                <a:solidFill>
                  <a:srgbClr val="3C4E61"/>
                </a:solidFill>
                <a:latin typeface="Tahoma"/>
                <a:cs typeface="Tahoma"/>
              </a:rPr>
              <a:t>the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25" dirty="0">
                <a:solidFill>
                  <a:srgbClr val="3C4E61"/>
                </a:solidFill>
                <a:latin typeface="Tahoma"/>
                <a:cs typeface="Tahoma"/>
              </a:rPr>
              <a:t>case</a:t>
            </a:r>
            <a:r>
              <a:rPr sz="2400" spc="204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160" dirty="0">
                <a:solidFill>
                  <a:srgbClr val="3C4E61"/>
                </a:solidFill>
                <a:latin typeface="Tahoma"/>
                <a:cs typeface="Tahoma"/>
              </a:rPr>
              <a:t>for</a:t>
            </a:r>
            <a:r>
              <a:rPr sz="2400" spc="21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2400" spc="235" dirty="0">
                <a:solidFill>
                  <a:srgbClr val="3C4E61"/>
                </a:solidFill>
                <a:latin typeface="Tahoma"/>
                <a:cs typeface="Tahoma"/>
              </a:rPr>
              <a:t>change.</a:t>
            </a:r>
            <a:endParaRPr sz="2400" dirty="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473355" y="8179079"/>
            <a:ext cx="1951355" cy="223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195" dirty="0">
                <a:solidFill>
                  <a:srgbClr val="3C4E61"/>
                </a:solidFill>
                <a:latin typeface="Tahoma"/>
                <a:cs typeface="Tahoma"/>
              </a:rPr>
              <a:t>(</a:t>
            </a:r>
            <a:r>
              <a:rPr sz="1300" i="1" spc="195" dirty="0">
                <a:solidFill>
                  <a:srgbClr val="3C4E61"/>
                </a:solidFill>
                <a:latin typeface="Calibri"/>
                <a:cs typeface="Calibri"/>
              </a:rPr>
              <a:t>Sephora</a:t>
            </a:r>
            <a:r>
              <a:rPr sz="1300" i="1" spc="204" dirty="0">
                <a:solidFill>
                  <a:srgbClr val="3C4E61"/>
                </a:solidFill>
                <a:latin typeface="Calibri"/>
                <a:cs typeface="Calibri"/>
              </a:rPr>
              <a:t> </a:t>
            </a:r>
            <a:r>
              <a:rPr sz="1300" i="1" spc="170" dirty="0">
                <a:solidFill>
                  <a:srgbClr val="3C4E61"/>
                </a:solidFill>
                <a:latin typeface="Calibri"/>
                <a:cs typeface="Calibri"/>
              </a:rPr>
              <a:t>Logo</a:t>
            </a:r>
            <a:r>
              <a:rPr sz="1300" spc="170" dirty="0">
                <a:solidFill>
                  <a:srgbClr val="3C4E61"/>
                </a:solidFill>
                <a:latin typeface="Tahoma"/>
                <a:cs typeface="Tahoma"/>
              </a:rPr>
              <a:t>,</a:t>
            </a:r>
            <a:r>
              <a:rPr sz="1300" spc="120" dirty="0">
                <a:solidFill>
                  <a:srgbClr val="3C4E61"/>
                </a:solidFill>
                <a:latin typeface="Tahoma"/>
                <a:cs typeface="Tahoma"/>
              </a:rPr>
              <a:t> </a:t>
            </a:r>
            <a:r>
              <a:rPr sz="1300" spc="80" dirty="0">
                <a:solidFill>
                  <a:srgbClr val="3C4E61"/>
                </a:solidFill>
                <a:latin typeface="Tahoma"/>
                <a:cs typeface="Tahoma"/>
              </a:rPr>
              <a:t>2022)</a:t>
            </a:r>
            <a:endParaRPr sz="13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08455" y="60147"/>
            <a:ext cx="7827645" cy="1427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395" dirty="0">
                <a:solidFill>
                  <a:srgbClr val="F7DBDE"/>
                </a:solidFill>
              </a:rPr>
              <a:t>Reference</a:t>
            </a:r>
            <a:r>
              <a:rPr spc="-615" dirty="0">
                <a:solidFill>
                  <a:srgbClr val="F7DBDE"/>
                </a:solidFill>
              </a:rPr>
              <a:t> </a:t>
            </a:r>
            <a:r>
              <a:rPr spc="155" dirty="0">
                <a:solidFill>
                  <a:srgbClr val="F7DBDE"/>
                </a:solidFill>
              </a:rPr>
              <a:t>List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75895" y="1866900"/>
            <a:ext cx="18112105" cy="793640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48335">
              <a:lnSpc>
                <a:spcPct val="125000"/>
              </a:lnSpc>
              <a:spcBef>
                <a:spcPts val="100"/>
              </a:spcBef>
            </a:pPr>
            <a:r>
              <a:rPr sz="1400" spc="16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Association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6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Project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2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Management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9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(2022)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8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</a:t>
            </a:r>
            <a:r>
              <a:rPr sz="1400" i="1" spc="229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</a:t>
            </a:r>
            <a:r>
              <a:rPr sz="1400" i="1" spc="229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9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</a:t>
            </a:r>
            <a:r>
              <a:rPr sz="1400" i="1" spc="229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8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management?</a:t>
            </a:r>
            <a:r>
              <a:rPr sz="1400" spc="28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6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at: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What is change management and organisational change? | APM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(Accessed: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26 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February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6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2023).</a:t>
            </a: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 marR="5219700">
              <a:lnSpc>
                <a:spcPct val="232100"/>
              </a:lnSpc>
              <a:spcBef>
                <a:spcPts val="130"/>
              </a:spcBef>
            </a:pPr>
            <a:r>
              <a:rPr sz="1400" spc="19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Cambridge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Dictionary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7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(2023)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‘Change’.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at: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CHANGE | English meaning - Cambridge Dictionary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(Accessed: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17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February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2023). </a:t>
            </a:r>
            <a:endParaRPr lang="en-GB" sz="1400" spc="55" dirty="0">
              <a:solidFill>
                <a:srgbClr val="F7DBD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 marR="5219700">
              <a:lnSpc>
                <a:spcPct val="232100"/>
              </a:lnSpc>
              <a:spcBef>
                <a:spcPts val="130"/>
              </a:spcBef>
            </a:pPr>
            <a:r>
              <a:rPr sz="1400" spc="120" dirty="0" err="1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Carnall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C.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&amp;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Todnem,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R.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(2014)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5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Managing</a:t>
            </a:r>
            <a:r>
              <a:rPr sz="1400" i="1" spc="2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</a:t>
            </a:r>
            <a:r>
              <a:rPr sz="1400" i="1" spc="2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6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</a:t>
            </a:r>
            <a:r>
              <a:rPr sz="1400" i="1" spc="2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Organisations</a:t>
            </a:r>
            <a:r>
              <a:rPr sz="1400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6th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edn.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Harlow: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Pearson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8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Education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Limited.</a:t>
            </a: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 marR="150495">
              <a:lnSpc>
                <a:spcPct val="120500"/>
              </a:lnSpc>
            </a:pP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Halliday,S.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(2022)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Physical </a:t>
            </a:r>
            <a:r>
              <a:rPr sz="1400" i="1" spc="19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Stores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29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Locations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Beauty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29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Shopping,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but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Social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Growing </a:t>
            </a:r>
            <a:r>
              <a:rPr sz="1400" i="1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report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-229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Physical stores are key locations for beauty shopping, but social is growing - report (fashionnetwork.com)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(Accessed:</a:t>
            </a:r>
            <a:r>
              <a:rPr sz="1400" spc="1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17</a:t>
            </a:r>
            <a:r>
              <a:rPr sz="1400" spc="1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February</a:t>
            </a:r>
            <a:r>
              <a:rPr sz="1400" spc="1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2023).</a:t>
            </a: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 marR="379095">
              <a:lnSpc>
                <a:spcPts val="3979"/>
              </a:lnSpc>
              <a:spcBef>
                <a:spcPts val="434"/>
              </a:spcBef>
            </a:pP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Howarth,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J.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(2022)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Ultimate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7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List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Beauty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Industry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Stats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(2023)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at: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The Ultimate List of Beauty Industry Stats (2023) (explodingtopics.com)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(Accessed: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17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February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2023). </a:t>
            </a:r>
            <a:endParaRPr lang="en-GB" sz="1400" spc="55" dirty="0">
              <a:solidFill>
                <a:srgbClr val="F7DBD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 marR="379095">
              <a:lnSpc>
                <a:spcPts val="3979"/>
              </a:lnSpc>
              <a:spcBef>
                <a:spcPts val="434"/>
              </a:spcBef>
            </a:pPr>
            <a:r>
              <a:rPr lang="en-GB"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Jisc (2014) 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Types</a:t>
            </a:r>
            <a:r>
              <a:rPr sz="1400" i="1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</a:t>
            </a:r>
            <a:r>
              <a:rPr sz="1400" spc="2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at: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Types of change | Jisc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(Accessed: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23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February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2023).</a:t>
            </a: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 marR="5080">
              <a:lnSpc>
                <a:spcPct val="120500"/>
              </a:lnSpc>
              <a:spcBef>
                <a:spcPts val="1430"/>
              </a:spcBef>
            </a:pP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Schwarz,R. </a:t>
            </a:r>
            <a:r>
              <a:rPr sz="1400" spc="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(2022)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5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</a:t>
            </a:r>
            <a:r>
              <a:rPr sz="1400" i="1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Social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Media 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Marketing</a:t>
            </a:r>
            <a:r>
              <a:rPr sz="1400" i="1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6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Will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Only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Become</a:t>
            </a:r>
            <a:r>
              <a:rPr sz="1400" i="1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More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Popular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7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</a:t>
            </a:r>
            <a:r>
              <a:rPr sz="1400" i="1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Beauty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Industry</a:t>
            </a:r>
            <a:r>
              <a:rPr sz="1400" i="1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6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2022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at: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7"/>
              </a:rPr>
              <a:t>Why Social Media Marketing Will Only Become More Popular In The Beauty Industry In 2022 (forbes.com)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(Accessed: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17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February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2023).</a:t>
            </a: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>
              <a:lnSpc>
                <a:spcPct val="100000"/>
              </a:lnSpc>
            </a:pPr>
            <a:r>
              <a:rPr sz="1400" spc="16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Sephora</a:t>
            </a:r>
            <a:r>
              <a:rPr sz="1400" spc="9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7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(2023)</a:t>
            </a:r>
            <a:r>
              <a:rPr sz="1400" spc="1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29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About</a:t>
            </a:r>
            <a:r>
              <a:rPr sz="1400" i="1" spc="19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Sephora</a:t>
            </a:r>
            <a:r>
              <a:rPr sz="1400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sz="1400" spc="1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</a:t>
            </a:r>
            <a:r>
              <a:rPr sz="1400" spc="1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at:</a:t>
            </a:r>
            <a:r>
              <a:rPr sz="1400" spc="9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8"/>
              </a:rPr>
              <a:t>About Us | Sephora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(Accessed:</a:t>
            </a:r>
            <a:r>
              <a:rPr sz="1400" spc="9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17</a:t>
            </a:r>
            <a:r>
              <a:rPr sz="1400" spc="1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February</a:t>
            </a:r>
            <a:r>
              <a:rPr sz="1400" spc="1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2023).</a:t>
            </a: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00000"/>
              </a:lnSpc>
            </a:pP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spc="16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Sephora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(2023a)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</a:t>
            </a:r>
            <a:r>
              <a:rPr sz="1400" i="1" spc="2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7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Management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VIE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(M/W)</a:t>
            </a:r>
            <a:r>
              <a:rPr sz="1400" spc="1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fr-FR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9"/>
              </a:rPr>
              <a:t>Change Management - VIE (M/W) (sephora.com)</a:t>
            </a:r>
            <a:r>
              <a:rPr lang="fr-FR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(Accessed: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17</a:t>
            </a:r>
            <a:r>
              <a:rPr sz="1400" spc="1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February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2023).</a:t>
            </a: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00000"/>
              </a:lnSpc>
            </a:pP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>
              <a:lnSpc>
                <a:spcPct val="100000"/>
              </a:lnSpc>
            </a:pPr>
            <a:r>
              <a:rPr sz="1400" i="1" spc="2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Sephora</a:t>
            </a:r>
            <a:r>
              <a:rPr sz="1400" i="1" spc="2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9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(2023b)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at: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6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Sephora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(@sephora)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 </a:t>
            </a:r>
            <a:r>
              <a:rPr sz="1400" spc="-29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•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 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Instagram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 </a:t>
            </a:r>
            <a:r>
              <a:rPr sz="1400" spc="16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photos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 </a:t>
            </a:r>
            <a:r>
              <a:rPr sz="1400" spc="17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and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 videos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(Accessed: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7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25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February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2023).</a:t>
            </a:r>
            <a:endParaRPr lang="en-GB" sz="1400" spc="55" dirty="0">
              <a:solidFill>
                <a:srgbClr val="F7DBD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>
              <a:lnSpc>
                <a:spcPct val="100000"/>
              </a:lnSpc>
            </a:pP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 marR="4847590">
              <a:tabLst>
                <a:tab pos="1717039" algn="l"/>
              </a:tabLst>
            </a:pPr>
            <a:r>
              <a:rPr sz="1400" i="1" spc="2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Sephora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Logo</a:t>
            </a:r>
            <a:r>
              <a:rPr sz="1400" i="1" spc="2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(2022)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at: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6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Sephora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 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Logo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 </a:t>
            </a:r>
            <a:r>
              <a:rPr sz="1400" spc="17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and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symbol,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 </a:t>
            </a:r>
            <a:r>
              <a:rPr sz="1400" spc="1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meaning,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 </a:t>
            </a:r>
            <a:r>
              <a:rPr sz="1400" spc="9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history,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PNG,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 </a:t>
            </a:r>
            <a:r>
              <a:rPr sz="1400" spc="17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brand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(1000logos.net)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(Accessed: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7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25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February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2023).</a:t>
            </a:r>
            <a:endParaRPr lang="en-GB" sz="1400" spc="55" dirty="0">
              <a:solidFill>
                <a:srgbClr val="F7DBD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 marR="4847590">
              <a:tabLst>
                <a:tab pos="1717039" algn="l"/>
              </a:tabLst>
            </a:pPr>
            <a:endParaRPr lang="en-GB" sz="1400" spc="55" dirty="0">
              <a:solidFill>
                <a:srgbClr val="F7DBD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 marR="4847590">
              <a:tabLst>
                <a:tab pos="1717039" algn="l"/>
              </a:tabLst>
            </a:pPr>
            <a:r>
              <a:rPr sz="1400" spc="100" dirty="0" err="1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Sonsev</a:t>
            </a:r>
            <a:r>
              <a:rPr sz="1400" spc="1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V.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-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(2018)</a:t>
            </a:r>
            <a:r>
              <a:rPr lang="en-GB" sz="1400" spc="-1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How Sephora makes beauty a two-way conversation.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at: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9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How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 </a:t>
            </a:r>
            <a:r>
              <a:rPr sz="1400" spc="16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Sephora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 </a:t>
            </a:r>
            <a:r>
              <a:rPr sz="1400" spc="1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Makes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Beauty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 </a:t>
            </a:r>
            <a:r>
              <a:rPr sz="1400" spc="1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A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 Two-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Way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 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Conversation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(forbes.com)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(Accessed: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7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25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February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2023).</a:t>
            </a:r>
            <a:endParaRPr lang="en-GB" sz="1400" spc="55" dirty="0">
              <a:solidFill>
                <a:srgbClr val="F7DBD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 marR="4847590">
              <a:tabLst>
                <a:tab pos="1717039" algn="l"/>
              </a:tabLst>
            </a:pP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 marR="615315">
              <a:spcBef>
                <a:spcPts val="445"/>
              </a:spcBef>
              <a:tabLst>
                <a:tab pos="13202919" algn="l"/>
              </a:tabLst>
            </a:pP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Swanson,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D.J.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&amp;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Creed,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A.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S.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(2014)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'Sharpening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Focus </a:t>
            </a:r>
            <a:r>
              <a:rPr sz="1400" spc="9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Force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Field </a:t>
            </a:r>
            <a:r>
              <a:rPr sz="1400" spc="1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Analysis',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29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Journal</a:t>
            </a:r>
            <a:r>
              <a:rPr sz="1400" i="1" spc="2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</a:t>
            </a:r>
            <a:r>
              <a:rPr sz="1400" i="1" spc="2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</a:t>
            </a:r>
            <a:r>
              <a:rPr sz="1400" i="1" spc="2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Management,</a:t>
            </a:r>
            <a:r>
              <a:rPr sz="1400" i="1" spc="26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-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14(1),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pp.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28–47.</a:t>
            </a:r>
            <a:r>
              <a:rPr sz="1400" spc="1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DOI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	</a:t>
            </a:r>
            <a:r>
              <a:rPr sz="1400" spc="7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3"/>
              </a:rPr>
              <a:t>https://doi.org/10.1080/14697017.2013.788052</a:t>
            </a:r>
            <a:r>
              <a:rPr lang="en-GB" sz="1400" spc="7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(Accessed: 22 February 2023).</a:t>
            </a:r>
          </a:p>
          <a:p>
            <a:pPr marL="12700" marR="615315">
              <a:lnSpc>
                <a:spcPts val="3970"/>
              </a:lnSpc>
              <a:spcBef>
                <a:spcPts val="445"/>
              </a:spcBef>
              <a:tabLst>
                <a:tab pos="13202919" algn="l"/>
              </a:tabLst>
            </a:pP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Thompson,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J.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(2018)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sz="1400" i="1" spc="19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definition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business</a:t>
            </a:r>
            <a:r>
              <a:rPr sz="1400" i="1" spc="21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</a:t>
            </a:r>
            <a:r>
              <a:rPr sz="1400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at: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4"/>
              </a:rPr>
              <a:t>Types of Organizational Change (bizfluent.com)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1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(Accessed: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17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February</a:t>
            </a:r>
            <a:r>
              <a:rPr sz="1400" spc="1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2023).</a:t>
            </a: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>
              <a:lnSpc>
                <a:spcPct val="100000"/>
              </a:lnSpc>
            </a:pP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Wright,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G.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(2022)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8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</a:t>
            </a:r>
            <a:r>
              <a:rPr sz="1400" i="1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4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Sephora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29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crack</a:t>
            </a:r>
            <a:r>
              <a:rPr sz="1400" i="1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04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7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UK</a:t>
            </a:r>
            <a:r>
              <a:rPr sz="1400" i="1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17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</a:t>
            </a:r>
            <a:r>
              <a:rPr sz="1400" i="1" spc="22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i="1" spc="2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time </a:t>
            </a:r>
            <a:r>
              <a:rPr sz="1400" i="1" spc="19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round?</a:t>
            </a:r>
            <a:r>
              <a:rPr sz="1400" spc="19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5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at: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5"/>
              </a:rPr>
              <a:t>Can Sephora crack the UK this time round? - Retail Gazette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4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(Accessed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23</a:t>
            </a:r>
            <a:r>
              <a:rPr sz="1400" spc="12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13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February</a:t>
            </a:r>
            <a:r>
              <a:rPr sz="1400" spc="130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400" spc="55" dirty="0">
                <a:solidFill>
                  <a:srgbClr val="F7DBD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2023).</a:t>
            </a:r>
            <a:endParaRPr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7DBDE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1206</Words>
  <Application>Microsoft Office PowerPoint</Application>
  <PresentationFormat>Custom</PresentationFormat>
  <Paragraphs>114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Calibri</vt:lpstr>
      <vt:lpstr>Lucida Sans Unicode</vt:lpstr>
      <vt:lpstr>Palatino Linotype</vt:lpstr>
      <vt:lpstr>Tahoma</vt:lpstr>
      <vt:lpstr>Trebuchet MS</vt:lpstr>
      <vt:lpstr>Office Theme</vt:lpstr>
      <vt:lpstr>' LET' S BEAUTY TOGETHER' (Sonsev, 2018)</vt:lpstr>
      <vt:lpstr>About Sephora Founded in 1970, in France by Dominique Mandonnaud</vt:lpstr>
      <vt:lpstr>What is Change?</vt:lpstr>
      <vt:lpstr>What does change mean for Sephora?</vt:lpstr>
      <vt:lpstr>Lewin's Force Field Analysis</vt:lpstr>
      <vt:lpstr>In Summary Sephora are a company who are evidently globally successful and in order to have gained this they have had to go through periods of both successful and unsuccessful change.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Sephora Inc.</dc:title>
  <dc:creator>Sarah Campion</dc:creator>
  <cp:keywords>DAFblFwZWOs,BAFapopIKVw</cp:keywords>
  <cp:lastModifiedBy>Sarah Campion - Business Administration Manager (Welsh Ambulance Service NHS Trust 020)</cp:lastModifiedBy>
  <cp:revision>1</cp:revision>
  <dcterms:created xsi:type="dcterms:W3CDTF">2023-02-27T10:33:36Z</dcterms:created>
  <dcterms:modified xsi:type="dcterms:W3CDTF">2023-02-27T11:19:39Z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2023-02-27T00:00:00Z</vt:filetime>
  </property>
  <property fmtid="{D5CDD505-2E9C-101B-9397-08002B2CF9AE}" pid="3" name="Creator">
    <vt:lpwstr>Canva</vt:lpwstr>
  </property>
  <property fmtid="{D5CDD505-2E9C-101B-9397-08002B2CF9AE}" pid="4" name="Producer">
    <vt:lpwstr>Canva</vt:lpwstr>
  </property>
  <property fmtid="{D5CDD505-2E9C-101B-9397-08002B2CF9AE}" pid="5" name="LastSaved">
    <vt:filetime>2023-02-27T00:00:00Z</vt:filetime>
  </property>
</Properties>
</file>