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85" r:id="rId4"/>
    <p:sldId id="300" r:id="rId5"/>
    <p:sldId id="301" r:id="rId6"/>
    <p:sldId id="312" r:id="rId7"/>
    <p:sldId id="313" r:id="rId8"/>
    <p:sldId id="302" r:id="rId9"/>
    <p:sldId id="303" r:id="rId10"/>
    <p:sldId id="319" r:id="rId11"/>
    <p:sldId id="314" r:id="rId12"/>
    <p:sldId id="304" r:id="rId13"/>
    <p:sldId id="315" r:id="rId14"/>
    <p:sldId id="316" r:id="rId15"/>
    <p:sldId id="318" r:id="rId16"/>
    <p:sldId id="267" r:id="rId17"/>
    <p:sldId id="309" r:id="rId18"/>
    <p:sldId id="320" r:id="rId19"/>
    <p:sldId id="305" r:id="rId20"/>
    <p:sldId id="323" r:id="rId21"/>
    <p:sldId id="307" r:id="rId22"/>
    <p:sldId id="310" r:id="rId23"/>
    <p:sldId id="324" r:id="rId24"/>
    <p:sldId id="284" r:id="rId25"/>
    <p:sldId id="325" r:id="rId26"/>
    <p:sldId id="263" r:id="rId27"/>
    <p:sldId id="321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72296A-3C95-4EAC-A0B7-DAF13E63C11A}" v="12" dt="2024-11-14T10:21:00.0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060" autoAdjust="0"/>
  </p:normalViewPr>
  <p:slideViewPr>
    <p:cSldViewPr snapToGrid="0">
      <p:cViewPr>
        <p:scale>
          <a:sx n="92" d="100"/>
          <a:sy n="92" d="100"/>
        </p:scale>
        <p:origin x="72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4172296A-3C95-4EAC-A0B7-DAF13E63C11A}"/>
    <pc:docChg chg="undo custSel addSld modSld">
      <pc:chgData name="Alisdair Cunningham" userId="67e8d9ba-4582-42f1-b26c-e866daa7f65b" providerId="ADAL" clId="{4172296A-3C95-4EAC-A0B7-DAF13E63C11A}" dt="2024-11-25T15:50:40.798" v="157" actId="729"/>
      <pc:docMkLst>
        <pc:docMk/>
      </pc:docMkLst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701768522" sldId="256"/>
        </pc:sldMkLst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701768522" sldId="256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520049810" sldId="257"/>
        </pc:sldMkLst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520049810" sldId="25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520049810" sldId="257"/>
            <ac:spMk id="8" creationId="{C39BE701-A67E-5BFD-B044-ECF13A621788}"/>
          </ac:spMkLst>
        </pc:spChg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520049810" sldId="257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520049810" sldId="257"/>
            <ac:spMk id="15" creationId="{222EFF28-C559-3C98-A5C2-1E28C24E8A7A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2545193714" sldId="263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2545193714" sldId="26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2545193714" sldId="26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2545193714" sldId="263"/>
            <ac:spMk id="8" creationId="{C39BE701-A67E-5BFD-B044-ECF13A621788}"/>
          </ac:spMkLst>
        </pc:spChg>
      </pc:sldChg>
      <pc:sldChg chg="modSp mod modShow">
        <pc:chgData name="Alisdair Cunningham" userId="67e8d9ba-4582-42f1-b26c-e866daa7f65b" providerId="ADAL" clId="{4172296A-3C95-4EAC-A0B7-DAF13E63C11A}" dt="2024-11-25T15:50:40.798" v="157" actId="729"/>
        <pc:sldMkLst>
          <pc:docMk/>
          <pc:sldMk cId="3272698359" sldId="267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272698359" sldId="267"/>
            <ac:spMk id="2" creationId="{F51C16DF-F564-481C-CCA4-180408A5301A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272698359" sldId="267"/>
            <ac:spMk id="3" creationId="{06459D70-2204-8801-4716-B9C4DA29B5AA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272698359" sldId="26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272698359" sldId="267"/>
            <ac:spMk id="8" creationId="{C39BE701-A67E-5BFD-B044-ECF13A621788}"/>
          </ac:spMkLst>
        </pc:spChg>
      </pc:sldChg>
      <pc:sldChg chg="modSp mod">
        <pc:chgData name="Alisdair Cunningham" userId="67e8d9ba-4582-42f1-b26c-e866daa7f65b" providerId="ADAL" clId="{4172296A-3C95-4EAC-A0B7-DAF13E63C11A}" dt="2024-11-14T10:21:00.079" v="116"/>
        <pc:sldMkLst>
          <pc:docMk/>
          <pc:sldMk cId="2773719451" sldId="284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2773719451" sldId="28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4T10:19:05.736" v="115" actId="6549"/>
          <ac:spMkLst>
            <pc:docMk/>
            <pc:sldMk cId="2773719451" sldId="284"/>
            <ac:spMk id="3" creationId="{B35224D3-9A3F-668C-502C-59F5B20D04EC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2773719451" sldId="284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2773719451" sldId="28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2773719451" sldId="284"/>
            <ac:spMk id="8" creationId="{C39BE701-A67E-5BFD-B044-ECF13A621788}"/>
          </ac:spMkLst>
        </pc:spChg>
      </pc:sldChg>
      <pc:sldChg chg="modSp mod">
        <pc:chgData name="Alisdair Cunningham" userId="67e8d9ba-4582-42f1-b26c-e866daa7f65b" providerId="ADAL" clId="{4172296A-3C95-4EAC-A0B7-DAF13E63C11A}" dt="2024-11-14T10:21:00.079" v="116"/>
        <pc:sldMkLst>
          <pc:docMk/>
          <pc:sldMk cId="1816216380" sldId="285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1816216380" sldId="285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1816216380" sldId="285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1816216380" sldId="28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3:25.971" v="3" actId="20577"/>
          <ac:spMkLst>
            <pc:docMk/>
            <pc:sldMk cId="1816216380" sldId="285"/>
            <ac:spMk id="6" creationId="{3F4A501D-876B-CF25-9627-E4B9737CD38D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1816216380" sldId="28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765748985" sldId="300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765748985" sldId="30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765748985" sldId="300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765748985" sldId="300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765748985" sldId="30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176311606" sldId="301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176311606" sldId="301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176311606" sldId="301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176311606" sldId="301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176311606" sldId="30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422922646" sldId="302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422922646" sldId="302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422922646" sldId="302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422922646" sldId="302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422922646" sldId="30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2154640499" sldId="303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2154640499" sldId="303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2154640499" sldId="303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2154640499" sldId="30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2154640499" sldId="30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1900322943" sldId="304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1900322943" sldId="30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1900322943" sldId="304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1900322943" sldId="30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1900322943" sldId="30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2985206997" sldId="305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2985206997" sldId="305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2985206997" sldId="305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2985206997" sldId="30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2985206997" sldId="30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81469379" sldId="307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81469379" sldId="307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81469379" sldId="307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81469379" sldId="30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81469379" sldId="30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1458152628" sldId="309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1458152628" sldId="309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1458152628" sldId="309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1458152628" sldId="309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1458152628" sldId="30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1950753061" sldId="310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1950753061" sldId="31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1950753061" sldId="310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1950753061" sldId="310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1950753061" sldId="31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902818403" sldId="312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902818403" sldId="312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902818403" sldId="312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902818403" sldId="312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902818403" sldId="31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2583778871" sldId="313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2583778871" sldId="313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2583778871" sldId="313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2583778871" sldId="31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2583778871" sldId="31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2763385192" sldId="314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2763385192" sldId="31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2763385192" sldId="314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2763385192" sldId="31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2763385192" sldId="31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166419334" sldId="315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166419334" sldId="315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166419334" sldId="315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166419334" sldId="31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166419334" sldId="31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699659767" sldId="316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699659767" sldId="316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699659767" sldId="316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699659767" sldId="316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699659767" sldId="31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448530069" sldId="318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448530069" sldId="318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448530069" sldId="318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448530069" sldId="318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448530069" sldId="31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1315442375" sldId="319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1315442375" sldId="319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1315442375" sldId="319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1315442375" sldId="319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1315442375" sldId="31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4267969229" sldId="320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4267969229" sldId="32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4267969229" sldId="320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4267969229" sldId="320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4267969229" sldId="32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3444111537" sldId="321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3444111537" sldId="321"/>
            <ac:spMk id="2" creationId="{F51C16DF-F564-481C-CCA4-180408A5301A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3444111537" sldId="321"/>
            <ac:spMk id="3" creationId="{06459D70-2204-8801-4716-B9C4DA29B5AA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3444111537" sldId="321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3444111537" sldId="32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1086002435" sldId="323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1086002435" sldId="323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1086002435" sldId="323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1086002435" sldId="32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1086002435" sldId="32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72296A-3C95-4EAC-A0B7-DAF13E63C11A}" dt="2024-11-14T10:21:00.079" v="116"/>
        <pc:sldMkLst>
          <pc:docMk/>
          <pc:sldMk cId="806703772" sldId="324"/>
        </pc:sldMkLst>
        <pc:spChg chg="mod">
          <ac:chgData name="Alisdair Cunningham" userId="67e8d9ba-4582-42f1-b26c-e866daa7f65b" providerId="ADAL" clId="{4172296A-3C95-4EAC-A0B7-DAF13E63C11A}" dt="2024-11-13T22:54:02.029" v="5"/>
          <ac:spMkLst>
            <pc:docMk/>
            <pc:sldMk cId="806703772" sldId="32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4172296A-3C95-4EAC-A0B7-DAF13E63C11A}" dt="2024-11-13T22:53:41.953" v="4"/>
          <ac:spMkLst>
            <pc:docMk/>
            <pc:sldMk cId="806703772" sldId="324"/>
            <ac:spMk id="4" creationId="{51E75A89-223B-C391-8173-2DCD1F72BAED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806703772" sldId="32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4172296A-3C95-4EAC-A0B7-DAF13E63C11A}" dt="2024-11-13T22:54:25.330" v="7"/>
          <ac:spMkLst>
            <pc:docMk/>
            <pc:sldMk cId="806703772" sldId="324"/>
            <ac:spMk id="8" creationId="{C39BE701-A67E-5BFD-B044-ECF13A621788}"/>
          </ac:spMkLst>
        </pc:spChg>
      </pc:sldChg>
      <pc:sldChg chg="addSp delSp modSp add mod">
        <pc:chgData name="Alisdair Cunningham" userId="67e8d9ba-4582-42f1-b26c-e866daa7f65b" providerId="ADAL" clId="{4172296A-3C95-4EAC-A0B7-DAF13E63C11A}" dt="2024-11-14T10:23:10.904" v="156" actId="20577"/>
        <pc:sldMkLst>
          <pc:docMk/>
          <pc:sldMk cId="218788464" sldId="325"/>
        </pc:sldMkLst>
        <pc:spChg chg="del mod">
          <ac:chgData name="Alisdair Cunningham" userId="67e8d9ba-4582-42f1-b26c-e866daa7f65b" providerId="ADAL" clId="{4172296A-3C95-4EAC-A0B7-DAF13E63C11A}" dt="2024-11-13T22:56:08.803" v="29"/>
          <ac:spMkLst>
            <pc:docMk/>
            <pc:sldMk cId="218788464" sldId="325"/>
            <ac:spMk id="3" creationId="{B35224D3-9A3F-668C-502C-59F5B20D04EC}"/>
          </ac:spMkLst>
        </pc:spChg>
        <pc:spChg chg="mod">
          <ac:chgData name="Alisdair Cunningham" userId="67e8d9ba-4582-42f1-b26c-e866daa7f65b" providerId="ADAL" clId="{4172296A-3C95-4EAC-A0B7-DAF13E63C11A}" dt="2024-11-14T10:21:00.079" v="116"/>
          <ac:spMkLst>
            <pc:docMk/>
            <pc:sldMk cId="218788464" sldId="325"/>
            <ac:spMk id="5" creationId="{D2D54484-8CEE-D063-40B3-6FDB609D0D75}"/>
          </ac:spMkLst>
        </pc:spChg>
        <pc:spChg chg="add mod">
          <ac:chgData name="Alisdair Cunningham" userId="67e8d9ba-4582-42f1-b26c-e866daa7f65b" providerId="ADAL" clId="{4172296A-3C95-4EAC-A0B7-DAF13E63C11A}" dt="2024-11-14T10:23:10.904" v="156" actId="20577"/>
          <ac:spMkLst>
            <pc:docMk/>
            <pc:sldMk cId="218788464" sldId="325"/>
            <ac:spMk id="6" creationId="{A8F68142-2A43-6C88-D824-3327935CD10E}"/>
          </ac:spMkLst>
        </pc:spChg>
        <pc:spChg chg="mod">
          <ac:chgData name="Alisdair Cunningham" userId="67e8d9ba-4582-42f1-b26c-e866daa7f65b" providerId="ADAL" clId="{4172296A-3C95-4EAC-A0B7-DAF13E63C11A}" dt="2024-11-13T22:56:03.607" v="26" actId="6549"/>
          <ac:spMkLst>
            <pc:docMk/>
            <pc:sldMk cId="218788464" sldId="325"/>
            <ac:spMk id="8" creationId="{C39BE701-A67E-5BFD-B044-ECF13A621788}"/>
          </ac:spMkLst>
        </pc:spChg>
        <pc:picChg chg="mod">
          <ac:chgData name="Alisdair Cunningham" userId="67e8d9ba-4582-42f1-b26c-e866daa7f65b" providerId="ADAL" clId="{4172296A-3C95-4EAC-A0B7-DAF13E63C11A}" dt="2024-11-14T10:17:45.035" v="78" actId="14826"/>
          <ac:picMkLst>
            <pc:docMk/>
            <pc:sldMk cId="218788464" sldId="325"/>
            <ac:picMk id="11" creationId="{CDC57D8D-8F2C-3ECC-54B1-1401800DD89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cked7.org/the-death-of-nature-deforestation/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cked7.org/join/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enpeace.org/international/story/45531/nature-ecology-wicked-problems-thresholds-cascades/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69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253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001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966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Lönngren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&amp; Van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Poeck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(2021). Wicked problems: A mapping review of the literature.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Sustainable Development &amp; World Ecology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(6), 481-502.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778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333333"/>
                </a:solidFill>
                <a:effectLst/>
                <a:latin typeface="-apple-system"/>
              </a:rPr>
              <a:t>Rittel</a:t>
            </a:r>
            <a:r>
              <a:rPr lang="en-GB" b="0" i="0" dirty="0">
                <a:solidFill>
                  <a:srgbClr val="333333"/>
                </a:solidFill>
                <a:effectLst/>
                <a:latin typeface="-apple-system"/>
              </a:rPr>
              <a:t>, H. W. J. and M. M. Webber. “Dilemmas in a General Theory of Planning.” </a:t>
            </a:r>
            <a:r>
              <a:rPr lang="en-GB" b="0" i="1" dirty="0">
                <a:solidFill>
                  <a:srgbClr val="333333"/>
                </a:solidFill>
                <a:effectLst/>
                <a:latin typeface="-apple-system"/>
              </a:rPr>
              <a:t>Policy Sciences</a:t>
            </a:r>
            <a:r>
              <a:rPr lang="en-GB" b="0" i="0" dirty="0">
                <a:solidFill>
                  <a:srgbClr val="333333"/>
                </a:solidFill>
                <a:effectLst/>
                <a:latin typeface="-apple-system"/>
              </a:rPr>
              <a:t> </a:t>
            </a:r>
            <a:r>
              <a:rPr lang="en-GB" b="1" i="0" dirty="0">
                <a:solidFill>
                  <a:srgbClr val="333333"/>
                </a:solidFill>
                <a:effectLst/>
                <a:latin typeface="-apple-system"/>
              </a:rPr>
              <a:t>4</a:t>
            </a:r>
            <a:r>
              <a:rPr lang="en-GB" b="0" i="0" dirty="0">
                <a:solidFill>
                  <a:srgbClr val="333333"/>
                </a:solidFill>
                <a:effectLst/>
                <a:latin typeface="-apple-system"/>
              </a:rPr>
              <a:t>(2): 155–169. (1973)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9128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Sediri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Trommetter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Frascaria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-Lacoste, N., &amp; Fernandez-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Manjarrés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(2020). Transformability as a wicked problem: A cautionary tale?.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Sustainability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(15), 5895.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14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81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835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Mitroff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I. I., &amp; Kilmann, R. H. (2021). Wicked Messes: The Ultimate Challenge to Reality.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Psychodynamics of Enlightened Leadership: Coping with Chaos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21-24). Cham: Springer International Publishing.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874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1947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Alford, J., &amp; Head, B. W. (2017). Wicked and less wicked problems: a typology and a contingency framework.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Policy and society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397-413.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1474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3020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The Death of Nature: Deforestation - The Wicked 7</a:t>
            </a:r>
            <a:r>
              <a:rPr lang="en-GB" dirty="0"/>
              <a:t> https://www.wicked7.org/the-death-of-nature-deforestation/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2033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Participate - The Wicked 7</a:t>
            </a:r>
            <a:r>
              <a:rPr lang="en-GB" dirty="0"/>
              <a:t> - https://www.wicked7.org/join/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666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8605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"Thresholds, cascades, and wicked problems" - Rex </a:t>
            </a:r>
            <a:r>
              <a:rPr lang="en-GB" dirty="0" err="1">
                <a:hlinkClick r:id="rId3"/>
              </a:rPr>
              <a:t>Weyler</a:t>
            </a:r>
            <a:r>
              <a:rPr lang="en-GB" dirty="0">
                <a:hlinkClick r:id="rId3"/>
              </a:rPr>
              <a:t> - Greenpeace International</a:t>
            </a:r>
            <a:r>
              <a:rPr lang="en-GB" dirty="0"/>
              <a:t> https://www.greenpeace.org/international/story/45531/nature-ecology-wicked-problems-thresholds-cascades/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3931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Grint, K. (2010). Wicked problems and clumsy solutions: the role of leadership.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new public leadership challenge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169-186). London: Palgrave Macmillan UK.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1053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-apple-system"/>
              </a:rPr>
              <a:t>Head, B.W. (2022). The Rise of ‘Wicked Problems’—Uncertainty, Complexity and Divergence. In: Wicked Problems in Public Policy. Palgrave Macmillan, Cham. https://doi.org/10.1007/978-3-030-94580-0_2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Fischer, F., 1993. Citizen participation and the democratization of policy expertise: From theoretical inquiry to practical cases.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Policy sciences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pp.165-187.</a:t>
            </a:r>
            <a:endParaRPr lang="en-GB" b="0" i="0" dirty="0">
              <a:solidFill>
                <a:srgbClr val="333333"/>
              </a:solidFill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8474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083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056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1926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17BP9n6g1F0?feature=oembed" TargetMode="Externa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SAUlXeguXeI?start=1&amp;feature=oembed" TargetMode="External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unep.org/resources/e-learning/wicked-problems-dynamic-solutions-ecosystem-approach-and-systems-thinkin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greenpeace.org/international/story/45531/nature-ecology-wicked-problems-thresholds-cascades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oi.org/10.1007/978-3-030-94580-0_2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mailto:a.cunningham@uwtsd.ac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qvkrJP-cS44?feature=oembed" TargetMode="External"/><Relationship Id="rId4" Type="http://schemas.openxmlformats.org/officeDocument/2006/relationships/image" Target="../media/image3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5057390" y="640080"/>
            <a:ext cx="4754375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dirty="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dirty="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ACNA4004: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7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Wicked Problems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73" r="3217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26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236172" y="4654957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2024 / 2025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25/11/2024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fr-FR" b="1" dirty="0"/>
              <a:t>Lecture Contents</a:t>
            </a:r>
            <a:endParaRPr lang="en-GB" b="1" dirty="0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95" r="42117" b="-2"/>
          <a:stretch/>
        </p:blipFill>
        <p:spPr>
          <a:xfrm>
            <a:off x="20" y="369332"/>
            <a:ext cx="2793980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B2050D-827C-F6ED-8A89-B20884F1D2B6}"/>
              </a:ext>
            </a:extLst>
          </p:cNvPr>
          <p:cNvSpPr txBox="1"/>
          <p:nvPr/>
        </p:nvSpPr>
        <p:spPr>
          <a:xfrm>
            <a:off x="4160938" y="369332"/>
            <a:ext cx="6644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This lecture will contain the following:</a:t>
            </a:r>
          </a:p>
          <a:p>
            <a:endParaRPr lang="en-GB" sz="20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BA32F86-6786-8F2D-DD0E-8B0809E39D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723823"/>
              </p:ext>
            </p:extLst>
          </p:nvPr>
        </p:nvGraphicFramePr>
        <p:xfrm>
          <a:off x="4155327" y="738664"/>
          <a:ext cx="5004327" cy="57744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08011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4196316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88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Quiz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Recap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 –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Linear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Problems and Sustainability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794690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Wicked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Wicked, Tame, Messy, or Complex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Super Wicked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Wicked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12 – 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Solving Wicked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Tackling Wicked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238003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Systems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Why Systems Thinking is important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902650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Cause and Effect Mapping: Deforestation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123749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Cause and Effect Mapping: 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7282617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Systems Thinking as a resolution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2661755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Visualising a Wicked Problem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6026151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Wicked Problems and Leadership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4179779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Wicked Problems and Participation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793557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6302161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6854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004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7</a:t>
            </a:r>
            <a:r>
              <a:rPr lang="en-GB" dirty="0"/>
              <a:t>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Quiz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3084929" y="369332"/>
            <a:ext cx="886416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What are the three pillars of sustainability?</a:t>
            </a:r>
          </a:p>
          <a:p>
            <a:r>
              <a:rPr lang="en-GB" sz="2400" dirty="0"/>
              <a:t>1: Economy, Environment, and Equity</a:t>
            </a:r>
          </a:p>
          <a:p>
            <a:r>
              <a:rPr lang="en-GB" sz="2400" dirty="0"/>
              <a:t>2: People, Nature, Industry</a:t>
            </a:r>
          </a:p>
          <a:p>
            <a:r>
              <a:rPr lang="en-GB" sz="2400" dirty="0"/>
              <a:t>3: Environment, Social, Economy</a:t>
            </a:r>
          </a:p>
          <a:p>
            <a:endParaRPr lang="en-GB" sz="2400" dirty="0"/>
          </a:p>
          <a:p>
            <a:r>
              <a:rPr lang="en-GB" sz="2400" dirty="0"/>
              <a:t>The Montreal Protocol was convened to tackle:</a:t>
            </a:r>
          </a:p>
          <a:p>
            <a:r>
              <a:rPr lang="en-GB" sz="2400" dirty="0"/>
              <a:t>1: Marine pollution</a:t>
            </a:r>
          </a:p>
          <a:p>
            <a:r>
              <a:rPr lang="en-GB" sz="2400" dirty="0"/>
              <a:t>2: Deforestation</a:t>
            </a:r>
          </a:p>
          <a:p>
            <a:r>
              <a:rPr lang="en-GB" sz="2400" dirty="0"/>
              <a:t>3: Ozone depleting substances</a:t>
            </a:r>
          </a:p>
          <a:p>
            <a:endParaRPr lang="en-GB" sz="2400" dirty="0"/>
          </a:p>
          <a:p>
            <a:r>
              <a:rPr lang="en-GB" sz="2400" dirty="0"/>
              <a:t>UNEP stands for:</a:t>
            </a:r>
          </a:p>
          <a:p>
            <a:r>
              <a:rPr lang="en-GB" sz="2400" dirty="0"/>
              <a:t>1: United Nations Environment Program</a:t>
            </a:r>
          </a:p>
          <a:p>
            <a:r>
              <a:rPr lang="en-GB" sz="2400" dirty="0"/>
              <a:t>2: Unilateral Natural Enhancement Protocol</a:t>
            </a:r>
          </a:p>
          <a:p>
            <a:endParaRPr lang="en-GB" sz="2400" dirty="0"/>
          </a:p>
          <a:p>
            <a:r>
              <a:rPr lang="en-GB" sz="2400" dirty="0"/>
              <a:t>Collective action, to Govern the Commons, was promoted by Nobel prize winning scientist…?</a:t>
            </a:r>
          </a:p>
        </p:txBody>
      </p:sp>
    </p:spTree>
    <p:extLst>
      <p:ext uri="{BB962C8B-B14F-4D97-AF65-F5344CB8AC3E}">
        <p14:creationId xmlns:p14="http://schemas.microsoft.com/office/powerpoint/2010/main" val="1816216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Recap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3084929" y="507469"/>
            <a:ext cx="886416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In the previous lecture we covered: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origins of the United Nations Environmental Program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UNEPs influence on global environmental challenges, via environmental law and MEA’s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origins of the IPCC and its influence on international climate change negotiations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origins of the European Union’s influence on environmental law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UK’s changing role with the EU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65748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	</a:t>
            </a:r>
            <a:r>
              <a:rPr lang="en-GB" b="1" dirty="0"/>
              <a:t>Linear Problems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02226" y="391886"/>
            <a:ext cx="9289774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Some of the case studies presented in previous lectures have conceptually linear solutions, for example:</a:t>
            </a:r>
          </a:p>
          <a:p>
            <a:endParaRPr lang="en-GB" sz="2400" dirty="0"/>
          </a:p>
          <a:p>
            <a:pPr algn="ctr"/>
            <a:r>
              <a:rPr lang="en-GB" sz="2400" b="1" dirty="0"/>
              <a:t>Cause: </a:t>
            </a:r>
            <a:r>
              <a:rPr lang="en-GB" sz="2400" dirty="0"/>
              <a:t>Increased population / demand for food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Problem: </a:t>
            </a:r>
            <a:r>
              <a:rPr lang="en-GB" sz="2400" dirty="0"/>
              <a:t>Over-fishing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Impacts</a:t>
            </a:r>
          </a:p>
          <a:p>
            <a:pPr algn="ctr"/>
            <a:r>
              <a:rPr lang="en-GB" sz="2400" b="1" dirty="0"/>
              <a:t>	Ecological: </a:t>
            </a:r>
            <a:r>
              <a:rPr lang="en-GB" sz="2400" dirty="0"/>
              <a:t>Decline in fish species, changes in fish evolution </a:t>
            </a:r>
          </a:p>
          <a:p>
            <a:pPr algn="ctr"/>
            <a:r>
              <a:rPr lang="en-GB" sz="2400" b="1" dirty="0"/>
              <a:t>Social: </a:t>
            </a:r>
            <a:r>
              <a:rPr lang="en-GB" sz="2400" dirty="0"/>
              <a:t>Reduced yields, loss of profit, loss of jobs, reduced food supply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Solution: </a:t>
            </a:r>
            <a:r>
              <a:rPr lang="en-GB" sz="2400" dirty="0"/>
              <a:t>Stop fishing / reduce fishing quotas 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Outcome: </a:t>
            </a:r>
            <a:r>
              <a:rPr lang="en-GB" sz="2400" dirty="0"/>
              <a:t>Species recover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000" b="1" dirty="0">
                <a:latin typeface="Comic Sans MS" panose="030F0702030302020204" pitchFamily="66" charset="0"/>
              </a:rPr>
              <a:t>QUESTION? Is this truly a ‘solution’ – has it solved all of the problems?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71E68A46-BB55-FD02-7A2D-BB44E1E78D92}"/>
              </a:ext>
            </a:extLst>
          </p:cNvPr>
          <p:cNvSpPr/>
          <p:nvPr/>
        </p:nvSpPr>
        <p:spPr>
          <a:xfrm>
            <a:off x="7391112" y="1961322"/>
            <a:ext cx="271670" cy="3313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631FC5F7-1EB7-96C6-F776-31577104A56C}"/>
              </a:ext>
            </a:extLst>
          </p:cNvPr>
          <p:cNvSpPr/>
          <p:nvPr/>
        </p:nvSpPr>
        <p:spPr>
          <a:xfrm>
            <a:off x="7411278" y="4127105"/>
            <a:ext cx="271670" cy="3313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848C9416-BF06-6D58-ED29-3B20AC907D11}"/>
              </a:ext>
            </a:extLst>
          </p:cNvPr>
          <p:cNvSpPr/>
          <p:nvPr/>
        </p:nvSpPr>
        <p:spPr>
          <a:xfrm>
            <a:off x="7395725" y="2736101"/>
            <a:ext cx="271670" cy="3313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0EA77AB2-91A1-C3C8-D2AB-553D79263892}"/>
              </a:ext>
            </a:extLst>
          </p:cNvPr>
          <p:cNvSpPr/>
          <p:nvPr/>
        </p:nvSpPr>
        <p:spPr>
          <a:xfrm>
            <a:off x="7411278" y="4906767"/>
            <a:ext cx="271670" cy="3313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311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	</a:t>
            </a:r>
            <a:r>
              <a:rPr lang="en-GB" b="1" dirty="0"/>
              <a:t>Linear Problems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02226" y="354351"/>
            <a:ext cx="9289774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Some of the case studies presented in previous lectures have conceptually linear solutions, for example:</a:t>
            </a:r>
          </a:p>
          <a:p>
            <a:endParaRPr lang="en-GB" sz="2400" dirty="0"/>
          </a:p>
          <a:p>
            <a:pPr algn="ctr"/>
            <a:r>
              <a:rPr lang="en-GB" sz="2400" b="1" dirty="0"/>
              <a:t>Cause: </a:t>
            </a:r>
            <a:r>
              <a:rPr lang="en-GB" sz="2400" dirty="0"/>
              <a:t>Manufacture of CFC’s for refrigeration 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Problem: </a:t>
            </a:r>
            <a:r>
              <a:rPr lang="en-GB" sz="2400" dirty="0"/>
              <a:t>CFC’s released into the atmosphere</a:t>
            </a:r>
            <a:r>
              <a:rPr lang="en-GB" sz="2400" b="1" dirty="0"/>
              <a:t> 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Impacts</a:t>
            </a:r>
          </a:p>
          <a:p>
            <a:pPr algn="ctr"/>
            <a:r>
              <a:rPr lang="en-GB" sz="2400" b="1" dirty="0"/>
              <a:t>Natural: </a:t>
            </a:r>
            <a:r>
              <a:rPr lang="en-GB" sz="2400" dirty="0"/>
              <a:t>Depletion of tropospheric ozone</a:t>
            </a:r>
          </a:p>
          <a:p>
            <a:pPr algn="ctr"/>
            <a:r>
              <a:rPr lang="en-GB" sz="2400" b="1" dirty="0"/>
              <a:t>Social: </a:t>
            </a:r>
            <a:r>
              <a:rPr lang="en-GB" sz="2400" dirty="0"/>
              <a:t>Associated health issues e.g. increased skin cancer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Solution: </a:t>
            </a:r>
            <a:r>
              <a:rPr lang="en-GB" sz="2400" dirty="0"/>
              <a:t>Stop producing CFC’s and replace with HFC’s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b="1" dirty="0"/>
              <a:t>Outcome: </a:t>
            </a:r>
            <a:r>
              <a:rPr lang="en-GB" sz="2400" dirty="0"/>
              <a:t>Gradual restoration of the ozone layer</a:t>
            </a:r>
          </a:p>
          <a:p>
            <a:endParaRPr lang="en-GB" sz="2400" dirty="0"/>
          </a:p>
          <a:p>
            <a:pPr algn="ctr"/>
            <a:r>
              <a:rPr lang="en-GB" sz="2000" b="1" dirty="0">
                <a:latin typeface="Comic Sans MS" panose="030F0702030302020204" pitchFamily="66" charset="0"/>
              </a:rPr>
              <a:t>QUESTION? Were all the issues resolved? Is HFC the solution?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71E68A46-BB55-FD02-7A2D-BB44E1E78D92}"/>
              </a:ext>
            </a:extLst>
          </p:cNvPr>
          <p:cNvSpPr/>
          <p:nvPr/>
        </p:nvSpPr>
        <p:spPr>
          <a:xfrm>
            <a:off x="7411278" y="1901688"/>
            <a:ext cx="271670" cy="3313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631FC5F7-1EB7-96C6-F776-31577104A56C}"/>
              </a:ext>
            </a:extLst>
          </p:cNvPr>
          <p:cNvSpPr/>
          <p:nvPr/>
        </p:nvSpPr>
        <p:spPr>
          <a:xfrm>
            <a:off x="7431444" y="4074098"/>
            <a:ext cx="271670" cy="3313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0F7DEF72-7CD6-1D99-0DE7-C027303DBE08}"/>
              </a:ext>
            </a:extLst>
          </p:cNvPr>
          <p:cNvSpPr/>
          <p:nvPr/>
        </p:nvSpPr>
        <p:spPr>
          <a:xfrm>
            <a:off x="7401340" y="2638130"/>
            <a:ext cx="271670" cy="3313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A2A50074-2B3D-3F8E-5DFF-8A301C8C03F3}"/>
              </a:ext>
            </a:extLst>
          </p:cNvPr>
          <p:cNvSpPr/>
          <p:nvPr/>
        </p:nvSpPr>
        <p:spPr>
          <a:xfrm>
            <a:off x="7431444" y="4863548"/>
            <a:ext cx="271670" cy="3313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818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Problems and Sustainability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02226" y="391886"/>
            <a:ext cx="928977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Some problems have many inter-connected issues, or no viable solution, and are deemed ‘wicked’ – the environment contains many such conflicts</a:t>
            </a:r>
          </a:p>
          <a:p>
            <a:endParaRPr lang="en-GB" sz="2400" dirty="0"/>
          </a:p>
          <a:p>
            <a:r>
              <a:rPr lang="en-GB" sz="2400" dirty="0"/>
              <a:t>With environmental problems, there are often trade-offs or impacts to the other sustainability pillars, economy, and social.</a:t>
            </a:r>
          </a:p>
          <a:p>
            <a:endParaRPr lang="en-GB" sz="2400" dirty="0"/>
          </a:p>
          <a:p>
            <a:r>
              <a:rPr lang="en-GB" sz="2400" dirty="0"/>
              <a:t>The three are interlinked and any change in one usually has an impact on at least one of the other two.</a:t>
            </a:r>
          </a:p>
          <a:p>
            <a:endParaRPr lang="en-GB" sz="24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32540B0-A55A-C3FE-317D-7B680B7A47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1104" y="2056535"/>
            <a:ext cx="2759807" cy="27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F3BA9CF-BCC7-3FBB-92EC-42EEC07147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6216" y="3766108"/>
            <a:ext cx="8381586" cy="220388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9B6C573-8714-7E74-E8F1-846816ABABAC}"/>
              </a:ext>
            </a:extLst>
          </p:cNvPr>
          <p:cNvSpPr txBox="1"/>
          <p:nvPr/>
        </p:nvSpPr>
        <p:spPr>
          <a:xfrm>
            <a:off x="3438939" y="5927899"/>
            <a:ext cx="826886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b="0" i="0" dirty="0" err="1">
                <a:solidFill>
                  <a:srgbClr val="222222"/>
                </a:solidFill>
                <a:effectLst/>
              </a:rPr>
              <a:t>Lönngren</a:t>
            </a:r>
            <a:r>
              <a:rPr lang="en-GB" sz="1600" b="0" i="0" dirty="0">
                <a:solidFill>
                  <a:srgbClr val="222222"/>
                </a:solidFill>
                <a:effectLst/>
              </a:rPr>
              <a:t>, J., &amp; Van </a:t>
            </a:r>
            <a:r>
              <a:rPr lang="en-GB" sz="1600" b="0" i="0" dirty="0" err="1">
                <a:solidFill>
                  <a:srgbClr val="222222"/>
                </a:solidFill>
                <a:effectLst/>
              </a:rPr>
              <a:t>Poeck</a:t>
            </a:r>
            <a:r>
              <a:rPr lang="en-GB" sz="1600" b="0" i="0" dirty="0">
                <a:solidFill>
                  <a:srgbClr val="222222"/>
                </a:solidFill>
                <a:effectLst/>
              </a:rPr>
              <a:t>, K. (2021). Wicked problems: A mapping review of the literature</a:t>
            </a: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3778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Wicked Problems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 concept of a ‘wicked problem’ originates from </a:t>
            </a:r>
            <a:r>
              <a:rPr lang="en-GB" sz="2400" dirty="0" err="1"/>
              <a:t>Rittel</a:t>
            </a:r>
            <a:r>
              <a:rPr lang="en-GB" sz="2400" dirty="0"/>
              <a:t> and Webber (1973) when discussing social issues in planning.</a:t>
            </a:r>
          </a:p>
          <a:p>
            <a:endParaRPr lang="en-GB" sz="2400" dirty="0"/>
          </a:p>
          <a:p>
            <a:r>
              <a:rPr lang="en-GB" sz="2400" dirty="0"/>
              <a:t>Since been included in literature for many problems in the environment</a:t>
            </a:r>
          </a:p>
          <a:p>
            <a:endParaRPr lang="en-GB" sz="2400" dirty="0"/>
          </a:p>
          <a:p>
            <a:r>
              <a:rPr lang="en-GB" sz="2400" dirty="0"/>
              <a:t>A ‘wicked problem’ is …Hard to define!</a:t>
            </a:r>
          </a:p>
          <a:p>
            <a:endParaRPr lang="en-GB" sz="2400" dirty="0"/>
          </a:p>
          <a:p>
            <a:r>
              <a:rPr lang="en-GB" sz="2400" dirty="0"/>
              <a:t>Some key characteristics</a:t>
            </a:r>
          </a:p>
          <a:p>
            <a:r>
              <a:rPr lang="en-GB" sz="2400" dirty="0"/>
              <a:t>(based on </a:t>
            </a:r>
            <a:r>
              <a:rPr lang="en-GB" sz="2400" dirty="0" err="1"/>
              <a:t>Rittel</a:t>
            </a:r>
            <a:r>
              <a:rPr lang="en-GB" sz="2400" dirty="0"/>
              <a:t> and Webber (1973):</a:t>
            </a:r>
          </a:p>
          <a:p>
            <a:endParaRPr lang="en-GB" sz="2400" dirty="0"/>
          </a:p>
        </p:txBody>
      </p:sp>
      <p:pic>
        <p:nvPicPr>
          <p:cNvPr id="3074" name="Picture 2" descr="Facing Complexity: Wicked Design Problems | by Daniel Christian Wahl | Age  of Awareness | Medium">
            <a:extLst>
              <a:ext uri="{FF2B5EF4-FFF2-40B4-BE49-F238E27FC236}">
                <a16:creationId xmlns:a16="http://schemas.microsoft.com/office/drawing/2014/main" id="{5BB831CD-20E2-FF33-E8F4-90F46F664C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815" y="1839578"/>
            <a:ext cx="4811202" cy="481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44D0EF6-5AEE-00A0-74F3-4A79653A5A55}"/>
              </a:ext>
            </a:extLst>
          </p:cNvPr>
          <p:cNvSpPr txBox="1"/>
          <p:nvPr/>
        </p:nvSpPr>
        <p:spPr>
          <a:xfrm>
            <a:off x="4197228" y="4245179"/>
            <a:ext cx="284656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As a result, these problems are difficult to problem-solve, and very difficult to govern!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C66661E-AD47-2742-029A-10033554A4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16" y="3819941"/>
            <a:ext cx="4016689" cy="26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922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Wicked, Tame, Messy, or Complex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311426" y="369332"/>
            <a:ext cx="11880574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Wicked problems are also sometimes called ‘Messy’ or ‘Complex’; the terminology, or specific wording, can be used interchangeably or simply confused / incorrect</a:t>
            </a:r>
          </a:p>
          <a:p>
            <a:r>
              <a:rPr lang="en-GB" sz="2000" dirty="0"/>
              <a:t>Area of social research - some efforts have been made to define the differing types of problems.</a:t>
            </a:r>
          </a:p>
          <a:p>
            <a:endParaRPr lang="en-GB" sz="1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‘</a:t>
            </a:r>
            <a:r>
              <a:rPr lang="en-GB" sz="2000" b="1" dirty="0"/>
              <a:t>Tame</a:t>
            </a:r>
            <a:r>
              <a:rPr lang="en-GB" sz="2000" dirty="0"/>
              <a:t>’ : Linear, less uncertainty, stakeholders agree on the solution.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‘</a:t>
            </a:r>
            <a:r>
              <a:rPr lang="en-GB" sz="2000" b="1" dirty="0"/>
              <a:t>Complex</a:t>
            </a:r>
            <a:r>
              <a:rPr lang="en-GB" sz="2000" dirty="0"/>
              <a:t>’ : solution is less well defined, and stakeholders are less in agreement.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‘</a:t>
            </a:r>
            <a:r>
              <a:rPr lang="en-GB" sz="2000" b="1" dirty="0"/>
              <a:t>Messy</a:t>
            </a:r>
            <a:r>
              <a:rPr lang="en-GB" sz="2000" dirty="0"/>
              <a:t>’ problems: Interlinked / interconnected problems. Cannot be solved in isolation.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‘</a:t>
            </a:r>
            <a:r>
              <a:rPr lang="en-GB" sz="2000" b="1" dirty="0"/>
              <a:t>Wicked</a:t>
            </a:r>
            <a:r>
              <a:rPr lang="en-GB" sz="2000" dirty="0"/>
              <a:t>’ problems: Lack of definition and agreement – opposing values. Dynamic in nature.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‘</a:t>
            </a:r>
            <a:r>
              <a:rPr lang="en-GB" sz="2000" b="1" dirty="0"/>
              <a:t>Wicked messes</a:t>
            </a:r>
            <a:r>
              <a:rPr lang="en-GB" sz="2000" dirty="0"/>
              <a:t>’: Lack definition, lack of agreement, and interconnected nature. Dynamic, changes over time.</a:t>
            </a:r>
          </a:p>
        </p:txBody>
      </p:sp>
      <p:pic>
        <p:nvPicPr>
          <p:cNvPr id="2050" name="Picture 2" descr="Sustainability | Free Full-Text | Transformability as a Wicked Problem: A  Cautionary Tale?">
            <a:extLst>
              <a:ext uri="{FF2B5EF4-FFF2-40B4-BE49-F238E27FC236}">
                <a16:creationId xmlns:a16="http://schemas.microsoft.com/office/drawing/2014/main" id="{D20808FE-0B51-A8DC-361F-D425954B30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566" y="3075247"/>
            <a:ext cx="5092148" cy="333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OUR PROBLEM TYPES">
            <a:extLst>
              <a:ext uri="{FF2B5EF4-FFF2-40B4-BE49-F238E27FC236}">
                <a16:creationId xmlns:a16="http://schemas.microsoft.com/office/drawing/2014/main" id="{D5FBEDE9-3C48-2446-F0AF-C758A90FFC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461" y="2965958"/>
            <a:ext cx="4359965" cy="358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46404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Super wicked problems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02226" y="849086"/>
            <a:ext cx="9289774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Some problems are believed to exceed the thresholds and severity of complex, wicked, and messy; called “Super wicked problems”.</a:t>
            </a:r>
          </a:p>
          <a:p>
            <a:endParaRPr lang="en-GB" sz="2400" dirty="0"/>
          </a:p>
          <a:p>
            <a:r>
              <a:rPr lang="en-GB" sz="2400" dirty="0"/>
              <a:t>Kevin, L., et al., (2012) state that climate change is an example of a super wicked problem, a type which can be characterised with the following criteria: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time is running out; 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those who cause the problem also seek to provide a solution; 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the central authority needed to address them is weak or non-existent; 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irrational discounting occurs that pushes responses into the future.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r>
              <a:rPr lang="en-GB" sz="2400" dirty="0"/>
              <a:t>Ineffective governance, appropriate to the problem, is considered to be a core issue of resolving wicked problems.</a:t>
            </a:r>
          </a:p>
        </p:txBody>
      </p:sp>
    </p:spTree>
    <p:extLst>
      <p:ext uri="{BB962C8B-B14F-4D97-AF65-F5344CB8AC3E}">
        <p14:creationId xmlns:p14="http://schemas.microsoft.com/office/powerpoint/2010/main" val="13154423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Wicked Problems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Activity: Label these problems as either ‘Tame’ or ‘Wicked’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b="1" dirty="0"/>
              <a:t>Rubik’s cube</a:t>
            </a:r>
          </a:p>
          <a:p>
            <a:endParaRPr lang="en-GB" sz="2400" b="1" dirty="0"/>
          </a:p>
          <a:p>
            <a:r>
              <a:rPr lang="en-GB" sz="2400" b="1" dirty="0"/>
              <a:t>Broken down car</a:t>
            </a:r>
          </a:p>
          <a:p>
            <a:endParaRPr lang="en-GB" sz="2400" b="1" dirty="0"/>
          </a:p>
          <a:p>
            <a:r>
              <a:rPr lang="en-GB" sz="2400" b="1" dirty="0"/>
              <a:t>Climate Change</a:t>
            </a:r>
          </a:p>
          <a:p>
            <a:endParaRPr lang="en-GB" sz="2400" b="1" dirty="0"/>
          </a:p>
          <a:p>
            <a:r>
              <a:rPr lang="en-GB" sz="2400" b="1" dirty="0"/>
              <a:t>Natural disaster e.g. Earthquake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1A446BC-320C-617F-9F71-9D299B3234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794" y="922455"/>
            <a:ext cx="2270396" cy="250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3,400+ Broken Down Car Illustrations, Royalty-Free Vector Graphics &amp; Clip  Art - iStock | Flat tire, Car, Broken car">
            <a:extLst>
              <a:ext uri="{FF2B5EF4-FFF2-40B4-BE49-F238E27FC236}">
                <a16:creationId xmlns:a16="http://schemas.microsoft.com/office/drawing/2014/main" id="{14BAA5E6-4E0E-1561-5D31-D048FC067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6167" y="3863606"/>
            <a:ext cx="2377706" cy="237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eople run from earthquake Royalty Free Vector Image">
            <a:extLst>
              <a:ext uri="{FF2B5EF4-FFF2-40B4-BE49-F238E27FC236}">
                <a16:creationId xmlns:a16="http://schemas.microsoft.com/office/drawing/2014/main" id="{12D4FC1F-9A63-DF0B-93F8-CCF2F7AE33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14" b="14883"/>
          <a:stretch/>
        </p:blipFill>
        <p:spPr bwMode="auto">
          <a:xfrm>
            <a:off x="6093193" y="4185772"/>
            <a:ext cx="3084438" cy="191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limate Change Hero Stock Illustrations – 48 Climate Change Hero Stock  Illustrations, Vectors &amp; Clipart - Dreamstime">
            <a:extLst>
              <a:ext uri="{FF2B5EF4-FFF2-40B4-BE49-F238E27FC236}">
                <a16:creationId xmlns:a16="http://schemas.microsoft.com/office/drawing/2014/main" id="{AD8D82E6-D4C1-42BA-28E8-C13E281CFF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174" y="3829280"/>
            <a:ext cx="3809997" cy="2543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385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Solving Wicked Problems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544286"/>
            <a:ext cx="934437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So how do you solve, or fix, a wicked problem?</a:t>
            </a:r>
          </a:p>
          <a:p>
            <a:endParaRPr lang="en-GB" sz="2400" dirty="0"/>
          </a:p>
          <a:p>
            <a:r>
              <a:rPr lang="en-GB" sz="2400" dirty="0"/>
              <a:t>Scientists believe they cannot be solved or fixed </a:t>
            </a:r>
          </a:p>
          <a:p>
            <a:r>
              <a:rPr lang="en-GB" sz="2400" dirty="0"/>
              <a:t>	– instead, aim to </a:t>
            </a:r>
            <a:r>
              <a:rPr lang="en-GB" sz="2400" b="1" dirty="0"/>
              <a:t>resolve</a:t>
            </a:r>
            <a:r>
              <a:rPr lang="en-GB" sz="2400" dirty="0"/>
              <a:t>; iteratively resolving, and coping</a:t>
            </a:r>
          </a:p>
          <a:p>
            <a:endParaRPr lang="en-GB" sz="2400" dirty="0"/>
          </a:p>
          <a:p>
            <a:r>
              <a:rPr lang="en-GB" sz="2400" dirty="0"/>
              <a:t>By their dynamic and interconnected nature, they cannot be completely solved, only mitigated, or improved.</a:t>
            </a:r>
          </a:p>
          <a:p>
            <a:endParaRPr lang="en-GB" sz="2400" dirty="0"/>
          </a:p>
          <a:p>
            <a:r>
              <a:rPr lang="en-GB" sz="2400" dirty="0"/>
              <a:t>By definition, the problems are iteratively muddled through, aiming to tackle each inter-connected issue as it arises through investigation and attempts to manage the problem.</a:t>
            </a:r>
          </a:p>
          <a:p>
            <a:endParaRPr lang="en-GB" sz="2400" dirty="0"/>
          </a:p>
          <a:p>
            <a:r>
              <a:rPr lang="en-GB" sz="2400" dirty="0"/>
              <a:t>However, there is a growing literature on methods to tackle wicked and messy problems as they become more apparent in interactions between the spheres of society, economics, and environment. </a:t>
            </a:r>
          </a:p>
        </p:txBody>
      </p:sp>
    </p:spTree>
    <p:extLst>
      <p:ext uri="{BB962C8B-B14F-4D97-AF65-F5344CB8AC3E}">
        <p14:creationId xmlns:p14="http://schemas.microsoft.com/office/powerpoint/2010/main" val="1900322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Solving Wicked Problems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Due to the lack of definite solution, the literature often refers to ‘taming’ a ‘wicked’ problem.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3611CB-5086-356F-E599-729FEA6781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3310" y="1361170"/>
            <a:ext cx="5110971" cy="51049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5067C1F-CDB2-F870-3AF2-BFA31C40C9BA}"/>
              </a:ext>
            </a:extLst>
          </p:cNvPr>
          <p:cNvSpPr txBox="1"/>
          <p:nvPr/>
        </p:nvSpPr>
        <p:spPr>
          <a:xfrm>
            <a:off x="3026334" y="2146000"/>
            <a:ext cx="389812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Duckett et al., (2016) review the literature on ‘wicked problems’ and proposed solutions and consolidate both the core themes of wicked problems and proposed solutions to taming / tackling them.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827E9732-2726-DF94-76BB-39FAC483E591}"/>
              </a:ext>
            </a:extLst>
          </p:cNvPr>
          <p:cNvSpPr/>
          <p:nvPr/>
        </p:nvSpPr>
        <p:spPr>
          <a:xfrm rot="1913564">
            <a:off x="9574693" y="1976780"/>
            <a:ext cx="1371600" cy="37106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9DFC6D9-4903-FDC7-A3D8-E907EAA7480F}"/>
              </a:ext>
            </a:extLst>
          </p:cNvPr>
          <p:cNvSpPr/>
          <p:nvPr/>
        </p:nvSpPr>
        <p:spPr>
          <a:xfrm rot="19666718">
            <a:off x="9410223" y="4903971"/>
            <a:ext cx="1544347" cy="43328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4D7BBD5-AA14-F9CD-299D-7F0D2D08D5EF}"/>
              </a:ext>
            </a:extLst>
          </p:cNvPr>
          <p:cNvSpPr/>
          <p:nvPr/>
        </p:nvSpPr>
        <p:spPr>
          <a:xfrm rot="16200000">
            <a:off x="6575361" y="3396271"/>
            <a:ext cx="1544347" cy="43328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19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Tackling Wicked Problems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Due to their non-linear nature, standard analytical problem-solving methods are less applicable (Alford and Head, 2017), such as the root cause analysis process:</a:t>
            </a:r>
          </a:p>
          <a:p>
            <a:endParaRPr lang="en-GB" sz="2400" dirty="0"/>
          </a:p>
          <a:p>
            <a:pPr algn="ctr"/>
            <a:r>
              <a:rPr lang="en-GB" sz="2000" b="1" i="0" dirty="0">
                <a:solidFill>
                  <a:srgbClr val="262626"/>
                </a:solidFill>
                <a:effectLst/>
              </a:rPr>
              <a:t>Gather data &gt; Analyse data &gt; Formulate solution &gt; Implement solution</a:t>
            </a:r>
          </a:p>
          <a:p>
            <a:endParaRPr lang="en-GB" sz="2000" b="1" dirty="0">
              <a:solidFill>
                <a:srgbClr val="262626"/>
              </a:solidFill>
            </a:endParaRPr>
          </a:p>
          <a:p>
            <a:endParaRPr lang="en-GB" sz="2000" b="1" dirty="0">
              <a:solidFill>
                <a:srgbClr val="262626"/>
              </a:solidFill>
            </a:endParaRPr>
          </a:p>
          <a:p>
            <a:endParaRPr lang="en-GB" sz="2000" b="1" dirty="0">
              <a:solidFill>
                <a:srgbClr val="262626"/>
              </a:solidFill>
            </a:endParaRPr>
          </a:p>
          <a:p>
            <a:endParaRPr lang="en-GB" sz="2000" b="1" dirty="0">
              <a:solidFill>
                <a:srgbClr val="262626"/>
              </a:solidFill>
            </a:endParaRPr>
          </a:p>
          <a:p>
            <a:endParaRPr lang="en-GB" sz="2000" b="1" dirty="0">
              <a:solidFill>
                <a:srgbClr val="262626"/>
              </a:solidFill>
            </a:endParaRPr>
          </a:p>
          <a:p>
            <a:endParaRPr lang="en-GB" sz="2000" b="1" dirty="0">
              <a:solidFill>
                <a:srgbClr val="262626"/>
              </a:solidFill>
            </a:endParaRPr>
          </a:p>
          <a:p>
            <a:endParaRPr lang="en-GB" sz="2000" b="1" dirty="0">
              <a:solidFill>
                <a:srgbClr val="262626"/>
              </a:solidFill>
            </a:endParaRPr>
          </a:p>
          <a:p>
            <a:endParaRPr lang="en-GB" sz="2000" b="1" dirty="0">
              <a:solidFill>
                <a:srgbClr val="262626"/>
              </a:solidFill>
            </a:endParaRPr>
          </a:p>
          <a:p>
            <a:endParaRPr lang="en-GB" sz="2000" b="1" dirty="0">
              <a:solidFill>
                <a:srgbClr val="262626"/>
              </a:solidFill>
            </a:endParaRPr>
          </a:p>
          <a:p>
            <a:r>
              <a:rPr lang="en-GB" sz="2000" dirty="0">
                <a:solidFill>
                  <a:srgbClr val="262626"/>
                </a:solidFill>
              </a:rPr>
              <a:t>Wicked Problems require different strategies, techniques and approaches to deal with:</a:t>
            </a: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62626"/>
                </a:solidFill>
              </a:rPr>
              <a:t>Inter-connected or nested issues</a:t>
            </a: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62626"/>
                </a:solidFill>
              </a:rPr>
              <a:t>Feedback loops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Opposing viewpoints</a:t>
            </a:r>
          </a:p>
        </p:txBody>
      </p:sp>
      <p:pic>
        <p:nvPicPr>
          <p:cNvPr id="3074" name="Picture 2" descr="root cause analysis process">
            <a:extLst>
              <a:ext uri="{FF2B5EF4-FFF2-40B4-BE49-F238E27FC236}">
                <a16:creationId xmlns:a16="http://schemas.microsoft.com/office/drawing/2014/main" id="{AA4935E2-EBC2-D667-532F-1948884F8D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3" b="14861"/>
          <a:stretch/>
        </p:blipFill>
        <p:spPr bwMode="auto">
          <a:xfrm>
            <a:off x="4813058" y="2379907"/>
            <a:ext cx="5413513" cy="228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9659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Systems Thinking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scale and complex nature of wicked problems makes them very difficult to conceptualise.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interconnected relationships are reflective of natural systems; no aspect of any system is independent.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Only by understanding the system(s) as a whole, with all the connections, and relationships, can the opportunities be identified.</a:t>
            </a:r>
          </a:p>
          <a:p>
            <a:pPr algn="ctr"/>
            <a:r>
              <a:rPr lang="en-GB" sz="2400" b="1" dirty="0"/>
              <a:t>This is called Systems Thinking</a:t>
            </a:r>
          </a:p>
          <a:p>
            <a:endParaRPr lang="en-GB" sz="2000" dirty="0"/>
          </a:p>
        </p:txBody>
      </p:sp>
      <p:pic>
        <p:nvPicPr>
          <p:cNvPr id="4098" name="Picture 2" descr="Earth System: Matter and Energy Cycles | MyNASAData">
            <a:extLst>
              <a:ext uri="{FF2B5EF4-FFF2-40B4-BE49-F238E27FC236}">
                <a16:creationId xmlns:a16="http://schemas.microsoft.com/office/drawing/2014/main" id="{6208C012-0D98-79D0-ECFC-13D68625B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568" y="3499613"/>
            <a:ext cx="5269195" cy="295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Learn About the Carbon Cycle">
            <a:extLst>
              <a:ext uri="{FF2B5EF4-FFF2-40B4-BE49-F238E27FC236}">
                <a16:creationId xmlns:a16="http://schemas.microsoft.com/office/drawing/2014/main" id="{99A034F0-22F9-E124-4D7F-598185B70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2693" y="3838724"/>
            <a:ext cx="3222250" cy="2488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90F76F2-A0A9-C112-BC30-292EF18584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963" y="3895494"/>
            <a:ext cx="3086960" cy="2490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530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ACNA4004: 2024 / 2025		</a:t>
            </a:r>
            <a:r>
              <a:rPr lang="en-GB" b="1" dirty="0"/>
              <a:t>Why Systems Thinking is important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pic>
        <p:nvPicPr>
          <p:cNvPr id="4" name="Online Media 3" title="Systems thinking: a cautionary tale (cats in Borneo)">
            <a:hlinkClick r:id="" action="ppaction://media"/>
            <a:extLst>
              <a:ext uri="{FF2B5EF4-FFF2-40B4-BE49-F238E27FC236}">
                <a16:creationId xmlns:a16="http://schemas.microsoft.com/office/drawing/2014/main" id="{8A2FC158-68EB-300F-AC69-072B7D615C4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07319" y="1763427"/>
            <a:ext cx="7618428" cy="43044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36DACF-BD3D-9893-B995-66C38B9A65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0609"/>
            <a:ext cx="5030705" cy="60967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86FE1E-2227-24CE-22D0-6D069E1697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5966" y="293370"/>
            <a:ext cx="6172744" cy="617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69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8151 -0.7956 L -0.79362 -0.045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2" y="3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Cause and Effect Mapping: Deforestation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19" r="13319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95FC841-850C-3DA2-EF4B-C9EB198FF2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512" y="747072"/>
            <a:ext cx="8326185" cy="4683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4129E8-CE64-7238-04BA-A3BC20828C13}"/>
              </a:ext>
            </a:extLst>
          </p:cNvPr>
          <p:cNvSpPr txBox="1"/>
          <p:nvPr/>
        </p:nvSpPr>
        <p:spPr>
          <a:xfrm>
            <a:off x="4843383" y="5495375"/>
            <a:ext cx="6122504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Source: The Death of Nature: Deforestation - The Wicked 7 </a:t>
            </a:r>
            <a:r>
              <a:rPr lang="en-GB" sz="1600" dirty="0"/>
              <a:t>https://www.wicked7.org/the-death-of-nature-deforestation/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152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3D07E74-CB98-2649-7BF2-F66D2DE0B6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612" y="391886"/>
            <a:ext cx="3876187" cy="60742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Cause and Effect Mapping: Activity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4129E8-CE64-7238-04BA-A3BC20828C13}"/>
              </a:ext>
            </a:extLst>
          </p:cNvPr>
          <p:cNvSpPr txBox="1"/>
          <p:nvPr/>
        </p:nvSpPr>
        <p:spPr>
          <a:xfrm>
            <a:off x="4005470" y="553998"/>
            <a:ext cx="7871792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Comic Sans MS" panose="030F0702030302020204" pitchFamily="66" charset="0"/>
              </a:rPr>
              <a:t>Activity: Using the template provided by Wicked 7, select a contemporary wicked problem of your choice and try and design a cause-and-effect map</a:t>
            </a:r>
            <a:r>
              <a:rPr lang="en-GB" dirty="0"/>
              <a:t>.</a:t>
            </a:r>
          </a:p>
          <a:p>
            <a:pPr algn="ctr"/>
            <a:endParaRPr lang="en-GB" dirty="0"/>
          </a:p>
        </p:txBody>
      </p:sp>
      <p:pic>
        <p:nvPicPr>
          <p:cNvPr id="3" name="Online Media 2" title="How to create a cause and effect map - Wicked 7 Style">
            <a:hlinkClick r:id="" action="ppaction://media"/>
            <a:extLst>
              <a:ext uri="{FF2B5EF4-FFF2-40B4-BE49-F238E27FC236}">
                <a16:creationId xmlns:a16="http://schemas.microsoft.com/office/drawing/2014/main" id="{96ABC8DA-CC52-8FBA-E94D-55C8B2BAD40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005470" y="1592215"/>
            <a:ext cx="8059484" cy="455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6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Systems Thinking as a resolution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8524C1-20E0-20C0-8EC5-9C8BF3EAA90C}"/>
              </a:ext>
            </a:extLst>
          </p:cNvPr>
          <p:cNvSpPr txBox="1"/>
          <p:nvPr/>
        </p:nvSpPr>
        <p:spPr>
          <a:xfrm>
            <a:off x="205563" y="391886"/>
            <a:ext cx="1198643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Institutes are starting to recognise the need to adapt problem solving techniques to be more holistic in nature and adopt systems thinking approaches.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For example, in 2017, UNEP released a free, ‘massive’, open, online course (MOOC), entitled  “Wicked Problems, Dynamic Solutions: The Ecosystem Approach and Systems Thinking".</a:t>
            </a:r>
          </a:p>
          <a:p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4E455D0-E9AF-1E0D-113A-1B2D6188E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6864" y="2546378"/>
            <a:ext cx="5598271" cy="380834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28CAF90-5D57-2A88-6325-89FAB879EC43}"/>
              </a:ext>
            </a:extLst>
          </p:cNvPr>
          <p:cNvSpPr txBox="1"/>
          <p:nvPr/>
        </p:nvSpPr>
        <p:spPr>
          <a:xfrm>
            <a:off x="9122734" y="3429000"/>
            <a:ext cx="286370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Wicked Problems, Dynamic Solutions: The Ecosystem Approach and Systems Thinking | UNEP - UN Environment Programme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2069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Visualising a Wicked Problem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6082890-F493-46C2-BEE0-CD90172A19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539" y="369332"/>
            <a:ext cx="7757020" cy="521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94AC94-2714-9601-693A-E16774E8CA40}"/>
              </a:ext>
            </a:extLst>
          </p:cNvPr>
          <p:cNvSpPr txBox="1"/>
          <p:nvPr/>
        </p:nvSpPr>
        <p:spPr>
          <a:xfrm>
            <a:off x="2908852" y="5610477"/>
            <a:ext cx="86669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i="0" dirty="0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The wicked problem of Covid-19: The pandemic’s complexity transcends health, environment, economy, and social boundaries. Any intervention triggers responses in those various fields. From Oz </a:t>
            </a:r>
            <a:r>
              <a:rPr lang="en-GB" sz="1200" b="0" i="0" dirty="0" err="1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Sahin</a:t>
            </a:r>
            <a:r>
              <a:rPr lang="en-GB" sz="1200" b="0" i="0" dirty="0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, </a:t>
            </a:r>
            <a:r>
              <a:rPr lang="en-GB" sz="1200" b="0" i="0" dirty="0" err="1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Hengky</a:t>
            </a:r>
            <a:r>
              <a:rPr lang="en-GB" sz="1200" b="0" i="0" dirty="0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 Salim, </a:t>
            </a:r>
            <a:r>
              <a:rPr lang="en-GB" sz="1200" b="0" i="0" dirty="0" err="1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Emiliya</a:t>
            </a:r>
            <a:r>
              <a:rPr lang="en-GB" sz="1200" b="0" i="0" dirty="0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Suprun</a:t>
            </a:r>
            <a:r>
              <a:rPr lang="en-GB" sz="1200" b="0" i="0" dirty="0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, Shannon Rutherford , et al., “Developing a Preliminary Causal Loop Diagram for Understanding the Wicked Complexity of the COVID-19 Pandemic,” Griffith University, Australia 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Systems</a:t>
            </a:r>
            <a:r>
              <a:rPr lang="en-GB" sz="1200" b="0" i="0" dirty="0">
                <a:solidFill>
                  <a:srgbClr val="45494C"/>
                </a:solidFill>
                <a:effectLst/>
                <a:latin typeface="Roboto" panose="02000000000000000000" pitchFamily="2" charset="0"/>
              </a:rPr>
              <a:t>, May 2020.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86002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21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Wicked Problems and Leadership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5F0094-8DDF-DD88-BD63-741490F03749}"/>
              </a:ext>
            </a:extLst>
          </p:cNvPr>
          <p:cNvSpPr txBox="1"/>
          <p:nvPr/>
        </p:nvSpPr>
        <p:spPr>
          <a:xfrm>
            <a:off x="290945" y="391886"/>
            <a:ext cx="1190105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Due to the high levels of uncertainty inherent in wicked problems, Leadership is sometimes proposed as a method for managing these (Grint, 2010).</a:t>
            </a:r>
          </a:p>
          <a:p>
            <a:endParaRPr lang="en-GB" sz="2400" dirty="0"/>
          </a:p>
          <a:p>
            <a:r>
              <a:rPr lang="en-GB" sz="2400" dirty="0"/>
              <a:t>Grint (2010) argues that while leaders often provide answers, due to the uncertainty in wicked problems, leaders should instead ask questions, and lead collective action.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6" name="Picture 2" descr="APPROACHING THE FOUR PROBLEM TYPES – MODEL 1">
            <a:extLst>
              <a:ext uri="{FF2B5EF4-FFF2-40B4-BE49-F238E27FC236}">
                <a16:creationId xmlns:a16="http://schemas.microsoft.com/office/drawing/2014/main" id="{2E7A1457-E029-3371-6A83-98B52172C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112" y="2279139"/>
            <a:ext cx="5031776" cy="4130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693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22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Wicked Problems and Participation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DC45F9-E913-1652-D2D2-7C568F6421E6}"/>
              </a:ext>
            </a:extLst>
          </p:cNvPr>
          <p:cNvSpPr txBox="1"/>
          <p:nvPr/>
        </p:nvSpPr>
        <p:spPr>
          <a:xfrm>
            <a:off x="2853242" y="391886"/>
            <a:ext cx="9344369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Several authors identify the need for leaders to decentralise decision-making, encouraging citizen and expert engagement in the process of tackling the problem.</a:t>
            </a:r>
          </a:p>
          <a:p>
            <a:endParaRPr lang="en-GB" sz="2200" dirty="0"/>
          </a:p>
          <a:p>
            <a:r>
              <a:rPr lang="en-GB" sz="2200" b="0" i="0" dirty="0">
                <a:solidFill>
                  <a:srgbClr val="333333"/>
                </a:solidFill>
                <a:effectLst/>
              </a:rPr>
              <a:t>Fischer (1993), indicated that wicked problems ‘seem only to respond to increased doses of participation’ (p. 172)</a:t>
            </a:r>
          </a:p>
          <a:p>
            <a:endParaRPr lang="en-GB" sz="2200" dirty="0">
              <a:solidFill>
                <a:srgbClr val="333333"/>
              </a:solidFill>
            </a:endParaRPr>
          </a:p>
          <a:p>
            <a:r>
              <a:rPr lang="en-GB" sz="2200" dirty="0">
                <a:solidFill>
                  <a:srgbClr val="333333"/>
                </a:solidFill>
              </a:rPr>
              <a:t>Specifically, policy that includes all stakeholders, including the public, is likely to assist in finding ways of coping with wicked problems, as it includes different world-views, knowledge-bases, and experiences.</a:t>
            </a:r>
          </a:p>
          <a:p>
            <a:endParaRPr lang="en-GB" sz="2200" dirty="0">
              <a:solidFill>
                <a:srgbClr val="333333"/>
              </a:solidFill>
            </a:endParaRPr>
          </a:p>
          <a:p>
            <a:r>
              <a:rPr lang="en-GB" sz="2200" dirty="0">
                <a:solidFill>
                  <a:srgbClr val="333333"/>
                </a:solidFill>
              </a:rPr>
              <a:t>Those closest to the asset / land / resource are more likely to propose viable solution to improve the situation.</a:t>
            </a:r>
          </a:p>
          <a:p>
            <a:endParaRPr lang="en-GB" sz="2200" dirty="0">
              <a:solidFill>
                <a:srgbClr val="333333"/>
              </a:solidFill>
            </a:endParaRPr>
          </a:p>
          <a:p>
            <a:r>
              <a:rPr lang="en-GB" sz="2200" dirty="0">
                <a:solidFill>
                  <a:srgbClr val="333333"/>
                </a:solidFill>
              </a:rPr>
              <a:t>It is further suggested that this should be an iterative process, whereby participation is recurring, continuing participation throughout the decision-making process.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9507530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23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0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Summary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47630" y="391886"/>
            <a:ext cx="93443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DC45F9-E913-1652-D2D2-7C568F6421E6}"/>
              </a:ext>
            </a:extLst>
          </p:cNvPr>
          <p:cNvSpPr txBox="1"/>
          <p:nvPr/>
        </p:nvSpPr>
        <p:spPr>
          <a:xfrm>
            <a:off x="2847630" y="505122"/>
            <a:ext cx="882130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In this lecture we covered: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the difference is between tame and wicked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Different definitions of Wicked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Resolution of wicked problems is not dependent on traditional ‘root-cause’ problem solving techniques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Systems Thinking in tackling wicked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collective action, and public participation, when writing policies for wicked problems.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067037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24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Next Session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224D3-9A3F-668C-502C-59F5B20D04EC}"/>
              </a:ext>
            </a:extLst>
          </p:cNvPr>
          <p:cNvSpPr txBox="1"/>
          <p:nvPr/>
        </p:nvSpPr>
        <p:spPr>
          <a:xfrm>
            <a:off x="3498573" y="778468"/>
            <a:ext cx="81699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Industry 4.0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Create a causal loop or a cause-and-effect map using the online tools provided</a:t>
            </a:r>
            <a:endParaRPr lang="en-GB" sz="1600" dirty="0"/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"Thresholds, cascades, and wicked problems" Greenpeace International (</a:t>
            </a:r>
            <a:r>
              <a:rPr lang="en-GB" sz="2000" dirty="0">
                <a:hlinkClick r:id="rId4"/>
              </a:rPr>
              <a:t>https://www.greenpeace.org/international/story/45531/nature-ecology-wicked-problems-thresholds-cascades/</a:t>
            </a:r>
            <a:r>
              <a:rPr lang="en-GB" sz="2000" dirty="0"/>
              <a:t>)</a:t>
            </a:r>
          </a:p>
          <a:p>
            <a:endParaRPr lang="en-GB" sz="20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737194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7: Wicked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25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en-GB" b="1" dirty="0"/>
              <a:t>References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37" r="14837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F68142-2A43-6C88-D824-3327935CD10E}"/>
              </a:ext>
            </a:extLst>
          </p:cNvPr>
          <p:cNvSpPr txBox="1"/>
          <p:nvPr/>
        </p:nvSpPr>
        <p:spPr>
          <a:xfrm>
            <a:off x="3291757" y="556804"/>
            <a:ext cx="845050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Alford, J., &amp; Head, B. W., 2017. Wicked and less wicked problems: a typology and a contingency framework.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and society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397-413.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Duckett, D., Feliciano, D., Martin-Ortega, J. and Munoz-Rojas, J., 2016. Tackling wicked environmental problems: The discourse and its influence on praxis in Scotland.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Landscape and Urban Planning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154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pp.44-56.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Fischer, F., 1993. Citizen participation and the democratization of policy expertise: From theoretical inquiry to practical cases.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sciences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pp.165-187.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Head, B.W., 2022. The Rise of ‘Wicked Problems’—Uncertainty, Complexity and Divergence. In: Wicked Problems in Public Policy. Palgrave Macmillan, Cham. 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https://doi.org/10.1007/978-3-030-94580-0_2</a:t>
            </a:r>
            <a:endParaRPr lang="en-GB" sz="14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Lönngren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J., &amp; Van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Poeck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K., 2021. Wicked problems: A mapping review of the literature.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Sustainable Development &amp; World Ecology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(6), 481-502.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Mitroff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 I., &amp; Kilmann, R. H., 2021. Wicked Messes: The Ultimate Challenge to Reality. In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Psychodynamics of Enlightened Leadership: Coping with Chaos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(pp. 21-24). Cham: Springer International Publishing.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Rittel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H. W. J. and M. M. Webber, 1973. “Dilemmas in a General Theory of Planning.” </a:t>
            </a:r>
            <a:r>
              <a:rPr lang="en-GB" sz="1400" b="0" i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Sciences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4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(2): 155–169.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Sediri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Trommetter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Frascaria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-Lacoste, N., &amp; Fernandez-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Manjarrés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J., 2020. Transformability as a wicked problem: A cautionary tale?.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(15), 5895.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7884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26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fr-FR" b="1" dirty="0"/>
              <a:t>Questions</a:t>
            </a:r>
            <a:endParaRPr lang="en-GB" b="1" dirty="0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4" r="39608" b="-1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3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“ACNA4004_Contemporary_Challenges_2023_24_GRP”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7: </a:t>
            </a:r>
            <a:r>
              <a:rPr lang="fr-FR" dirty="0" err="1"/>
              <a:t>Wicked</a:t>
            </a:r>
            <a:r>
              <a:rPr lang="fr-FR" dirty="0"/>
              <a:t> </a:t>
            </a:r>
            <a:r>
              <a:rPr lang="fr-FR" dirty="0" err="1"/>
              <a:t>Problems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27</a:t>
            </a:fld>
            <a:r>
              <a:rPr lang="en-GB" dirty="0"/>
              <a:t> / 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2024 / 2025		</a:t>
            </a:r>
            <a:r>
              <a:rPr lang="fr-FR" b="1" dirty="0"/>
              <a:t>Questions</a:t>
            </a:r>
            <a:endParaRPr lang="en-GB" b="1" dirty="0"/>
          </a:p>
        </p:txBody>
      </p:sp>
      <p:pic>
        <p:nvPicPr>
          <p:cNvPr id="11" name="Picture 10" descr="Plant growing in a concrete crack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74" r="39608" b="-1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Lecture 7: </a:t>
            </a:r>
            <a:r>
              <a:rPr lang="fr-FR" dirty="0" err="1"/>
              <a:t>Wicked</a:t>
            </a:r>
            <a:r>
              <a:rPr lang="fr-FR" dirty="0"/>
              <a:t> </a:t>
            </a:r>
            <a:r>
              <a:rPr lang="fr-FR" dirty="0" err="1"/>
              <a:t>Problems</a:t>
            </a:r>
            <a:endParaRPr lang="en-GB" dirty="0"/>
          </a:p>
        </p:txBody>
      </p:sp>
      <p:pic>
        <p:nvPicPr>
          <p:cNvPr id="4" name="Online Media 3" title="Causal Loop Diagram - Coastal Management and Flood Mitigation">
            <a:hlinkClick r:id="" action="ppaction://media"/>
            <a:extLst>
              <a:ext uri="{FF2B5EF4-FFF2-40B4-BE49-F238E27FC236}">
                <a16:creationId xmlns:a16="http://schemas.microsoft.com/office/drawing/2014/main" id="{B83C6A65-2CD5-F138-3951-0B310A26059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78211" y="1158949"/>
            <a:ext cx="8844782" cy="499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11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3088</Words>
  <Application>Microsoft Office PowerPoint</Application>
  <PresentationFormat>Widescreen</PresentationFormat>
  <Paragraphs>392</Paragraphs>
  <Slides>27</Slides>
  <Notes>22</Notes>
  <HiddenSlides>1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-apple-system</vt:lpstr>
      <vt:lpstr>Arial</vt:lpstr>
      <vt:lpstr>Calibri</vt:lpstr>
      <vt:lpstr>Calibri Light</vt:lpstr>
      <vt:lpstr>Comic Sans MS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7</cp:revision>
  <dcterms:created xsi:type="dcterms:W3CDTF">2023-07-26T10:21:48Z</dcterms:created>
  <dcterms:modified xsi:type="dcterms:W3CDTF">2024-11-25T15:50:49Z</dcterms:modified>
</cp:coreProperties>
</file>