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9" r:id="rId1"/>
  </p:sldMasterIdLst>
  <p:notesMasterIdLst>
    <p:notesMasterId r:id="rId30"/>
  </p:notesMasterIdLst>
  <p:handoutMasterIdLst>
    <p:handoutMasterId r:id="rId31"/>
  </p:handoutMasterIdLst>
  <p:sldIdLst>
    <p:sldId id="256" r:id="rId2"/>
    <p:sldId id="298" r:id="rId3"/>
    <p:sldId id="299" r:id="rId4"/>
    <p:sldId id="259" r:id="rId5"/>
    <p:sldId id="261" r:id="rId6"/>
    <p:sldId id="262" r:id="rId7"/>
    <p:sldId id="263" r:id="rId8"/>
    <p:sldId id="264" r:id="rId9"/>
    <p:sldId id="265" r:id="rId10"/>
    <p:sldId id="274" r:id="rId11"/>
    <p:sldId id="275" r:id="rId12"/>
    <p:sldId id="276" r:id="rId13"/>
    <p:sldId id="266" r:id="rId14"/>
    <p:sldId id="278" r:id="rId15"/>
    <p:sldId id="267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69" r:id="rId26"/>
    <p:sldId id="290" r:id="rId27"/>
    <p:sldId id="291" r:id="rId28"/>
    <p:sldId id="293" r:id="rId29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32"/>
  </p:normalViewPr>
  <p:slideViewPr>
    <p:cSldViewPr>
      <p:cViewPr varScale="1">
        <p:scale>
          <a:sx n="106" d="100"/>
          <a:sy n="106" d="100"/>
        </p:scale>
        <p:origin x="600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BF29DE-6026-4D3A-AD78-F89598EC681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A5FD63-4429-414C-B7CD-94B65BB97D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 a group, you will be provided with a data set gathered using the Behavioural Regulation Exercise Questionnaire – 3 (Markland and Tobin, 2004) for two groups of Institute of Management and Health  Carmarthen students. </a:t>
          </a:r>
          <a:endParaRPr lang="en-US"/>
        </a:p>
      </dgm:t>
    </dgm:pt>
    <dgm:pt modelId="{B6C430A0-F6CE-4DF3-8449-16C79704EA2A}" type="parTrans" cxnId="{2C945125-3EF0-43AA-962F-E40813C06F20}">
      <dgm:prSet/>
      <dgm:spPr/>
      <dgm:t>
        <a:bodyPr/>
        <a:lstStyle/>
        <a:p>
          <a:endParaRPr lang="en-US"/>
        </a:p>
      </dgm:t>
    </dgm:pt>
    <dgm:pt modelId="{ACCB5991-C6B8-4B4C-85DE-32F69D4B5D68}" type="sibTrans" cxnId="{2C945125-3EF0-43AA-962F-E40813C06F20}">
      <dgm:prSet/>
      <dgm:spPr/>
      <dgm:t>
        <a:bodyPr/>
        <a:lstStyle/>
        <a:p>
          <a:endParaRPr lang="en-US"/>
        </a:p>
      </dgm:t>
    </dgm:pt>
    <dgm:pt modelId="{2C8CC4E6-948B-44F7-875A-64462DEA7F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Aim:  </a:t>
          </a:r>
          <a:r>
            <a:rPr lang="en-GB"/>
            <a:t>To undertake</a:t>
          </a:r>
          <a:r>
            <a:rPr lang="en-GB" b="1"/>
            <a:t> </a:t>
          </a:r>
          <a:r>
            <a:rPr lang="en-GB"/>
            <a:t>a comparison of the behavioural regulation to exercise for two groups of students from the Institute of Management and Health (Carmarthen). </a:t>
          </a:r>
          <a:endParaRPr lang="en-US"/>
        </a:p>
      </dgm:t>
    </dgm:pt>
    <dgm:pt modelId="{D130E5C9-2FFA-4382-BD0E-D940EDCB7F04}" type="parTrans" cxnId="{C123C517-32E0-4D76-B5CB-F6F89009BC14}">
      <dgm:prSet/>
      <dgm:spPr/>
      <dgm:t>
        <a:bodyPr/>
        <a:lstStyle/>
        <a:p>
          <a:endParaRPr lang="en-US"/>
        </a:p>
      </dgm:t>
    </dgm:pt>
    <dgm:pt modelId="{4D6C582F-BC1D-4EDD-A1A2-43D832FD3890}" type="sibTrans" cxnId="{C123C517-32E0-4D76-B5CB-F6F89009BC14}">
      <dgm:prSet/>
      <dgm:spPr/>
      <dgm:t>
        <a:bodyPr/>
        <a:lstStyle/>
        <a:p>
          <a:endParaRPr lang="en-US"/>
        </a:p>
      </dgm:t>
    </dgm:pt>
    <dgm:pt modelId="{2AFB8A18-4AE8-4104-95C8-FB3C2A6736BB}" type="pres">
      <dgm:prSet presAssocID="{9CBF29DE-6026-4D3A-AD78-F89598EC6811}" presName="root" presStyleCnt="0">
        <dgm:presLayoutVars>
          <dgm:dir/>
          <dgm:resizeHandles val="exact"/>
        </dgm:presLayoutVars>
      </dgm:prSet>
      <dgm:spPr/>
    </dgm:pt>
    <dgm:pt modelId="{7F64E1B5-37FC-44FC-9B45-608F4ED5D98B}" type="pres">
      <dgm:prSet presAssocID="{39A5FD63-4429-414C-B7CD-94B65BB97D0D}" presName="compNode" presStyleCnt="0"/>
      <dgm:spPr/>
    </dgm:pt>
    <dgm:pt modelId="{B5E69BB8-A2E6-4BD4-9F93-4AEF712E0CC9}" type="pres">
      <dgm:prSet presAssocID="{39A5FD63-4429-414C-B7CD-94B65BB97D0D}" presName="bgRect" presStyleLbl="bgShp" presStyleIdx="0" presStyleCnt="2"/>
      <dgm:spPr/>
    </dgm:pt>
    <dgm:pt modelId="{6DA56F76-F059-40F1-A8A1-38B386792C79}" type="pres">
      <dgm:prSet presAssocID="{39A5FD63-4429-414C-B7CD-94B65BB97D0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64F23B8B-E074-4CB8-AD76-5D732FF173A6}" type="pres">
      <dgm:prSet presAssocID="{39A5FD63-4429-414C-B7CD-94B65BB97D0D}" presName="spaceRect" presStyleCnt="0"/>
      <dgm:spPr/>
    </dgm:pt>
    <dgm:pt modelId="{1937C393-BE43-4D88-8C10-E2B912F86145}" type="pres">
      <dgm:prSet presAssocID="{39A5FD63-4429-414C-B7CD-94B65BB97D0D}" presName="parTx" presStyleLbl="revTx" presStyleIdx="0" presStyleCnt="2">
        <dgm:presLayoutVars>
          <dgm:chMax val="0"/>
          <dgm:chPref val="0"/>
        </dgm:presLayoutVars>
      </dgm:prSet>
      <dgm:spPr/>
    </dgm:pt>
    <dgm:pt modelId="{664DA9AE-CF42-48CB-A820-1F38B747400D}" type="pres">
      <dgm:prSet presAssocID="{ACCB5991-C6B8-4B4C-85DE-32F69D4B5D68}" presName="sibTrans" presStyleCnt="0"/>
      <dgm:spPr/>
    </dgm:pt>
    <dgm:pt modelId="{1AC95DFD-3772-44C7-AF1E-C4D6C2180C84}" type="pres">
      <dgm:prSet presAssocID="{2C8CC4E6-948B-44F7-875A-64462DEA7F16}" presName="compNode" presStyleCnt="0"/>
      <dgm:spPr/>
    </dgm:pt>
    <dgm:pt modelId="{CEB4F44E-229B-4851-8697-478DA87F376F}" type="pres">
      <dgm:prSet presAssocID="{2C8CC4E6-948B-44F7-875A-64462DEA7F16}" presName="bgRect" presStyleLbl="bgShp" presStyleIdx="1" presStyleCnt="2"/>
      <dgm:spPr/>
    </dgm:pt>
    <dgm:pt modelId="{82F69763-EE45-4963-BB90-F437247228D4}" type="pres">
      <dgm:prSet presAssocID="{2C8CC4E6-948B-44F7-875A-64462DEA7F1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FAB8EC8-C0C3-4182-92CD-B17488804BBD}" type="pres">
      <dgm:prSet presAssocID="{2C8CC4E6-948B-44F7-875A-64462DEA7F16}" presName="spaceRect" presStyleCnt="0"/>
      <dgm:spPr/>
    </dgm:pt>
    <dgm:pt modelId="{D36A78B5-4B0E-4277-9876-6220E90E393F}" type="pres">
      <dgm:prSet presAssocID="{2C8CC4E6-948B-44F7-875A-64462DEA7F1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EB4750B-0263-48C7-B69F-D0F28ADDC9FD}" type="presOf" srcId="{2C8CC4E6-948B-44F7-875A-64462DEA7F16}" destId="{D36A78B5-4B0E-4277-9876-6220E90E393F}" srcOrd="0" destOrd="0" presId="urn:microsoft.com/office/officeart/2018/2/layout/IconVerticalSolidList"/>
    <dgm:cxn modelId="{C123C517-32E0-4D76-B5CB-F6F89009BC14}" srcId="{9CBF29DE-6026-4D3A-AD78-F89598EC6811}" destId="{2C8CC4E6-948B-44F7-875A-64462DEA7F16}" srcOrd="1" destOrd="0" parTransId="{D130E5C9-2FFA-4382-BD0E-D940EDCB7F04}" sibTransId="{4D6C582F-BC1D-4EDD-A1A2-43D832FD3890}"/>
    <dgm:cxn modelId="{2C945125-3EF0-43AA-962F-E40813C06F20}" srcId="{9CBF29DE-6026-4D3A-AD78-F89598EC6811}" destId="{39A5FD63-4429-414C-B7CD-94B65BB97D0D}" srcOrd="0" destOrd="0" parTransId="{B6C430A0-F6CE-4DF3-8449-16C79704EA2A}" sibTransId="{ACCB5991-C6B8-4B4C-85DE-32F69D4B5D68}"/>
    <dgm:cxn modelId="{68A7D37F-15F2-4155-A1CF-0198B75CBDFB}" type="presOf" srcId="{9CBF29DE-6026-4D3A-AD78-F89598EC6811}" destId="{2AFB8A18-4AE8-4104-95C8-FB3C2A6736BB}" srcOrd="0" destOrd="0" presId="urn:microsoft.com/office/officeart/2018/2/layout/IconVerticalSolidList"/>
    <dgm:cxn modelId="{82176688-431E-4718-B675-350FE3B49EBD}" type="presOf" srcId="{39A5FD63-4429-414C-B7CD-94B65BB97D0D}" destId="{1937C393-BE43-4D88-8C10-E2B912F86145}" srcOrd="0" destOrd="0" presId="urn:microsoft.com/office/officeart/2018/2/layout/IconVerticalSolidList"/>
    <dgm:cxn modelId="{DBA59AD9-0601-4AC8-9499-40B21C252C8E}" type="presParOf" srcId="{2AFB8A18-4AE8-4104-95C8-FB3C2A6736BB}" destId="{7F64E1B5-37FC-44FC-9B45-608F4ED5D98B}" srcOrd="0" destOrd="0" presId="urn:microsoft.com/office/officeart/2018/2/layout/IconVerticalSolidList"/>
    <dgm:cxn modelId="{97EEF59C-A070-4681-AFCE-7E26A0771B0B}" type="presParOf" srcId="{7F64E1B5-37FC-44FC-9B45-608F4ED5D98B}" destId="{B5E69BB8-A2E6-4BD4-9F93-4AEF712E0CC9}" srcOrd="0" destOrd="0" presId="urn:microsoft.com/office/officeart/2018/2/layout/IconVerticalSolidList"/>
    <dgm:cxn modelId="{7FBB1086-47F4-40F5-97CD-BB1C66315E13}" type="presParOf" srcId="{7F64E1B5-37FC-44FC-9B45-608F4ED5D98B}" destId="{6DA56F76-F059-40F1-A8A1-38B386792C79}" srcOrd="1" destOrd="0" presId="urn:microsoft.com/office/officeart/2018/2/layout/IconVerticalSolidList"/>
    <dgm:cxn modelId="{81C51AAD-AB54-41A7-8A2E-31DA8FED6BEC}" type="presParOf" srcId="{7F64E1B5-37FC-44FC-9B45-608F4ED5D98B}" destId="{64F23B8B-E074-4CB8-AD76-5D732FF173A6}" srcOrd="2" destOrd="0" presId="urn:microsoft.com/office/officeart/2018/2/layout/IconVerticalSolidList"/>
    <dgm:cxn modelId="{805D781B-ECD7-4731-A5CA-144F57E480EF}" type="presParOf" srcId="{7F64E1B5-37FC-44FC-9B45-608F4ED5D98B}" destId="{1937C393-BE43-4D88-8C10-E2B912F86145}" srcOrd="3" destOrd="0" presId="urn:microsoft.com/office/officeart/2018/2/layout/IconVerticalSolidList"/>
    <dgm:cxn modelId="{7267AA7A-CF86-4573-AD52-5D7F072E06F2}" type="presParOf" srcId="{2AFB8A18-4AE8-4104-95C8-FB3C2A6736BB}" destId="{664DA9AE-CF42-48CB-A820-1F38B747400D}" srcOrd="1" destOrd="0" presId="urn:microsoft.com/office/officeart/2018/2/layout/IconVerticalSolidList"/>
    <dgm:cxn modelId="{EC98BBD1-59EB-48AD-B67F-84869650D57B}" type="presParOf" srcId="{2AFB8A18-4AE8-4104-95C8-FB3C2A6736BB}" destId="{1AC95DFD-3772-44C7-AF1E-C4D6C2180C84}" srcOrd="2" destOrd="0" presId="urn:microsoft.com/office/officeart/2018/2/layout/IconVerticalSolidList"/>
    <dgm:cxn modelId="{1AD13EDD-D856-4DE2-B145-E2948545A607}" type="presParOf" srcId="{1AC95DFD-3772-44C7-AF1E-C4D6C2180C84}" destId="{CEB4F44E-229B-4851-8697-478DA87F376F}" srcOrd="0" destOrd="0" presId="urn:microsoft.com/office/officeart/2018/2/layout/IconVerticalSolidList"/>
    <dgm:cxn modelId="{966D447A-FA9D-4624-8B1C-C51746736733}" type="presParOf" srcId="{1AC95DFD-3772-44C7-AF1E-C4D6C2180C84}" destId="{82F69763-EE45-4963-BB90-F437247228D4}" srcOrd="1" destOrd="0" presId="urn:microsoft.com/office/officeart/2018/2/layout/IconVerticalSolidList"/>
    <dgm:cxn modelId="{9125C735-5B9E-4F7A-A332-28507EFE3720}" type="presParOf" srcId="{1AC95DFD-3772-44C7-AF1E-C4D6C2180C84}" destId="{BFAB8EC8-C0C3-4182-92CD-B17488804BBD}" srcOrd="2" destOrd="0" presId="urn:microsoft.com/office/officeart/2018/2/layout/IconVerticalSolidList"/>
    <dgm:cxn modelId="{179A87B5-E26D-4CD2-9176-F9694A0BEE2E}" type="presParOf" srcId="{1AC95DFD-3772-44C7-AF1E-C4D6C2180C84}" destId="{D36A78B5-4B0E-4277-9876-6220E90E39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1101B7-51E3-43B6-9B3D-AFC0142567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DC50D9-8918-4945-863F-C26717CCBA24}">
      <dgm:prSet/>
      <dgm:spPr/>
      <dgm:t>
        <a:bodyPr/>
        <a:lstStyle/>
        <a:p>
          <a:r>
            <a:rPr lang="en-US"/>
            <a:t>General rule - you should not be referring to research that you have not previously reviewed (introduction).</a:t>
          </a:r>
        </a:p>
      </dgm:t>
    </dgm:pt>
    <dgm:pt modelId="{2A735264-BEB6-42B3-82B9-D20874B18ABD}" type="parTrans" cxnId="{DE32A271-69DB-4711-B6FD-24EA10C132E4}">
      <dgm:prSet/>
      <dgm:spPr/>
      <dgm:t>
        <a:bodyPr/>
        <a:lstStyle/>
        <a:p>
          <a:endParaRPr lang="en-US"/>
        </a:p>
      </dgm:t>
    </dgm:pt>
    <dgm:pt modelId="{7406BD05-EEB4-486A-B4B1-C19A8A88DF07}" type="sibTrans" cxnId="{DE32A271-69DB-4711-B6FD-24EA10C132E4}">
      <dgm:prSet/>
      <dgm:spPr/>
      <dgm:t>
        <a:bodyPr/>
        <a:lstStyle/>
        <a:p>
          <a:endParaRPr lang="en-US"/>
        </a:p>
      </dgm:t>
    </dgm:pt>
    <dgm:pt modelId="{3987DAAB-EE9A-4F16-A352-ADC6773730B3}">
      <dgm:prSet/>
      <dgm:spPr/>
      <dgm:t>
        <a:bodyPr/>
        <a:lstStyle/>
        <a:p>
          <a:r>
            <a:rPr lang="en-US"/>
            <a:t>If it was not worthy of appearing in your introduction – why include it now?</a:t>
          </a:r>
        </a:p>
      </dgm:t>
    </dgm:pt>
    <dgm:pt modelId="{483E7352-AE9F-4214-892B-D256C38C4965}" type="parTrans" cxnId="{BBDC3EEE-07EE-403B-820A-91ABC8DE175A}">
      <dgm:prSet/>
      <dgm:spPr/>
      <dgm:t>
        <a:bodyPr/>
        <a:lstStyle/>
        <a:p>
          <a:endParaRPr lang="en-US"/>
        </a:p>
      </dgm:t>
    </dgm:pt>
    <dgm:pt modelId="{EBA4F446-78B7-4E5E-9862-A5EA9FF279CC}" type="sibTrans" cxnId="{BBDC3EEE-07EE-403B-820A-91ABC8DE175A}">
      <dgm:prSet/>
      <dgm:spPr/>
      <dgm:t>
        <a:bodyPr/>
        <a:lstStyle/>
        <a:p>
          <a:endParaRPr lang="en-US"/>
        </a:p>
      </dgm:t>
    </dgm:pt>
    <dgm:pt modelId="{3AEC7ED3-09F2-4A68-8E2B-96F9C94A9F28}">
      <dgm:prSet/>
      <dgm:spPr/>
      <dgm:t>
        <a:bodyPr/>
        <a:lstStyle/>
        <a:p>
          <a:r>
            <a:rPr lang="en-US"/>
            <a:t>If it is important now it needs to go in the literature review – add it in somewhere!</a:t>
          </a:r>
        </a:p>
      </dgm:t>
    </dgm:pt>
    <dgm:pt modelId="{3B752E7B-9AE4-4ED6-AFAD-1C3AD447A99D}" type="parTrans" cxnId="{F791D873-43E7-4679-AD33-E001955DA13B}">
      <dgm:prSet/>
      <dgm:spPr/>
      <dgm:t>
        <a:bodyPr/>
        <a:lstStyle/>
        <a:p>
          <a:endParaRPr lang="en-US"/>
        </a:p>
      </dgm:t>
    </dgm:pt>
    <dgm:pt modelId="{DF2F417D-CBE4-405B-B55A-A3E8CEA0249B}" type="sibTrans" cxnId="{F791D873-43E7-4679-AD33-E001955DA13B}">
      <dgm:prSet/>
      <dgm:spPr/>
      <dgm:t>
        <a:bodyPr/>
        <a:lstStyle/>
        <a:p>
          <a:endParaRPr lang="en-US"/>
        </a:p>
      </dgm:t>
    </dgm:pt>
    <dgm:pt modelId="{B45FB044-450B-43F3-910E-A6412C1FACE0}">
      <dgm:prSet/>
      <dgm:spPr/>
      <dgm:t>
        <a:bodyPr/>
        <a:lstStyle/>
        <a:p>
          <a:r>
            <a:rPr lang="en-US"/>
            <a:t>Try not to make broad generalisations in your writing, you may only suggest reasons for your findings, not categorically state something caused them</a:t>
          </a:r>
          <a:r>
            <a:rPr lang="en-US" b="1"/>
            <a:t>.</a:t>
          </a:r>
          <a:r>
            <a:rPr lang="en-US"/>
            <a:t> </a:t>
          </a:r>
        </a:p>
      </dgm:t>
    </dgm:pt>
    <dgm:pt modelId="{AAE0E8EA-6456-4637-A442-49B8F07B12CC}" type="parTrans" cxnId="{76E90C67-F4A9-42A9-9331-F0985F55B1AB}">
      <dgm:prSet/>
      <dgm:spPr/>
      <dgm:t>
        <a:bodyPr/>
        <a:lstStyle/>
        <a:p>
          <a:endParaRPr lang="en-US"/>
        </a:p>
      </dgm:t>
    </dgm:pt>
    <dgm:pt modelId="{5C63BC80-E6E3-4527-827E-B5D544DDED5B}" type="sibTrans" cxnId="{76E90C67-F4A9-42A9-9331-F0985F55B1AB}">
      <dgm:prSet/>
      <dgm:spPr/>
      <dgm:t>
        <a:bodyPr/>
        <a:lstStyle/>
        <a:p>
          <a:endParaRPr lang="en-US"/>
        </a:p>
      </dgm:t>
    </dgm:pt>
    <dgm:pt modelId="{BDEE54E5-4389-8645-8FBE-011221951806}" type="pres">
      <dgm:prSet presAssocID="{911101B7-51E3-43B6-9B3D-AFC014256755}" presName="linear" presStyleCnt="0">
        <dgm:presLayoutVars>
          <dgm:animLvl val="lvl"/>
          <dgm:resizeHandles val="exact"/>
        </dgm:presLayoutVars>
      </dgm:prSet>
      <dgm:spPr/>
    </dgm:pt>
    <dgm:pt modelId="{2EEC8E62-ACF1-A142-8529-D2BC488C7CEF}" type="pres">
      <dgm:prSet presAssocID="{BDDC50D9-8918-4945-863F-C26717CCBA2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DF7A95-4B77-AA4F-B073-1F86EEA068B4}" type="pres">
      <dgm:prSet presAssocID="{7406BD05-EEB4-486A-B4B1-C19A8A88DF07}" presName="spacer" presStyleCnt="0"/>
      <dgm:spPr/>
    </dgm:pt>
    <dgm:pt modelId="{B84E2CB2-7166-B34C-9AEA-82003D77E875}" type="pres">
      <dgm:prSet presAssocID="{3987DAAB-EE9A-4F16-A352-ADC6773730B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E8D3A1-F9FE-4E41-978F-C12E9B504412}" type="pres">
      <dgm:prSet presAssocID="{EBA4F446-78B7-4E5E-9862-A5EA9FF279CC}" presName="spacer" presStyleCnt="0"/>
      <dgm:spPr/>
    </dgm:pt>
    <dgm:pt modelId="{65956B15-4BEE-384B-85B4-699050836750}" type="pres">
      <dgm:prSet presAssocID="{3AEC7ED3-09F2-4A68-8E2B-96F9C94A9F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4807CC0-D05D-7C43-BBBA-EABE7587D7DC}" type="pres">
      <dgm:prSet presAssocID="{DF2F417D-CBE4-405B-B55A-A3E8CEA0249B}" presName="spacer" presStyleCnt="0"/>
      <dgm:spPr/>
    </dgm:pt>
    <dgm:pt modelId="{F5355FE3-DE3D-064C-88F1-1966CC9E4A6A}" type="pres">
      <dgm:prSet presAssocID="{B45FB044-450B-43F3-910E-A6412C1FACE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670DC29-8E3C-E248-97D9-40895C2578EE}" type="presOf" srcId="{3AEC7ED3-09F2-4A68-8E2B-96F9C94A9F28}" destId="{65956B15-4BEE-384B-85B4-699050836750}" srcOrd="0" destOrd="0" presId="urn:microsoft.com/office/officeart/2005/8/layout/vList2"/>
    <dgm:cxn modelId="{D59E342A-C77B-0345-8791-C98EBAA6868D}" type="presOf" srcId="{B45FB044-450B-43F3-910E-A6412C1FACE0}" destId="{F5355FE3-DE3D-064C-88F1-1966CC9E4A6A}" srcOrd="0" destOrd="0" presId="urn:microsoft.com/office/officeart/2005/8/layout/vList2"/>
    <dgm:cxn modelId="{A3439B2E-8C40-E445-8E24-9D6FF4F3F601}" type="presOf" srcId="{BDDC50D9-8918-4945-863F-C26717CCBA24}" destId="{2EEC8E62-ACF1-A142-8529-D2BC488C7CEF}" srcOrd="0" destOrd="0" presId="urn:microsoft.com/office/officeart/2005/8/layout/vList2"/>
    <dgm:cxn modelId="{76E90C67-F4A9-42A9-9331-F0985F55B1AB}" srcId="{911101B7-51E3-43B6-9B3D-AFC014256755}" destId="{B45FB044-450B-43F3-910E-A6412C1FACE0}" srcOrd="3" destOrd="0" parTransId="{AAE0E8EA-6456-4637-A442-49B8F07B12CC}" sibTransId="{5C63BC80-E6E3-4527-827E-B5D544DDED5B}"/>
    <dgm:cxn modelId="{DE32A271-69DB-4711-B6FD-24EA10C132E4}" srcId="{911101B7-51E3-43B6-9B3D-AFC014256755}" destId="{BDDC50D9-8918-4945-863F-C26717CCBA24}" srcOrd="0" destOrd="0" parTransId="{2A735264-BEB6-42B3-82B9-D20874B18ABD}" sibTransId="{7406BD05-EEB4-486A-B4B1-C19A8A88DF07}"/>
    <dgm:cxn modelId="{F791D873-43E7-4679-AD33-E001955DA13B}" srcId="{911101B7-51E3-43B6-9B3D-AFC014256755}" destId="{3AEC7ED3-09F2-4A68-8E2B-96F9C94A9F28}" srcOrd="2" destOrd="0" parTransId="{3B752E7B-9AE4-4ED6-AFAD-1C3AD447A99D}" sibTransId="{DF2F417D-CBE4-405B-B55A-A3E8CEA0249B}"/>
    <dgm:cxn modelId="{02FC7E79-5ABF-8E40-A5D9-86D757E6974B}" type="presOf" srcId="{911101B7-51E3-43B6-9B3D-AFC014256755}" destId="{BDEE54E5-4389-8645-8FBE-011221951806}" srcOrd="0" destOrd="0" presId="urn:microsoft.com/office/officeart/2005/8/layout/vList2"/>
    <dgm:cxn modelId="{3FDB2B8C-A64E-4E40-8F01-B2EBD594F10A}" type="presOf" srcId="{3987DAAB-EE9A-4F16-A352-ADC6773730B3}" destId="{B84E2CB2-7166-B34C-9AEA-82003D77E875}" srcOrd="0" destOrd="0" presId="urn:microsoft.com/office/officeart/2005/8/layout/vList2"/>
    <dgm:cxn modelId="{BBDC3EEE-07EE-403B-820A-91ABC8DE175A}" srcId="{911101B7-51E3-43B6-9B3D-AFC014256755}" destId="{3987DAAB-EE9A-4F16-A352-ADC6773730B3}" srcOrd="1" destOrd="0" parTransId="{483E7352-AE9F-4214-892B-D256C38C4965}" sibTransId="{EBA4F446-78B7-4E5E-9862-A5EA9FF279CC}"/>
    <dgm:cxn modelId="{419879F9-FC4D-6945-BBFA-6BF6C7683DF5}" type="presParOf" srcId="{BDEE54E5-4389-8645-8FBE-011221951806}" destId="{2EEC8E62-ACF1-A142-8529-D2BC488C7CEF}" srcOrd="0" destOrd="0" presId="urn:microsoft.com/office/officeart/2005/8/layout/vList2"/>
    <dgm:cxn modelId="{51E9D8D5-B286-5E47-8F60-219A63388331}" type="presParOf" srcId="{BDEE54E5-4389-8645-8FBE-011221951806}" destId="{37DF7A95-4B77-AA4F-B073-1F86EEA068B4}" srcOrd="1" destOrd="0" presId="urn:microsoft.com/office/officeart/2005/8/layout/vList2"/>
    <dgm:cxn modelId="{0B034972-12BF-3444-9BB1-2E8AF7176D3E}" type="presParOf" srcId="{BDEE54E5-4389-8645-8FBE-011221951806}" destId="{B84E2CB2-7166-B34C-9AEA-82003D77E875}" srcOrd="2" destOrd="0" presId="urn:microsoft.com/office/officeart/2005/8/layout/vList2"/>
    <dgm:cxn modelId="{E8423058-32E8-014F-86A4-D559E1E5CB61}" type="presParOf" srcId="{BDEE54E5-4389-8645-8FBE-011221951806}" destId="{2FE8D3A1-F9FE-4E41-978F-C12E9B504412}" srcOrd="3" destOrd="0" presId="urn:microsoft.com/office/officeart/2005/8/layout/vList2"/>
    <dgm:cxn modelId="{9AFB8D54-D0EF-4846-AC9E-3430DBA6C845}" type="presParOf" srcId="{BDEE54E5-4389-8645-8FBE-011221951806}" destId="{65956B15-4BEE-384B-85B4-699050836750}" srcOrd="4" destOrd="0" presId="urn:microsoft.com/office/officeart/2005/8/layout/vList2"/>
    <dgm:cxn modelId="{58D2992A-4470-484E-A067-49F98A16D1AC}" type="presParOf" srcId="{BDEE54E5-4389-8645-8FBE-011221951806}" destId="{74807CC0-D05D-7C43-BBBA-EABE7587D7DC}" srcOrd="5" destOrd="0" presId="urn:microsoft.com/office/officeart/2005/8/layout/vList2"/>
    <dgm:cxn modelId="{689B49FD-0346-274D-94F7-7DC368C33877}" type="presParOf" srcId="{BDEE54E5-4389-8645-8FBE-011221951806}" destId="{F5355FE3-DE3D-064C-88F1-1966CC9E4A6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3D725A-9BA7-417A-86B6-F7EB099C4C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B87A6FF-5812-4AC0-AAAD-929F8BD6FD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Suggest avenues of future research in the field.</a:t>
          </a:r>
        </a:p>
      </dgm:t>
    </dgm:pt>
    <dgm:pt modelId="{1709481A-BFC4-423B-874A-C0189F29ED79}" type="parTrans" cxnId="{4607ED78-6FD3-4BAF-B9A5-3FD68464846F}">
      <dgm:prSet/>
      <dgm:spPr/>
      <dgm:t>
        <a:bodyPr/>
        <a:lstStyle/>
        <a:p>
          <a:endParaRPr lang="en-US"/>
        </a:p>
      </dgm:t>
    </dgm:pt>
    <dgm:pt modelId="{4F2C7EB9-4094-4E3D-9728-978B762C6CC7}" type="sibTrans" cxnId="{4607ED78-6FD3-4BAF-B9A5-3FD68464846F}">
      <dgm:prSet/>
      <dgm:spPr/>
      <dgm:t>
        <a:bodyPr/>
        <a:lstStyle/>
        <a:p>
          <a:endParaRPr lang="en-US"/>
        </a:p>
      </dgm:t>
    </dgm:pt>
    <dgm:pt modelId="{8F6B18E2-687C-4570-AB22-A67F6A670A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From conducting your research you may be aware early on of how the study could be improved.</a:t>
          </a:r>
        </a:p>
      </dgm:t>
    </dgm:pt>
    <dgm:pt modelId="{6C9706AB-7811-4156-A346-684D1BF522F3}" type="parTrans" cxnId="{E4293025-1FB4-4D83-8F65-5AD77814B9C6}">
      <dgm:prSet/>
      <dgm:spPr/>
      <dgm:t>
        <a:bodyPr/>
        <a:lstStyle/>
        <a:p>
          <a:endParaRPr lang="en-US"/>
        </a:p>
      </dgm:t>
    </dgm:pt>
    <dgm:pt modelId="{F0B24370-771F-458A-AB72-BCEAA3228376}" type="sibTrans" cxnId="{E4293025-1FB4-4D83-8F65-5AD77814B9C6}">
      <dgm:prSet/>
      <dgm:spPr/>
      <dgm:t>
        <a:bodyPr/>
        <a:lstStyle/>
        <a:p>
          <a:endParaRPr lang="en-US"/>
        </a:p>
      </dgm:t>
    </dgm:pt>
    <dgm:pt modelId="{0AB6E6D6-D5F1-45D0-BBFD-B419EC7E34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Different methods:</a:t>
          </a:r>
        </a:p>
      </dgm:t>
    </dgm:pt>
    <dgm:pt modelId="{99D6ED2C-A771-43D6-A71F-F05FD750766F}" type="parTrans" cxnId="{64D8AEFE-1A32-47B6-9BDE-45D743012C10}">
      <dgm:prSet/>
      <dgm:spPr/>
      <dgm:t>
        <a:bodyPr/>
        <a:lstStyle/>
        <a:p>
          <a:endParaRPr lang="en-US"/>
        </a:p>
      </dgm:t>
    </dgm:pt>
    <dgm:pt modelId="{EB9C89A5-DE05-498E-8205-EF613660D056}" type="sibTrans" cxnId="{64D8AEFE-1A32-47B6-9BDE-45D743012C10}">
      <dgm:prSet/>
      <dgm:spPr/>
      <dgm:t>
        <a:bodyPr/>
        <a:lstStyle/>
        <a:p>
          <a:endParaRPr lang="en-US"/>
        </a:p>
      </dgm:t>
    </dgm:pt>
    <dgm:pt modelId="{74E2CDAD-D2B3-4369-9A59-AE77750D56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Alternative questionnaire</a:t>
          </a:r>
        </a:p>
      </dgm:t>
    </dgm:pt>
    <dgm:pt modelId="{E2E18650-3F01-4995-A41D-7BB97B004197}" type="parTrans" cxnId="{946EAE2D-2721-4D92-8CC9-3EC71A95F359}">
      <dgm:prSet/>
      <dgm:spPr/>
      <dgm:t>
        <a:bodyPr/>
        <a:lstStyle/>
        <a:p>
          <a:endParaRPr lang="en-US"/>
        </a:p>
      </dgm:t>
    </dgm:pt>
    <dgm:pt modelId="{EBB07314-FB67-49C6-92DD-184FAEAE2108}" type="sibTrans" cxnId="{946EAE2D-2721-4D92-8CC9-3EC71A95F359}">
      <dgm:prSet/>
      <dgm:spPr/>
      <dgm:t>
        <a:bodyPr/>
        <a:lstStyle/>
        <a:p>
          <a:endParaRPr lang="en-US"/>
        </a:p>
      </dgm:t>
    </dgm:pt>
    <dgm:pt modelId="{D84167A2-1456-465B-B789-E9727B91ED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Interview or focus group</a:t>
          </a:r>
        </a:p>
      </dgm:t>
    </dgm:pt>
    <dgm:pt modelId="{AE38E5A7-4B2E-4A67-BED2-ECCD3DBF1031}" type="parTrans" cxnId="{E383104B-A74C-41FA-8599-84DAC72FFAF4}">
      <dgm:prSet/>
      <dgm:spPr/>
      <dgm:t>
        <a:bodyPr/>
        <a:lstStyle/>
        <a:p>
          <a:endParaRPr lang="en-US"/>
        </a:p>
      </dgm:t>
    </dgm:pt>
    <dgm:pt modelId="{E6AD7D10-1460-4749-8DBE-1FA4043266A1}" type="sibTrans" cxnId="{E383104B-A74C-41FA-8599-84DAC72FFAF4}">
      <dgm:prSet/>
      <dgm:spPr/>
      <dgm:t>
        <a:bodyPr/>
        <a:lstStyle/>
        <a:p>
          <a:endParaRPr lang="en-US"/>
        </a:p>
      </dgm:t>
    </dgm:pt>
    <dgm:pt modelId="{2ED576FA-D271-4D6E-82F9-E6870D7559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Different sample:</a:t>
          </a:r>
        </a:p>
      </dgm:t>
    </dgm:pt>
    <dgm:pt modelId="{68150EA9-817B-4627-9141-1A6D14C4834C}" type="parTrans" cxnId="{40D5DCFF-5E77-4DB8-8E58-88AEE8C2FA87}">
      <dgm:prSet/>
      <dgm:spPr/>
      <dgm:t>
        <a:bodyPr/>
        <a:lstStyle/>
        <a:p>
          <a:endParaRPr lang="en-US"/>
        </a:p>
      </dgm:t>
    </dgm:pt>
    <dgm:pt modelId="{38570D37-A44C-4174-98F3-502A155E9A5B}" type="sibTrans" cxnId="{40D5DCFF-5E77-4DB8-8E58-88AEE8C2FA87}">
      <dgm:prSet/>
      <dgm:spPr/>
      <dgm:t>
        <a:bodyPr/>
        <a:lstStyle/>
        <a:p>
          <a:endParaRPr lang="en-US"/>
        </a:p>
      </dgm:t>
    </dgm:pt>
    <dgm:pt modelId="{E0A6F576-113D-4F7A-B065-800FC93506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Expand to further populations</a:t>
          </a:r>
        </a:p>
      </dgm:t>
    </dgm:pt>
    <dgm:pt modelId="{A1D16165-CDFF-4916-8DD5-883400CD4647}" type="parTrans" cxnId="{31720686-5490-4D5A-81D8-B376C7E30671}">
      <dgm:prSet/>
      <dgm:spPr/>
      <dgm:t>
        <a:bodyPr/>
        <a:lstStyle/>
        <a:p>
          <a:endParaRPr lang="en-US"/>
        </a:p>
      </dgm:t>
    </dgm:pt>
    <dgm:pt modelId="{294574AE-7122-434A-B933-188C4673C9A2}" type="sibTrans" cxnId="{31720686-5490-4D5A-81D8-B376C7E30671}">
      <dgm:prSet/>
      <dgm:spPr/>
      <dgm:t>
        <a:bodyPr/>
        <a:lstStyle/>
        <a:p>
          <a:endParaRPr lang="en-US"/>
        </a:p>
      </dgm:t>
    </dgm:pt>
    <dgm:pt modelId="{E896B49D-24F3-4906-81DC-B99E3BD793C9}" type="pres">
      <dgm:prSet presAssocID="{823D725A-9BA7-417A-86B6-F7EB099C4C59}" presName="root" presStyleCnt="0">
        <dgm:presLayoutVars>
          <dgm:dir/>
          <dgm:resizeHandles val="exact"/>
        </dgm:presLayoutVars>
      </dgm:prSet>
      <dgm:spPr/>
    </dgm:pt>
    <dgm:pt modelId="{2B77EDD9-0114-4E30-B607-2D97923F167F}" type="pres">
      <dgm:prSet presAssocID="{2B87A6FF-5812-4AC0-AAAD-929F8BD6FDA4}" presName="compNode" presStyleCnt="0"/>
      <dgm:spPr/>
    </dgm:pt>
    <dgm:pt modelId="{A2345078-A8C1-47DE-8FBE-036C1E8E148E}" type="pres">
      <dgm:prSet presAssocID="{2B87A6FF-5812-4AC0-AAAD-929F8BD6FDA4}" presName="bgRect" presStyleLbl="bgShp" presStyleIdx="0" presStyleCnt="4"/>
      <dgm:spPr/>
    </dgm:pt>
    <dgm:pt modelId="{34FD821D-DC2C-43CA-B2B8-44D3C293FE93}" type="pres">
      <dgm:prSet presAssocID="{2B87A6FF-5812-4AC0-AAAD-929F8BD6FDA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C0BA9CE-F51D-4DD0-86FA-F7D3A651CCE8}" type="pres">
      <dgm:prSet presAssocID="{2B87A6FF-5812-4AC0-AAAD-929F8BD6FDA4}" presName="spaceRect" presStyleCnt="0"/>
      <dgm:spPr/>
    </dgm:pt>
    <dgm:pt modelId="{319067BA-7DB9-4DCE-B130-A8D8D13CFDC1}" type="pres">
      <dgm:prSet presAssocID="{2B87A6FF-5812-4AC0-AAAD-929F8BD6FDA4}" presName="parTx" presStyleLbl="revTx" presStyleIdx="0" presStyleCnt="6">
        <dgm:presLayoutVars>
          <dgm:chMax val="0"/>
          <dgm:chPref val="0"/>
        </dgm:presLayoutVars>
      </dgm:prSet>
      <dgm:spPr/>
    </dgm:pt>
    <dgm:pt modelId="{4BF4A9D3-91D9-47CA-8094-644501056FDE}" type="pres">
      <dgm:prSet presAssocID="{4F2C7EB9-4094-4E3D-9728-978B762C6CC7}" presName="sibTrans" presStyleCnt="0"/>
      <dgm:spPr/>
    </dgm:pt>
    <dgm:pt modelId="{5390BCC6-EC49-4A96-B24D-428FB41E38B0}" type="pres">
      <dgm:prSet presAssocID="{8F6B18E2-687C-4570-AB22-A67F6A670AEB}" presName="compNode" presStyleCnt="0"/>
      <dgm:spPr/>
    </dgm:pt>
    <dgm:pt modelId="{FE49FFB6-2687-4D91-98D2-6CAAD74A6937}" type="pres">
      <dgm:prSet presAssocID="{8F6B18E2-687C-4570-AB22-A67F6A670AEB}" presName="bgRect" presStyleLbl="bgShp" presStyleIdx="1" presStyleCnt="4"/>
      <dgm:spPr/>
    </dgm:pt>
    <dgm:pt modelId="{93FA4098-BC55-4DBA-98FB-82E6A4495BB9}" type="pres">
      <dgm:prSet presAssocID="{8F6B18E2-687C-4570-AB22-A67F6A670AE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2B0EA00-DEA7-4717-9AD0-316CD1025D8C}" type="pres">
      <dgm:prSet presAssocID="{8F6B18E2-687C-4570-AB22-A67F6A670AEB}" presName="spaceRect" presStyleCnt="0"/>
      <dgm:spPr/>
    </dgm:pt>
    <dgm:pt modelId="{A3F9E745-5D52-4E04-AFCD-EC340C5CBE3D}" type="pres">
      <dgm:prSet presAssocID="{8F6B18E2-687C-4570-AB22-A67F6A670AEB}" presName="parTx" presStyleLbl="revTx" presStyleIdx="1" presStyleCnt="6">
        <dgm:presLayoutVars>
          <dgm:chMax val="0"/>
          <dgm:chPref val="0"/>
        </dgm:presLayoutVars>
      </dgm:prSet>
      <dgm:spPr/>
    </dgm:pt>
    <dgm:pt modelId="{EB0360F2-92F7-4D55-8574-B4BBAC0C742F}" type="pres">
      <dgm:prSet presAssocID="{F0B24370-771F-458A-AB72-BCEAA3228376}" presName="sibTrans" presStyleCnt="0"/>
      <dgm:spPr/>
    </dgm:pt>
    <dgm:pt modelId="{15E9DFBC-9C13-4B84-BA3C-1D733C9B2F4F}" type="pres">
      <dgm:prSet presAssocID="{0AB6E6D6-D5F1-45D0-BBFD-B419EC7E348C}" presName="compNode" presStyleCnt="0"/>
      <dgm:spPr/>
    </dgm:pt>
    <dgm:pt modelId="{CD2C2B5B-C3CE-4BD5-B429-D2987B04ADFE}" type="pres">
      <dgm:prSet presAssocID="{0AB6E6D6-D5F1-45D0-BBFD-B419EC7E348C}" presName="bgRect" presStyleLbl="bgShp" presStyleIdx="2" presStyleCnt="4"/>
      <dgm:spPr/>
    </dgm:pt>
    <dgm:pt modelId="{484C4158-FE9B-438B-9AD6-07B3316C9168}" type="pres">
      <dgm:prSet presAssocID="{0AB6E6D6-D5F1-45D0-BBFD-B419EC7E34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92C55B7-BC2B-48B1-9E12-9B771F2B4C7F}" type="pres">
      <dgm:prSet presAssocID="{0AB6E6D6-D5F1-45D0-BBFD-B419EC7E348C}" presName="spaceRect" presStyleCnt="0"/>
      <dgm:spPr/>
    </dgm:pt>
    <dgm:pt modelId="{57EE5231-9B96-4A90-A7CD-57DD62308E9F}" type="pres">
      <dgm:prSet presAssocID="{0AB6E6D6-D5F1-45D0-BBFD-B419EC7E348C}" presName="parTx" presStyleLbl="revTx" presStyleIdx="2" presStyleCnt="6">
        <dgm:presLayoutVars>
          <dgm:chMax val="0"/>
          <dgm:chPref val="0"/>
        </dgm:presLayoutVars>
      </dgm:prSet>
      <dgm:spPr/>
    </dgm:pt>
    <dgm:pt modelId="{364EAE91-7741-43D6-A6E1-6237DD474F60}" type="pres">
      <dgm:prSet presAssocID="{0AB6E6D6-D5F1-45D0-BBFD-B419EC7E348C}" presName="desTx" presStyleLbl="revTx" presStyleIdx="3" presStyleCnt="6">
        <dgm:presLayoutVars/>
      </dgm:prSet>
      <dgm:spPr/>
    </dgm:pt>
    <dgm:pt modelId="{B019A171-7124-4D30-9515-35E47A283EC7}" type="pres">
      <dgm:prSet presAssocID="{EB9C89A5-DE05-498E-8205-EF613660D056}" presName="sibTrans" presStyleCnt="0"/>
      <dgm:spPr/>
    </dgm:pt>
    <dgm:pt modelId="{25A257BA-DD6C-47F1-A54C-5981313581CB}" type="pres">
      <dgm:prSet presAssocID="{2ED576FA-D271-4D6E-82F9-E6870D755937}" presName="compNode" presStyleCnt="0"/>
      <dgm:spPr/>
    </dgm:pt>
    <dgm:pt modelId="{FDBF7DEB-EC76-45EE-9A61-1356DF5E1C53}" type="pres">
      <dgm:prSet presAssocID="{2ED576FA-D271-4D6E-82F9-E6870D755937}" presName="bgRect" presStyleLbl="bgShp" presStyleIdx="3" presStyleCnt="4"/>
      <dgm:spPr/>
    </dgm:pt>
    <dgm:pt modelId="{015CF8FF-FD56-4F43-B8BD-403616C518C1}" type="pres">
      <dgm:prSet presAssocID="{2ED576FA-D271-4D6E-82F9-E6870D75593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065C344-4856-4D7F-BBA4-E4FBFD4049F9}" type="pres">
      <dgm:prSet presAssocID="{2ED576FA-D271-4D6E-82F9-E6870D755937}" presName="spaceRect" presStyleCnt="0"/>
      <dgm:spPr/>
    </dgm:pt>
    <dgm:pt modelId="{CC962615-14BE-444D-87B2-CA89267A4081}" type="pres">
      <dgm:prSet presAssocID="{2ED576FA-D271-4D6E-82F9-E6870D755937}" presName="parTx" presStyleLbl="revTx" presStyleIdx="4" presStyleCnt="6">
        <dgm:presLayoutVars>
          <dgm:chMax val="0"/>
          <dgm:chPref val="0"/>
        </dgm:presLayoutVars>
      </dgm:prSet>
      <dgm:spPr/>
    </dgm:pt>
    <dgm:pt modelId="{590CDD1D-77DD-4D00-8C8A-2BF5D97FB15E}" type="pres">
      <dgm:prSet presAssocID="{2ED576FA-D271-4D6E-82F9-E6870D755937}" presName="desTx" presStyleLbl="revTx" presStyleIdx="5" presStyleCnt="6">
        <dgm:presLayoutVars/>
      </dgm:prSet>
      <dgm:spPr/>
    </dgm:pt>
  </dgm:ptLst>
  <dgm:cxnLst>
    <dgm:cxn modelId="{55E2CB0F-F81B-402A-B7B1-A0C31431B041}" type="presOf" srcId="{2ED576FA-D271-4D6E-82F9-E6870D755937}" destId="{CC962615-14BE-444D-87B2-CA89267A4081}" srcOrd="0" destOrd="0" presId="urn:microsoft.com/office/officeart/2018/2/layout/IconVerticalSolidList"/>
    <dgm:cxn modelId="{4B77C812-963A-4305-AC5D-D39F8CA79237}" type="presOf" srcId="{74E2CDAD-D2B3-4369-9A59-AE77750D5669}" destId="{364EAE91-7741-43D6-A6E1-6237DD474F60}" srcOrd="0" destOrd="0" presId="urn:microsoft.com/office/officeart/2018/2/layout/IconVerticalSolidList"/>
    <dgm:cxn modelId="{26D33016-F61C-4528-9EA5-DCB5AFF6B716}" type="presOf" srcId="{0AB6E6D6-D5F1-45D0-BBFD-B419EC7E348C}" destId="{57EE5231-9B96-4A90-A7CD-57DD62308E9F}" srcOrd="0" destOrd="0" presId="urn:microsoft.com/office/officeart/2018/2/layout/IconVerticalSolidList"/>
    <dgm:cxn modelId="{E4293025-1FB4-4D83-8F65-5AD77814B9C6}" srcId="{823D725A-9BA7-417A-86B6-F7EB099C4C59}" destId="{8F6B18E2-687C-4570-AB22-A67F6A670AEB}" srcOrd="1" destOrd="0" parTransId="{6C9706AB-7811-4156-A346-684D1BF522F3}" sibTransId="{F0B24370-771F-458A-AB72-BCEAA3228376}"/>
    <dgm:cxn modelId="{166B612B-2B27-4666-B203-9200CCA2E1F4}" type="presOf" srcId="{823D725A-9BA7-417A-86B6-F7EB099C4C59}" destId="{E896B49D-24F3-4906-81DC-B99E3BD793C9}" srcOrd="0" destOrd="0" presId="urn:microsoft.com/office/officeart/2018/2/layout/IconVerticalSolidList"/>
    <dgm:cxn modelId="{946EAE2D-2721-4D92-8CC9-3EC71A95F359}" srcId="{0AB6E6D6-D5F1-45D0-BBFD-B419EC7E348C}" destId="{74E2CDAD-D2B3-4369-9A59-AE77750D5669}" srcOrd="0" destOrd="0" parTransId="{E2E18650-3F01-4995-A41D-7BB97B004197}" sibTransId="{EBB07314-FB67-49C6-92DD-184FAEAE2108}"/>
    <dgm:cxn modelId="{E383104B-A74C-41FA-8599-84DAC72FFAF4}" srcId="{0AB6E6D6-D5F1-45D0-BBFD-B419EC7E348C}" destId="{D84167A2-1456-465B-B789-E9727B91ED66}" srcOrd="1" destOrd="0" parTransId="{AE38E5A7-4B2E-4A67-BED2-ECCD3DBF1031}" sibTransId="{E6AD7D10-1460-4749-8DBE-1FA4043266A1}"/>
    <dgm:cxn modelId="{4607ED78-6FD3-4BAF-B9A5-3FD68464846F}" srcId="{823D725A-9BA7-417A-86B6-F7EB099C4C59}" destId="{2B87A6FF-5812-4AC0-AAAD-929F8BD6FDA4}" srcOrd="0" destOrd="0" parTransId="{1709481A-BFC4-423B-874A-C0189F29ED79}" sibTransId="{4F2C7EB9-4094-4E3D-9728-978B762C6CC7}"/>
    <dgm:cxn modelId="{31720686-5490-4D5A-81D8-B376C7E30671}" srcId="{2ED576FA-D271-4D6E-82F9-E6870D755937}" destId="{E0A6F576-113D-4F7A-B065-800FC93506F5}" srcOrd="0" destOrd="0" parTransId="{A1D16165-CDFF-4916-8DD5-883400CD4647}" sibTransId="{294574AE-7122-434A-B933-188C4673C9A2}"/>
    <dgm:cxn modelId="{BDB17199-BC64-424F-AC59-6F6AA7B551FF}" type="presOf" srcId="{8F6B18E2-687C-4570-AB22-A67F6A670AEB}" destId="{A3F9E745-5D52-4E04-AFCD-EC340C5CBE3D}" srcOrd="0" destOrd="0" presId="urn:microsoft.com/office/officeart/2018/2/layout/IconVerticalSolidList"/>
    <dgm:cxn modelId="{DCA7389B-D671-43D5-BC1E-1F14AC537C82}" type="presOf" srcId="{2B87A6FF-5812-4AC0-AAAD-929F8BD6FDA4}" destId="{319067BA-7DB9-4DCE-B130-A8D8D13CFDC1}" srcOrd="0" destOrd="0" presId="urn:microsoft.com/office/officeart/2018/2/layout/IconVerticalSolidList"/>
    <dgm:cxn modelId="{28DADAE0-5CCD-4A5C-8BAD-7B4C4614DA6F}" type="presOf" srcId="{E0A6F576-113D-4F7A-B065-800FC93506F5}" destId="{590CDD1D-77DD-4D00-8C8A-2BF5D97FB15E}" srcOrd="0" destOrd="0" presId="urn:microsoft.com/office/officeart/2018/2/layout/IconVerticalSolidList"/>
    <dgm:cxn modelId="{7DB663E9-EFCF-4B4D-A16B-BEA4A634C736}" type="presOf" srcId="{D84167A2-1456-465B-B789-E9727B91ED66}" destId="{364EAE91-7741-43D6-A6E1-6237DD474F60}" srcOrd="0" destOrd="1" presId="urn:microsoft.com/office/officeart/2018/2/layout/IconVerticalSolidList"/>
    <dgm:cxn modelId="{64D8AEFE-1A32-47B6-9BDE-45D743012C10}" srcId="{823D725A-9BA7-417A-86B6-F7EB099C4C59}" destId="{0AB6E6D6-D5F1-45D0-BBFD-B419EC7E348C}" srcOrd="2" destOrd="0" parTransId="{99D6ED2C-A771-43D6-A71F-F05FD750766F}" sibTransId="{EB9C89A5-DE05-498E-8205-EF613660D056}"/>
    <dgm:cxn modelId="{40D5DCFF-5E77-4DB8-8E58-88AEE8C2FA87}" srcId="{823D725A-9BA7-417A-86B6-F7EB099C4C59}" destId="{2ED576FA-D271-4D6E-82F9-E6870D755937}" srcOrd="3" destOrd="0" parTransId="{68150EA9-817B-4627-9141-1A6D14C4834C}" sibTransId="{38570D37-A44C-4174-98F3-502A155E9A5B}"/>
    <dgm:cxn modelId="{FB0D0D5C-6204-4163-8672-BCF0E40BAC0B}" type="presParOf" srcId="{E896B49D-24F3-4906-81DC-B99E3BD793C9}" destId="{2B77EDD9-0114-4E30-B607-2D97923F167F}" srcOrd="0" destOrd="0" presId="urn:microsoft.com/office/officeart/2018/2/layout/IconVerticalSolidList"/>
    <dgm:cxn modelId="{720D52CB-9443-4FC0-B9E4-DC24BD1BD474}" type="presParOf" srcId="{2B77EDD9-0114-4E30-B607-2D97923F167F}" destId="{A2345078-A8C1-47DE-8FBE-036C1E8E148E}" srcOrd="0" destOrd="0" presId="urn:microsoft.com/office/officeart/2018/2/layout/IconVerticalSolidList"/>
    <dgm:cxn modelId="{00DAA7E3-A33D-4359-8EB6-58CAA3B61EA7}" type="presParOf" srcId="{2B77EDD9-0114-4E30-B607-2D97923F167F}" destId="{34FD821D-DC2C-43CA-B2B8-44D3C293FE93}" srcOrd="1" destOrd="0" presId="urn:microsoft.com/office/officeart/2018/2/layout/IconVerticalSolidList"/>
    <dgm:cxn modelId="{5D0A689C-0EEC-420E-9763-EB37505782A1}" type="presParOf" srcId="{2B77EDD9-0114-4E30-B607-2D97923F167F}" destId="{7C0BA9CE-F51D-4DD0-86FA-F7D3A651CCE8}" srcOrd="2" destOrd="0" presId="urn:microsoft.com/office/officeart/2018/2/layout/IconVerticalSolidList"/>
    <dgm:cxn modelId="{573AA335-B380-4E11-8759-779CCBCD8E56}" type="presParOf" srcId="{2B77EDD9-0114-4E30-B607-2D97923F167F}" destId="{319067BA-7DB9-4DCE-B130-A8D8D13CFDC1}" srcOrd="3" destOrd="0" presId="urn:microsoft.com/office/officeart/2018/2/layout/IconVerticalSolidList"/>
    <dgm:cxn modelId="{46BD72F9-6E42-48B9-A919-A87FE56876BF}" type="presParOf" srcId="{E896B49D-24F3-4906-81DC-B99E3BD793C9}" destId="{4BF4A9D3-91D9-47CA-8094-644501056FDE}" srcOrd="1" destOrd="0" presId="urn:microsoft.com/office/officeart/2018/2/layout/IconVerticalSolidList"/>
    <dgm:cxn modelId="{5446B26C-DEA9-4F30-8167-B766988356DC}" type="presParOf" srcId="{E896B49D-24F3-4906-81DC-B99E3BD793C9}" destId="{5390BCC6-EC49-4A96-B24D-428FB41E38B0}" srcOrd="2" destOrd="0" presId="urn:microsoft.com/office/officeart/2018/2/layout/IconVerticalSolidList"/>
    <dgm:cxn modelId="{2C3593D8-713F-4837-9524-63C953B037C8}" type="presParOf" srcId="{5390BCC6-EC49-4A96-B24D-428FB41E38B0}" destId="{FE49FFB6-2687-4D91-98D2-6CAAD74A6937}" srcOrd="0" destOrd="0" presId="urn:microsoft.com/office/officeart/2018/2/layout/IconVerticalSolidList"/>
    <dgm:cxn modelId="{CD1C24C0-FA5C-4FA6-8E0E-A89C28C76846}" type="presParOf" srcId="{5390BCC6-EC49-4A96-B24D-428FB41E38B0}" destId="{93FA4098-BC55-4DBA-98FB-82E6A4495BB9}" srcOrd="1" destOrd="0" presId="urn:microsoft.com/office/officeart/2018/2/layout/IconVerticalSolidList"/>
    <dgm:cxn modelId="{33B4C1AC-DA40-47E8-8536-4ECE24133B21}" type="presParOf" srcId="{5390BCC6-EC49-4A96-B24D-428FB41E38B0}" destId="{02B0EA00-DEA7-4717-9AD0-316CD1025D8C}" srcOrd="2" destOrd="0" presId="urn:microsoft.com/office/officeart/2018/2/layout/IconVerticalSolidList"/>
    <dgm:cxn modelId="{76DFDF49-F6DD-4BAE-8F9B-F750F5EDB0A7}" type="presParOf" srcId="{5390BCC6-EC49-4A96-B24D-428FB41E38B0}" destId="{A3F9E745-5D52-4E04-AFCD-EC340C5CBE3D}" srcOrd="3" destOrd="0" presId="urn:microsoft.com/office/officeart/2018/2/layout/IconVerticalSolidList"/>
    <dgm:cxn modelId="{B635E0AC-AE6B-4121-853B-710C8EABD009}" type="presParOf" srcId="{E896B49D-24F3-4906-81DC-B99E3BD793C9}" destId="{EB0360F2-92F7-4D55-8574-B4BBAC0C742F}" srcOrd="3" destOrd="0" presId="urn:microsoft.com/office/officeart/2018/2/layout/IconVerticalSolidList"/>
    <dgm:cxn modelId="{C796B2A7-4481-4F72-94A3-D692C6EFDDFA}" type="presParOf" srcId="{E896B49D-24F3-4906-81DC-B99E3BD793C9}" destId="{15E9DFBC-9C13-4B84-BA3C-1D733C9B2F4F}" srcOrd="4" destOrd="0" presId="urn:microsoft.com/office/officeart/2018/2/layout/IconVerticalSolidList"/>
    <dgm:cxn modelId="{2390C9BE-B831-4F93-A796-D37DA10CE808}" type="presParOf" srcId="{15E9DFBC-9C13-4B84-BA3C-1D733C9B2F4F}" destId="{CD2C2B5B-C3CE-4BD5-B429-D2987B04ADFE}" srcOrd="0" destOrd="0" presId="urn:microsoft.com/office/officeart/2018/2/layout/IconVerticalSolidList"/>
    <dgm:cxn modelId="{4E963FD7-B736-43ED-AB3C-39134598AE0D}" type="presParOf" srcId="{15E9DFBC-9C13-4B84-BA3C-1D733C9B2F4F}" destId="{484C4158-FE9B-438B-9AD6-07B3316C9168}" srcOrd="1" destOrd="0" presId="urn:microsoft.com/office/officeart/2018/2/layout/IconVerticalSolidList"/>
    <dgm:cxn modelId="{74F66F92-C3FD-4E00-B6AA-5B5875812CCB}" type="presParOf" srcId="{15E9DFBC-9C13-4B84-BA3C-1D733C9B2F4F}" destId="{A92C55B7-BC2B-48B1-9E12-9B771F2B4C7F}" srcOrd="2" destOrd="0" presId="urn:microsoft.com/office/officeart/2018/2/layout/IconVerticalSolidList"/>
    <dgm:cxn modelId="{36D1AD64-08CC-4229-8BD9-B9F1A6EAADCA}" type="presParOf" srcId="{15E9DFBC-9C13-4B84-BA3C-1D733C9B2F4F}" destId="{57EE5231-9B96-4A90-A7CD-57DD62308E9F}" srcOrd="3" destOrd="0" presId="urn:microsoft.com/office/officeart/2018/2/layout/IconVerticalSolidList"/>
    <dgm:cxn modelId="{D4C0FDE1-0CFA-4262-BF72-B2B774536852}" type="presParOf" srcId="{15E9DFBC-9C13-4B84-BA3C-1D733C9B2F4F}" destId="{364EAE91-7741-43D6-A6E1-6237DD474F60}" srcOrd="4" destOrd="0" presId="urn:microsoft.com/office/officeart/2018/2/layout/IconVerticalSolidList"/>
    <dgm:cxn modelId="{153A4C83-002B-49D4-8134-0C2CD7589479}" type="presParOf" srcId="{E896B49D-24F3-4906-81DC-B99E3BD793C9}" destId="{B019A171-7124-4D30-9515-35E47A283EC7}" srcOrd="5" destOrd="0" presId="urn:microsoft.com/office/officeart/2018/2/layout/IconVerticalSolidList"/>
    <dgm:cxn modelId="{014E9770-F267-4B44-BBD9-BC46E28405B7}" type="presParOf" srcId="{E896B49D-24F3-4906-81DC-B99E3BD793C9}" destId="{25A257BA-DD6C-47F1-A54C-5981313581CB}" srcOrd="6" destOrd="0" presId="urn:microsoft.com/office/officeart/2018/2/layout/IconVerticalSolidList"/>
    <dgm:cxn modelId="{269C5785-5469-42C5-8722-E0FA20C19A60}" type="presParOf" srcId="{25A257BA-DD6C-47F1-A54C-5981313581CB}" destId="{FDBF7DEB-EC76-45EE-9A61-1356DF5E1C53}" srcOrd="0" destOrd="0" presId="urn:microsoft.com/office/officeart/2018/2/layout/IconVerticalSolidList"/>
    <dgm:cxn modelId="{39A1E5BC-2E11-42F8-8B09-886384EDAF2B}" type="presParOf" srcId="{25A257BA-DD6C-47F1-A54C-5981313581CB}" destId="{015CF8FF-FD56-4F43-B8BD-403616C518C1}" srcOrd="1" destOrd="0" presId="urn:microsoft.com/office/officeart/2018/2/layout/IconVerticalSolidList"/>
    <dgm:cxn modelId="{2C0009AA-BBF7-40EA-9FB7-4A1735695BCF}" type="presParOf" srcId="{25A257BA-DD6C-47F1-A54C-5981313581CB}" destId="{8065C344-4856-4D7F-BBA4-E4FBFD4049F9}" srcOrd="2" destOrd="0" presId="urn:microsoft.com/office/officeart/2018/2/layout/IconVerticalSolidList"/>
    <dgm:cxn modelId="{061D30CE-FC8E-43B1-B5C7-E86F1DA49264}" type="presParOf" srcId="{25A257BA-DD6C-47F1-A54C-5981313581CB}" destId="{CC962615-14BE-444D-87B2-CA89267A4081}" srcOrd="3" destOrd="0" presId="urn:microsoft.com/office/officeart/2018/2/layout/IconVerticalSolidList"/>
    <dgm:cxn modelId="{EA9611D3-5EA4-406D-A8CC-4116AE7FF168}" type="presParOf" srcId="{25A257BA-DD6C-47F1-A54C-5981313581CB}" destId="{590CDD1D-77DD-4D00-8C8A-2BF5D97FB15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69BB8-A2E6-4BD4-9F93-4AEF712E0CC9}">
      <dsp:nvSpPr>
        <dsp:cNvPr id="0" name=""/>
        <dsp:cNvSpPr/>
      </dsp:nvSpPr>
      <dsp:spPr>
        <a:xfrm>
          <a:off x="0" y="713283"/>
          <a:ext cx="8229600" cy="13168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56F76-F059-40F1-A8A1-38B386792C79}">
      <dsp:nvSpPr>
        <dsp:cNvPr id="0" name=""/>
        <dsp:cNvSpPr/>
      </dsp:nvSpPr>
      <dsp:spPr>
        <a:xfrm>
          <a:off x="398341" y="1009570"/>
          <a:ext cx="724257" cy="724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7C393-BE43-4D88-8C10-E2B912F86145}">
      <dsp:nvSpPr>
        <dsp:cNvPr id="0" name=""/>
        <dsp:cNvSpPr/>
      </dsp:nvSpPr>
      <dsp:spPr>
        <a:xfrm>
          <a:off x="1520939" y="713283"/>
          <a:ext cx="6708660" cy="1316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65" tIns="139365" rIns="139365" bIns="1393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 a group, you will be provided with a data set gathered using the Behavioural Regulation Exercise Questionnaire – 3 (Markland and Tobin, 2004) for two groups of Institute of Management and Health  Carmarthen students. </a:t>
          </a:r>
          <a:endParaRPr lang="en-US" sz="1600" kern="1200"/>
        </a:p>
      </dsp:txBody>
      <dsp:txXfrm>
        <a:off x="1520939" y="713283"/>
        <a:ext cx="6708660" cy="1316831"/>
      </dsp:txXfrm>
    </dsp:sp>
    <dsp:sp modelId="{CEB4F44E-229B-4851-8697-478DA87F376F}">
      <dsp:nvSpPr>
        <dsp:cNvPr id="0" name=""/>
        <dsp:cNvSpPr/>
      </dsp:nvSpPr>
      <dsp:spPr>
        <a:xfrm>
          <a:off x="0" y="2359322"/>
          <a:ext cx="8229600" cy="13168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69763-EE45-4963-BB90-F437247228D4}">
      <dsp:nvSpPr>
        <dsp:cNvPr id="0" name=""/>
        <dsp:cNvSpPr/>
      </dsp:nvSpPr>
      <dsp:spPr>
        <a:xfrm>
          <a:off x="398341" y="2655609"/>
          <a:ext cx="724257" cy="724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A78B5-4B0E-4277-9876-6220E90E393F}">
      <dsp:nvSpPr>
        <dsp:cNvPr id="0" name=""/>
        <dsp:cNvSpPr/>
      </dsp:nvSpPr>
      <dsp:spPr>
        <a:xfrm>
          <a:off x="1520939" y="2359322"/>
          <a:ext cx="6708660" cy="1316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65" tIns="139365" rIns="139365" bIns="1393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Aim:  </a:t>
          </a:r>
          <a:r>
            <a:rPr lang="en-GB" sz="1600" kern="1200"/>
            <a:t>To undertake</a:t>
          </a:r>
          <a:r>
            <a:rPr lang="en-GB" sz="1600" b="1" kern="1200"/>
            <a:t> </a:t>
          </a:r>
          <a:r>
            <a:rPr lang="en-GB" sz="1600" kern="1200"/>
            <a:t>a comparison of the behavioural regulation to exercise for two groups of students from the Institute of Management and Health (Carmarthen). </a:t>
          </a:r>
          <a:endParaRPr lang="en-US" sz="1600" kern="1200"/>
        </a:p>
      </dsp:txBody>
      <dsp:txXfrm>
        <a:off x="1520939" y="2359322"/>
        <a:ext cx="6708660" cy="13168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C8E62-ACF1-A142-8529-D2BC488C7CEF}">
      <dsp:nvSpPr>
        <dsp:cNvPr id="0" name=""/>
        <dsp:cNvSpPr/>
      </dsp:nvSpPr>
      <dsp:spPr>
        <a:xfrm>
          <a:off x="0" y="618203"/>
          <a:ext cx="7769225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General rule - you should not be referring to research that you have not previously reviewed (introduction).</a:t>
          </a:r>
        </a:p>
      </dsp:txBody>
      <dsp:txXfrm>
        <a:off x="34954" y="653157"/>
        <a:ext cx="7699317" cy="646132"/>
      </dsp:txXfrm>
    </dsp:sp>
    <dsp:sp modelId="{B84E2CB2-7166-B34C-9AEA-82003D77E875}">
      <dsp:nvSpPr>
        <dsp:cNvPr id="0" name=""/>
        <dsp:cNvSpPr/>
      </dsp:nvSpPr>
      <dsp:spPr>
        <a:xfrm>
          <a:off x="0" y="1386083"/>
          <a:ext cx="7769225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If it was not worthy of appearing in your introduction – why include it now?</a:t>
          </a:r>
        </a:p>
      </dsp:txBody>
      <dsp:txXfrm>
        <a:off x="34954" y="1421037"/>
        <a:ext cx="7699317" cy="646132"/>
      </dsp:txXfrm>
    </dsp:sp>
    <dsp:sp modelId="{65956B15-4BEE-384B-85B4-699050836750}">
      <dsp:nvSpPr>
        <dsp:cNvPr id="0" name=""/>
        <dsp:cNvSpPr/>
      </dsp:nvSpPr>
      <dsp:spPr>
        <a:xfrm>
          <a:off x="0" y="2153963"/>
          <a:ext cx="7769225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If it is important now it needs to go in the literature review – add it in somewhere!</a:t>
          </a:r>
        </a:p>
      </dsp:txBody>
      <dsp:txXfrm>
        <a:off x="34954" y="2188917"/>
        <a:ext cx="7699317" cy="646132"/>
      </dsp:txXfrm>
    </dsp:sp>
    <dsp:sp modelId="{F5355FE3-DE3D-064C-88F1-1966CC9E4A6A}">
      <dsp:nvSpPr>
        <dsp:cNvPr id="0" name=""/>
        <dsp:cNvSpPr/>
      </dsp:nvSpPr>
      <dsp:spPr>
        <a:xfrm>
          <a:off x="0" y="2921843"/>
          <a:ext cx="7769225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Try not to make broad generalisations in your writing, you may only suggest reasons for your findings, not categorically state something caused them</a:t>
          </a:r>
          <a:r>
            <a:rPr lang="en-US" sz="1800" b="1" kern="1200"/>
            <a:t>.</a:t>
          </a:r>
          <a:r>
            <a:rPr lang="en-US" sz="1800" kern="1200"/>
            <a:t> </a:t>
          </a:r>
        </a:p>
      </dsp:txBody>
      <dsp:txXfrm>
        <a:off x="34954" y="2956797"/>
        <a:ext cx="7699317" cy="6461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45078-A8C1-47DE-8FBE-036C1E8E148E}">
      <dsp:nvSpPr>
        <dsp:cNvPr id="0" name=""/>
        <dsp:cNvSpPr/>
      </dsp:nvSpPr>
      <dsp:spPr>
        <a:xfrm>
          <a:off x="0" y="2004"/>
          <a:ext cx="7715250" cy="10161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D821D-DC2C-43CA-B2B8-44D3C293FE93}">
      <dsp:nvSpPr>
        <dsp:cNvPr id="0" name=""/>
        <dsp:cNvSpPr/>
      </dsp:nvSpPr>
      <dsp:spPr>
        <a:xfrm>
          <a:off x="307387" y="230640"/>
          <a:ext cx="558887" cy="558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067BA-7DB9-4DCE-B130-A8D8D13CFDC1}">
      <dsp:nvSpPr>
        <dsp:cNvPr id="0" name=""/>
        <dsp:cNvSpPr/>
      </dsp:nvSpPr>
      <dsp:spPr>
        <a:xfrm>
          <a:off x="1173662" y="2004"/>
          <a:ext cx="6541587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Suggest avenues of future research in the field.</a:t>
          </a:r>
        </a:p>
      </dsp:txBody>
      <dsp:txXfrm>
        <a:off x="1173662" y="2004"/>
        <a:ext cx="6541587" cy="1016158"/>
      </dsp:txXfrm>
    </dsp:sp>
    <dsp:sp modelId="{FE49FFB6-2687-4D91-98D2-6CAAD74A6937}">
      <dsp:nvSpPr>
        <dsp:cNvPr id="0" name=""/>
        <dsp:cNvSpPr/>
      </dsp:nvSpPr>
      <dsp:spPr>
        <a:xfrm>
          <a:off x="0" y="1272202"/>
          <a:ext cx="7715250" cy="10161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A4098-BC55-4DBA-98FB-82E6A4495BB9}">
      <dsp:nvSpPr>
        <dsp:cNvPr id="0" name=""/>
        <dsp:cNvSpPr/>
      </dsp:nvSpPr>
      <dsp:spPr>
        <a:xfrm>
          <a:off x="307387" y="1500838"/>
          <a:ext cx="558887" cy="558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9E745-5D52-4E04-AFCD-EC340C5CBE3D}">
      <dsp:nvSpPr>
        <dsp:cNvPr id="0" name=""/>
        <dsp:cNvSpPr/>
      </dsp:nvSpPr>
      <dsp:spPr>
        <a:xfrm>
          <a:off x="1173662" y="1272202"/>
          <a:ext cx="6541587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From conducting your research you may be aware early on of how the study could be improved.</a:t>
          </a:r>
        </a:p>
      </dsp:txBody>
      <dsp:txXfrm>
        <a:off x="1173662" y="1272202"/>
        <a:ext cx="6541587" cy="1016158"/>
      </dsp:txXfrm>
    </dsp:sp>
    <dsp:sp modelId="{CD2C2B5B-C3CE-4BD5-B429-D2987B04ADFE}">
      <dsp:nvSpPr>
        <dsp:cNvPr id="0" name=""/>
        <dsp:cNvSpPr/>
      </dsp:nvSpPr>
      <dsp:spPr>
        <a:xfrm>
          <a:off x="0" y="2542400"/>
          <a:ext cx="7715250" cy="10161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C4158-FE9B-438B-9AD6-07B3316C9168}">
      <dsp:nvSpPr>
        <dsp:cNvPr id="0" name=""/>
        <dsp:cNvSpPr/>
      </dsp:nvSpPr>
      <dsp:spPr>
        <a:xfrm>
          <a:off x="307387" y="2771036"/>
          <a:ext cx="558887" cy="558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E5231-9B96-4A90-A7CD-57DD62308E9F}">
      <dsp:nvSpPr>
        <dsp:cNvPr id="0" name=""/>
        <dsp:cNvSpPr/>
      </dsp:nvSpPr>
      <dsp:spPr>
        <a:xfrm>
          <a:off x="1173662" y="2542400"/>
          <a:ext cx="3471862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Different methods:</a:t>
          </a:r>
        </a:p>
      </dsp:txBody>
      <dsp:txXfrm>
        <a:off x="1173662" y="2542400"/>
        <a:ext cx="3471862" cy="1016158"/>
      </dsp:txXfrm>
    </dsp:sp>
    <dsp:sp modelId="{364EAE91-7741-43D6-A6E1-6237DD474F60}">
      <dsp:nvSpPr>
        <dsp:cNvPr id="0" name=""/>
        <dsp:cNvSpPr/>
      </dsp:nvSpPr>
      <dsp:spPr>
        <a:xfrm>
          <a:off x="4645525" y="2542400"/>
          <a:ext cx="3069724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Alternative questionnaire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Interview or focus group</a:t>
          </a:r>
        </a:p>
      </dsp:txBody>
      <dsp:txXfrm>
        <a:off x="4645525" y="2542400"/>
        <a:ext cx="3069724" cy="1016158"/>
      </dsp:txXfrm>
    </dsp:sp>
    <dsp:sp modelId="{FDBF7DEB-EC76-45EE-9A61-1356DF5E1C53}">
      <dsp:nvSpPr>
        <dsp:cNvPr id="0" name=""/>
        <dsp:cNvSpPr/>
      </dsp:nvSpPr>
      <dsp:spPr>
        <a:xfrm>
          <a:off x="0" y="3812598"/>
          <a:ext cx="7715250" cy="10161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5CF8FF-FD56-4F43-B8BD-403616C518C1}">
      <dsp:nvSpPr>
        <dsp:cNvPr id="0" name=""/>
        <dsp:cNvSpPr/>
      </dsp:nvSpPr>
      <dsp:spPr>
        <a:xfrm>
          <a:off x="307387" y="4041234"/>
          <a:ext cx="558887" cy="558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62615-14BE-444D-87B2-CA89267A4081}">
      <dsp:nvSpPr>
        <dsp:cNvPr id="0" name=""/>
        <dsp:cNvSpPr/>
      </dsp:nvSpPr>
      <dsp:spPr>
        <a:xfrm>
          <a:off x="1173662" y="3812598"/>
          <a:ext cx="3471862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Different sample:</a:t>
          </a:r>
        </a:p>
      </dsp:txBody>
      <dsp:txXfrm>
        <a:off x="1173662" y="3812598"/>
        <a:ext cx="3471862" cy="1016158"/>
      </dsp:txXfrm>
    </dsp:sp>
    <dsp:sp modelId="{590CDD1D-77DD-4D00-8C8A-2BF5D97FB15E}">
      <dsp:nvSpPr>
        <dsp:cNvPr id="0" name=""/>
        <dsp:cNvSpPr/>
      </dsp:nvSpPr>
      <dsp:spPr>
        <a:xfrm>
          <a:off x="4645525" y="3812598"/>
          <a:ext cx="3069724" cy="1016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43" tIns="107543" rIns="107543" bIns="1075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Expand to further populations</a:t>
          </a:r>
        </a:p>
      </dsp:txBody>
      <dsp:txXfrm>
        <a:off x="4645525" y="3812598"/>
        <a:ext cx="3069724" cy="1016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97D423D-60C9-2625-80E1-9E0FCB76325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1EE11E4-9513-B602-687C-E63CA37ABB2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0BFC362E-85B4-CEF9-2641-5E44A5AA1EA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7" name="Rectangle 5">
            <a:extLst>
              <a:ext uri="{FF2B5EF4-FFF2-40B4-BE49-F238E27FC236}">
                <a16:creationId xmlns:a16="http://schemas.microsoft.com/office/drawing/2014/main" id="{04623838-8148-A714-8E82-8B8C95EAEC8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F867216-024E-6741-BB32-F53E19D0925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950DF24-BA3D-3D60-630C-DFE8EE6F179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D3E851-7B47-D534-E7D8-0579B508E65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A66B7AC2-08D5-104A-9FAB-9E06AE725E56}" type="datetimeFigureOut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64697F7-B443-55FC-4D54-17EA7EE2BD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41425" y="1216025"/>
            <a:ext cx="4375150" cy="32813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4199B0E-7C64-1828-AB62-315E7FCA1A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679950"/>
            <a:ext cx="5486400" cy="38274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46E7E9-18BD-FD34-21BE-748DA3DF7E1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1C07EB-DCB3-7125-40C8-6676C01CBD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3523A96-C839-3F4A-BF79-2E6D633EC45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42B4A729-62C9-4862-278E-B8F7F52363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015392B-CFFF-724A-8CD4-D856B0EAEE24}" type="slidenum">
              <a:rPr lang="en-US" altLang="en-US" sz="1200"/>
              <a:pPr/>
              <a:t>14</a:t>
            </a:fld>
            <a:endParaRPr lang="en-US" altLang="en-US" sz="120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49ABCC97-EAFB-9250-6610-477395347FA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7C1E7C9C-A6F2-6041-8383-C9F3B7A7D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A562ADBA-9659-1DCD-FD53-73013D1967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DE506D7-CEDD-7E42-830B-35FCC1217A55}" type="slidenum">
              <a:rPr lang="en-US" altLang="en-US" sz="1200"/>
              <a:pPr/>
              <a:t>16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7DC8DFBE-5216-EF6C-F6DF-0C492122516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996950" y="727075"/>
            <a:ext cx="4864100" cy="36480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EED519C9-5BC6-AEE0-90A7-0FB9E0DC9A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618038"/>
            <a:ext cx="5486400" cy="43783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28CF5D01-3152-5CD4-FA59-4AFEDCB44F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067A325-7584-3E41-A555-047FBADD5E1C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24A65B52-C0A6-3FF2-D5D9-FF3E423475E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154ECE22-24AB-7040-1FF2-6DF1D42FDB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DBAA2C52-9768-2B08-1F10-9078AA7485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9303DB3-E0D9-E045-8E74-449A2B4CEBB3}" type="slidenum">
              <a:rPr lang="en-US" altLang="en-US" sz="1200"/>
              <a:pPr/>
              <a:t>18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DA0B864D-75FE-80CE-26E6-1ECC75CEB3A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61B06566-3D9F-A5F2-45C8-0335978144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8A03EA8F-64B1-206D-79A3-BB104C3F09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582ADCC-E796-8543-B40B-BD2BC30623ED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B61AED63-BF31-FBB7-9787-0878A15507E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A4DEC631-751F-7760-766E-23D7D824A5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330D62AA-8203-E3A7-6C4D-30ED4C27AE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B0F8AC6-2A79-0348-AB38-CF8D8FAD1E50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BB30A2E4-F36A-0BBF-5DBB-3DD6E852BF1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7187EBF7-73A3-84BF-8DB5-A84A51D0D8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93189F93-1523-A65E-E0EE-22343A3983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C848433-3DBF-F04F-8BD1-67555F28824E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A4DBD9BB-5D28-7840-992B-AF6D0276B58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E988BBE4-0A47-AA57-A013-C4EA7F026A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29998775-6FF7-A620-E6F0-4F5761C5DD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AB2BCAC-FC0A-8848-A70B-795C58960EF8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92BEFD7A-C837-B363-0DB1-02000387A06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2360ABF7-E792-4475-E06F-5AF22D1E74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B4B53A3-49BE-7821-1164-DD633565C4E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4CE9CB0-7011-494D-B821-CA9F400B5D9A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149C8E67-85AD-6B8D-8D98-F75DC6D08DD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C7E903E0-F753-D31E-1D89-1A46DF720C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CEE14FFE-75F2-E609-DB67-00D824A11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708D60B-66D3-6642-8FEA-9A0D75199C0E}" type="slidenum">
              <a:rPr lang="en-US" altLang="en-US" sz="1200"/>
              <a:pPr/>
              <a:t>26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A8901461-B306-499E-6B8E-E4072B5B869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CA247B8D-EC49-73A7-0C4D-F034D0E6A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79701BE1-EFB1-DC7E-608A-C1485A13AB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A9937EB-8369-534B-969F-A842A4BA30A6}" type="slidenum">
              <a:rPr lang="en-US" altLang="en-US" sz="1200"/>
              <a:pPr/>
              <a:t>28</a:t>
            </a:fld>
            <a:endParaRPr lang="en-US" altLang="en-US" sz="1200"/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7DCE4E52-BC6C-6303-A4AC-804A0BEF792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37B798A4-AE2C-730F-7E41-9DC02F8FDD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1C794B82-6B3D-7C23-7023-08E32B1B9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83480794-60F8-DC50-2B79-18DF11CE4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867FDE9C-1BEC-CF4C-040A-7151A75A8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3560A6A4-9936-1C44-87A9-8AF42966E88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8573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29076480-C8E7-073A-5C3D-1BFCCA673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7338E5BD-27EE-2032-D212-5C274CFDE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05F3C626-9DE8-7151-D057-CA87E0857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1C275A-9994-9E42-B95D-4785FB8576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7052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25A0E-D22B-B2AF-DFA6-1F440CE1D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66281-E800-2963-363B-325A33B7F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FEF51-C5A2-ABD7-3BDA-63B3779CF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9CF88986-84E0-0049-ABE9-3A4ADAD7CB5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4314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A6F7A456-3CF3-B832-3307-1C70EBF69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5C3C74A8-F4FD-AD00-E69A-B264E15E0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9B318BE0-718A-0DCB-4ED9-95EEF289C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BAC92-3049-E34A-BD22-2EC3AEF6BC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2355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FF3A0CEE-B77D-DDF6-501D-E213F7F49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31AF9DEA-8EF6-FA7F-6A05-4D0848408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A6BD73E0-F341-D0BE-B51D-BAFCFE188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ECA41-D276-D045-BC27-B5A9EEAD2A6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0447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A1B9BE2C-5B8D-7458-7CF0-7F6E431C4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B7D7BF16-82F9-F6D7-B7AD-530D638D1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0EF2D7B2-004E-E1F5-30BF-C29BD8BC5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FA087E-F78B-1944-ABAE-90BFD4287A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1884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FA8EB319-50E0-7083-6771-0433387DD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BED46DB1-C42A-819A-6D79-1FB9972C4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443F27C8-BF8B-72E4-B1C4-A081961E6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3CBB92-2E47-5541-97F9-12AEDED5C01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5485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756052C1-5FD6-67F6-B0C6-AE36CAD03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860DECAC-35C2-A890-5A71-E0957D7A6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557EC0AD-002E-C946-5C79-D98A1B208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F3AB24-04D0-4B4B-82F6-4A8469831A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7474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08BE6C03-8F9A-3DB5-57D2-119BDCA3D687}"/>
              </a:ext>
            </a:extLst>
          </p:cNvPr>
          <p:cNvSpPr>
            <a:spLocks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0 w 5257800"/>
              <a:gd name="T1" fmla="*/ 0 h 4114800"/>
              <a:gd name="T2" fmla="*/ 5107774 w 5257800"/>
              <a:gd name="T3" fmla="*/ 0 h 4114800"/>
              <a:gd name="T4" fmla="*/ 5257800 w 5257800"/>
              <a:gd name="T5" fmla="*/ 150026 h 4114800"/>
              <a:gd name="T6" fmla="*/ 5257800 w 5257800"/>
              <a:gd name="T7" fmla="*/ 4114800 h 4114800"/>
              <a:gd name="T8" fmla="*/ 0 w 5257800"/>
              <a:gd name="T9" fmla="*/ 4114800 h 4114800"/>
              <a:gd name="T10" fmla="*/ 0 w 5257800"/>
              <a:gd name="T11" fmla="*/ 0 h 4114800"/>
              <a:gd name="T12" fmla="*/ 0 w 5257800"/>
              <a:gd name="T13" fmla="*/ 0 h 41148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 cmpd="sng">
            <a:solidFill>
              <a:srgbClr val="C0C0C0"/>
            </a:solidFill>
            <a:prstDash val="solid"/>
            <a:round/>
            <a:headEnd/>
            <a:tailEnd/>
          </a:ln>
          <a:effectLst>
            <a:outerShdw blurRad="63500"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pPr>
              <a:defRPr/>
            </a:pPr>
            <a:endParaRPr lang="en-GB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4CB6FB63-4563-ADF1-87DE-BA7902CDC874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19685" dist="6350" dir="12899787" algn="tl" rotWithShape="0">
              <a:srgbClr val="808080">
                <a:alpha val="46999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583D9B1-CCD5-D331-76FC-AE9345FEBBF9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BDDFB1CE-37C7-A4B1-EE27-661858952C6C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7747442C-F98C-6C00-E0D9-D8BD84506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85565821-6F8F-C3C6-52B2-EAA818CE9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039888F2-00E9-6016-00F1-0C6818430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1069969C-3000-8344-8BD3-BC6EBAC0F69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5052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29506545-0BBE-746A-D970-039865136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521886A2-2789-615B-0042-9839A5DF8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B426BFB2-25B5-083D-A6C6-8D60FAF70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D2CF0D-E30C-8041-8902-0A3D8AC9AC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446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1AC35A61-E556-310E-7B82-F4C55C052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C10D5EBB-D68F-5041-C23E-96EB82D41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DDF56182-18A8-5863-3FC3-46903C378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C1297C-889E-D447-861F-2FBF754CCF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6899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B828F22A-6BD5-423F-1A23-AD155EFEF5D1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5DA24D1-168F-CC90-EFD3-A0678E38442E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E14E4B47-FD5A-36C2-66F9-BB9AAE2C87D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39D8241B-C662-0050-D080-128F27117C4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B001F25-CF65-3975-A1E5-4199C0800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imes New Roman" pitchFamily="18" charset="0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14D73F16-F637-BA4B-79CB-6643DE93B1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imes New Roman" pitchFamily="18" charset="0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C17753C1-A3CF-AEA6-406C-40342CC11F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</a:defRPr>
            </a:lvl1pPr>
          </a:lstStyle>
          <a:p>
            <a:fld id="{AA9D5F67-33B6-F345-BAF9-92F6E51FAD92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E9A7FB09-1032-271E-D962-1EDBEB5C7858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46A9A3B-1EE0-C345-BEA0-5866DBA7F986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en-US">
                <a:ea typeface="ＭＳ Ｐゴシック" charset="-128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B84A3D5-797D-6ED7-E0C7-C48B65D5FB49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en-US">
                <a:ea typeface="ＭＳ Ｐゴシック" charset="-128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0" r:id="rId1"/>
    <p:sldLayoutId id="2147484022" r:id="rId2"/>
    <p:sldLayoutId id="2147484031" r:id="rId3"/>
    <p:sldLayoutId id="2147484023" r:id="rId4"/>
    <p:sldLayoutId id="2147484024" r:id="rId5"/>
    <p:sldLayoutId id="2147484025" r:id="rId6"/>
    <p:sldLayoutId id="2147484026" r:id="rId7"/>
    <p:sldLayoutId id="2147484027" r:id="rId8"/>
    <p:sldLayoutId id="2147484032" r:id="rId9"/>
    <p:sldLayoutId id="2147484028" r:id="rId10"/>
    <p:sldLayoutId id="214748402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56EA4F30-4BB7-922B-A9C2-69AEDAC107C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520" y="3068960"/>
            <a:ext cx="8205536" cy="1828800"/>
          </a:xfrm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3600" dirty="0">
                <a:ea typeface="ＭＳ Ｐゴシック" charset="-128"/>
              </a:rPr>
              <a:t>Writing a Laboratory (research) Report</a:t>
            </a:r>
            <a:br>
              <a:rPr lang="en-GB" sz="2800" dirty="0">
                <a:ea typeface="ＭＳ Ｐゴシック" charset="-128"/>
              </a:rPr>
            </a:br>
            <a:br>
              <a:rPr lang="en-GB" sz="2800" dirty="0">
                <a:ea typeface="ＭＳ Ｐゴシック" charset="-128"/>
              </a:rPr>
            </a:br>
            <a:r>
              <a:rPr lang="en-GB" altLang="en-US" sz="3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Introduction to Health and Exercise Psychology</a:t>
            </a:r>
            <a:br>
              <a:rPr lang="en-GB" altLang="en-US" sz="3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br>
              <a:rPr lang="en-GB" altLang="en-US" sz="3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Alison </a:t>
            </a:r>
            <a:r>
              <a:rPr lang="en-GB" altLang="en-US" sz="18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Connaughton</a:t>
            </a:r>
            <a:b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Week 3 - Thursday</a:t>
            </a:r>
            <a:br>
              <a:rPr lang="en-GB" altLang="en-US" sz="3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endParaRPr lang="en-GB" sz="3200" dirty="0"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EB75F54-68BD-F478-8BC3-54BCACE3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1125538"/>
            <a:ext cx="8229600" cy="1143000"/>
          </a:xfrm>
        </p:spPr>
        <p:txBody>
          <a:bodyPr/>
          <a:lstStyle/>
          <a:p>
            <a:r>
              <a:rPr lang="en-GB" altLang="en-US" b="1" u="sng"/>
              <a:t>Motivation for taking part in exercise</a:t>
            </a:r>
            <a:endParaRPr lang="en-GB" altLang="en-US"/>
          </a:p>
        </p:txBody>
      </p:sp>
      <p:graphicFrame>
        <p:nvGraphicFramePr>
          <p:cNvPr id="8196" name="Content Placeholder 2">
            <a:extLst>
              <a:ext uri="{FF2B5EF4-FFF2-40B4-BE49-F238E27FC236}">
                <a16:creationId xmlns:a16="http://schemas.microsoft.com/office/drawing/2014/main" id="{9D464146-D600-D018-0232-F1BF150360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383CD21-4D8C-2731-BAD0-B88034A13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67F9D-8591-65BB-F5F9-718E6C4B5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/>
          <a:lstStyle/>
          <a:p>
            <a:pPr marL="0" indent="0">
              <a:buFont typeface="Wingdings 2" panose="05020102010507070707" pitchFamily="18" charset="2"/>
              <a:buNone/>
              <a:defRPr/>
            </a:pPr>
            <a:r>
              <a:rPr lang="en-GB" sz="1600" dirty="0">
                <a:ea typeface="ＭＳ Ｐゴシック" panose="020B0600070205080204" pitchFamily="34" charset="-128"/>
              </a:rPr>
              <a:t>Participants in group 1 are exercising at (or above) the recommended exercise guidelines per week. The participants in group 2 do not reach the recommended amount of weekly exercise. 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endParaRPr lang="en-GB" sz="1600" dirty="0">
              <a:ea typeface="ＭＳ Ｐゴシック" panose="020B0600070205080204" pitchFamily="34" charset="-128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sz="1600" b="1" dirty="0">
                <a:ea typeface="ＭＳ Ｐゴシック" panose="020B0600070205080204" pitchFamily="34" charset="-128"/>
              </a:rPr>
              <a:t>Introduction</a:t>
            </a:r>
            <a:r>
              <a:rPr lang="en-GB" sz="1600" dirty="0">
                <a:ea typeface="ＭＳ Ｐゴシック" panose="020B0600070205080204" pitchFamily="34" charset="-128"/>
              </a:rPr>
              <a:t> – Review of relevant literature relating to motivation and behavioural regulation of exercise (</a:t>
            </a:r>
            <a:r>
              <a:rPr lang="en-GB" sz="1600" i="1" dirty="0">
                <a:ea typeface="ＭＳ Ｐゴシック" panose="020B0600070205080204" pitchFamily="34" charset="-128"/>
              </a:rPr>
              <a:t>approx. 500 words</a:t>
            </a:r>
            <a:r>
              <a:rPr lang="en-GB" sz="1600" dirty="0">
                <a:ea typeface="ＭＳ Ｐゴシック" panose="020B0600070205080204" pitchFamily="34" charset="-128"/>
              </a:rPr>
              <a:t>).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r>
              <a:rPr lang="en-GB" sz="1600" dirty="0">
                <a:ea typeface="ＭＳ Ｐゴシック" panose="020B0600070205080204" pitchFamily="34" charset="-128"/>
              </a:rPr>
              <a:t>This should include research relating to differences found in motives between various population groups (including students) and the behavioural regulation of those of differing activity levels.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endParaRPr lang="en-GB" sz="1600" dirty="0">
              <a:ea typeface="ＭＳ Ｐゴシック" panose="020B0600070205080204" pitchFamily="34" charset="-128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sz="1600" b="1" dirty="0">
                <a:ea typeface="ＭＳ Ｐゴシック" panose="020B0600070205080204" pitchFamily="34" charset="-128"/>
              </a:rPr>
              <a:t>Method</a:t>
            </a:r>
            <a:r>
              <a:rPr lang="en-GB" sz="1600" dirty="0">
                <a:ea typeface="ＭＳ Ｐゴシック" panose="020B0600070205080204" pitchFamily="34" charset="-128"/>
              </a:rPr>
              <a:t> –</a:t>
            </a:r>
            <a:r>
              <a:rPr lang="en-GB" sz="1600" b="1" dirty="0">
                <a:ea typeface="ＭＳ Ｐゴシック" panose="020B0600070205080204" pitchFamily="34" charset="-128"/>
              </a:rPr>
              <a:t> </a:t>
            </a:r>
            <a:r>
              <a:rPr lang="en-GB" sz="1600" dirty="0">
                <a:ea typeface="ＭＳ Ｐゴシック" panose="020B0600070205080204" pitchFamily="34" charset="-128"/>
              </a:rPr>
              <a:t>Briefly outline the participants, procedures and design of the study (</a:t>
            </a:r>
            <a:r>
              <a:rPr lang="en-GB" sz="1600" i="1" dirty="0">
                <a:ea typeface="ＭＳ Ｐゴシック" panose="020B0600070205080204" pitchFamily="34" charset="-128"/>
              </a:rPr>
              <a:t>approx. 200 words</a:t>
            </a:r>
            <a:r>
              <a:rPr lang="en-GB" sz="1600" dirty="0">
                <a:ea typeface="ＭＳ Ｐゴシック" panose="020B0600070205080204" pitchFamily="34" charset="-128"/>
              </a:rPr>
              <a:t>).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endParaRPr lang="en-GB" sz="1600" dirty="0">
              <a:ea typeface="ＭＳ Ｐゴシック" panose="020B0600070205080204" pitchFamily="34" charset="-128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sz="1600" b="1" dirty="0">
                <a:ea typeface="ＭＳ Ｐゴシック" panose="020B0600070205080204" pitchFamily="34" charset="-128"/>
              </a:rPr>
              <a:t>Results</a:t>
            </a:r>
            <a:r>
              <a:rPr lang="en-GB" sz="1600" dirty="0">
                <a:ea typeface="ＭＳ Ｐゴシック" panose="020B0600070205080204" pitchFamily="34" charset="-128"/>
              </a:rPr>
              <a:t> – Using the data provided, present the results in an appropriate format. This should include descriptive statistics, table, figure and associated narrative (</a:t>
            </a:r>
            <a:r>
              <a:rPr lang="en-GB" sz="1600" i="1" dirty="0">
                <a:ea typeface="ＭＳ Ｐゴシック" panose="020B0600070205080204" pitchFamily="34" charset="-128"/>
              </a:rPr>
              <a:t>approx. 250 words</a:t>
            </a:r>
            <a:r>
              <a:rPr lang="en-GB" sz="1600" dirty="0">
                <a:ea typeface="ＭＳ Ｐゴシック" panose="020B0600070205080204" pitchFamily="34" charset="-128"/>
              </a:rPr>
              <a:t>).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endParaRPr lang="en-GB" sz="1600" dirty="0">
              <a:ea typeface="ＭＳ Ｐゴシック" panose="020B0600070205080204" pitchFamily="34" charset="-128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sz="1600" b="1" dirty="0">
                <a:ea typeface="ＭＳ Ｐゴシック" panose="020B0600070205080204" pitchFamily="34" charset="-128"/>
              </a:rPr>
              <a:t>Discussion</a:t>
            </a:r>
            <a:r>
              <a:rPr lang="en-GB" sz="1600" dirty="0">
                <a:ea typeface="ＭＳ Ｐゴシック" panose="020B0600070205080204" pitchFamily="34" charset="-128"/>
              </a:rPr>
              <a:t> – Discussion of your findings in relation to previous research (</a:t>
            </a:r>
            <a:r>
              <a:rPr lang="en-GB" sz="1600" i="1" dirty="0">
                <a:ea typeface="ＭＳ Ｐゴシック" panose="020B0600070205080204" pitchFamily="34" charset="-128"/>
              </a:rPr>
              <a:t>approx. 550 words</a:t>
            </a:r>
            <a:r>
              <a:rPr lang="en-GB" sz="1600" dirty="0">
                <a:ea typeface="ＭＳ Ｐゴシック" panose="020B0600070205080204" pitchFamily="34" charset="-128"/>
              </a:rPr>
              <a:t>).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r>
              <a:rPr lang="en-GB" sz="1600" dirty="0">
                <a:ea typeface="ＭＳ Ｐゴシック" panose="020B0600070205080204" pitchFamily="34" charset="-128"/>
              </a:rPr>
              <a:t>In this section you need to relate your findings to the research discussed in the introduction and either support or reject previous research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06EE5230-0C96-FBFD-36EE-0143F2DE2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Title: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59BEFF0-747F-BED4-62D6-A6C805E89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3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Informative and succinct.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was the focus of the study?</a:t>
            </a:r>
          </a:p>
          <a:p>
            <a:pPr lvl="1"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 activity , fitness and health of children.</a:t>
            </a:r>
          </a:p>
          <a:p>
            <a:pPr lvl="1"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comparison of four typical green exercise environments and prediction of psychological health outcomes.</a:t>
            </a:r>
          </a:p>
          <a:p>
            <a:pPr lvl="1"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effects of age, gender and level of experience on motivation to sea kayak </a:t>
            </a:r>
          </a:p>
          <a:p>
            <a:pPr lvl="1" eaLnBrk="1" hangingPunct="1"/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are we looking at?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954F959-69B8-2C48-726B-AC1A46113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Introduction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D7CC345-4161-4B50-7410-8D291C7CF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area is defined and specific hypotheses derived.</a:t>
            </a: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General – Specific</a:t>
            </a:r>
          </a:p>
          <a:p>
            <a:pPr eaLnBrk="1" hangingPunct="1"/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i.e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benefits of PA and exercise/ different populations / research relating to differences found in motives between various population groups (including students) and the behavioural regulation of those of differing activity levels.</a:t>
            </a:r>
          </a:p>
          <a:p>
            <a:pPr eaLnBrk="1" hangingPunct="1"/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Theory and research is cited to give the background to your study.</a:t>
            </a: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most relevant - no substitute to reading!</a:t>
            </a: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Relevant research presents a rationale for why the study needs to be undertaken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B35F012-BC8D-EA36-E1D0-97F9BD5177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300"/>
              <a:t>Introduction continued…</a:t>
            </a:r>
            <a:br>
              <a:rPr lang="en-GB" altLang="en-US" sz="3300"/>
            </a:br>
            <a:endParaRPr lang="en-GB" altLang="en-US" sz="330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89CEAFD-E386-3329-A1AC-687A4439A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00213"/>
            <a:ext cx="7772400" cy="48133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This section leads to your aims.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Inform reader of specific aim or purpose of the study.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State these formally. 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do you aim to discover from your research?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51A2615-7B77-1A1B-1D96-B6C201BBB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Method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95B079C-C696-5A03-05BA-A095A282B8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989138"/>
            <a:ext cx="7772400" cy="4154487"/>
          </a:xfrm>
        </p:spPr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400" dirty="0">
                <a:latin typeface="Arial" charset="0"/>
                <a:ea typeface="+mn-ea"/>
                <a:cs typeface="Arial" charset="0"/>
              </a:rPr>
              <a:t>Details of what you have done - purely descriptive but precise.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400" dirty="0">
                <a:latin typeface="Arial" charset="0"/>
                <a:ea typeface="+mn-ea"/>
                <a:cs typeface="Arial" charset="0"/>
              </a:rPr>
              <a:t>Enough detail to permit someone else to replicate your research.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400" dirty="0">
                <a:latin typeface="Arial" charset="0"/>
                <a:ea typeface="+mn-ea"/>
                <a:cs typeface="Arial" charset="0"/>
              </a:rPr>
              <a:t>Past Tense and 3</a:t>
            </a:r>
            <a:r>
              <a:rPr lang="en-GB" sz="2400" baseline="30000" dirty="0">
                <a:latin typeface="Arial" charset="0"/>
                <a:ea typeface="+mn-ea"/>
                <a:cs typeface="Arial" charset="0"/>
              </a:rPr>
              <a:t>rd</a:t>
            </a:r>
            <a:r>
              <a:rPr lang="en-GB" sz="2400" dirty="0">
                <a:latin typeface="Arial" charset="0"/>
                <a:ea typeface="+mn-ea"/>
                <a:cs typeface="Arial" charset="0"/>
              </a:rPr>
              <a:t> Person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sz="2400" dirty="0">
              <a:latin typeface="Arial" charset="0"/>
              <a:ea typeface="+mn-ea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3000" b="1" dirty="0">
                <a:latin typeface="Arial" charset="0"/>
                <a:ea typeface="+mn-ea"/>
                <a:cs typeface="Arial" charset="0"/>
              </a:rPr>
              <a:t>Participants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400" dirty="0">
                <a:latin typeface="Arial" charset="0"/>
                <a:ea typeface="+mn-ea"/>
                <a:cs typeface="Arial" charset="0"/>
              </a:rPr>
              <a:t>Describe sample. How many? Students, age range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sz="2400" dirty="0">
              <a:latin typeface="Arial" charset="0"/>
              <a:ea typeface="+mn-ea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400" dirty="0">
                <a:latin typeface="Arial" charset="0"/>
                <a:ea typeface="+mn-ea"/>
                <a:cs typeface="Arial" charset="0"/>
              </a:rPr>
              <a:t>For other studies it could be…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>
                <a:latin typeface="Arial" charset="0"/>
                <a:ea typeface="+mn-ea"/>
                <a:cs typeface="Arial" charset="0"/>
              </a:rPr>
              <a:t>Other characteristics (i.e. non - basketball players)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latin typeface="Arial" charset="0"/>
                <a:ea typeface="+mn-ea"/>
                <a:cs typeface="Arial" charset="0"/>
              </a:rPr>
              <a:t>Teaching the lay-up to beginners.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latin typeface="Arial" charset="0"/>
                <a:ea typeface="+mn-ea"/>
                <a:cs typeface="Arial" charset="0"/>
              </a:rPr>
              <a:t>HNL / SES students. 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latin typeface="Arial" charset="0"/>
                <a:ea typeface="+mn-ea"/>
                <a:cs typeface="Arial" charset="0"/>
              </a:rPr>
              <a:t>Leader experience in the outdoors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FCFFAF1-57B9-A00C-73E0-34CDD4493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Instrumentation &amp; Design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BB6F7F7-16C3-2A14-A283-BA7377FA3A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1828800"/>
            <a:ext cx="8077200" cy="4114800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Monotype Sorts" charset="2"/>
              <a:buNone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Describe the instruments / Q. used - i.e. BREQ-3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Stating a list is NOT acceptable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Diagrams can be included (if required).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Detailed instructions, photographs, lists of items to choose from - appendix.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Monotype Sorts" charset="2"/>
              <a:buNone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Describe the design of your experiment &amp; specific conditions.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latin typeface="Arial" pitchFamily="34" charset="0"/>
                <a:ea typeface="ＭＳ Ｐゴシック" charset="-128"/>
                <a:cs typeface="Arial" pitchFamily="34" charset="0"/>
              </a:rPr>
              <a:t>Communicate efficiently as possible the precise nature of the experiment. - </a:t>
            </a:r>
            <a:r>
              <a:rPr lang="en-GB" sz="2800" dirty="0">
                <a:solidFill>
                  <a:schemeClr val="accent1"/>
                </a:solidFill>
                <a:latin typeface="Arial" pitchFamily="34" charset="0"/>
                <a:ea typeface="ＭＳ Ｐゴシック" charset="-128"/>
                <a:cs typeface="Arial" pitchFamily="34" charset="0"/>
              </a:rPr>
              <a:t>should be able to replicate.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FD6A58CA-6106-B4A9-085D-81D2E99E8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Results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7EEEE7A-07D7-9EF7-7575-35C19D992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905000"/>
            <a:ext cx="7772400" cy="4724400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Presents results obtained from experiment and the outcome of any statistics that have been applied.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Clear logical and informative results section is essential.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Blend of verbal description and visual illustration.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First results presented - descriptive - use intelligence! 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Raw data (can be added to the appendix) Mean &amp; S.D. used.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Data analysis and presentation will be covered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6B4AC9A-DC72-5DB2-28F7-93A9EFAE8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CB8D8A2-9C6A-2025-5B50-B57FD2054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2000" dirty="0"/>
              <a:t>How would a bar chart look for the BREQ-3 data (2 groups – reaching guidelines / below guidelines)</a:t>
            </a:r>
          </a:p>
          <a:p>
            <a:r>
              <a:rPr lang="en-GB" altLang="en-US" sz="2000" dirty="0"/>
              <a:t>Subscales of BREQ3 rather than ‘location’</a:t>
            </a:r>
          </a:p>
          <a:p>
            <a:endParaRPr lang="en-GB" altLang="en-US" dirty="0"/>
          </a:p>
        </p:txBody>
      </p:sp>
      <p:pic>
        <p:nvPicPr>
          <p:cNvPr id="16388" name="Picture 3">
            <a:extLst>
              <a:ext uri="{FF2B5EF4-FFF2-40B4-BE49-F238E27FC236}">
                <a16:creationId xmlns:a16="http://schemas.microsoft.com/office/drawing/2014/main" id="{A590DB9A-666F-69D3-8933-6E93226079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04850"/>
            <a:ext cx="8424863" cy="481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BE01A801-C896-E2E7-2CD3-67EA791FD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7411" name="Content Placeholder 3">
            <a:extLst>
              <a:ext uri="{FF2B5EF4-FFF2-40B4-BE49-F238E27FC236}">
                <a16:creationId xmlns:a16="http://schemas.microsoft.com/office/drawing/2014/main" id="{F9DF0A02-2DB6-592E-2FC8-4F24D7F417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836613"/>
            <a:ext cx="8569325" cy="496887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10B867C-E6E2-8140-9F0E-10B16F5CE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-100013"/>
            <a:ext cx="8229600" cy="1143001"/>
          </a:xfrm>
        </p:spPr>
        <p:txBody>
          <a:bodyPr/>
          <a:lstStyle/>
          <a:p>
            <a:r>
              <a:rPr lang="en-GB" altLang="en-US"/>
              <a:t>Example Figure and Table</a:t>
            </a:r>
          </a:p>
        </p:txBody>
      </p:sp>
      <p:pic>
        <p:nvPicPr>
          <p:cNvPr id="18435" name="Content Placeholder 1">
            <a:extLst>
              <a:ext uri="{FF2B5EF4-FFF2-40B4-BE49-F238E27FC236}">
                <a16:creationId xmlns:a16="http://schemas.microsoft.com/office/drawing/2014/main" id="{44403DDB-90AB-9329-1CC0-37A1FA9FC6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196975"/>
            <a:ext cx="6985000" cy="512762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CEDBC15-03A2-CD37-AC93-D83C0317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Results continued...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2B238C35-758E-7C5B-4756-EF4044AA8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33600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Describe how raw data is in table form. Comment on major characteristics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DO NOT draw conclusions or interpret results in this section: merely note results.</a:t>
            </a:r>
          </a:p>
          <a:p>
            <a:pPr eaLnBrk="1" hangingPunct="1"/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F0A19E4-5CA5-8621-CB2E-B04742535C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What is the Purpose of the Discussion Section?</a:t>
            </a: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6D741B70-B0C9-14BF-2743-439807A41B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Explain your results and place them into context.</a:t>
            </a:r>
          </a:p>
          <a:p>
            <a:pPr eaLnBrk="1" hangingPunct="1"/>
            <a:r>
              <a:rPr lang="en-GB" altLang="en-US"/>
              <a:t>Most important section of a report or dissertation.</a:t>
            </a:r>
          </a:p>
          <a:p>
            <a:pPr eaLnBrk="1" hangingPunct="1"/>
            <a:r>
              <a:rPr lang="en-GB" altLang="en-US"/>
              <a:t>Why?</a:t>
            </a:r>
          </a:p>
          <a:p>
            <a:pPr eaLnBrk="1" hangingPunct="1"/>
            <a:r>
              <a:rPr lang="en-US" altLang="en-US"/>
              <a:t>Section most likely to be cited or quoted.</a:t>
            </a:r>
            <a:r>
              <a:rPr lang="en-GB" altLang="en-US"/>
              <a:t> </a:t>
            </a:r>
          </a:p>
          <a:p>
            <a:pPr eaLnBrk="1" hangingPunct="1"/>
            <a:r>
              <a:rPr lang="en-GB" altLang="en-US"/>
              <a:t>Demonstrates understanding, interpretation analysis skills.</a:t>
            </a:r>
            <a:endParaRPr lang="en-US" altLang="en-US"/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8D6A873-DC1C-FAD7-B991-BBB98B989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Discussion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D9CAE2D-F54B-35FF-2C1B-C23B3B7F1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Very important section - readers often go straight to discussion. Often quoted.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Write in 3rd person - NOT “I expected this”</a:t>
            </a:r>
            <a:r>
              <a:rPr lang="en-GB" altLang="ja-JP" sz="280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altLang="ja-JP" sz="2800">
                <a:latin typeface="Arial" panose="020B0604020202020204" pitchFamily="34" charset="0"/>
                <a:cs typeface="Arial" panose="020B0604020202020204" pitchFamily="34" charset="0"/>
              </a:rPr>
              <a:t>we found that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GB" altLang="ja-JP" sz="2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“…….was found to be”</a:t>
            </a:r>
            <a:endParaRPr lang="en-GB" altLang="ja-JP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1st sentence should be most important findings. Did you accomplish your aims?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Not proved anything merely support or reject previous research!!!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3CAEE54E-5F35-4BBD-6E63-90D45DE970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Discussion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518FE7C3-E3ED-71DA-D52D-A2494D8D9D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buFontTx/>
              <a:buNone/>
              <a:defRPr/>
            </a:pPr>
            <a:r>
              <a:rPr lang="en-GB" altLang="en-US" dirty="0">
                <a:solidFill>
                  <a:srgbClr val="0066FF"/>
                </a:solidFill>
                <a:ea typeface="+mn-ea"/>
                <a:cs typeface="+mn-cs"/>
              </a:rPr>
              <a:t>Specific</a:t>
            </a: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b="1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algn="ctr" eaLnBrk="1" fontAlgn="auto" hangingPunct="1">
              <a:buFontTx/>
              <a:buNone/>
              <a:defRPr/>
            </a:pPr>
            <a:endParaRPr lang="en-GB" altLang="en-US" sz="4400" b="1" dirty="0">
              <a:solidFill>
                <a:srgbClr val="FFFF66"/>
              </a:solidFill>
              <a:ea typeface="+mn-ea"/>
              <a:cs typeface="+mn-cs"/>
            </a:endParaRPr>
          </a:p>
          <a:p>
            <a:pPr algn="ctr" eaLnBrk="1" fontAlgn="auto" hangingPunct="1">
              <a:buFontTx/>
              <a:buNone/>
              <a:defRPr/>
            </a:pPr>
            <a:r>
              <a:rPr lang="en-GB" altLang="en-US" sz="4400" b="1" dirty="0">
                <a:solidFill>
                  <a:srgbClr val="0000FF"/>
                </a:solidFill>
                <a:ea typeface="+mn-ea"/>
                <a:cs typeface="+mn-cs"/>
              </a:rPr>
              <a:t>General</a:t>
            </a: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</p:txBody>
      </p:sp>
      <p:sp>
        <p:nvSpPr>
          <p:cNvPr id="74756" name="Line 4">
            <a:extLst>
              <a:ext uri="{FF2B5EF4-FFF2-40B4-BE49-F238E27FC236}">
                <a16:creationId xmlns:a16="http://schemas.microsoft.com/office/drawing/2014/main" id="{A25ECE07-F86B-084A-3000-B816F26CA6F1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3438" y="3068638"/>
            <a:ext cx="0" cy="1944687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12A1212-EEC8-4D51-201A-DCD7DA533B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Important Components of the Discussion Section</a:t>
            </a: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A24E2D0-2988-E44B-4B2D-317C446133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2038" y="2492375"/>
            <a:ext cx="7769225" cy="3889375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Introduction of key findings from your results.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Relating your results to previous research studies (motivation and activity level) and theory – SDT Organismic Integration Theory.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Suggest reasons for your findings.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Practical implications.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Strengths and limitations of your study.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/>
              <a:t>Directions for future research.</a:t>
            </a:r>
            <a:endParaRPr lang="en-US" altLang="en-US"/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A597B28-E314-4A09-0289-B8D781CCB0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450" y="484188"/>
            <a:ext cx="6799263" cy="1303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Introduction of Key Findings From Your Results.</a:t>
            </a:r>
            <a:endParaRPr lang="en-US" altLang="en-US" dirty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CDB1E8A4-496A-536E-FC1F-3E5AFA1F51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2133600"/>
            <a:ext cx="8388350" cy="509111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/>
              <a:t>The first sentence in the discussion should briefly describe the most important result you obtained.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What were your key findings?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Relate back to your aims… State the conclusion(s) in clear, precise, unambiguous language.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Remember you have not </a:t>
            </a:r>
            <a:r>
              <a:rPr lang="en-US" altLang="en-GB" sz="2800"/>
              <a:t>‘</a:t>
            </a:r>
            <a:r>
              <a:rPr lang="en-US" altLang="en-US" sz="2800"/>
              <a:t>proved</a:t>
            </a:r>
            <a:r>
              <a:rPr lang="en-US" altLang="en-GB" sz="2800"/>
              <a:t>’</a:t>
            </a:r>
            <a:r>
              <a:rPr lang="en-US" altLang="en-US" sz="2800"/>
              <a:t> anything, you merely support or reject previous research 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A2A4521-D2C3-0BB7-AF8E-D57E339794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450" y="463550"/>
            <a:ext cx="6799263" cy="1303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Relating Your Results to Previous Research.</a:t>
            </a:r>
            <a:endParaRPr lang="en-US" altLang="en-US" dirty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00C8176-38EC-0F00-87B6-B0E460E925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01675" y="2205038"/>
            <a:ext cx="7769225" cy="50911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The reader should be able to go directly to the discussion section and establish the key findings from the first paragraph.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Relate back to previous work that you have discussed.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The main emphasis in this section should lie in relating your results to previous work in the area and in discussing the theoretical implications.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Start with most specific / relevant research.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Similar study / using the same methods / same population…if possible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Do your results support or reject previous studies?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Similarities / differences? 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2C81997B-C7F1-0162-2E2A-43E50722AA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6799263" cy="1303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Relating to Previous Theory / Models Proposed to Explain Behaviour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8DF7A3E6-5DC3-5746-6A78-F45768F6B1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42963" y="2205038"/>
            <a:ext cx="7488237" cy="4402137"/>
          </a:xfrm>
        </p:spPr>
        <p:txBody>
          <a:bodyPr/>
          <a:lstStyle/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Char char=""/>
              <a:defRPr/>
            </a:pPr>
            <a:r>
              <a:rPr lang="en-US" altLang="en-US" sz="2800" dirty="0">
                <a:ea typeface="ＭＳ Ｐゴシック" panose="020B0600070205080204" pitchFamily="34" charset="-128"/>
              </a:rPr>
              <a:t>Relate back to these key theories hypotheses – does your research support or reject these?</a:t>
            </a:r>
          </a:p>
          <a:p>
            <a:pPr marL="0" indent="0" eaLnBrk="1" hangingPunct="1">
              <a:lnSpc>
                <a:spcPct val="70000"/>
              </a:lnSpc>
              <a:buFont typeface="Wingdings 2" panose="05020102010507070707" pitchFamily="18" charset="2"/>
              <a:buNone/>
              <a:defRPr/>
            </a:pPr>
            <a:endParaRPr lang="en-US" altLang="en-US" sz="28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Char char=""/>
              <a:defRPr/>
            </a:pPr>
            <a:r>
              <a:rPr lang="en-US" altLang="en-US" sz="2800" dirty="0">
                <a:ea typeface="ＭＳ Ｐゴシック" panose="020B0600070205080204" pitchFamily="34" charset="-128"/>
              </a:rPr>
              <a:t>What changes / additions would you suggest need to be made to theories in light of what you have found – this may not be the case!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Char char=""/>
              <a:defRPr/>
            </a:pPr>
            <a:r>
              <a:rPr lang="en-US" altLang="en-US" sz="2800" dirty="0">
                <a:ea typeface="ＭＳ Ｐゴシック" panose="020B0600070205080204" pitchFamily="34" charset="-128"/>
              </a:rPr>
              <a:t>Move to less specific research studies </a:t>
            </a:r>
            <a:r>
              <a:rPr lang="en-US" altLang="en-US" sz="2800" dirty="0">
                <a:solidFill>
                  <a:srgbClr val="CC00FF"/>
                </a:solidFill>
                <a:ea typeface="ＭＳ Ｐゴシック" panose="020B0600070205080204" pitchFamily="34" charset="-128"/>
              </a:rPr>
              <a:t>(still relevant though!)</a:t>
            </a:r>
            <a:r>
              <a:rPr lang="en-US" altLang="en-US" sz="2800" dirty="0">
                <a:ea typeface="ＭＳ Ｐゴシック" panose="020B0600070205080204" pitchFamily="34" charset="-128"/>
              </a:rPr>
              <a:t> – different population / country / method.</a:t>
            </a:r>
          </a:p>
          <a:p>
            <a:pPr eaLnBrk="1" hangingPunct="1">
              <a:lnSpc>
                <a:spcPct val="70000"/>
              </a:lnSpc>
              <a:buFontTx/>
              <a:buNone/>
              <a:defRPr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C7853056-00B8-61D9-BCAE-4A2CE05601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8366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Suggest Reasons for Your Findings.</a:t>
            </a:r>
            <a:endParaRPr lang="en-US" altLang="en-US"/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77B22581-DF35-E78B-E115-C0FFCDC2E2E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0113" y="1916113"/>
          <a:ext cx="7769225" cy="4256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EBA87F3C-E2DE-358D-1BED-1AA47E8511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1268413"/>
            <a:ext cx="7777163" cy="7143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Strengths and Limitations of Your Study.</a:t>
            </a:r>
            <a:endParaRPr lang="en-US" altLang="en-US" dirty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D994DE03-1261-BA61-433E-2DA6101B78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2420938"/>
            <a:ext cx="7769225" cy="46148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/>
              <a:t>You may also wish to discuss your study in broader terms; say why you may not have got the results/effect you anticipated i.e. sample size too small, not enough control of extraneous variables or  inappropriate measures of performance.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What strengths did your study have?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>
                <a:solidFill>
                  <a:srgbClr val="0066FF"/>
                </a:solidFill>
              </a:rPr>
              <a:t>Has this ever been done before?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>
                <a:solidFill>
                  <a:srgbClr val="0066FF"/>
                </a:solidFill>
              </a:rPr>
              <a:t>In this way? - Type of methods used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>
                <a:solidFill>
                  <a:srgbClr val="0066FF"/>
                </a:solidFill>
              </a:rPr>
              <a:t>Sample of participants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What weaknesses did your study have?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>
                <a:solidFill>
                  <a:srgbClr val="0066FF"/>
                </a:solidFill>
              </a:rPr>
              <a:t>Time limitations – what impact did this have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>
                <a:solidFill>
                  <a:srgbClr val="0066FF"/>
                </a:solidFill>
              </a:rPr>
              <a:t>Sample of participants – size etc…</a:t>
            </a: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DA191C5C-A490-C30D-233E-593F54D70B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857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Practical Implications.</a:t>
            </a:r>
            <a:endParaRPr lang="en-US" alt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6F061E68-5C99-75C8-00BC-658382A110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1628775"/>
            <a:ext cx="7769225" cy="4614863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Finally, you may wish to suggest the implications of the results for practical situations. 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If you have established: </a:t>
            </a:r>
          </a:p>
          <a:p>
            <a:pPr lvl="1"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dirty="0" err="1">
                <a:solidFill>
                  <a:srgbClr val="0066FF"/>
                </a:solidFill>
                <a:ea typeface="+mn-ea"/>
              </a:rPr>
              <a:t>Behavioural</a:t>
            </a:r>
            <a:r>
              <a:rPr lang="en-US" altLang="en-US" dirty="0">
                <a:solidFill>
                  <a:srgbClr val="0066FF"/>
                </a:solidFill>
                <a:ea typeface="+mn-ea"/>
              </a:rPr>
              <a:t> regulation to exercise (to and above recommended guidelines / below)…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Who is this information going to be useful for?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How could this information be used by these people?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You are again providing reasons why your study was worthwhile.</a:t>
            </a: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B0ECA5BE-249F-804B-E05E-08B90D9AE1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3463" y="47625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Directions for Future Research.</a:t>
            </a:r>
            <a:endParaRPr lang="en-US" altLang="en-US"/>
          </a:p>
        </p:txBody>
      </p:sp>
      <p:graphicFrame>
        <p:nvGraphicFramePr>
          <p:cNvPr id="38916" name="Rectangle 3">
            <a:extLst>
              <a:ext uri="{FF2B5EF4-FFF2-40B4-BE49-F238E27FC236}">
                <a16:creationId xmlns:a16="http://schemas.microsoft.com/office/drawing/2014/main" id="{EAAF2C35-7433-88D8-81AA-F489E4D55D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6013" y="1766888"/>
          <a:ext cx="7715250" cy="4830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E4A86A21-F48E-23DB-8948-EC2F0AF2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D72C0F34-C935-F73D-3C5B-A8076FDD7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You should give full references for all those articles / sources cited in the report. </a:t>
            </a:r>
          </a:p>
          <a:p>
            <a:pPr eaLnBrk="1" hangingPunct="1"/>
            <a:r>
              <a:rPr lang="en-GB" altLang="en-US"/>
              <a:t>Different styles of referencing - see books / journal articles for examples. </a:t>
            </a:r>
          </a:p>
          <a:p>
            <a:pPr eaLnBrk="1" hangingPunct="1"/>
            <a:r>
              <a:rPr lang="en-GB" altLang="en-US"/>
              <a:t>Provide Author, year of publication, title of book / article, Journal, volume &amp; number, publisher.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UWTSD - referencing guide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534BB8EF-6F84-890A-0B18-C365E1367B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5492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General Presentation Rules…</a:t>
            </a:r>
            <a:endParaRPr lang="en-US" altLang="en-US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9EFC36A4-FD55-5584-0571-F385E7F227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2038" y="1766888"/>
            <a:ext cx="7769225" cy="50911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66FF"/>
              </a:solidFill>
            </a:endParaRP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DB61B68D-530E-4EEF-A102-83D02A6B13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2C7E197B-246B-D9E1-9F9E-95A8B95B23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412875"/>
            <a:ext cx="7769225" cy="5043488"/>
          </a:xfrm>
        </p:spPr>
        <p:txBody>
          <a:bodyPr/>
          <a:lstStyle/>
          <a:p>
            <a:pPr eaLnBrk="1" hangingPunct="1"/>
            <a:r>
              <a:rPr lang="en-US" altLang="en-US"/>
              <a:t>Write in the third person only throughout your discussion.</a:t>
            </a:r>
          </a:p>
          <a:p>
            <a:pPr lvl="1" eaLnBrk="1" hangingPunct="1"/>
            <a:r>
              <a:rPr lang="en-US" altLang="en-US" sz="2200">
                <a:solidFill>
                  <a:srgbClr val="006699"/>
                </a:solidFill>
              </a:rPr>
              <a:t>The results of the current study support the work of Davies (2004) by suggesting that…..</a:t>
            </a:r>
          </a:p>
          <a:p>
            <a:pPr eaLnBrk="1" hangingPunct="1"/>
            <a:r>
              <a:rPr lang="en-US" altLang="en-US"/>
              <a:t>Past tense.</a:t>
            </a:r>
          </a:p>
          <a:p>
            <a:pPr eaLnBrk="1" hangingPunct="1"/>
            <a:r>
              <a:rPr lang="en-US" altLang="en-US"/>
              <a:t>Discussion becomes more speculative towards the end.</a:t>
            </a:r>
          </a:p>
          <a:p>
            <a:pPr lvl="1" eaLnBrk="1" hangingPunct="1"/>
            <a:r>
              <a:rPr lang="en-US" altLang="en-US" sz="2200">
                <a:solidFill>
                  <a:srgbClr val="3366FF"/>
                </a:solidFill>
              </a:rPr>
              <a:t>Suggesting reasons for findings</a:t>
            </a:r>
          </a:p>
          <a:p>
            <a:pPr lvl="1" eaLnBrk="1" hangingPunct="1"/>
            <a:r>
              <a:rPr lang="en-US" altLang="en-US" sz="2200">
                <a:solidFill>
                  <a:srgbClr val="3366FF"/>
                </a:solidFill>
              </a:rPr>
              <a:t>Practical application.</a:t>
            </a:r>
          </a:p>
          <a:p>
            <a:pPr eaLnBrk="1" hangingPunct="1"/>
            <a:r>
              <a:rPr lang="en-US" altLang="en-US"/>
              <a:t>Suggest ideas for future research to test this speculation.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A898EE10-D54E-6842-DD74-0AE1C8E74C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8366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Summary</a:t>
            </a: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D57A9C7F-00C8-D0BF-89CC-A15DE50588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550" y="2492375"/>
            <a:ext cx="7769225" cy="4614863"/>
          </a:xfrm>
        </p:spPr>
        <p:txBody>
          <a:bodyPr/>
          <a:lstStyle/>
          <a:p>
            <a:pPr marL="609600" indent="-609600" eaLnBrk="1" hangingPunct="1"/>
            <a:r>
              <a:rPr lang="en-US" altLang="en-US"/>
              <a:t>Structure of the discussion section:</a:t>
            </a:r>
          </a:p>
          <a:p>
            <a:pPr marL="990600" lvl="1" indent="-533400" eaLnBrk="1" hangingPunct="1"/>
            <a:r>
              <a:rPr lang="en-GB" altLang="en-US">
                <a:solidFill>
                  <a:srgbClr val="3366FF"/>
                </a:solidFill>
              </a:rPr>
              <a:t>Introduction of key findings from your results.</a:t>
            </a:r>
          </a:p>
          <a:p>
            <a:pPr marL="990600" lvl="1" indent="-533400" eaLnBrk="1" hangingPunct="1"/>
            <a:r>
              <a:rPr lang="en-GB" altLang="en-US"/>
              <a:t>Relating your results to previous research.</a:t>
            </a:r>
          </a:p>
          <a:p>
            <a:pPr marL="990600" lvl="1" indent="-533400" eaLnBrk="1" hangingPunct="1"/>
            <a:r>
              <a:rPr lang="en-GB" altLang="en-US">
                <a:solidFill>
                  <a:srgbClr val="3366FF"/>
                </a:solidFill>
              </a:rPr>
              <a:t>Suggest reasons for your findings.</a:t>
            </a:r>
          </a:p>
          <a:p>
            <a:pPr marL="990600" lvl="1" indent="-533400" eaLnBrk="1" hangingPunct="1"/>
            <a:r>
              <a:rPr lang="en-GB" altLang="en-US"/>
              <a:t>Strengths and limitations of your study.</a:t>
            </a:r>
          </a:p>
          <a:p>
            <a:pPr marL="990600" lvl="1" indent="-533400" eaLnBrk="1" hangingPunct="1"/>
            <a:r>
              <a:rPr lang="en-GB" altLang="en-US">
                <a:solidFill>
                  <a:srgbClr val="3366FF"/>
                </a:solidFill>
              </a:rPr>
              <a:t>Practical implications.</a:t>
            </a:r>
          </a:p>
          <a:p>
            <a:pPr marL="990600" lvl="1" indent="-533400" eaLnBrk="1" hangingPunct="1"/>
            <a:r>
              <a:rPr lang="en-GB" altLang="en-US"/>
              <a:t>Directions for future research.</a:t>
            </a:r>
            <a:endParaRPr lang="en-US" altLang="en-US"/>
          </a:p>
        </p:txBody>
      </p:sp>
    </p:spTree>
  </p:cSld>
  <p:clrMapOvr>
    <a:masterClrMapping/>
  </p:clrMapOvr>
  <p:transition spd="slow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{68259E0C-D8F9-394F-BA2D-13F708F2785D}tf10001121</Template>
  <TotalTime>1834</TotalTime>
  <Words>1608</Words>
  <Application>Microsoft Macintosh PowerPoint</Application>
  <PresentationFormat>On-screen Show (4:3)</PresentationFormat>
  <Paragraphs>186</Paragraphs>
  <Slides>28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Times New Roman</vt:lpstr>
      <vt:lpstr>MS PGothic</vt:lpstr>
      <vt:lpstr>Arial</vt:lpstr>
      <vt:lpstr>Calibri</vt:lpstr>
      <vt:lpstr>Constantia</vt:lpstr>
      <vt:lpstr>Wingdings 2</vt:lpstr>
      <vt:lpstr>Monotype Sorts</vt:lpstr>
      <vt:lpstr>Flow</vt:lpstr>
      <vt:lpstr>Writing a Laboratory (research) Report  Introduction to Health and Exercise Psychology  Alison Connaughton Week 3 - Thursday </vt:lpstr>
      <vt:lpstr>Motivation for taking part in exercise</vt:lpstr>
      <vt:lpstr>PowerPoint Presentation</vt:lpstr>
      <vt:lpstr>Title:</vt:lpstr>
      <vt:lpstr>Introduction</vt:lpstr>
      <vt:lpstr>Introduction continued… </vt:lpstr>
      <vt:lpstr>Method</vt:lpstr>
      <vt:lpstr>Instrumentation &amp; Design</vt:lpstr>
      <vt:lpstr>Results</vt:lpstr>
      <vt:lpstr>PowerPoint Presentation</vt:lpstr>
      <vt:lpstr>PowerPoint Presentation</vt:lpstr>
      <vt:lpstr>Example Figure and Table</vt:lpstr>
      <vt:lpstr>Results continued...</vt:lpstr>
      <vt:lpstr>What is the Purpose of the Discussion Section?</vt:lpstr>
      <vt:lpstr>Discussion</vt:lpstr>
      <vt:lpstr>Discussion</vt:lpstr>
      <vt:lpstr>Important Components of the Discussion Section</vt:lpstr>
      <vt:lpstr>Introduction of Key Findings From Your Results.</vt:lpstr>
      <vt:lpstr>Relating Your Results to Previous Research.</vt:lpstr>
      <vt:lpstr>Relating to Previous Theory / Models Proposed to Explain Behaviour</vt:lpstr>
      <vt:lpstr>Suggest Reasons for Your Findings.</vt:lpstr>
      <vt:lpstr>Strengths and Limitations of Your Study.</vt:lpstr>
      <vt:lpstr>Practical Implications.</vt:lpstr>
      <vt:lpstr>Directions for Future Research.</vt:lpstr>
      <vt:lpstr>References</vt:lpstr>
      <vt:lpstr>General Presentation Rules…</vt:lpstr>
      <vt:lpstr>PowerPoint Presentation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Laboratory Report</dc:title>
  <dc:creator>IT</dc:creator>
  <cp:lastModifiedBy>Alison Connaughton</cp:lastModifiedBy>
  <cp:revision>69</cp:revision>
  <dcterms:created xsi:type="dcterms:W3CDTF">2003-10-02T14:20:24Z</dcterms:created>
  <dcterms:modified xsi:type="dcterms:W3CDTF">2023-11-08T11:44:55Z</dcterms:modified>
</cp:coreProperties>
</file>