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277" r:id="rId2"/>
    <p:sldId id="278" r:id="rId3"/>
    <p:sldId id="312" r:id="rId4"/>
    <p:sldId id="285" r:id="rId5"/>
    <p:sldId id="286" r:id="rId6"/>
    <p:sldId id="283" r:id="rId7"/>
    <p:sldId id="308" r:id="rId8"/>
    <p:sldId id="257" r:id="rId9"/>
    <p:sldId id="260" r:id="rId10"/>
    <p:sldId id="265" r:id="rId11"/>
    <p:sldId id="258" r:id="rId12"/>
    <p:sldId id="309" r:id="rId13"/>
    <p:sldId id="261" r:id="rId14"/>
    <p:sldId id="297" r:id="rId15"/>
    <p:sldId id="299" r:id="rId16"/>
    <p:sldId id="264" r:id="rId17"/>
    <p:sldId id="300" r:id="rId18"/>
    <p:sldId id="301" r:id="rId19"/>
    <p:sldId id="302" r:id="rId20"/>
    <p:sldId id="303" r:id="rId21"/>
    <p:sldId id="267" r:id="rId22"/>
    <p:sldId id="304" r:id="rId23"/>
    <p:sldId id="305" r:id="rId24"/>
    <p:sldId id="306" r:id="rId25"/>
    <p:sldId id="298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1" autoAdjust="0"/>
    <p:restoredTop sz="87179" autoAdjust="0"/>
  </p:normalViewPr>
  <p:slideViewPr>
    <p:cSldViewPr>
      <p:cViewPr>
        <p:scale>
          <a:sx n="100" d="100"/>
          <a:sy n="100" d="100"/>
        </p:scale>
        <p:origin x="180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5F97575-0414-4FE7-ADCA-82151A7169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E0E0C6E-AAE5-4424-B7B2-6924CC04023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7B09624F-C706-4758-ADAD-63F19F26B3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D657B6FF-4894-4F0A-B37A-6093777CDEB0}" type="slidenum">
              <a:rPr lang="en-GB" altLang="en-US">
                <a:latin typeface="Calibri" panose="020F0502020204030204" pitchFamily="34" charset="0"/>
              </a:rPr>
              <a:pPr eaLnBrk="1" hangingPunct="1"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717A6D26-B993-49BC-B370-A9F8C5DB73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2C1A9F-9D00-47B2-ABF6-4C4005DA81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Most businesses innovate without necessarily realising that they are doing it.  Like all business processes, it is best carried out in a reasonably systematic fashion.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800" dirty="0">
                <a:solidFill>
                  <a:srgbClr val="005093"/>
                </a:solidFill>
                <a:latin typeface="Univers"/>
              </a:rPr>
              <a:t>• </a:t>
            </a:r>
            <a:r>
              <a:rPr lang="en-GB" dirty="0">
                <a:solidFill>
                  <a:srgbClr val="000000"/>
                </a:solidFill>
                <a:latin typeface="Univers"/>
              </a:rPr>
              <a:t>The process starts with an idea and ends with successful and profitable sales. It is easiest to describe in a linear fashion, but in practice many activities often take place together, or in a different order, and may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require recycling. In general, the front end is more chaotic and the back end more defined.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800" dirty="0">
                <a:solidFill>
                  <a:srgbClr val="005093"/>
                </a:solidFill>
                <a:latin typeface="Univers"/>
              </a:rPr>
              <a:t>• </a:t>
            </a:r>
            <a:r>
              <a:rPr lang="en-GB" dirty="0">
                <a:solidFill>
                  <a:srgbClr val="000000"/>
                </a:solidFill>
                <a:latin typeface="Univers"/>
              </a:rPr>
              <a:t>The “Stagegate”™ model breaks activity down into discrete linear units. Progression only occurs after satisfying certain criteria, designed to ensure that the investment is minimised in the early stages and if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necessary the project abandoned sooner rather than later. In this way a portfolio of projects in an “innovation pipeline” (sometimes called the innovation funnel because many initial ideas are refined down to only a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few market entry projects), can be created, with their progress matched to suit the available funding, resources and desired entry time into the market place. (Diagram D). ™ Robert Cooper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marL="171450" indent="-17145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Typical stages in the pipeline are Concept, Feasibility, Development and Implementation. Between each stage are notional gates where the idea/project is assessed against selected criteria to determine whether to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00"/>
                </a:solidFill>
                <a:latin typeface="Univers"/>
              </a:rPr>
              <a:t>progress it.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00"/>
              </a:solidFill>
              <a:latin typeface="Univers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37F43AA8-3CA7-4FEF-A76A-42DEA87D22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2F5C51C-AAB2-429F-BE0D-69223358850F}" type="slidenum">
              <a:rPr lang="en-GB" altLang="en-US">
                <a:latin typeface="Calibri" panose="020F0502020204030204" pitchFamily="34" charset="0"/>
              </a:rPr>
              <a:pPr eaLnBrk="1" hangingPunct="1"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CB1B6A22-AA4D-40CE-A238-6984EA554EC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5184C62D-445A-4381-BC25-B0FA7D3F4A7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Each gate consists of cross functional activities which inputs the decision to move onto the next stage or not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3FB43D68-64EE-482C-A74B-4E95DD0C75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41BBF9D4-5C2B-4A2D-BDC1-851DB378CF0D}" type="slidenum">
              <a:rPr lang="en-GB" altLang="en-US">
                <a:latin typeface="Calibri" panose="020F0502020204030204" pitchFamily="34" charset="0"/>
              </a:rPr>
              <a:pPr eaLnBrk="1" hangingPunct="1"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13/09/2022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688" y="1340768"/>
            <a:ext cx="7772400" cy="1470025"/>
          </a:xfrm>
        </p:spPr>
        <p:txBody>
          <a:bodyPr/>
          <a:lstStyle/>
          <a:p>
            <a:r>
              <a:rPr lang="en-US" altLang="en-US" b="1" dirty="0"/>
              <a:t>Welcome to </a:t>
            </a:r>
            <a:br>
              <a:rPr lang="en-US" altLang="en-US" b="1" dirty="0"/>
            </a:br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3200" b="1" dirty="0"/>
              <a:t> (BMSK6102)</a:t>
            </a:r>
            <a:br>
              <a:rPr lang="en-US" altLang="en-US" sz="3200" b="1" dirty="0"/>
            </a:br>
            <a:br>
              <a:rPr lang="en-US" altLang="en-US" sz="3200" b="1" dirty="0"/>
            </a:br>
            <a:r>
              <a:rPr lang="en-US" altLang="en-US" sz="3200" b="1" dirty="0"/>
              <a:t>Week 1 (Lecture 1)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3568"/>
            <a:ext cx="8229600" cy="857250"/>
          </a:xfrm>
        </p:spPr>
        <p:txBody>
          <a:bodyPr wrap="square"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6011" y="2025942"/>
            <a:ext cx="7606718" cy="2991780"/>
          </a:xfrm>
        </p:spPr>
        <p:txBody>
          <a:bodyPr wrap="square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Learning Outcomes: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critically reflect on the innovation concept;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recognise, analyse and apply creative thinking at the individual, team, organisational and industry level;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critically explore and differentiate between different models of innovation;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critically assess characteristics of organisational knowledge and organisational knowing.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(UWTSD Module Descriptor, 2019)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50825" y="5750720"/>
            <a:ext cx="971550" cy="164306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450"/>
              </a:spcAft>
              <a:defRPr/>
            </a:pPr>
            <a:fld id="{522351A0-EC59-43FA-9D01-40E3F89903B1}" type="datetime1">
              <a:rPr lang="en-GB" altLang="en-US" sz="675" smtClean="0"/>
              <a:t>13/09/2022</a:t>
            </a:fld>
            <a:endParaRPr lang="en-GB" altLang="en-US" sz="675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7956550" y="5643564"/>
            <a:ext cx="730250" cy="254794"/>
          </a:xfrm>
        </p:spPr>
        <p:txBody>
          <a:bodyPr wrap="square" anchor="ctr">
            <a:normAutofit fontScale="92500" lnSpcReduction="10000"/>
          </a:bodyPr>
          <a:lstStyle/>
          <a:p>
            <a:pPr>
              <a:spcAft>
                <a:spcPts val="45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45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EE03-8FB5-48A0-9BF9-D90DC3909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Weekly Schedule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0DDEED6-3AB5-4C58-8A94-CF1974FA6A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1998395"/>
              </p:ext>
            </p:extLst>
          </p:nvPr>
        </p:nvGraphicFramePr>
        <p:xfrm>
          <a:off x="827584" y="1499000"/>
          <a:ext cx="7560840" cy="37084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360335">
                  <a:extLst>
                    <a:ext uri="{9D8B030D-6E8A-4147-A177-3AD203B41FA5}">
                      <a16:colId xmlns:a16="http://schemas.microsoft.com/office/drawing/2014/main" val="703729110"/>
                    </a:ext>
                  </a:extLst>
                </a:gridCol>
                <a:gridCol w="6200505">
                  <a:extLst>
                    <a:ext uri="{9D8B030D-6E8A-4147-A177-3AD203B41FA5}">
                      <a16:colId xmlns:a16="http://schemas.microsoft.com/office/drawing/2014/main" val="36842388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Week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Introduction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74295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Concepts &amp; techniques of innovation &amp; creativity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25232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The process of innovation management and models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5574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Innovation and product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6104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Digital revolution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53655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Assignment preparation workshop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1700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Disruptive innovations and innovation matrix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09673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Innovation and growth open vs closed innovation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2003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Workshop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528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Week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Interview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5401996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EF0F3-62AD-4AB0-BBFD-52017B95E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4BA00-9FAF-462D-B291-4D51CB45B1A7}" type="datetime1">
              <a:rPr lang="en-GB" smtClean="0"/>
              <a:t>13/09/2022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776C6-7597-4593-8745-B83F57A0E4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507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9CFC4-1F68-4CDA-A27C-B7DC55957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375" y="1964596"/>
            <a:ext cx="6172200" cy="2780951"/>
          </a:xfrm>
        </p:spPr>
        <p:txBody>
          <a:bodyPr/>
          <a:lstStyle/>
          <a:p>
            <a:pPr marL="0" indent="0">
              <a:buNone/>
            </a:pPr>
            <a:r>
              <a:rPr lang="en-GB" sz="1500" dirty="0">
                <a:ea typeface="+mn-lt"/>
                <a:cs typeface="+mn-lt"/>
              </a:rPr>
              <a:t> The study time for the module is divided as follows:</a:t>
            </a:r>
          </a:p>
          <a:p>
            <a:pPr marL="0" indent="0">
              <a:buNone/>
            </a:pPr>
            <a:endParaRPr lang="en-GB" sz="15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05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050" dirty="0">
                <a:solidFill>
                  <a:srgbClr val="FF0000"/>
                </a:solidFill>
                <a:ea typeface="+mn-lt"/>
                <a:cs typeface="+mn-lt"/>
              </a:rPr>
              <a:t>Source: UWTSD Module Descriptor</a:t>
            </a:r>
            <a:endParaRPr lang="en-GB" sz="105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92A6A-B6A6-461C-A0A2-AE81A3331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EBAB61F-969B-47FA-B7D5-5D850AF4D630}" type="datetime1">
              <a:rPr lang="en-GB" altLang="en-US" smtClean="0">
                <a:solidFill>
                  <a:prstClr val="black">
                    <a:tint val="75000"/>
                  </a:prstClr>
                </a:solidFill>
                <a:latin typeface="Myriad Pro"/>
              </a:rPr>
              <a:t>13/09/2022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F4438B-D677-4675-BD7C-5A3C3D3EF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B924731-579D-43B5-8B39-B547CDD4B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5593"/>
            <a:ext cx="8229600" cy="85725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and Teaching Strategy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49DACF-A5B8-44C0-1408-3F3762FBF9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676" y="2476134"/>
            <a:ext cx="7128792" cy="1433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52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5C68D-8C4A-4174-84B9-9073317BE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8"/>
            <a:ext cx="82296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Assessments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524EF-702D-455B-850B-D344B2BDE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78C26-BC0B-4E38-A131-7AF0BFCCAF02}" type="datetime1">
              <a:rPr lang="en-GB" smtClean="0"/>
              <a:t>13/09/2022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D4873-A8C4-4714-B6FB-7B04C202C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D6A3A-4F9D-41E3-A65D-BCC7D77E66B6}" type="slidenum">
              <a:rPr lang="en-GB" smtClean="0"/>
              <a:t>5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CCAB9A-4CBD-43AA-8109-AF3CA04C408D}"/>
              </a:ext>
            </a:extLst>
          </p:cNvPr>
          <p:cNvSpPr txBox="1"/>
          <p:nvPr/>
        </p:nvSpPr>
        <p:spPr>
          <a:xfrm>
            <a:off x="3187719" y="3692941"/>
            <a:ext cx="59406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rgbClr val="FF0000"/>
                </a:solidFill>
                <a:latin typeface="+mj-lt"/>
              </a:rPr>
              <a:t>Source: UWTSD Module Descriptor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1402DBC2-6567-4256-BCC6-02BA6A8144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2783" y="1679133"/>
            <a:ext cx="2733762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>
            <a:lvl1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defTabSz="685800">
              <a:tabLst>
                <a:tab pos="985838" algn="l"/>
              </a:tabLst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Assessment Component</a:t>
            </a:r>
            <a:endParaRPr lang="en-GB" altLang="en-US" sz="1350" dirty="0">
              <a:latin typeface="Arial Black" panose="020B0A040201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7CA734F-6E15-C30B-34DD-CBD927F8D3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03612"/>
            <a:ext cx="8229600" cy="1325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6499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395465"/>
            <a:ext cx="6172200" cy="475562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Reading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06FAA3-546A-40E0-BC91-08531B825DF9}" type="datetime1">
              <a:rPr lang="en-GB" altLang="en-US" smtClean="0"/>
              <a:t>13/09/2022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3BA32CE-CACD-4D49-D42F-879544437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1241"/>
            <a:ext cx="9144000" cy="4755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2485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515FD-8183-4198-AA92-0AA67682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02" y="-190165"/>
            <a:ext cx="8229600" cy="1143000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Today’s objective(s)</a:t>
            </a:r>
          </a:p>
        </p:txBody>
      </p:sp>
      <p:sp>
        <p:nvSpPr>
          <p:cNvPr id="15363" name="Text Placeholder 2">
            <a:extLst>
              <a:ext uri="{FF2B5EF4-FFF2-40B4-BE49-F238E27FC236}">
                <a16:creationId xmlns:a16="http://schemas.microsoft.com/office/drawing/2014/main" id="{3B22A440-FEEF-40AA-9A7E-D5BD6D6EE1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002" y="775916"/>
            <a:ext cx="8135937" cy="492844"/>
          </a:xfrm>
        </p:spPr>
        <p:txBody>
          <a:bodyPr/>
          <a:lstStyle/>
          <a:p>
            <a:pPr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en-GB" altLang="en-US" dirty="0"/>
              <a:t>At the end of this session you will be able to:</a:t>
            </a:r>
          </a:p>
        </p:txBody>
      </p:sp>
      <p:sp>
        <p:nvSpPr>
          <p:cNvPr id="15364" name="Content Placeholder 3">
            <a:extLst>
              <a:ext uri="{FF2B5EF4-FFF2-40B4-BE49-F238E27FC236}">
                <a16:creationId xmlns:a16="http://schemas.microsoft.com/office/drawing/2014/main" id="{B6209C69-25A0-4D31-9B12-0DACABC504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6144" y="1297619"/>
            <a:ext cx="8591712" cy="3951287"/>
          </a:xfrm>
        </p:spPr>
        <p:txBody>
          <a:bodyPr/>
          <a:lstStyle/>
          <a:p>
            <a:r>
              <a:rPr lang="en-GB" altLang="en-US" dirty="0"/>
              <a:t>Explain what this module is all about;</a:t>
            </a:r>
          </a:p>
          <a:p>
            <a:r>
              <a:rPr lang="en-GB" altLang="en-US" dirty="0"/>
              <a:t>Define &amp; understand what innovation is;</a:t>
            </a:r>
          </a:p>
          <a:p>
            <a:r>
              <a:rPr lang="en-GB" altLang="en-US" dirty="0"/>
              <a:t>Assess the </a:t>
            </a:r>
            <a:r>
              <a:rPr lang="en-GB" altLang="en-US" u="sng" dirty="0"/>
              <a:t>different types of innovation </a:t>
            </a:r>
            <a:r>
              <a:rPr lang="en-GB" altLang="en-US" dirty="0"/>
              <a:t>and the </a:t>
            </a:r>
            <a:r>
              <a:rPr lang="en-GB" altLang="en-US" u="sng" dirty="0"/>
              <a:t>application</a:t>
            </a:r>
            <a:r>
              <a:rPr lang="en-GB" altLang="en-US" dirty="0"/>
              <a:t> within an organisation;</a:t>
            </a:r>
          </a:p>
          <a:p>
            <a:r>
              <a:rPr lang="en-GB" altLang="en-US" dirty="0"/>
              <a:t>Analyse the </a:t>
            </a:r>
            <a:r>
              <a:rPr lang="en-GB" altLang="en-US" u="sng" dirty="0"/>
              <a:t>drivers and sources </a:t>
            </a:r>
            <a:r>
              <a:rPr lang="en-GB" altLang="en-US" dirty="0"/>
              <a:t>of innovation;</a:t>
            </a:r>
          </a:p>
          <a:p>
            <a:r>
              <a:rPr lang="en-GB" altLang="en-US" dirty="0"/>
              <a:t>New Conditions for Innovation</a:t>
            </a:r>
          </a:p>
          <a:p>
            <a:r>
              <a:rPr lang="en-GB" altLang="en-US" dirty="0"/>
              <a:t>Understand relevant (Stage-Gate) model</a:t>
            </a:r>
          </a:p>
          <a:p>
            <a:r>
              <a:rPr lang="en-GB" altLang="en-US" dirty="0"/>
              <a:t>Illustrate the conditions that promote and hinder innovation in the workplace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8A55F434-1008-41C8-96A1-FC7564C37F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551942"/>
            <a:ext cx="7886700" cy="47411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What is innovation? 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40678E77-BCBE-4A29-891D-5F1618DA2A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484784"/>
            <a:ext cx="7886700" cy="4351338"/>
          </a:xfrm>
        </p:spPr>
        <p:txBody>
          <a:bodyPr/>
          <a:lstStyle/>
          <a:p>
            <a:pPr eaLnBrk="1" hangingPunct="1"/>
            <a:r>
              <a:rPr lang="sv-SE" altLang="en-US" sz="2800" b="1" dirty="0"/>
              <a:t>Innovation</a:t>
            </a:r>
            <a:r>
              <a:rPr lang="sv-SE" altLang="en-US" sz="2800" dirty="0"/>
              <a:t> is the process and outcome of creating </a:t>
            </a:r>
            <a:r>
              <a:rPr lang="sv-SE" altLang="en-US" sz="2800" dirty="0">
                <a:solidFill>
                  <a:srgbClr val="FF0000"/>
                </a:solidFill>
              </a:rPr>
              <a:t>something new</a:t>
            </a:r>
            <a:r>
              <a:rPr lang="sv-SE" altLang="en-US" sz="2800" dirty="0"/>
              <a:t>, which is also of </a:t>
            </a:r>
            <a:r>
              <a:rPr lang="sv-SE" altLang="en-US" sz="2800" dirty="0">
                <a:solidFill>
                  <a:srgbClr val="FF0000"/>
                </a:solidFill>
              </a:rPr>
              <a:t>value</a:t>
            </a:r>
            <a:r>
              <a:rPr lang="sv-SE" altLang="en-US" sz="2800" dirty="0"/>
              <a:t>. </a:t>
            </a:r>
          </a:p>
          <a:p>
            <a:pPr eaLnBrk="1" hangingPunct="1">
              <a:buFontTx/>
              <a:buNone/>
            </a:pPr>
            <a:endParaRPr lang="sv-SE" altLang="en-US" sz="2800" dirty="0"/>
          </a:p>
          <a:p>
            <a:pPr eaLnBrk="1" hangingPunct="1"/>
            <a:r>
              <a:rPr lang="sv-SE" altLang="en-US" sz="2800" dirty="0">
                <a:solidFill>
                  <a:srgbClr val="FF0000"/>
                </a:solidFill>
              </a:rPr>
              <a:t>Innovation</a:t>
            </a:r>
            <a:r>
              <a:rPr lang="sv-SE" altLang="en-US" sz="2800" dirty="0"/>
              <a:t> involves the </a:t>
            </a:r>
            <a:r>
              <a:rPr lang="sv-SE" altLang="en-US" sz="2800" b="1" dirty="0"/>
              <a:t>whole process</a:t>
            </a:r>
            <a:r>
              <a:rPr lang="sv-SE" altLang="en-US" sz="2800" dirty="0"/>
              <a:t> from opportunity identification, ideation or invention to development, prototyping, production marketing and sales, while </a:t>
            </a:r>
            <a:r>
              <a:rPr lang="sv-SE" altLang="en-US" sz="2800" dirty="0">
                <a:solidFill>
                  <a:srgbClr val="FF0000"/>
                </a:solidFill>
              </a:rPr>
              <a:t>entrepreneurship</a:t>
            </a:r>
            <a:r>
              <a:rPr lang="sv-SE" altLang="en-US" sz="2800" dirty="0"/>
              <a:t> only needs to involve commercialisation (Schumpeter).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57409708-B25E-4A63-BED1-D23781B5C0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852" y="404664"/>
            <a:ext cx="8820472" cy="1325563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What is innovation? (</a:t>
            </a:r>
            <a:r>
              <a:rPr lang="sv-SE" altLang="en-US" sz="32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 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568C619F-DDAD-40ED-ABD3-F7B53E5469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9566" y="1772816"/>
            <a:ext cx="8884868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200" dirty="0">
                <a:cs typeface="Times New Roman" panose="02020603050405020304" pitchFamily="18" charset="0"/>
              </a:rPr>
              <a:t>Schumpeter argued that innovation comes about through new combinations made by an entrepreneur, resulting in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a new product,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a new process,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opening of new market,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new way of organising the business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new sources of supply</a:t>
            </a:r>
            <a:endParaRPr lang="sv-SE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787C08F-68D3-447C-BB40-500BEB31D1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Dimensions of innovation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19A47C2-FAC7-425C-B6AC-C6A3CCDB54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28442" y="1744206"/>
            <a:ext cx="7886700" cy="43513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sv-SE" altLang="en-US" sz="3200" dirty="0"/>
              <a:t>There are several types of innovation</a:t>
            </a:r>
          </a:p>
          <a:p>
            <a:pPr lvl="1" eaLnBrk="1" hangingPunct="1"/>
            <a:r>
              <a:rPr lang="sv-SE" altLang="en-US" sz="2800" dirty="0"/>
              <a:t>Process, product/service, strategy,</a:t>
            </a:r>
          </a:p>
          <a:p>
            <a:pPr eaLnBrk="1" hangingPunct="1">
              <a:buFontTx/>
              <a:buNone/>
            </a:pPr>
            <a:r>
              <a:rPr lang="sv-SE" altLang="en-US" sz="3200" dirty="0"/>
              <a:t>which can vary in degree of newness:</a:t>
            </a:r>
          </a:p>
          <a:p>
            <a:pPr lvl="1" eaLnBrk="1" hangingPunct="1"/>
            <a:r>
              <a:rPr lang="sv-SE" altLang="en-US" sz="2800" dirty="0"/>
              <a:t>Incremental to radical, </a:t>
            </a:r>
          </a:p>
          <a:p>
            <a:pPr eaLnBrk="1" hangingPunct="1">
              <a:buFontTx/>
              <a:buNone/>
            </a:pPr>
            <a:r>
              <a:rPr lang="sv-SE" altLang="en-US" sz="3200" dirty="0"/>
              <a:t>and impact:</a:t>
            </a:r>
          </a:p>
          <a:p>
            <a:pPr lvl="1" eaLnBrk="1" hangingPunct="1">
              <a:buFontTx/>
              <a:buNone/>
            </a:pPr>
            <a:r>
              <a:rPr lang="sv-SE" altLang="en-US" sz="2800" dirty="0"/>
              <a:t>continuous to discontinuous</a:t>
            </a:r>
          </a:p>
          <a:p>
            <a:pPr lvl="1" eaLnBrk="1" hangingPunct="1"/>
            <a:endParaRPr lang="sv-SE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65FD443-BBBD-493C-9F3F-A5B80B65CE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468560" y="633328"/>
            <a:ext cx="8883070" cy="718375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Drivers for innovation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393034A-87E2-4419-931D-B3CE33C7DF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1162" y="1844824"/>
            <a:ext cx="8962373" cy="4351338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Financial pressures to reduce costs, increase efficiency, do more with less, etc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Increased competition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Shorter product life cycles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Value migration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Stricter regulation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Industry &amp; community needs for sustainable development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65FD443-BBBD-493C-9F3F-A5B80B65CE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15431" y="980728"/>
            <a:ext cx="7886700" cy="718375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Drivers for innovation</a:t>
            </a:r>
            <a:r>
              <a:rPr kumimoji="0" lang="sv-SE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sv-SE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393034A-87E2-4419-931D-B3CE33C7DF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108520" y="2276872"/>
            <a:ext cx="8962373" cy="4351338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sv-SE" altLang="en-US" dirty="0"/>
              <a:t>Increased demand for accountability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Demographic, social and maket changes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Rising customer expectations regarding service &amp; quality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Changing economy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Exceeding in the competition in these technologies</a:t>
            </a:r>
          </a:p>
        </p:txBody>
      </p:sp>
    </p:spTree>
    <p:extLst>
      <p:ext uri="{BB962C8B-B14F-4D97-AF65-F5344CB8AC3E}">
        <p14:creationId xmlns:p14="http://schemas.microsoft.com/office/powerpoint/2010/main" val="769504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2753245-05F7-4C22-824F-762332A02F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6632"/>
            <a:ext cx="8354244" cy="724639"/>
          </a:xfrm>
        </p:spPr>
        <p:txBody>
          <a:bodyPr/>
          <a:lstStyle/>
          <a:p>
            <a:pPr eaLnBrk="1" hangingPunct="1"/>
            <a:r>
              <a:rPr lang="en-GB" altLang="en-US" b="1" dirty="0">
                <a:cs typeface="Times New Roman" panose="02020603050405020304" pitchFamily="18" charset="0"/>
              </a:rPr>
              <a:t>4. Radical business innovation</a:t>
            </a:r>
            <a:endParaRPr lang="sv-SE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D6DCEEF-54F9-4897-B43E-113F562A34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0416" y="1196752"/>
            <a:ext cx="8743168" cy="4752528"/>
          </a:xfrm>
        </p:spPr>
        <p:txBody>
          <a:bodyPr/>
          <a:lstStyle/>
          <a:p>
            <a:pPr marL="0" indent="0" eaLnBrk="1" hangingPunct="1">
              <a:spcBef>
                <a:spcPts val="600"/>
              </a:spcBef>
              <a:buNone/>
            </a:pPr>
            <a:r>
              <a:rPr lang="en-GB" altLang="en-US" sz="3200" dirty="0">
                <a:cs typeface="Times New Roman" panose="02020603050405020304" pitchFamily="18" charset="0"/>
              </a:rPr>
              <a:t>Market place is </a:t>
            </a:r>
            <a:r>
              <a:rPr lang="en-GB" altLang="en-US" sz="3200" b="1" dirty="0">
                <a:cs typeface="Times New Roman" panose="02020603050405020304" pitchFamily="18" charset="0"/>
              </a:rPr>
              <a:t>hostile to incumbents</a:t>
            </a:r>
            <a:r>
              <a:rPr lang="en-GB" altLang="en-US" sz="3200" dirty="0">
                <a:cs typeface="Times New Roman" panose="02020603050405020304" pitchFamily="18" charset="0"/>
              </a:rPr>
              <a:t>, who now needs to conduct </a:t>
            </a:r>
            <a:r>
              <a:rPr lang="en-GB" altLang="en-US" sz="3200" b="1" dirty="0">
                <a:cs typeface="Times New Roman" panose="02020603050405020304" pitchFamily="18" charset="0"/>
              </a:rPr>
              <a:t>radical business innovation</a:t>
            </a:r>
            <a:r>
              <a:rPr lang="en-GB" altLang="en-US" sz="3200" dirty="0">
                <a:cs typeface="Times New Roman" panose="02020603050405020304" pitchFamily="18" charset="0"/>
              </a:rPr>
              <a:t>: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Radically reconceiving products and services, not just developing new products and services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Redefining market space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Redrawing industry boundaries</a:t>
            </a:r>
            <a:endParaRPr lang="sv-SE" altLang="en-US" sz="2800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3CBA231-CECE-4C85-8EDF-7D0524CE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2" y="-3272"/>
            <a:ext cx="7886700" cy="718376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</a:t>
            </a:r>
            <a:endParaRPr lang="en-GB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DC845-EE34-433C-9A22-6569C3AC7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0688"/>
            <a:ext cx="8874690" cy="5968652"/>
          </a:xfrm>
        </p:spPr>
        <p:txBody>
          <a:bodyPr>
            <a:normAutofit/>
          </a:bodyPr>
          <a:lstStyle/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REGULATION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changes in legislation opening up new directions. Also entrepreneurs can take advantage of new legal restrictions.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DISRUPTIVE TECHNOLOGY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developments in technologies which can disrupt current markets.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RECOMBINANT INNOVATION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transferring an idea from one market or usage and apply it into another.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LEAD USERS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the demands of early, sophisticated users who contribute ideas. Their requirements are ahead of the general market of other users.</a:t>
            </a: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3CBA231-CECE-4C85-8EDF-7D0524CE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3" y="139658"/>
            <a:ext cx="7886700" cy="718376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sz="40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en-GB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DC845-EE34-433C-9A22-6569C3AC7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49690"/>
            <a:ext cx="8964488" cy="5968652"/>
          </a:xfrm>
        </p:spPr>
        <p:txBody>
          <a:bodyPr>
            <a:normAutofit/>
          </a:bodyPr>
          <a:lstStyle/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OPEN / USER-LED INNOVATION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key or strategic users that create ideas – and often prototypes – for innovations rather than acting as consumers of other people’s ideas.</a:t>
            </a:r>
          </a:p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OPEN COLLECTIVE INNOVATION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co-creation amongst a wide range of users enabled by the internet and similar communication technologies.</a:t>
            </a:r>
          </a:p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BENCHMARKING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learning from other companies by systematic comparing products, services or processes with those from competing companies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2522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7E6B839-EA3C-4E12-8B48-F933A84BAB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developments in innovation raises new issues and problems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3E4EA87-44CC-4F50-B42E-30F862BF40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556792"/>
            <a:ext cx="8339986" cy="4351338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sv-SE" altLang="en-US" sz="3200" dirty="0"/>
              <a:t>Greater emphasis on </a:t>
            </a:r>
            <a:r>
              <a:rPr lang="sv-SE" altLang="en-US" sz="3200" b="1" dirty="0"/>
              <a:t>commercializing scientific discoveries</a:t>
            </a:r>
            <a:r>
              <a:rPr lang="sv-SE" altLang="en-US" sz="3200" dirty="0"/>
              <a:t>, particularly in IT and the bio-sciences</a:t>
            </a:r>
          </a:p>
          <a:p>
            <a:pPr eaLnBrk="1" hangingPunct="1"/>
            <a:r>
              <a:rPr lang="sv-SE" altLang="en-US" sz="3200" dirty="0"/>
              <a:t>Speed and potential value of scientific progress leads to emphasis on </a:t>
            </a:r>
            <a:r>
              <a:rPr lang="sv-SE" altLang="en-US" sz="3200" b="1" dirty="0"/>
              <a:t>solid and well-designed portfolios of research projects</a:t>
            </a:r>
          </a:p>
          <a:p>
            <a:pPr eaLnBrk="1" hangingPunct="1"/>
            <a:r>
              <a:rPr lang="sv-SE" altLang="en-US" sz="3200" dirty="0"/>
              <a:t>Universites as </a:t>
            </a:r>
            <a:r>
              <a:rPr lang="sv-SE" altLang="en-US" sz="3200" b="1" dirty="0"/>
              <a:t>active</a:t>
            </a:r>
            <a:r>
              <a:rPr lang="sv-SE" altLang="en-US" sz="3200" dirty="0"/>
              <a:t> drivers of innovation: Academic entrepreneurship and the entrepreneurial university</a:t>
            </a:r>
          </a:p>
          <a:p>
            <a:pPr eaLnBrk="1" hangingPunct="1"/>
            <a:r>
              <a:rPr lang="sv-SE" altLang="en-US" sz="3200" dirty="0"/>
              <a:t>University-industry </a:t>
            </a:r>
            <a:r>
              <a:rPr lang="sv-SE" altLang="en-US" sz="3200" b="1" dirty="0"/>
              <a:t>partnerships</a:t>
            </a:r>
          </a:p>
          <a:p>
            <a:pPr eaLnBrk="1" hangingPunct="1"/>
            <a:r>
              <a:rPr lang="sv-SE" altLang="en-US" sz="3200" dirty="0"/>
              <a:t>Increased search for </a:t>
            </a:r>
            <a:r>
              <a:rPr lang="sv-SE" altLang="en-US" sz="3200" b="1" dirty="0"/>
              <a:t>radical innovation</a:t>
            </a:r>
            <a:r>
              <a:rPr lang="sv-SE" altLang="en-US" sz="3200" dirty="0"/>
              <a:t> and top-line growth</a:t>
            </a:r>
            <a:r>
              <a:rPr lang="sv-SE" altLang="en-US" sz="2400" dirty="0"/>
              <a:t>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452EC94-0ECA-49DB-AA3D-771C1CCEA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98" y="-153422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Stage-Gate Model</a:t>
            </a: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7FECC049-1D3A-49F4-95F2-23E2400451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9298" y="900070"/>
            <a:ext cx="9034702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Concept - </a:t>
            </a:r>
            <a:r>
              <a:rPr lang="en-GB" altLang="en-US" sz="2400" dirty="0">
                <a:latin typeface="Univers" panose="020B0503020202020204" pitchFamily="34" charset="0"/>
              </a:rPr>
              <a:t>Idea Generation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Considered against strategic fit, market need and decide which are worth exploring further.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Feasibility  - </a:t>
            </a:r>
            <a:r>
              <a:rPr lang="en-GB" altLang="en-US" sz="2400" dirty="0">
                <a:latin typeface="Univers" panose="020B0503020202020204" pitchFamily="34" charset="0"/>
              </a:rPr>
              <a:t>Proof of Concept/Principle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Project to go into development based on market acceptability, achievability of technical requirements, risk/reward criteria, and the availability of resources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Development - </a:t>
            </a:r>
            <a:r>
              <a:rPr lang="en-GB" altLang="en-US" sz="2400" dirty="0">
                <a:latin typeface="Univers" panose="020B0503020202020204" pitchFamily="34" charset="0"/>
              </a:rPr>
              <a:t>Development, Prototyping and Testing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Univers" panose="020B0503020202020204" pitchFamily="34" charset="0"/>
              </a:rPr>
              <a:t>Progress to market based on the prototype, an assessment of the competitive response, and deliverable strategies on sourcing, marketing and pricing/ margins.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Univers-Bold"/>
              </a:rPr>
              <a:t>Implementation -  </a:t>
            </a:r>
            <a:r>
              <a:rPr lang="en-GB" altLang="en-US" sz="2400" dirty="0">
                <a:latin typeface="Univers" panose="020B0503020202020204" pitchFamily="34" charset="0"/>
              </a:rPr>
              <a:t>Marketing and Launch</a:t>
            </a:r>
            <a:endParaRPr lang="en-GB" altLang="en-US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3B2620D-DCB7-4F59-A0A6-A35C50F2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30218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Stage-Gate Model Cooper, R.G. (2011)</a:t>
            </a:r>
          </a:p>
        </p:txBody>
      </p:sp>
      <p:pic>
        <p:nvPicPr>
          <p:cNvPr id="15363" name="Picture 2">
            <a:extLst>
              <a:ext uri="{FF2B5EF4-FFF2-40B4-BE49-F238E27FC236}">
                <a16:creationId xmlns:a16="http://schemas.microsoft.com/office/drawing/2014/main" id="{14B7E8BE-EF88-48A0-A149-E4A899276B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42" y="1268413"/>
            <a:ext cx="8661748" cy="5652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AE071C11-50ED-4D58-A153-FC07F8079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5" y="106515"/>
            <a:ext cx="8645429" cy="54483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Innovation Pipeline (Funnel) Stage-Gate Model</a:t>
            </a:r>
          </a:p>
        </p:txBody>
      </p:sp>
      <p:pic>
        <p:nvPicPr>
          <p:cNvPr id="16387" name="Picture 2">
            <a:extLst>
              <a:ext uri="{FF2B5EF4-FFF2-40B4-BE49-F238E27FC236}">
                <a16:creationId xmlns:a16="http://schemas.microsoft.com/office/drawing/2014/main" id="{4746FC58-A1CF-42CC-AAB3-7CC58760C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0247"/>
            <a:ext cx="9166225" cy="6319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C85B312-1151-40AC-AC80-C911AED3C8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43842"/>
            <a:ext cx="8229600" cy="7064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Idea Screening</a:t>
            </a:r>
            <a:r>
              <a:rPr lang="en-US" altLang="en-US" sz="4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E537B80-3566-43EB-8036-3D56FEAF6B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205" y="1210395"/>
            <a:ext cx="8868428" cy="280831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 good idea is not enough: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b="1" dirty="0"/>
              <a:t>it needs some</a:t>
            </a:r>
            <a:r>
              <a:rPr lang="en-US" altLang="en-US" sz="2400" dirty="0"/>
              <a:t> </a:t>
            </a:r>
            <a:r>
              <a:rPr lang="en-US" altLang="en-US" sz="2400" b="1" dirty="0"/>
              <a:t>degree of fit with the organization in terms of resources, capabilities, finances, structure and values</a:t>
            </a:r>
            <a:r>
              <a:rPr lang="en-US" altLang="en-US" sz="2400" dirty="0"/>
              <a:t>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It must also fit with the external environment – the market, the needs of customers, relevant regulations and other relevant stakeholders.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Ideas need screening to ensure resources, finance, people structure, market demand and policies are existent</a:t>
            </a:r>
            <a:endParaRPr lang="en-US" altLang="en-US" sz="2400" dirty="0"/>
          </a:p>
        </p:txBody>
      </p:sp>
      <p:sp>
        <p:nvSpPr>
          <p:cNvPr id="17412" name="Slide Number Placeholder 5">
            <a:extLst>
              <a:ext uri="{FF2B5EF4-FFF2-40B4-BE49-F238E27FC236}">
                <a16:creationId xmlns:a16="http://schemas.microsoft.com/office/drawing/2014/main" id="{99194485-AA2C-407D-9ED5-D87253E36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16627986-A970-4846-89F5-382BBE0E8F3E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14C175E9-8499-43CF-9FB9-62B57C56C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20" y="194153"/>
            <a:ext cx="7946964" cy="138503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kumimoji="0" lang="en-GB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GB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D4631526-9195-4D01-A096-F8256C1A8D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27040"/>
            <a:ext cx="9150262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Monotype Sorts" pitchFamily="2" charset="2"/>
              <a:buChar char="n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Font typeface="Monotype Sorts" pitchFamily="2" charset="2"/>
              <a:buChar char="n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Clr>
                <a:srgbClr val="B2B2B2"/>
              </a:buClr>
              <a:buFont typeface="Monotype Sorts" pitchFamily="2" charset="2"/>
              <a:buNone/>
              <a:defRPr/>
            </a:pPr>
            <a:r>
              <a:rPr lang="en-US" sz="2400" kern="0" dirty="0">
                <a:solidFill>
                  <a:srgbClr val="000000"/>
                </a:solidFill>
              </a:rPr>
              <a:t>Out of 100 or more ideas, may be </a:t>
            </a:r>
            <a:r>
              <a:rPr lang="en-US" sz="2400" b="1" u="sng" kern="0" dirty="0">
                <a:solidFill>
                  <a:srgbClr val="000000"/>
                </a:solidFill>
              </a:rPr>
              <a:t>1 or 2 </a:t>
            </a:r>
            <a:r>
              <a:rPr lang="en-US" sz="2400" kern="0" dirty="0">
                <a:solidFill>
                  <a:srgbClr val="000000"/>
                </a:solidFill>
              </a:rPr>
              <a:t>opportunities.</a:t>
            </a:r>
          </a:p>
          <a:p>
            <a:pPr>
              <a:buClr>
                <a:srgbClr val="B2B2B2"/>
              </a:buClr>
              <a:buFont typeface="Monotype Sorts" pitchFamily="2" charset="2"/>
              <a:buNone/>
              <a:defRPr/>
            </a:pPr>
            <a:r>
              <a:rPr lang="en-US" sz="2400" kern="0" dirty="0">
                <a:solidFill>
                  <a:srgbClr val="000000"/>
                </a:solidFill>
              </a:rPr>
              <a:t>Superior business </a:t>
            </a:r>
            <a:r>
              <a:rPr lang="en-US" sz="2400" i="1" kern="0" dirty="0">
                <a:solidFill>
                  <a:srgbClr val="000000"/>
                </a:solidFill>
              </a:rPr>
              <a:t>ideas</a:t>
            </a:r>
            <a:r>
              <a:rPr lang="en-US" sz="2400" kern="0" dirty="0">
                <a:solidFill>
                  <a:srgbClr val="000000"/>
                </a:solidFill>
              </a:rPr>
              <a:t> have 4 anchors: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create / add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significant value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 to a customer;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do so by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solving a significant problem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or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meeting a significant want or need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for which someone is willing to pay a premium. 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therefore have a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robust market, profit margin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, and moneymaking characteristics.</a:t>
            </a:r>
          </a:p>
          <a:p>
            <a:pPr marL="457200" indent="-457200">
              <a:buClr>
                <a:srgbClr val="B2B2B2"/>
              </a:buClr>
              <a:buFont typeface="+mj-lt"/>
              <a:buAutoNum type="arabicPeriod"/>
              <a:defRPr/>
            </a:pP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They are a </a:t>
            </a:r>
            <a:r>
              <a:rPr lang="en-US" sz="2400" u="sng" kern="0" dirty="0">
                <a:solidFill>
                  <a:srgbClr val="000000"/>
                </a:solidFill>
                <a:cs typeface="Arial" charset="0"/>
              </a:rPr>
              <a:t>good fit</a:t>
            </a:r>
            <a:r>
              <a:rPr lang="en-US" sz="2400" kern="0" dirty="0">
                <a:solidFill>
                  <a:srgbClr val="000000"/>
                </a:solidFill>
                <a:cs typeface="Arial" charset="0"/>
              </a:rPr>
              <a:t> with the founder(s) and management team at the time and in the marketplace with a risk/reward balance.</a:t>
            </a:r>
          </a:p>
          <a:p>
            <a:pPr marL="514350" indent="-514350">
              <a:buClr>
                <a:srgbClr val="B2B2B2"/>
              </a:buClr>
              <a:buFont typeface="+mj-lt"/>
              <a:buAutoNum type="arabicPeriod"/>
              <a:defRPr/>
            </a:pPr>
            <a:endParaRPr lang="en-US" sz="2800" kern="0" dirty="0">
              <a:solidFill>
                <a:srgbClr val="000000"/>
              </a:solidFill>
              <a:cs typeface="Arial" charset="0"/>
            </a:endParaRPr>
          </a:p>
          <a:p>
            <a:pPr marL="0" indent="0">
              <a:buClr>
                <a:srgbClr val="B2B2B2"/>
              </a:buClr>
              <a:buNone/>
              <a:defRPr/>
            </a:pPr>
            <a:endParaRPr lang="en-US" sz="2800" kern="0" dirty="0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08661EFB-D1F3-45D5-B8DA-778FCA284B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5260" y="67958"/>
            <a:ext cx="8229600" cy="993775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Screening: Offices of Innovation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kumimoji="0" lang="en-GB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956BEA5F-EBAB-494E-84B6-C08305A872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893" y="1139868"/>
            <a:ext cx="8906006" cy="43052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/>
              <a:t>They tend to be </a:t>
            </a:r>
            <a:r>
              <a:rPr lang="en-GB" altLang="en-US" sz="2800" b="1" dirty="0"/>
              <a:t>established in order to stimulate innovative ideas</a:t>
            </a:r>
            <a:r>
              <a:rPr lang="en-GB" altLang="en-US" sz="2800" dirty="0"/>
              <a:t> and are created in large organisations. They are sometimes known as discovery or innovation networks</a:t>
            </a:r>
          </a:p>
          <a:p>
            <a:pPr eaLnBrk="1" hangingPunct="1"/>
            <a:endParaRPr lang="en-US" altLang="en-US" sz="2800" dirty="0"/>
          </a:p>
          <a:p>
            <a:pPr eaLnBrk="1" hangingPunct="1"/>
            <a:r>
              <a:rPr lang="en-US" altLang="en-US" sz="2800" dirty="0"/>
              <a:t>An Office of Innovation </a:t>
            </a:r>
            <a:r>
              <a:rPr lang="en-US" altLang="en-US" sz="2800" b="1" dirty="0"/>
              <a:t>usually comprises a decentralized network of innovation facilitators</a:t>
            </a:r>
            <a:r>
              <a:rPr lang="en-US" altLang="en-US" sz="2800" dirty="0"/>
              <a:t> who seek out and attract other employees to offer ideas for innovations. </a:t>
            </a:r>
          </a:p>
        </p:txBody>
      </p:sp>
      <p:sp>
        <p:nvSpPr>
          <p:cNvPr id="19460" name="Slide Number Placeholder 5">
            <a:extLst>
              <a:ext uri="{FF2B5EF4-FFF2-40B4-BE49-F238E27FC236}">
                <a16:creationId xmlns:a16="http://schemas.microsoft.com/office/drawing/2014/main" id="{64B0635E-0985-4C11-8A09-E77CD3C42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68EEA39-5C3E-479D-86EB-58D18A92482B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34E5B6B6-A036-4D91-A280-163D00F928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121119"/>
            <a:ext cx="8229600" cy="132556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Idea Screening: </a:t>
            </a:r>
            <a:b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Patents and Suggestion Schemes</a:t>
            </a:r>
            <a:r>
              <a:rPr kumimoji="0" lang="sv-SE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endParaRPr lang="en-US" altLang="en-US" sz="28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3D82298B-7489-4F8D-A3DF-5575BA3FDE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8376" y="1435353"/>
            <a:ext cx="8229600" cy="42052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Patents / Intellectual Property Rights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Used to protect innovative ideas so that there is no commercial loss for the innovator.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Used to 'ward off' competitors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b="1" u="sng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Suggestion Schemes &amp; Customer Involvement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Means of tapping employers' ideas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Customer involvement and feedback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Incentive schemes</a:t>
            </a:r>
            <a:endParaRPr lang="en-US" altLang="en-US" sz="2800" dirty="0"/>
          </a:p>
        </p:txBody>
      </p:sp>
      <p:sp>
        <p:nvSpPr>
          <p:cNvPr id="20484" name="Slide Number Placeholder 5">
            <a:extLst>
              <a:ext uri="{FF2B5EF4-FFF2-40B4-BE49-F238E27FC236}">
                <a16:creationId xmlns:a16="http://schemas.microsoft.com/office/drawing/2014/main" id="{0C0BF757-00DA-400C-9515-8308740E4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D96A7759-81B3-4D97-80A2-E8BA5A98FA94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561599F-9822-4D18-8ABC-E1A690204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-101143"/>
            <a:ext cx="8686800" cy="115332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Features of Innovative Organisations</a:t>
            </a:r>
            <a:endParaRPr lang="en-US" altLang="en-US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C8FC14E0-CDE7-4B30-B601-FB939DFE5F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908720"/>
            <a:ext cx="8686799" cy="4895850"/>
          </a:xfrm>
        </p:spPr>
        <p:txBody>
          <a:bodyPr>
            <a:normAutofit/>
          </a:bodyPr>
          <a:lstStyle/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Flatter in structure</a:t>
            </a:r>
            <a:r>
              <a:rPr lang="en-GB" altLang="en-US" sz="2400" dirty="0"/>
              <a:t> and make </a:t>
            </a:r>
            <a:r>
              <a:rPr lang="en-GB" altLang="en-US" sz="2400" b="1" dirty="0"/>
              <a:t>use of multi-disciplinary workforce / project teams</a:t>
            </a:r>
            <a:r>
              <a:rPr lang="en-GB" altLang="en-US" sz="2400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Faster and more flexible</a:t>
            </a:r>
            <a:r>
              <a:rPr lang="en-GB" altLang="en-US" sz="2400" dirty="0"/>
              <a:t> in terms of its responsiveness to business and change;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Constantly</a:t>
            </a:r>
            <a:r>
              <a:rPr lang="en-GB" altLang="en-US" sz="2400" u="sng" dirty="0"/>
              <a:t> </a:t>
            </a:r>
            <a:r>
              <a:rPr lang="en-GB" altLang="en-US" sz="2400" b="1" u="sng" dirty="0"/>
              <a:t>looking for incremental improvement</a:t>
            </a:r>
            <a:r>
              <a:rPr lang="en-GB" altLang="en-US" sz="2400" u="sng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Actively developing partnerships </a:t>
            </a:r>
            <a:r>
              <a:rPr lang="en-GB" altLang="en-US" sz="2400" dirty="0"/>
              <a:t>with customers, suppliers and competitors;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GB" altLang="en-US" sz="2400" b="1" u="sng" dirty="0"/>
              <a:t>Advocates of </a:t>
            </a:r>
            <a:r>
              <a:rPr lang="en-US" altLang="en-US" sz="2400" b="1" u="sng" dirty="0"/>
              <a:t>parallel product development</a:t>
            </a:r>
            <a:r>
              <a:rPr lang="en-US" altLang="en-US" sz="2400" u="sng" dirty="0"/>
              <a:t>; 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Patience with failure</a:t>
            </a:r>
            <a:r>
              <a:rPr lang="en-US" altLang="en-US" sz="2400" u="sng" dirty="0"/>
              <a:t>; 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Keen to promote systems of incentives</a:t>
            </a:r>
            <a:r>
              <a:rPr lang="en-US" altLang="en-US" sz="2400" u="sng" dirty="0"/>
              <a:t>;</a:t>
            </a:r>
          </a:p>
          <a:p>
            <a:pPr marL="609600" indent="-609600" eaLnBrk="1" hangingPunct="1">
              <a:buFontTx/>
              <a:buAutoNum type="arabicParenR"/>
            </a:pPr>
            <a:r>
              <a:rPr lang="en-US" altLang="en-US" sz="2400" b="1" u="sng" dirty="0"/>
              <a:t>Advocates of R&amp;D investment</a:t>
            </a:r>
            <a:r>
              <a:rPr lang="en-US" altLang="en-US" sz="2400" u="sng" dirty="0"/>
              <a:t> </a:t>
            </a:r>
          </a:p>
        </p:txBody>
      </p:sp>
      <p:sp>
        <p:nvSpPr>
          <p:cNvPr id="21508" name="Slide Number Placeholder 5">
            <a:extLst>
              <a:ext uri="{FF2B5EF4-FFF2-40B4-BE49-F238E27FC236}">
                <a16:creationId xmlns:a16="http://schemas.microsoft.com/office/drawing/2014/main" id="{604F426D-9433-4B57-A196-9519C9421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B98D8644-1380-4D85-B270-D5726195A882}" type="slidenum">
              <a:rPr lang="en-US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24</a:t>
            </a:fld>
            <a:endParaRPr lang="en-US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F0ED0E5A-38FB-4152-9F9B-E53F26D7A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</a:t>
            </a:r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lass Activity (30 minutes)  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227463C-B92D-4B88-945C-37F434956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0"/>
            <a:ext cx="8480121" cy="3916363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Identify the sources of innovation in your organisation (an organisation you work at or own) or in any organisation of your choice.  </a:t>
            </a:r>
          </a:p>
        </p:txBody>
      </p:sp>
    </p:spTree>
    <p:extLst>
      <p:ext uri="{BB962C8B-B14F-4D97-AF65-F5344CB8AC3E}">
        <p14:creationId xmlns:p14="http://schemas.microsoft.com/office/powerpoint/2010/main" val="4594149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3060</TotalTime>
  <Words>1525</Words>
  <Application>Microsoft Office PowerPoint</Application>
  <PresentationFormat>On-screen Show (4:3)</PresentationFormat>
  <Paragraphs>193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8" baseType="lpstr">
      <vt:lpstr>Monotype Sorts</vt:lpstr>
      <vt:lpstr>Myriad Pro</vt:lpstr>
      <vt:lpstr>Myriad Pro (Body)</vt:lpstr>
      <vt:lpstr>Univers-Bold</vt:lpstr>
      <vt:lpstr>Arial</vt:lpstr>
      <vt:lpstr>Arial Black</vt:lpstr>
      <vt:lpstr>Calibri</vt:lpstr>
      <vt:lpstr>Tahoma</vt:lpstr>
      <vt:lpstr>Univers</vt:lpstr>
      <vt:lpstr>Verdana</vt:lpstr>
      <vt:lpstr>Wingdings</vt:lpstr>
      <vt:lpstr>Wingdings 2</vt:lpstr>
      <vt:lpstr>20140311PresentationUWTSDTemplate</vt:lpstr>
      <vt:lpstr>Welcome to  Developing Innovation  and  Creativity for Business Advantage  (BMSK6102)  Week 1 (Lecture 1)</vt:lpstr>
      <vt:lpstr>Introduction</vt:lpstr>
      <vt:lpstr>Weekly Schedule</vt:lpstr>
      <vt:lpstr>Learning and Teaching Strategy</vt:lpstr>
      <vt:lpstr>Module Assessments</vt:lpstr>
      <vt:lpstr>Reading List</vt:lpstr>
      <vt:lpstr>Today’s objective(s)</vt:lpstr>
      <vt:lpstr>1. What is innovation? </vt:lpstr>
      <vt:lpstr>1. What is innovation? (Contd...) </vt:lpstr>
      <vt:lpstr>2. Dimensions of innovation</vt:lpstr>
      <vt:lpstr>3. Drivers for innovation</vt:lpstr>
      <vt:lpstr>3. Drivers for innovation (Contd...)</vt:lpstr>
      <vt:lpstr>4. Radical business innovation</vt:lpstr>
      <vt:lpstr>Sources of Innovation </vt:lpstr>
      <vt:lpstr>Sources of Innovation (Contd...)</vt:lpstr>
      <vt:lpstr>New developments in innovation raises new issues and problems</vt:lpstr>
      <vt:lpstr>Stage-Gate Model</vt:lpstr>
      <vt:lpstr>Stage-Gate Model Cooper, R.G. (2011)</vt:lpstr>
      <vt:lpstr>Innovation Pipeline (Funnel) Stage-Gate Model</vt:lpstr>
      <vt:lpstr>     Idea Screening </vt:lpstr>
      <vt:lpstr>Idea Screening (Contd...) </vt:lpstr>
      <vt:lpstr>Idea Screening: Offices of Innovation (Contd...) </vt:lpstr>
      <vt:lpstr>Idea Screening:  Patents and Suggestion Schemes (Contd...) </vt:lpstr>
      <vt:lpstr>Key Features of Innovative Organisations</vt:lpstr>
      <vt:lpstr>Class Activity (30 minutes) 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Khaza Ahmed</cp:lastModifiedBy>
  <cp:revision>158</cp:revision>
  <cp:lastPrinted>2018-07-09T15:27:01Z</cp:lastPrinted>
  <dcterms:created xsi:type="dcterms:W3CDTF">2002-10-07T19:43:58Z</dcterms:created>
  <dcterms:modified xsi:type="dcterms:W3CDTF">2022-09-13T12:54:12Z</dcterms:modified>
</cp:coreProperties>
</file>