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56" d="100"/>
          <a:sy n="56" d="100"/>
        </p:scale>
        <p:origin x="1806" y="27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EB67F0-9367-4AEB-B7E3-80ACD3098D6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23D3858-B826-455D-A3DB-840C5BB5E687}">
      <dgm:prSet/>
      <dgm:spPr/>
      <dgm:t>
        <a:bodyPr/>
        <a:lstStyle/>
        <a:p>
          <a:r>
            <a:rPr lang="en-US"/>
            <a:t>• Factory farms contribute to pollution and climate change.</a:t>
          </a:r>
        </a:p>
      </dgm:t>
    </dgm:pt>
    <dgm:pt modelId="{D5F44D01-1A8A-4790-A2ED-3CDBC18CF3A7}" type="parTrans" cxnId="{1598DD72-1B26-4457-8646-48EDDB002238}">
      <dgm:prSet/>
      <dgm:spPr/>
      <dgm:t>
        <a:bodyPr/>
        <a:lstStyle/>
        <a:p>
          <a:endParaRPr lang="en-US"/>
        </a:p>
      </dgm:t>
    </dgm:pt>
    <dgm:pt modelId="{055066FA-94D8-4F02-809F-162A5D2528F9}" type="sibTrans" cxnId="{1598DD72-1B26-4457-8646-48EDDB002238}">
      <dgm:prSet/>
      <dgm:spPr/>
      <dgm:t>
        <a:bodyPr/>
        <a:lstStyle/>
        <a:p>
          <a:endParaRPr lang="en-US"/>
        </a:p>
      </dgm:t>
    </dgm:pt>
    <dgm:pt modelId="{F6610F2B-D0F0-4236-BC4D-9BC1FB5356C5}">
      <dgm:prSet/>
      <dgm:spPr/>
      <dgm:t>
        <a:bodyPr/>
        <a:lstStyle/>
        <a:p>
          <a:r>
            <a:rPr lang="en-US"/>
            <a:t>• Marginalized communities suffer the worst impacts.</a:t>
          </a:r>
        </a:p>
      </dgm:t>
    </dgm:pt>
    <dgm:pt modelId="{9499D241-BDD6-49E7-A957-AB3B728A05B2}" type="parTrans" cxnId="{AC828550-8D38-42C8-9C2F-5643801B35CE}">
      <dgm:prSet/>
      <dgm:spPr/>
      <dgm:t>
        <a:bodyPr/>
        <a:lstStyle/>
        <a:p>
          <a:endParaRPr lang="en-US"/>
        </a:p>
      </dgm:t>
    </dgm:pt>
    <dgm:pt modelId="{8104FE84-2589-44C2-8EDA-CCE52295DF8C}" type="sibTrans" cxnId="{AC828550-8D38-42C8-9C2F-5643801B35CE}">
      <dgm:prSet/>
      <dgm:spPr/>
      <dgm:t>
        <a:bodyPr/>
        <a:lstStyle/>
        <a:p>
          <a:endParaRPr lang="en-US"/>
        </a:p>
      </dgm:t>
    </dgm:pt>
    <dgm:pt modelId="{9AC5A34E-F43A-4E36-BD64-3003BAD2B126}">
      <dgm:prSet/>
      <dgm:spPr/>
      <dgm:t>
        <a:bodyPr/>
        <a:lstStyle/>
        <a:p>
          <a:r>
            <a:rPr lang="en-US"/>
            <a:t>• Deforestation and biodiversity loss due to feed production.</a:t>
          </a:r>
        </a:p>
      </dgm:t>
    </dgm:pt>
    <dgm:pt modelId="{272C5C9C-7430-4165-9D7F-939FBE99E9B4}" type="parTrans" cxnId="{644FB29F-E7C4-40E7-AC3A-A7F291A3BE28}">
      <dgm:prSet/>
      <dgm:spPr/>
      <dgm:t>
        <a:bodyPr/>
        <a:lstStyle/>
        <a:p>
          <a:endParaRPr lang="en-US"/>
        </a:p>
      </dgm:t>
    </dgm:pt>
    <dgm:pt modelId="{2787F863-4BA9-43EC-8BA2-0CEF717109B6}" type="sibTrans" cxnId="{644FB29F-E7C4-40E7-AC3A-A7F291A3BE28}">
      <dgm:prSet/>
      <dgm:spPr/>
      <dgm:t>
        <a:bodyPr/>
        <a:lstStyle/>
        <a:p>
          <a:endParaRPr lang="en-US"/>
        </a:p>
      </dgm:t>
    </dgm:pt>
    <dgm:pt modelId="{AEF8C307-6AD0-424B-98BF-306F745A6B42}" type="pres">
      <dgm:prSet presAssocID="{E5EB67F0-9367-4AEB-B7E3-80ACD3098D63}" presName="linear" presStyleCnt="0">
        <dgm:presLayoutVars>
          <dgm:animLvl val="lvl"/>
          <dgm:resizeHandles val="exact"/>
        </dgm:presLayoutVars>
      </dgm:prSet>
      <dgm:spPr/>
    </dgm:pt>
    <dgm:pt modelId="{79A12331-F4C4-4140-9B02-5E50F86CA090}" type="pres">
      <dgm:prSet presAssocID="{D23D3858-B826-455D-A3DB-840C5BB5E687}" presName="parentText" presStyleLbl="node1" presStyleIdx="0" presStyleCnt="3">
        <dgm:presLayoutVars>
          <dgm:chMax val="0"/>
          <dgm:bulletEnabled val="1"/>
        </dgm:presLayoutVars>
      </dgm:prSet>
      <dgm:spPr/>
    </dgm:pt>
    <dgm:pt modelId="{A0F9BBEF-1F23-4524-B9F5-C1D3CBEBDF04}" type="pres">
      <dgm:prSet presAssocID="{055066FA-94D8-4F02-809F-162A5D2528F9}" presName="spacer" presStyleCnt="0"/>
      <dgm:spPr/>
    </dgm:pt>
    <dgm:pt modelId="{E7458020-9C85-4E6A-BFCC-E8899D8DB1FD}" type="pres">
      <dgm:prSet presAssocID="{F6610F2B-D0F0-4236-BC4D-9BC1FB5356C5}" presName="parentText" presStyleLbl="node1" presStyleIdx="1" presStyleCnt="3">
        <dgm:presLayoutVars>
          <dgm:chMax val="0"/>
          <dgm:bulletEnabled val="1"/>
        </dgm:presLayoutVars>
      </dgm:prSet>
      <dgm:spPr/>
    </dgm:pt>
    <dgm:pt modelId="{A5893092-4C0A-48F9-8535-61B2034EC096}" type="pres">
      <dgm:prSet presAssocID="{8104FE84-2589-44C2-8EDA-CCE52295DF8C}" presName="spacer" presStyleCnt="0"/>
      <dgm:spPr/>
    </dgm:pt>
    <dgm:pt modelId="{409A89C9-7E93-4102-AAF9-F2D942D1EE62}" type="pres">
      <dgm:prSet presAssocID="{9AC5A34E-F43A-4E36-BD64-3003BAD2B126}" presName="parentText" presStyleLbl="node1" presStyleIdx="2" presStyleCnt="3">
        <dgm:presLayoutVars>
          <dgm:chMax val="0"/>
          <dgm:bulletEnabled val="1"/>
        </dgm:presLayoutVars>
      </dgm:prSet>
      <dgm:spPr/>
    </dgm:pt>
  </dgm:ptLst>
  <dgm:cxnLst>
    <dgm:cxn modelId="{6FF9CC25-E744-4301-AE2B-D4A90CED1C7D}" type="presOf" srcId="{F6610F2B-D0F0-4236-BC4D-9BC1FB5356C5}" destId="{E7458020-9C85-4E6A-BFCC-E8899D8DB1FD}" srcOrd="0" destOrd="0" presId="urn:microsoft.com/office/officeart/2005/8/layout/vList2"/>
    <dgm:cxn modelId="{1197CB39-4F73-4FF4-96EC-C717046464B2}" type="presOf" srcId="{D23D3858-B826-455D-A3DB-840C5BB5E687}" destId="{79A12331-F4C4-4140-9B02-5E50F86CA090}" srcOrd="0" destOrd="0" presId="urn:microsoft.com/office/officeart/2005/8/layout/vList2"/>
    <dgm:cxn modelId="{AC828550-8D38-42C8-9C2F-5643801B35CE}" srcId="{E5EB67F0-9367-4AEB-B7E3-80ACD3098D63}" destId="{F6610F2B-D0F0-4236-BC4D-9BC1FB5356C5}" srcOrd="1" destOrd="0" parTransId="{9499D241-BDD6-49E7-A957-AB3B728A05B2}" sibTransId="{8104FE84-2589-44C2-8EDA-CCE52295DF8C}"/>
    <dgm:cxn modelId="{1598DD72-1B26-4457-8646-48EDDB002238}" srcId="{E5EB67F0-9367-4AEB-B7E3-80ACD3098D63}" destId="{D23D3858-B826-455D-A3DB-840C5BB5E687}" srcOrd="0" destOrd="0" parTransId="{D5F44D01-1A8A-4790-A2ED-3CDBC18CF3A7}" sibTransId="{055066FA-94D8-4F02-809F-162A5D2528F9}"/>
    <dgm:cxn modelId="{E0887585-E8EE-4BF6-AB41-ED5531DB2F22}" type="presOf" srcId="{E5EB67F0-9367-4AEB-B7E3-80ACD3098D63}" destId="{AEF8C307-6AD0-424B-98BF-306F745A6B42}" srcOrd="0" destOrd="0" presId="urn:microsoft.com/office/officeart/2005/8/layout/vList2"/>
    <dgm:cxn modelId="{D8516D8A-9792-49FE-BFB2-3AAFBE6DD466}" type="presOf" srcId="{9AC5A34E-F43A-4E36-BD64-3003BAD2B126}" destId="{409A89C9-7E93-4102-AAF9-F2D942D1EE62}" srcOrd="0" destOrd="0" presId="urn:microsoft.com/office/officeart/2005/8/layout/vList2"/>
    <dgm:cxn modelId="{644FB29F-E7C4-40E7-AC3A-A7F291A3BE28}" srcId="{E5EB67F0-9367-4AEB-B7E3-80ACD3098D63}" destId="{9AC5A34E-F43A-4E36-BD64-3003BAD2B126}" srcOrd="2" destOrd="0" parTransId="{272C5C9C-7430-4165-9D7F-939FBE99E9B4}" sibTransId="{2787F863-4BA9-43EC-8BA2-0CEF717109B6}"/>
    <dgm:cxn modelId="{C1DE3543-0B40-45AE-A39B-9C5F64A2D8DA}" type="presParOf" srcId="{AEF8C307-6AD0-424B-98BF-306F745A6B42}" destId="{79A12331-F4C4-4140-9B02-5E50F86CA090}" srcOrd="0" destOrd="0" presId="urn:microsoft.com/office/officeart/2005/8/layout/vList2"/>
    <dgm:cxn modelId="{BED9A90F-4E27-4D93-AA23-E9532CA24FEE}" type="presParOf" srcId="{AEF8C307-6AD0-424B-98BF-306F745A6B42}" destId="{A0F9BBEF-1F23-4524-B9F5-C1D3CBEBDF04}" srcOrd="1" destOrd="0" presId="urn:microsoft.com/office/officeart/2005/8/layout/vList2"/>
    <dgm:cxn modelId="{3101B4FE-6FFC-4F78-BC22-DFA7A38E87F7}" type="presParOf" srcId="{AEF8C307-6AD0-424B-98BF-306F745A6B42}" destId="{E7458020-9C85-4E6A-BFCC-E8899D8DB1FD}" srcOrd="2" destOrd="0" presId="urn:microsoft.com/office/officeart/2005/8/layout/vList2"/>
    <dgm:cxn modelId="{490C3E17-3798-4F2F-AF60-0EFAC6EAB049}" type="presParOf" srcId="{AEF8C307-6AD0-424B-98BF-306F745A6B42}" destId="{A5893092-4C0A-48F9-8535-61B2034EC096}" srcOrd="3" destOrd="0" presId="urn:microsoft.com/office/officeart/2005/8/layout/vList2"/>
    <dgm:cxn modelId="{7B60B991-1026-45F9-A236-0B505EF4E979}" type="presParOf" srcId="{AEF8C307-6AD0-424B-98BF-306F745A6B42}" destId="{409A89C9-7E93-4102-AAF9-F2D942D1EE62}"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ABF4B3-5C9D-4411-8589-D7F35F396A8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558610E-0884-4C5F-8628-902F87C2B10D}">
      <dgm:prSet/>
      <dgm:spPr/>
      <dgm:t>
        <a:bodyPr/>
        <a:lstStyle/>
        <a:p>
          <a:r>
            <a:rPr lang="en-US"/>
            <a:t>• Large agribusinesses dominate the market, pushing out small farmers.</a:t>
          </a:r>
        </a:p>
      </dgm:t>
    </dgm:pt>
    <dgm:pt modelId="{F0134B3C-6169-4A8C-AA0C-FDF1C0A2574A}" type="parTrans" cxnId="{686DEF7E-9B28-4F93-A7FC-6F1D7F3118A9}">
      <dgm:prSet/>
      <dgm:spPr/>
      <dgm:t>
        <a:bodyPr/>
        <a:lstStyle/>
        <a:p>
          <a:endParaRPr lang="en-US"/>
        </a:p>
      </dgm:t>
    </dgm:pt>
    <dgm:pt modelId="{272E7868-F2E9-4443-9F42-F029CBA16A2C}" type="sibTrans" cxnId="{686DEF7E-9B28-4F93-A7FC-6F1D7F3118A9}">
      <dgm:prSet/>
      <dgm:spPr/>
      <dgm:t>
        <a:bodyPr/>
        <a:lstStyle/>
        <a:p>
          <a:endParaRPr lang="en-US"/>
        </a:p>
      </dgm:t>
    </dgm:pt>
    <dgm:pt modelId="{7F4D1FF7-A2E1-4166-8AC2-27C9D4CF8658}">
      <dgm:prSet/>
      <dgm:spPr/>
      <dgm:t>
        <a:bodyPr/>
        <a:lstStyle/>
        <a:p>
          <a:r>
            <a:rPr lang="en-US"/>
            <a:t>• Factory-farmed food is cheap but often unhealthy.</a:t>
          </a:r>
        </a:p>
      </dgm:t>
    </dgm:pt>
    <dgm:pt modelId="{126A9658-C2F9-4746-B1CD-CDAE92C38397}" type="parTrans" cxnId="{44E4D861-9E95-4B22-814F-A998A8A18101}">
      <dgm:prSet/>
      <dgm:spPr/>
      <dgm:t>
        <a:bodyPr/>
        <a:lstStyle/>
        <a:p>
          <a:endParaRPr lang="en-US"/>
        </a:p>
      </dgm:t>
    </dgm:pt>
    <dgm:pt modelId="{AA0AC64C-882D-4D00-A42A-47D61760E6CC}" type="sibTrans" cxnId="{44E4D861-9E95-4B22-814F-A998A8A18101}">
      <dgm:prSet/>
      <dgm:spPr/>
      <dgm:t>
        <a:bodyPr/>
        <a:lstStyle/>
        <a:p>
          <a:endParaRPr lang="en-US"/>
        </a:p>
      </dgm:t>
    </dgm:pt>
    <dgm:pt modelId="{A0E22D93-5CEE-4602-8AA1-8C1A8A0CF75C}">
      <dgm:prSet/>
      <dgm:spPr/>
      <dgm:t>
        <a:bodyPr/>
        <a:lstStyle/>
        <a:p>
          <a:r>
            <a:rPr lang="en-US"/>
            <a:t>• Food insecurity worsens due to economic inequalities.</a:t>
          </a:r>
        </a:p>
      </dgm:t>
    </dgm:pt>
    <dgm:pt modelId="{BB476777-9AE9-436A-8C49-1A8C52E76341}" type="parTrans" cxnId="{4F172012-E30D-47DB-B4BE-916DFEF74AF3}">
      <dgm:prSet/>
      <dgm:spPr/>
      <dgm:t>
        <a:bodyPr/>
        <a:lstStyle/>
        <a:p>
          <a:endParaRPr lang="en-US"/>
        </a:p>
      </dgm:t>
    </dgm:pt>
    <dgm:pt modelId="{BBF66AB2-2A9B-4FAE-AEBC-7B9DCDAD07D7}" type="sibTrans" cxnId="{4F172012-E30D-47DB-B4BE-916DFEF74AF3}">
      <dgm:prSet/>
      <dgm:spPr/>
      <dgm:t>
        <a:bodyPr/>
        <a:lstStyle/>
        <a:p>
          <a:endParaRPr lang="en-US"/>
        </a:p>
      </dgm:t>
    </dgm:pt>
    <dgm:pt modelId="{968E4AA5-D7F8-4976-ADFE-5DE10EA8D447}" type="pres">
      <dgm:prSet presAssocID="{68ABF4B3-5C9D-4411-8589-D7F35F396A8B}" presName="root" presStyleCnt="0">
        <dgm:presLayoutVars>
          <dgm:dir/>
          <dgm:resizeHandles val="exact"/>
        </dgm:presLayoutVars>
      </dgm:prSet>
      <dgm:spPr/>
    </dgm:pt>
    <dgm:pt modelId="{96A880BA-8CFD-4ED2-9403-0A0417A69FB1}" type="pres">
      <dgm:prSet presAssocID="{C558610E-0884-4C5F-8628-902F87C2B10D}" presName="compNode" presStyleCnt="0"/>
      <dgm:spPr/>
    </dgm:pt>
    <dgm:pt modelId="{1EF3D6D8-25E5-42E1-97FC-DEB62F07B510}" type="pres">
      <dgm:prSet presAssocID="{C558610E-0884-4C5F-8628-902F87C2B10D}" presName="bgRect" presStyleLbl="bgShp" presStyleIdx="0" presStyleCnt="3"/>
      <dgm:spPr/>
    </dgm:pt>
    <dgm:pt modelId="{94281A2A-D700-4F21-A21B-593273D581AB}" type="pres">
      <dgm:prSet presAssocID="{C558610E-0884-4C5F-8628-902F87C2B10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arm scene"/>
        </a:ext>
      </dgm:extLst>
    </dgm:pt>
    <dgm:pt modelId="{964983CF-259A-4535-9EE3-BE48204157C0}" type="pres">
      <dgm:prSet presAssocID="{C558610E-0884-4C5F-8628-902F87C2B10D}" presName="spaceRect" presStyleCnt="0"/>
      <dgm:spPr/>
    </dgm:pt>
    <dgm:pt modelId="{7AEE5445-F1A1-4D9E-8180-828DD5F351B9}" type="pres">
      <dgm:prSet presAssocID="{C558610E-0884-4C5F-8628-902F87C2B10D}" presName="parTx" presStyleLbl="revTx" presStyleIdx="0" presStyleCnt="3">
        <dgm:presLayoutVars>
          <dgm:chMax val="0"/>
          <dgm:chPref val="0"/>
        </dgm:presLayoutVars>
      </dgm:prSet>
      <dgm:spPr/>
    </dgm:pt>
    <dgm:pt modelId="{3D3F45FB-6ED6-480A-9AC4-67EEE56F0057}" type="pres">
      <dgm:prSet presAssocID="{272E7868-F2E9-4443-9F42-F029CBA16A2C}" presName="sibTrans" presStyleCnt="0"/>
      <dgm:spPr/>
    </dgm:pt>
    <dgm:pt modelId="{B05CEF1D-5059-4165-B581-F946B4FA2E33}" type="pres">
      <dgm:prSet presAssocID="{7F4D1FF7-A2E1-4166-8AC2-27C9D4CF8658}" presName="compNode" presStyleCnt="0"/>
      <dgm:spPr/>
    </dgm:pt>
    <dgm:pt modelId="{8FD20ECE-E540-4A18-9536-517126DB8C7C}" type="pres">
      <dgm:prSet presAssocID="{7F4D1FF7-A2E1-4166-8AC2-27C9D4CF8658}" presName="bgRect" presStyleLbl="bgShp" presStyleIdx="1" presStyleCnt="3"/>
      <dgm:spPr/>
    </dgm:pt>
    <dgm:pt modelId="{DD5D41DE-2BA1-4583-96EF-EC0E6029AAE9}" type="pres">
      <dgm:prSet presAssocID="{7F4D1FF7-A2E1-4166-8AC2-27C9D4CF865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ctory"/>
        </a:ext>
      </dgm:extLst>
    </dgm:pt>
    <dgm:pt modelId="{6A5297E2-351E-4AFC-A213-C42C32B956CB}" type="pres">
      <dgm:prSet presAssocID="{7F4D1FF7-A2E1-4166-8AC2-27C9D4CF8658}" presName="spaceRect" presStyleCnt="0"/>
      <dgm:spPr/>
    </dgm:pt>
    <dgm:pt modelId="{29636397-A00A-4CFF-985C-0E26FF1B4E87}" type="pres">
      <dgm:prSet presAssocID="{7F4D1FF7-A2E1-4166-8AC2-27C9D4CF8658}" presName="parTx" presStyleLbl="revTx" presStyleIdx="1" presStyleCnt="3">
        <dgm:presLayoutVars>
          <dgm:chMax val="0"/>
          <dgm:chPref val="0"/>
        </dgm:presLayoutVars>
      </dgm:prSet>
      <dgm:spPr/>
    </dgm:pt>
    <dgm:pt modelId="{ABAF3ED4-5DFD-41B8-BC84-6301B795AA21}" type="pres">
      <dgm:prSet presAssocID="{AA0AC64C-882D-4D00-A42A-47D61760E6CC}" presName="sibTrans" presStyleCnt="0"/>
      <dgm:spPr/>
    </dgm:pt>
    <dgm:pt modelId="{785E2B48-BDB5-46AB-A6F5-D82620303941}" type="pres">
      <dgm:prSet presAssocID="{A0E22D93-5CEE-4602-8AA1-8C1A8A0CF75C}" presName="compNode" presStyleCnt="0"/>
      <dgm:spPr/>
    </dgm:pt>
    <dgm:pt modelId="{34759E0A-5ADB-4056-85BC-19E836CBAB92}" type="pres">
      <dgm:prSet presAssocID="{A0E22D93-5CEE-4602-8AA1-8C1A8A0CF75C}" presName="bgRect" presStyleLbl="bgShp" presStyleIdx="2" presStyleCnt="3"/>
      <dgm:spPr/>
    </dgm:pt>
    <dgm:pt modelId="{3DF07019-09B8-4E20-AE07-5A535F171DFB}" type="pres">
      <dgm:prSet presAssocID="{A0E22D93-5CEE-4602-8AA1-8C1A8A0CF75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vocado"/>
        </a:ext>
      </dgm:extLst>
    </dgm:pt>
    <dgm:pt modelId="{EAAA0308-1122-48BD-85D0-962CB7937240}" type="pres">
      <dgm:prSet presAssocID="{A0E22D93-5CEE-4602-8AA1-8C1A8A0CF75C}" presName="spaceRect" presStyleCnt="0"/>
      <dgm:spPr/>
    </dgm:pt>
    <dgm:pt modelId="{3C7F34D3-556A-4094-A6FE-20733455C748}" type="pres">
      <dgm:prSet presAssocID="{A0E22D93-5CEE-4602-8AA1-8C1A8A0CF75C}" presName="parTx" presStyleLbl="revTx" presStyleIdx="2" presStyleCnt="3">
        <dgm:presLayoutVars>
          <dgm:chMax val="0"/>
          <dgm:chPref val="0"/>
        </dgm:presLayoutVars>
      </dgm:prSet>
      <dgm:spPr/>
    </dgm:pt>
  </dgm:ptLst>
  <dgm:cxnLst>
    <dgm:cxn modelId="{A562A309-2ADB-420F-AEB6-ADFED7AF48FA}" type="presOf" srcId="{A0E22D93-5CEE-4602-8AA1-8C1A8A0CF75C}" destId="{3C7F34D3-556A-4094-A6FE-20733455C748}" srcOrd="0" destOrd="0" presId="urn:microsoft.com/office/officeart/2018/2/layout/IconVerticalSolidList"/>
    <dgm:cxn modelId="{4F172012-E30D-47DB-B4BE-916DFEF74AF3}" srcId="{68ABF4B3-5C9D-4411-8589-D7F35F396A8B}" destId="{A0E22D93-5CEE-4602-8AA1-8C1A8A0CF75C}" srcOrd="2" destOrd="0" parTransId="{BB476777-9AE9-436A-8C49-1A8C52E76341}" sibTransId="{BBF66AB2-2A9B-4FAE-AEBC-7B9DCDAD07D7}"/>
    <dgm:cxn modelId="{44E4D861-9E95-4B22-814F-A998A8A18101}" srcId="{68ABF4B3-5C9D-4411-8589-D7F35F396A8B}" destId="{7F4D1FF7-A2E1-4166-8AC2-27C9D4CF8658}" srcOrd="1" destOrd="0" parTransId="{126A9658-C2F9-4746-B1CD-CDAE92C38397}" sibTransId="{AA0AC64C-882D-4D00-A42A-47D61760E6CC}"/>
    <dgm:cxn modelId="{BE0D9748-AA0E-40AD-AA54-56C2CB6BDA2D}" type="presOf" srcId="{68ABF4B3-5C9D-4411-8589-D7F35F396A8B}" destId="{968E4AA5-D7F8-4976-ADFE-5DE10EA8D447}" srcOrd="0" destOrd="0" presId="urn:microsoft.com/office/officeart/2018/2/layout/IconVerticalSolidList"/>
    <dgm:cxn modelId="{686DEF7E-9B28-4F93-A7FC-6F1D7F3118A9}" srcId="{68ABF4B3-5C9D-4411-8589-D7F35F396A8B}" destId="{C558610E-0884-4C5F-8628-902F87C2B10D}" srcOrd="0" destOrd="0" parTransId="{F0134B3C-6169-4A8C-AA0C-FDF1C0A2574A}" sibTransId="{272E7868-F2E9-4443-9F42-F029CBA16A2C}"/>
    <dgm:cxn modelId="{69F572D0-3B93-4244-98F9-C5BD414EEEEF}" type="presOf" srcId="{C558610E-0884-4C5F-8628-902F87C2B10D}" destId="{7AEE5445-F1A1-4D9E-8180-828DD5F351B9}" srcOrd="0" destOrd="0" presId="urn:microsoft.com/office/officeart/2018/2/layout/IconVerticalSolidList"/>
    <dgm:cxn modelId="{264D53D4-BD27-4B49-BB41-EFAAC844AFB0}" type="presOf" srcId="{7F4D1FF7-A2E1-4166-8AC2-27C9D4CF8658}" destId="{29636397-A00A-4CFF-985C-0E26FF1B4E87}" srcOrd="0" destOrd="0" presId="urn:microsoft.com/office/officeart/2018/2/layout/IconVerticalSolidList"/>
    <dgm:cxn modelId="{217245E5-9FC3-4077-BCF5-DDA464552B8A}" type="presParOf" srcId="{968E4AA5-D7F8-4976-ADFE-5DE10EA8D447}" destId="{96A880BA-8CFD-4ED2-9403-0A0417A69FB1}" srcOrd="0" destOrd="0" presId="urn:microsoft.com/office/officeart/2018/2/layout/IconVerticalSolidList"/>
    <dgm:cxn modelId="{4FC7E3EA-F668-4210-B521-3B3E6EE659C6}" type="presParOf" srcId="{96A880BA-8CFD-4ED2-9403-0A0417A69FB1}" destId="{1EF3D6D8-25E5-42E1-97FC-DEB62F07B510}" srcOrd="0" destOrd="0" presId="urn:microsoft.com/office/officeart/2018/2/layout/IconVerticalSolidList"/>
    <dgm:cxn modelId="{891DFC7D-54ED-4816-810B-6D9E997CC51C}" type="presParOf" srcId="{96A880BA-8CFD-4ED2-9403-0A0417A69FB1}" destId="{94281A2A-D700-4F21-A21B-593273D581AB}" srcOrd="1" destOrd="0" presId="urn:microsoft.com/office/officeart/2018/2/layout/IconVerticalSolidList"/>
    <dgm:cxn modelId="{32395389-DE05-4FE1-A22B-3567DA90D25D}" type="presParOf" srcId="{96A880BA-8CFD-4ED2-9403-0A0417A69FB1}" destId="{964983CF-259A-4535-9EE3-BE48204157C0}" srcOrd="2" destOrd="0" presId="urn:microsoft.com/office/officeart/2018/2/layout/IconVerticalSolidList"/>
    <dgm:cxn modelId="{7FBA038F-34A2-49E3-B96D-F7D8B9723428}" type="presParOf" srcId="{96A880BA-8CFD-4ED2-9403-0A0417A69FB1}" destId="{7AEE5445-F1A1-4D9E-8180-828DD5F351B9}" srcOrd="3" destOrd="0" presId="urn:microsoft.com/office/officeart/2018/2/layout/IconVerticalSolidList"/>
    <dgm:cxn modelId="{3A92463B-0762-48E6-96C3-E64E404E61C8}" type="presParOf" srcId="{968E4AA5-D7F8-4976-ADFE-5DE10EA8D447}" destId="{3D3F45FB-6ED6-480A-9AC4-67EEE56F0057}" srcOrd="1" destOrd="0" presId="urn:microsoft.com/office/officeart/2018/2/layout/IconVerticalSolidList"/>
    <dgm:cxn modelId="{F0CB8E70-058F-401E-BF23-32D08EF145AD}" type="presParOf" srcId="{968E4AA5-D7F8-4976-ADFE-5DE10EA8D447}" destId="{B05CEF1D-5059-4165-B581-F946B4FA2E33}" srcOrd="2" destOrd="0" presId="urn:microsoft.com/office/officeart/2018/2/layout/IconVerticalSolidList"/>
    <dgm:cxn modelId="{E8BC079C-6079-4869-A125-3B0D49900C7A}" type="presParOf" srcId="{B05CEF1D-5059-4165-B581-F946B4FA2E33}" destId="{8FD20ECE-E540-4A18-9536-517126DB8C7C}" srcOrd="0" destOrd="0" presId="urn:microsoft.com/office/officeart/2018/2/layout/IconVerticalSolidList"/>
    <dgm:cxn modelId="{CD7CCB8D-36B1-4CDF-90DA-5A0EF28DE579}" type="presParOf" srcId="{B05CEF1D-5059-4165-B581-F946B4FA2E33}" destId="{DD5D41DE-2BA1-4583-96EF-EC0E6029AAE9}" srcOrd="1" destOrd="0" presId="urn:microsoft.com/office/officeart/2018/2/layout/IconVerticalSolidList"/>
    <dgm:cxn modelId="{11A09ED0-BC27-4B41-833A-0AD410B14761}" type="presParOf" srcId="{B05CEF1D-5059-4165-B581-F946B4FA2E33}" destId="{6A5297E2-351E-4AFC-A213-C42C32B956CB}" srcOrd="2" destOrd="0" presId="urn:microsoft.com/office/officeart/2018/2/layout/IconVerticalSolidList"/>
    <dgm:cxn modelId="{815B250F-928B-4B08-A2A2-1E0CE3E75BED}" type="presParOf" srcId="{B05CEF1D-5059-4165-B581-F946B4FA2E33}" destId="{29636397-A00A-4CFF-985C-0E26FF1B4E87}" srcOrd="3" destOrd="0" presId="urn:microsoft.com/office/officeart/2018/2/layout/IconVerticalSolidList"/>
    <dgm:cxn modelId="{2E7893C2-50E1-45E9-AFC0-FBFB0C14E4FC}" type="presParOf" srcId="{968E4AA5-D7F8-4976-ADFE-5DE10EA8D447}" destId="{ABAF3ED4-5DFD-41B8-BC84-6301B795AA21}" srcOrd="3" destOrd="0" presId="urn:microsoft.com/office/officeart/2018/2/layout/IconVerticalSolidList"/>
    <dgm:cxn modelId="{4FEDBB85-83E4-423D-8F9B-E9CEF94871A2}" type="presParOf" srcId="{968E4AA5-D7F8-4976-ADFE-5DE10EA8D447}" destId="{785E2B48-BDB5-46AB-A6F5-D82620303941}" srcOrd="4" destOrd="0" presId="urn:microsoft.com/office/officeart/2018/2/layout/IconVerticalSolidList"/>
    <dgm:cxn modelId="{FA5C5FDA-C274-416D-B8E5-140238C6C7B4}" type="presParOf" srcId="{785E2B48-BDB5-46AB-A6F5-D82620303941}" destId="{34759E0A-5ADB-4056-85BC-19E836CBAB92}" srcOrd="0" destOrd="0" presId="urn:microsoft.com/office/officeart/2018/2/layout/IconVerticalSolidList"/>
    <dgm:cxn modelId="{0EA2503D-74C7-47FB-9250-38EAE9AD9720}" type="presParOf" srcId="{785E2B48-BDB5-46AB-A6F5-D82620303941}" destId="{3DF07019-09B8-4E20-AE07-5A535F171DFB}" srcOrd="1" destOrd="0" presId="urn:microsoft.com/office/officeart/2018/2/layout/IconVerticalSolidList"/>
    <dgm:cxn modelId="{1C50F3AD-0A38-474A-999F-22C3CFB96090}" type="presParOf" srcId="{785E2B48-BDB5-46AB-A6F5-D82620303941}" destId="{EAAA0308-1122-48BD-85D0-962CB7937240}" srcOrd="2" destOrd="0" presId="urn:microsoft.com/office/officeart/2018/2/layout/IconVerticalSolidList"/>
    <dgm:cxn modelId="{004BEEE8-8ADC-463C-8FC1-0096312FF4F4}" type="presParOf" srcId="{785E2B48-BDB5-46AB-A6F5-D82620303941}" destId="{3C7F34D3-556A-4094-A6FE-20733455C74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EFDF0DC-7C42-4E68-B0E4-FBE0FD66CF78}"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686F71A8-894F-4962-A2E4-CC5A8AC55B5C}">
      <dgm:prSet custT="1"/>
      <dgm:spPr/>
      <dgm:t>
        <a:bodyPr/>
        <a:lstStyle/>
        <a:p>
          <a:pPr>
            <a:defRPr cap="all"/>
          </a:pPr>
          <a:r>
            <a:rPr lang="en-US" sz="1600" dirty="0"/>
            <a:t>"Overuse of antibiotics in farming is creating a silent pandemic of antibiotic resistance." - World Health Organization (WHO)</a:t>
          </a:r>
        </a:p>
      </dgm:t>
    </dgm:pt>
    <dgm:pt modelId="{3F727391-FB33-451B-8577-5A868102D646}" type="parTrans" cxnId="{6762DD1B-3337-440C-BB14-153470E33E1B}">
      <dgm:prSet/>
      <dgm:spPr/>
      <dgm:t>
        <a:bodyPr/>
        <a:lstStyle/>
        <a:p>
          <a:endParaRPr lang="en-US"/>
        </a:p>
      </dgm:t>
    </dgm:pt>
    <dgm:pt modelId="{C3F7E65A-8062-4196-984B-D27FC095DF1C}" type="sibTrans" cxnId="{6762DD1B-3337-440C-BB14-153470E33E1B}">
      <dgm:prSet/>
      <dgm:spPr/>
      <dgm:t>
        <a:bodyPr/>
        <a:lstStyle/>
        <a:p>
          <a:endParaRPr lang="en-US"/>
        </a:p>
      </dgm:t>
    </dgm:pt>
    <dgm:pt modelId="{613BC50F-15DA-47B4-9E0D-208CB88E3FD0}">
      <dgm:prSet/>
      <dgm:spPr/>
      <dgm:t>
        <a:bodyPr/>
        <a:lstStyle/>
        <a:p>
          <a:pPr>
            <a:defRPr cap="all"/>
          </a:pPr>
          <a:r>
            <a:rPr lang="en-US"/>
            <a:t>• Antibiotic overuse in factory farms contributes to superbugs.</a:t>
          </a:r>
        </a:p>
      </dgm:t>
    </dgm:pt>
    <dgm:pt modelId="{72B5BF38-4C5E-4431-B612-B87225CFD5F2}" type="parTrans" cxnId="{10900F13-D85B-4869-BF5F-DA7BA0E61EC3}">
      <dgm:prSet/>
      <dgm:spPr/>
      <dgm:t>
        <a:bodyPr/>
        <a:lstStyle/>
        <a:p>
          <a:endParaRPr lang="en-US"/>
        </a:p>
      </dgm:t>
    </dgm:pt>
    <dgm:pt modelId="{6E11529B-B11B-460E-8B96-32773DEF0D19}" type="sibTrans" cxnId="{10900F13-D85B-4869-BF5F-DA7BA0E61EC3}">
      <dgm:prSet/>
      <dgm:spPr/>
      <dgm:t>
        <a:bodyPr/>
        <a:lstStyle/>
        <a:p>
          <a:endParaRPr lang="en-US"/>
        </a:p>
      </dgm:t>
    </dgm:pt>
    <dgm:pt modelId="{8F964921-8559-4F66-8833-2802829006D0}">
      <dgm:prSet/>
      <dgm:spPr/>
      <dgm:t>
        <a:bodyPr/>
        <a:lstStyle/>
        <a:p>
          <a:pPr>
            <a:defRPr cap="all"/>
          </a:pPr>
          <a:r>
            <a:rPr lang="en-US"/>
            <a:t>• Zoonotic diseases like bird flu originate in factory farms.</a:t>
          </a:r>
        </a:p>
      </dgm:t>
    </dgm:pt>
    <dgm:pt modelId="{E19C6359-68EA-44D4-8561-BA4B640F1CF4}" type="parTrans" cxnId="{16E89BD2-138D-49CC-9028-A14C3A6AA9BD}">
      <dgm:prSet/>
      <dgm:spPr/>
      <dgm:t>
        <a:bodyPr/>
        <a:lstStyle/>
        <a:p>
          <a:endParaRPr lang="en-US"/>
        </a:p>
      </dgm:t>
    </dgm:pt>
    <dgm:pt modelId="{1221916C-1B19-4FB4-B094-BC675546EE31}" type="sibTrans" cxnId="{16E89BD2-138D-49CC-9028-A14C3A6AA9BD}">
      <dgm:prSet/>
      <dgm:spPr/>
      <dgm:t>
        <a:bodyPr/>
        <a:lstStyle/>
        <a:p>
          <a:endParaRPr lang="en-US"/>
        </a:p>
      </dgm:t>
    </dgm:pt>
    <dgm:pt modelId="{4DD73927-E2D3-4681-84A3-8EDAD5132585}">
      <dgm:prSet/>
      <dgm:spPr/>
      <dgm:t>
        <a:bodyPr/>
        <a:lstStyle/>
        <a:p>
          <a:pPr>
            <a:defRPr cap="all"/>
          </a:pPr>
          <a:r>
            <a:rPr lang="en-US"/>
            <a:t>• Hormones and chemicals in food impact human health.</a:t>
          </a:r>
        </a:p>
      </dgm:t>
    </dgm:pt>
    <dgm:pt modelId="{CEEBFD62-A389-476A-8ED0-1B6FB9BCC04C}" type="parTrans" cxnId="{D90F5C27-D8A2-42BC-9932-346D6EAC4788}">
      <dgm:prSet/>
      <dgm:spPr/>
      <dgm:t>
        <a:bodyPr/>
        <a:lstStyle/>
        <a:p>
          <a:endParaRPr lang="en-US"/>
        </a:p>
      </dgm:t>
    </dgm:pt>
    <dgm:pt modelId="{E92F28D5-C784-4D64-8E8E-F0E929CEBD96}" type="sibTrans" cxnId="{D90F5C27-D8A2-42BC-9932-346D6EAC4788}">
      <dgm:prSet/>
      <dgm:spPr/>
      <dgm:t>
        <a:bodyPr/>
        <a:lstStyle/>
        <a:p>
          <a:endParaRPr lang="en-US"/>
        </a:p>
      </dgm:t>
    </dgm:pt>
    <dgm:pt modelId="{7943911D-C093-4561-95FC-E17BCE0AB0FE}" type="pres">
      <dgm:prSet presAssocID="{DEFDF0DC-7C42-4E68-B0E4-FBE0FD66CF78}" presName="root" presStyleCnt="0">
        <dgm:presLayoutVars>
          <dgm:dir/>
          <dgm:resizeHandles val="exact"/>
        </dgm:presLayoutVars>
      </dgm:prSet>
      <dgm:spPr/>
    </dgm:pt>
    <dgm:pt modelId="{BFA8ECC9-D6B4-49D5-9D47-EE6027D707AC}" type="pres">
      <dgm:prSet presAssocID="{686F71A8-894F-4962-A2E4-CC5A8AC55B5C}" presName="compNode" presStyleCnt="0"/>
      <dgm:spPr/>
    </dgm:pt>
    <dgm:pt modelId="{6F4D3159-5F04-4C08-8E78-A3ED2784CE2E}" type="pres">
      <dgm:prSet presAssocID="{686F71A8-894F-4962-A2E4-CC5A8AC55B5C}" presName="iconBgRect" presStyleLbl="bgShp" presStyleIdx="0" presStyleCnt="4"/>
      <dgm:spPr/>
    </dgm:pt>
    <dgm:pt modelId="{4D750DFD-320E-4B4F-8031-EA68A258372D}" type="pres">
      <dgm:prSet presAssocID="{686F71A8-894F-4962-A2E4-CC5A8AC55B5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9871D4F7-7165-41A0-B0CE-55BD16ABBA03}" type="pres">
      <dgm:prSet presAssocID="{686F71A8-894F-4962-A2E4-CC5A8AC55B5C}" presName="spaceRect" presStyleCnt="0"/>
      <dgm:spPr/>
    </dgm:pt>
    <dgm:pt modelId="{9D7186FC-CA05-4576-885C-5F5CCA9D740C}" type="pres">
      <dgm:prSet presAssocID="{686F71A8-894F-4962-A2E4-CC5A8AC55B5C}" presName="textRect" presStyleLbl="revTx" presStyleIdx="0" presStyleCnt="4">
        <dgm:presLayoutVars>
          <dgm:chMax val="1"/>
          <dgm:chPref val="1"/>
        </dgm:presLayoutVars>
      </dgm:prSet>
      <dgm:spPr/>
    </dgm:pt>
    <dgm:pt modelId="{C885E9F1-923B-40BD-9BC0-931E5A1B3947}" type="pres">
      <dgm:prSet presAssocID="{C3F7E65A-8062-4196-984B-D27FC095DF1C}" presName="sibTrans" presStyleCnt="0"/>
      <dgm:spPr/>
    </dgm:pt>
    <dgm:pt modelId="{DF66B14C-EAB5-4B8C-9B79-7D68EF4023DE}" type="pres">
      <dgm:prSet presAssocID="{613BC50F-15DA-47B4-9E0D-208CB88E3FD0}" presName="compNode" presStyleCnt="0"/>
      <dgm:spPr/>
    </dgm:pt>
    <dgm:pt modelId="{871CD2FF-7EA3-4EE8-9D76-0E25BD16965D}" type="pres">
      <dgm:prSet presAssocID="{613BC50F-15DA-47B4-9E0D-208CB88E3FD0}" presName="iconBgRect" presStyleLbl="bgShp" presStyleIdx="1" presStyleCnt="4"/>
      <dgm:spPr/>
    </dgm:pt>
    <dgm:pt modelId="{036B5527-8115-425E-AF9C-46B735283114}" type="pres">
      <dgm:prSet presAssocID="{613BC50F-15DA-47B4-9E0D-208CB88E3FD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edle"/>
        </a:ext>
      </dgm:extLst>
    </dgm:pt>
    <dgm:pt modelId="{B213DA46-9360-49A1-B464-53E3FA513AAA}" type="pres">
      <dgm:prSet presAssocID="{613BC50F-15DA-47B4-9E0D-208CB88E3FD0}" presName="spaceRect" presStyleCnt="0"/>
      <dgm:spPr/>
    </dgm:pt>
    <dgm:pt modelId="{B6C78C5C-7084-429E-9DEC-4B0753B64837}" type="pres">
      <dgm:prSet presAssocID="{613BC50F-15DA-47B4-9E0D-208CB88E3FD0}" presName="textRect" presStyleLbl="revTx" presStyleIdx="1" presStyleCnt="4">
        <dgm:presLayoutVars>
          <dgm:chMax val="1"/>
          <dgm:chPref val="1"/>
        </dgm:presLayoutVars>
      </dgm:prSet>
      <dgm:spPr/>
    </dgm:pt>
    <dgm:pt modelId="{301344F1-B3F0-4C12-981C-210F6752BC23}" type="pres">
      <dgm:prSet presAssocID="{6E11529B-B11B-460E-8B96-32773DEF0D19}" presName="sibTrans" presStyleCnt="0"/>
      <dgm:spPr/>
    </dgm:pt>
    <dgm:pt modelId="{1E8534B8-BD8A-4508-8CDD-820ECC468C53}" type="pres">
      <dgm:prSet presAssocID="{8F964921-8559-4F66-8833-2802829006D0}" presName="compNode" presStyleCnt="0"/>
      <dgm:spPr/>
    </dgm:pt>
    <dgm:pt modelId="{FED36891-AE29-4F10-ADCF-F83F520D7C85}" type="pres">
      <dgm:prSet presAssocID="{8F964921-8559-4F66-8833-2802829006D0}" presName="iconBgRect" presStyleLbl="bgShp" presStyleIdx="2" presStyleCnt="4"/>
      <dgm:spPr/>
    </dgm:pt>
    <dgm:pt modelId="{C463CDEF-A89A-4771-874A-262196DFC3FD}" type="pres">
      <dgm:prSet presAssocID="{8F964921-8559-4F66-8833-2802829006D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parrow"/>
        </a:ext>
      </dgm:extLst>
    </dgm:pt>
    <dgm:pt modelId="{B89EFCBE-DF47-4E56-B524-34713C96A332}" type="pres">
      <dgm:prSet presAssocID="{8F964921-8559-4F66-8833-2802829006D0}" presName="spaceRect" presStyleCnt="0"/>
      <dgm:spPr/>
    </dgm:pt>
    <dgm:pt modelId="{B1393270-794E-4549-9037-4E709A974D86}" type="pres">
      <dgm:prSet presAssocID="{8F964921-8559-4F66-8833-2802829006D0}" presName="textRect" presStyleLbl="revTx" presStyleIdx="2" presStyleCnt="4">
        <dgm:presLayoutVars>
          <dgm:chMax val="1"/>
          <dgm:chPref val="1"/>
        </dgm:presLayoutVars>
      </dgm:prSet>
      <dgm:spPr/>
    </dgm:pt>
    <dgm:pt modelId="{1CA4987A-6DC8-47DE-845C-F3AA4A28D64C}" type="pres">
      <dgm:prSet presAssocID="{1221916C-1B19-4FB4-B094-BC675546EE31}" presName="sibTrans" presStyleCnt="0"/>
      <dgm:spPr/>
    </dgm:pt>
    <dgm:pt modelId="{E2ED0B93-6316-43C7-AAB1-447DFF504472}" type="pres">
      <dgm:prSet presAssocID="{4DD73927-E2D3-4681-84A3-8EDAD5132585}" presName="compNode" presStyleCnt="0"/>
      <dgm:spPr/>
    </dgm:pt>
    <dgm:pt modelId="{E044C8DA-99FC-4A4A-B1AF-AE33FC0A5388}" type="pres">
      <dgm:prSet presAssocID="{4DD73927-E2D3-4681-84A3-8EDAD5132585}" presName="iconBgRect" presStyleLbl="bgShp" presStyleIdx="3" presStyleCnt="4"/>
      <dgm:spPr/>
    </dgm:pt>
    <dgm:pt modelId="{9294FE26-C537-42EA-B59B-E1F372A89063}" type="pres">
      <dgm:prSet presAssocID="{4DD73927-E2D3-4681-84A3-8EDAD513258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lask"/>
        </a:ext>
      </dgm:extLst>
    </dgm:pt>
    <dgm:pt modelId="{3501A556-1671-49C2-B49C-2429C8EC3F75}" type="pres">
      <dgm:prSet presAssocID="{4DD73927-E2D3-4681-84A3-8EDAD5132585}" presName="spaceRect" presStyleCnt="0"/>
      <dgm:spPr/>
    </dgm:pt>
    <dgm:pt modelId="{BBD55251-F771-4371-9A0A-6EA7E789EDE3}" type="pres">
      <dgm:prSet presAssocID="{4DD73927-E2D3-4681-84A3-8EDAD5132585}" presName="textRect" presStyleLbl="revTx" presStyleIdx="3" presStyleCnt="4">
        <dgm:presLayoutVars>
          <dgm:chMax val="1"/>
          <dgm:chPref val="1"/>
        </dgm:presLayoutVars>
      </dgm:prSet>
      <dgm:spPr/>
    </dgm:pt>
  </dgm:ptLst>
  <dgm:cxnLst>
    <dgm:cxn modelId="{10900F13-D85B-4869-BF5F-DA7BA0E61EC3}" srcId="{DEFDF0DC-7C42-4E68-B0E4-FBE0FD66CF78}" destId="{613BC50F-15DA-47B4-9E0D-208CB88E3FD0}" srcOrd="1" destOrd="0" parTransId="{72B5BF38-4C5E-4431-B612-B87225CFD5F2}" sibTransId="{6E11529B-B11B-460E-8B96-32773DEF0D19}"/>
    <dgm:cxn modelId="{6762DD1B-3337-440C-BB14-153470E33E1B}" srcId="{DEFDF0DC-7C42-4E68-B0E4-FBE0FD66CF78}" destId="{686F71A8-894F-4962-A2E4-CC5A8AC55B5C}" srcOrd="0" destOrd="0" parTransId="{3F727391-FB33-451B-8577-5A868102D646}" sibTransId="{C3F7E65A-8062-4196-984B-D27FC095DF1C}"/>
    <dgm:cxn modelId="{D90F5C27-D8A2-42BC-9932-346D6EAC4788}" srcId="{DEFDF0DC-7C42-4E68-B0E4-FBE0FD66CF78}" destId="{4DD73927-E2D3-4681-84A3-8EDAD5132585}" srcOrd="3" destOrd="0" parTransId="{CEEBFD62-A389-476A-8ED0-1B6FB9BCC04C}" sibTransId="{E92F28D5-C784-4D64-8E8E-F0E929CEBD96}"/>
    <dgm:cxn modelId="{C5A8A633-D207-4953-AFF5-4DD5CDB1531A}" type="presOf" srcId="{613BC50F-15DA-47B4-9E0D-208CB88E3FD0}" destId="{B6C78C5C-7084-429E-9DEC-4B0753B64837}" srcOrd="0" destOrd="0" presId="urn:microsoft.com/office/officeart/2018/5/layout/IconCircleLabelList"/>
    <dgm:cxn modelId="{33DD515B-EB60-4C89-86F7-148E8B5D275F}" type="presOf" srcId="{686F71A8-894F-4962-A2E4-CC5A8AC55B5C}" destId="{9D7186FC-CA05-4576-885C-5F5CCA9D740C}" srcOrd="0" destOrd="0" presId="urn:microsoft.com/office/officeart/2018/5/layout/IconCircleLabelList"/>
    <dgm:cxn modelId="{19F2D284-237C-4202-8E30-269AA34F1D77}" type="presOf" srcId="{8F964921-8559-4F66-8833-2802829006D0}" destId="{B1393270-794E-4549-9037-4E709A974D86}" srcOrd="0" destOrd="0" presId="urn:microsoft.com/office/officeart/2018/5/layout/IconCircleLabelList"/>
    <dgm:cxn modelId="{16E89BD2-138D-49CC-9028-A14C3A6AA9BD}" srcId="{DEFDF0DC-7C42-4E68-B0E4-FBE0FD66CF78}" destId="{8F964921-8559-4F66-8833-2802829006D0}" srcOrd="2" destOrd="0" parTransId="{E19C6359-68EA-44D4-8561-BA4B640F1CF4}" sibTransId="{1221916C-1B19-4FB4-B094-BC675546EE31}"/>
    <dgm:cxn modelId="{4F0D74D9-BAC8-40F2-9603-0E4C7C6E32C1}" type="presOf" srcId="{DEFDF0DC-7C42-4E68-B0E4-FBE0FD66CF78}" destId="{7943911D-C093-4561-95FC-E17BCE0AB0FE}" srcOrd="0" destOrd="0" presId="urn:microsoft.com/office/officeart/2018/5/layout/IconCircleLabelList"/>
    <dgm:cxn modelId="{FF7658DD-5CF4-42B8-B508-8AA8ACA1D7B9}" type="presOf" srcId="{4DD73927-E2D3-4681-84A3-8EDAD5132585}" destId="{BBD55251-F771-4371-9A0A-6EA7E789EDE3}" srcOrd="0" destOrd="0" presId="urn:microsoft.com/office/officeart/2018/5/layout/IconCircleLabelList"/>
    <dgm:cxn modelId="{6C865B6B-47B4-4991-AC40-7B178582EEF4}" type="presParOf" srcId="{7943911D-C093-4561-95FC-E17BCE0AB0FE}" destId="{BFA8ECC9-D6B4-49D5-9D47-EE6027D707AC}" srcOrd="0" destOrd="0" presId="urn:microsoft.com/office/officeart/2018/5/layout/IconCircleLabelList"/>
    <dgm:cxn modelId="{3DA024DF-12D4-4F31-9D58-502AD4DA0DAB}" type="presParOf" srcId="{BFA8ECC9-D6B4-49D5-9D47-EE6027D707AC}" destId="{6F4D3159-5F04-4C08-8E78-A3ED2784CE2E}" srcOrd="0" destOrd="0" presId="urn:microsoft.com/office/officeart/2018/5/layout/IconCircleLabelList"/>
    <dgm:cxn modelId="{35BB02F4-B6CB-4DDB-89BB-ABBD6874F939}" type="presParOf" srcId="{BFA8ECC9-D6B4-49D5-9D47-EE6027D707AC}" destId="{4D750DFD-320E-4B4F-8031-EA68A258372D}" srcOrd="1" destOrd="0" presId="urn:microsoft.com/office/officeart/2018/5/layout/IconCircleLabelList"/>
    <dgm:cxn modelId="{47CB0A87-4595-4B85-8A10-62119BC3977E}" type="presParOf" srcId="{BFA8ECC9-D6B4-49D5-9D47-EE6027D707AC}" destId="{9871D4F7-7165-41A0-B0CE-55BD16ABBA03}" srcOrd="2" destOrd="0" presId="urn:microsoft.com/office/officeart/2018/5/layout/IconCircleLabelList"/>
    <dgm:cxn modelId="{4914FC93-D9D8-4C5B-847B-AA53E2B01977}" type="presParOf" srcId="{BFA8ECC9-D6B4-49D5-9D47-EE6027D707AC}" destId="{9D7186FC-CA05-4576-885C-5F5CCA9D740C}" srcOrd="3" destOrd="0" presId="urn:microsoft.com/office/officeart/2018/5/layout/IconCircleLabelList"/>
    <dgm:cxn modelId="{1E22E6B1-2C06-488A-B318-C7A16C1D6C73}" type="presParOf" srcId="{7943911D-C093-4561-95FC-E17BCE0AB0FE}" destId="{C885E9F1-923B-40BD-9BC0-931E5A1B3947}" srcOrd="1" destOrd="0" presId="urn:microsoft.com/office/officeart/2018/5/layout/IconCircleLabelList"/>
    <dgm:cxn modelId="{4BB6BE2F-4EA4-4D04-92A8-F0ED47795A95}" type="presParOf" srcId="{7943911D-C093-4561-95FC-E17BCE0AB0FE}" destId="{DF66B14C-EAB5-4B8C-9B79-7D68EF4023DE}" srcOrd="2" destOrd="0" presId="urn:microsoft.com/office/officeart/2018/5/layout/IconCircleLabelList"/>
    <dgm:cxn modelId="{0DDD269A-45C3-4C4D-ADA9-67498D9BC618}" type="presParOf" srcId="{DF66B14C-EAB5-4B8C-9B79-7D68EF4023DE}" destId="{871CD2FF-7EA3-4EE8-9D76-0E25BD16965D}" srcOrd="0" destOrd="0" presId="urn:microsoft.com/office/officeart/2018/5/layout/IconCircleLabelList"/>
    <dgm:cxn modelId="{A4FC7C98-E225-492A-9376-3CB543C1233E}" type="presParOf" srcId="{DF66B14C-EAB5-4B8C-9B79-7D68EF4023DE}" destId="{036B5527-8115-425E-AF9C-46B735283114}" srcOrd="1" destOrd="0" presId="urn:microsoft.com/office/officeart/2018/5/layout/IconCircleLabelList"/>
    <dgm:cxn modelId="{4F7A8EEA-FC26-4413-8F54-36B4C67BD5D9}" type="presParOf" srcId="{DF66B14C-EAB5-4B8C-9B79-7D68EF4023DE}" destId="{B213DA46-9360-49A1-B464-53E3FA513AAA}" srcOrd="2" destOrd="0" presId="urn:microsoft.com/office/officeart/2018/5/layout/IconCircleLabelList"/>
    <dgm:cxn modelId="{E4C7937E-92FC-4DB3-8810-F9BCC0D6E8B9}" type="presParOf" srcId="{DF66B14C-EAB5-4B8C-9B79-7D68EF4023DE}" destId="{B6C78C5C-7084-429E-9DEC-4B0753B64837}" srcOrd="3" destOrd="0" presId="urn:microsoft.com/office/officeart/2018/5/layout/IconCircleLabelList"/>
    <dgm:cxn modelId="{7EA46F6B-BA92-4726-A3E7-CD51726C4D30}" type="presParOf" srcId="{7943911D-C093-4561-95FC-E17BCE0AB0FE}" destId="{301344F1-B3F0-4C12-981C-210F6752BC23}" srcOrd="3" destOrd="0" presId="urn:microsoft.com/office/officeart/2018/5/layout/IconCircleLabelList"/>
    <dgm:cxn modelId="{026C768E-C82A-44AC-B2C7-AF26697F1228}" type="presParOf" srcId="{7943911D-C093-4561-95FC-E17BCE0AB0FE}" destId="{1E8534B8-BD8A-4508-8CDD-820ECC468C53}" srcOrd="4" destOrd="0" presId="urn:microsoft.com/office/officeart/2018/5/layout/IconCircleLabelList"/>
    <dgm:cxn modelId="{F0118EC5-C3A4-4BDE-8C00-46E4A692E981}" type="presParOf" srcId="{1E8534B8-BD8A-4508-8CDD-820ECC468C53}" destId="{FED36891-AE29-4F10-ADCF-F83F520D7C85}" srcOrd="0" destOrd="0" presId="urn:microsoft.com/office/officeart/2018/5/layout/IconCircleLabelList"/>
    <dgm:cxn modelId="{3DA1F353-95D5-46BC-B5DA-03680A20B277}" type="presParOf" srcId="{1E8534B8-BD8A-4508-8CDD-820ECC468C53}" destId="{C463CDEF-A89A-4771-874A-262196DFC3FD}" srcOrd="1" destOrd="0" presId="urn:microsoft.com/office/officeart/2018/5/layout/IconCircleLabelList"/>
    <dgm:cxn modelId="{83671A94-4E5D-49F0-98E9-AC655A0A9BD4}" type="presParOf" srcId="{1E8534B8-BD8A-4508-8CDD-820ECC468C53}" destId="{B89EFCBE-DF47-4E56-B524-34713C96A332}" srcOrd="2" destOrd="0" presId="urn:microsoft.com/office/officeart/2018/5/layout/IconCircleLabelList"/>
    <dgm:cxn modelId="{F04F2F44-1F45-4CE8-9F95-EB353F68948E}" type="presParOf" srcId="{1E8534B8-BD8A-4508-8CDD-820ECC468C53}" destId="{B1393270-794E-4549-9037-4E709A974D86}" srcOrd="3" destOrd="0" presId="urn:microsoft.com/office/officeart/2018/5/layout/IconCircleLabelList"/>
    <dgm:cxn modelId="{2AC24666-214B-4026-8497-8A058AFFAC66}" type="presParOf" srcId="{7943911D-C093-4561-95FC-E17BCE0AB0FE}" destId="{1CA4987A-6DC8-47DE-845C-F3AA4A28D64C}" srcOrd="5" destOrd="0" presId="urn:microsoft.com/office/officeart/2018/5/layout/IconCircleLabelList"/>
    <dgm:cxn modelId="{0CADC55F-1841-484C-A3BC-B6B5007042CD}" type="presParOf" srcId="{7943911D-C093-4561-95FC-E17BCE0AB0FE}" destId="{E2ED0B93-6316-43C7-AAB1-447DFF504472}" srcOrd="6" destOrd="0" presId="urn:microsoft.com/office/officeart/2018/5/layout/IconCircleLabelList"/>
    <dgm:cxn modelId="{CDE44A37-F8DB-4B70-A746-2B0C723ADF4F}" type="presParOf" srcId="{E2ED0B93-6316-43C7-AAB1-447DFF504472}" destId="{E044C8DA-99FC-4A4A-B1AF-AE33FC0A5388}" srcOrd="0" destOrd="0" presId="urn:microsoft.com/office/officeart/2018/5/layout/IconCircleLabelList"/>
    <dgm:cxn modelId="{8CFD8823-C267-4FD2-B0A7-BEFB253B4F14}" type="presParOf" srcId="{E2ED0B93-6316-43C7-AAB1-447DFF504472}" destId="{9294FE26-C537-42EA-B59B-E1F372A89063}" srcOrd="1" destOrd="0" presId="urn:microsoft.com/office/officeart/2018/5/layout/IconCircleLabelList"/>
    <dgm:cxn modelId="{CF749426-6B2D-4EF8-96E1-B2622BD2D9BD}" type="presParOf" srcId="{E2ED0B93-6316-43C7-AAB1-447DFF504472}" destId="{3501A556-1671-49C2-B49C-2429C8EC3F75}" srcOrd="2" destOrd="0" presId="urn:microsoft.com/office/officeart/2018/5/layout/IconCircleLabelList"/>
    <dgm:cxn modelId="{D421158C-8A14-4272-8933-F0311ECB1376}" type="presParOf" srcId="{E2ED0B93-6316-43C7-AAB1-447DFF504472}" destId="{BBD55251-F771-4371-9A0A-6EA7E789EDE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9106893-1114-48DE-88CB-FB62635A7A3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D510377-549D-4FE1-87B4-38EB6DB39C8E}">
      <dgm:prSet custT="1"/>
      <dgm:spPr/>
      <dgm:t>
        <a:bodyPr/>
        <a:lstStyle/>
        <a:p>
          <a:pPr>
            <a:defRPr cap="all"/>
          </a:pPr>
          <a:r>
            <a:rPr lang="en-US" sz="1600" dirty="0"/>
            <a:t>• Factory farming raises serious justice concerns.</a:t>
          </a:r>
        </a:p>
      </dgm:t>
    </dgm:pt>
    <dgm:pt modelId="{168BB5DD-8014-4F7F-B89A-B878EA5C336A}" type="parTrans" cxnId="{2A874955-35B0-467E-A1CE-C5DF1196E91B}">
      <dgm:prSet/>
      <dgm:spPr/>
      <dgm:t>
        <a:bodyPr/>
        <a:lstStyle/>
        <a:p>
          <a:endParaRPr lang="en-US"/>
        </a:p>
      </dgm:t>
    </dgm:pt>
    <dgm:pt modelId="{13BB6CA9-DC32-4DBF-AAFC-9A912D0CBFC7}" type="sibTrans" cxnId="{2A874955-35B0-467E-A1CE-C5DF1196E91B}">
      <dgm:prSet/>
      <dgm:spPr/>
      <dgm:t>
        <a:bodyPr/>
        <a:lstStyle/>
        <a:p>
          <a:endParaRPr lang="en-US"/>
        </a:p>
      </dgm:t>
    </dgm:pt>
    <dgm:pt modelId="{73D89C36-1E7A-4E51-B138-7B95937F4204}">
      <dgm:prSet custT="1"/>
      <dgm:spPr/>
      <dgm:t>
        <a:bodyPr/>
        <a:lstStyle/>
        <a:p>
          <a:pPr>
            <a:defRPr cap="all"/>
          </a:pPr>
          <a:r>
            <a:rPr lang="en-US" sz="1600" dirty="0"/>
            <a:t>• Ethical, social, and environmental reforms are necessary.</a:t>
          </a:r>
        </a:p>
      </dgm:t>
    </dgm:pt>
    <dgm:pt modelId="{C049FCAD-DADE-40E9-A908-BB208440BD03}" type="parTrans" cxnId="{6BD09391-84CF-4503-92B1-23700E99D3C5}">
      <dgm:prSet/>
      <dgm:spPr/>
      <dgm:t>
        <a:bodyPr/>
        <a:lstStyle/>
        <a:p>
          <a:endParaRPr lang="en-US"/>
        </a:p>
      </dgm:t>
    </dgm:pt>
    <dgm:pt modelId="{D49C4D9B-BFD4-4163-B537-9BDE2230BF25}" type="sibTrans" cxnId="{6BD09391-84CF-4503-92B1-23700E99D3C5}">
      <dgm:prSet/>
      <dgm:spPr/>
      <dgm:t>
        <a:bodyPr/>
        <a:lstStyle/>
        <a:p>
          <a:endParaRPr lang="en-US"/>
        </a:p>
      </dgm:t>
    </dgm:pt>
    <dgm:pt modelId="{23267F5C-6BC9-4899-9B04-3C312D27F503}">
      <dgm:prSet custT="1"/>
      <dgm:spPr/>
      <dgm:t>
        <a:bodyPr/>
        <a:lstStyle/>
        <a:p>
          <a:pPr>
            <a:defRPr cap="all"/>
          </a:pPr>
          <a:r>
            <a:rPr lang="en-US" sz="1600" dirty="0"/>
            <a:t>• Everyone has a role in promoting change.</a:t>
          </a:r>
        </a:p>
      </dgm:t>
    </dgm:pt>
    <dgm:pt modelId="{A2078BD4-2B3D-44C5-BAD4-27AF1C8A92DE}" type="parTrans" cxnId="{B80416FA-7DA8-4CA5-BFC6-33E998FD8305}">
      <dgm:prSet/>
      <dgm:spPr/>
      <dgm:t>
        <a:bodyPr/>
        <a:lstStyle/>
        <a:p>
          <a:endParaRPr lang="en-US"/>
        </a:p>
      </dgm:t>
    </dgm:pt>
    <dgm:pt modelId="{C84CA33C-AF95-4001-AE43-2745508779B3}" type="sibTrans" cxnId="{B80416FA-7DA8-4CA5-BFC6-33E998FD8305}">
      <dgm:prSet/>
      <dgm:spPr/>
      <dgm:t>
        <a:bodyPr/>
        <a:lstStyle/>
        <a:p>
          <a:endParaRPr lang="en-US"/>
        </a:p>
      </dgm:t>
    </dgm:pt>
    <dgm:pt modelId="{86B88B1A-CF87-43AE-9C4E-2DBB21DA4D51}" type="pres">
      <dgm:prSet presAssocID="{C9106893-1114-48DE-88CB-FB62635A7A30}" presName="root" presStyleCnt="0">
        <dgm:presLayoutVars>
          <dgm:dir/>
          <dgm:resizeHandles val="exact"/>
        </dgm:presLayoutVars>
      </dgm:prSet>
      <dgm:spPr/>
    </dgm:pt>
    <dgm:pt modelId="{36EA7B14-B3FE-4E97-A07E-276CE9C0AD97}" type="pres">
      <dgm:prSet presAssocID="{BD510377-549D-4FE1-87B4-38EB6DB39C8E}" presName="compNode" presStyleCnt="0"/>
      <dgm:spPr/>
    </dgm:pt>
    <dgm:pt modelId="{DDA3A884-133F-4183-BD5F-D79EA14EA48A}" type="pres">
      <dgm:prSet presAssocID="{BD510377-549D-4FE1-87B4-38EB6DB39C8E}" presName="iconBgRect" presStyleLbl="bgShp" presStyleIdx="0" presStyleCnt="3"/>
      <dgm:spPr/>
    </dgm:pt>
    <dgm:pt modelId="{3EE3BA1E-D800-41E9-8C23-04CD098C9D86}" type="pres">
      <dgm:prSet presAssocID="{BD510377-549D-4FE1-87B4-38EB6DB39C8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arm scene"/>
        </a:ext>
      </dgm:extLst>
    </dgm:pt>
    <dgm:pt modelId="{4AEDB822-5736-4247-BE3B-51AB8DF42AAE}" type="pres">
      <dgm:prSet presAssocID="{BD510377-549D-4FE1-87B4-38EB6DB39C8E}" presName="spaceRect" presStyleCnt="0"/>
      <dgm:spPr/>
    </dgm:pt>
    <dgm:pt modelId="{29F2CA5D-4F69-4310-BE35-3C97CD6C9E45}" type="pres">
      <dgm:prSet presAssocID="{BD510377-549D-4FE1-87B4-38EB6DB39C8E}" presName="textRect" presStyleLbl="revTx" presStyleIdx="0" presStyleCnt="3">
        <dgm:presLayoutVars>
          <dgm:chMax val="1"/>
          <dgm:chPref val="1"/>
        </dgm:presLayoutVars>
      </dgm:prSet>
      <dgm:spPr/>
    </dgm:pt>
    <dgm:pt modelId="{360F0606-96DA-4681-B390-3B93CA793153}" type="pres">
      <dgm:prSet presAssocID="{13BB6CA9-DC32-4DBF-AAFC-9A912D0CBFC7}" presName="sibTrans" presStyleCnt="0"/>
      <dgm:spPr/>
    </dgm:pt>
    <dgm:pt modelId="{28802723-1367-4CEB-9E4A-2F2C717527ED}" type="pres">
      <dgm:prSet presAssocID="{73D89C36-1E7A-4E51-B138-7B95937F4204}" presName="compNode" presStyleCnt="0"/>
      <dgm:spPr/>
    </dgm:pt>
    <dgm:pt modelId="{050DA37A-22FA-4C18-A308-9D2855E0756D}" type="pres">
      <dgm:prSet presAssocID="{73D89C36-1E7A-4E51-B138-7B95937F4204}" presName="iconBgRect" presStyleLbl="bgShp" presStyleIdx="1" presStyleCnt="3"/>
      <dgm:spPr/>
    </dgm:pt>
    <dgm:pt modelId="{3EA4C9D5-E0D5-4ACD-83DC-C1D48F0A5607}" type="pres">
      <dgm:prSet presAssocID="{73D89C36-1E7A-4E51-B138-7B95937F420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Hand with Plant"/>
        </a:ext>
      </dgm:extLst>
    </dgm:pt>
    <dgm:pt modelId="{716F5D1B-2C93-4542-ACF8-E6389288422D}" type="pres">
      <dgm:prSet presAssocID="{73D89C36-1E7A-4E51-B138-7B95937F4204}" presName="spaceRect" presStyleCnt="0"/>
      <dgm:spPr/>
    </dgm:pt>
    <dgm:pt modelId="{E3F7E0A3-70E5-452A-BB2A-340D2548A075}" type="pres">
      <dgm:prSet presAssocID="{73D89C36-1E7A-4E51-B138-7B95937F4204}" presName="textRect" presStyleLbl="revTx" presStyleIdx="1" presStyleCnt="3">
        <dgm:presLayoutVars>
          <dgm:chMax val="1"/>
          <dgm:chPref val="1"/>
        </dgm:presLayoutVars>
      </dgm:prSet>
      <dgm:spPr/>
    </dgm:pt>
    <dgm:pt modelId="{83BEBA11-1ED4-4ADE-A11E-AA29B0966127}" type="pres">
      <dgm:prSet presAssocID="{D49C4D9B-BFD4-4163-B537-9BDE2230BF25}" presName="sibTrans" presStyleCnt="0"/>
      <dgm:spPr/>
    </dgm:pt>
    <dgm:pt modelId="{52D4A140-C54B-43BE-A72C-81B58C1A8032}" type="pres">
      <dgm:prSet presAssocID="{23267F5C-6BC9-4899-9B04-3C312D27F503}" presName="compNode" presStyleCnt="0"/>
      <dgm:spPr/>
    </dgm:pt>
    <dgm:pt modelId="{853CE02A-57E5-4BCB-84B9-F42840EB7528}" type="pres">
      <dgm:prSet presAssocID="{23267F5C-6BC9-4899-9B04-3C312D27F503}" presName="iconBgRect" presStyleLbl="bgShp" presStyleIdx="2" presStyleCnt="3"/>
      <dgm:spPr/>
    </dgm:pt>
    <dgm:pt modelId="{AA26A407-8A1E-4508-85D6-B98BB5FB44B9}" type="pres">
      <dgm:prSet presAssocID="{23267F5C-6BC9-4899-9B04-3C312D27F50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ycle with People"/>
        </a:ext>
      </dgm:extLst>
    </dgm:pt>
    <dgm:pt modelId="{3DFE362C-9410-43B8-A2CB-5FA4A357CCEF}" type="pres">
      <dgm:prSet presAssocID="{23267F5C-6BC9-4899-9B04-3C312D27F503}" presName="spaceRect" presStyleCnt="0"/>
      <dgm:spPr/>
    </dgm:pt>
    <dgm:pt modelId="{CE60277D-6CD8-4906-923B-E229F7C7ED41}" type="pres">
      <dgm:prSet presAssocID="{23267F5C-6BC9-4899-9B04-3C312D27F503}" presName="textRect" presStyleLbl="revTx" presStyleIdx="2" presStyleCnt="3">
        <dgm:presLayoutVars>
          <dgm:chMax val="1"/>
          <dgm:chPref val="1"/>
        </dgm:presLayoutVars>
      </dgm:prSet>
      <dgm:spPr/>
    </dgm:pt>
  </dgm:ptLst>
  <dgm:cxnLst>
    <dgm:cxn modelId="{2A874955-35B0-467E-A1CE-C5DF1196E91B}" srcId="{C9106893-1114-48DE-88CB-FB62635A7A30}" destId="{BD510377-549D-4FE1-87B4-38EB6DB39C8E}" srcOrd="0" destOrd="0" parTransId="{168BB5DD-8014-4F7F-B89A-B878EA5C336A}" sibTransId="{13BB6CA9-DC32-4DBF-AAFC-9A912D0CBFC7}"/>
    <dgm:cxn modelId="{95D70377-0393-43A8-854B-E8D0CE36AFA1}" type="presOf" srcId="{BD510377-549D-4FE1-87B4-38EB6DB39C8E}" destId="{29F2CA5D-4F69-4310-BE35-3C97CD6C9E45}" srcOrd="0" destOrd="0" presId="urn:microsoft.com/office/officeart/2018/5/layout/IconCircleLabelList"/>
    <dgm:cxn modelId="{75733C8F-9778-4DF5-94AA-41B51D19A2E3}" type="presOf" srcId="{73D89C36-1E7A-4E51-B138-7B95937F4204}" destId="{E3F7E0A3-70E5-452A-BB2A-340D2548A075}" srcOrd="0" destOrd="0" presId="urn:microsoft.com/office/officeart/2018/5/layout/IconCircleLabelList"/>
    <dgm:cxn modelId="{6BD09391-84CF-4503-92B1-23700E99D3C5}" srcId="{C9106893-1114-48DE-88CB-FB62635A7A30}" destId="{73D89C36-1E7A-4E51-B138-7B95937F4204}" srcOrd="1" destOrd="0" parTransId="{C049FCAD-DADE-40E9-A908-BB208440BD03}" sibTransId="{D49C4D9B-BFD4-4163-B537-9BDE2230BF25}"/>
    <dgm:cxn modelId="{BA993BC7-344E-43AE-8CD2-1264DE5C6099}" type="presOf" srcId="{C9106893-1114-48DE-88CB-FB62635A7A30}" destId="{86B88B1A-CF87-43AE-9C4E-2DBB21DA4D51}" srcOrd="0" destOrd="0" presId="urn:microsoft.com/office/officeart/2018/5/layout/IconCircleLabelList"/>
    <dgm:cxn modelId="{4D1A7AE6-BD62-4DDD-8BF9-8C833F8E070D}" type="presOf" srcId="{23267F5C-6BC9-4899-9B04-3C312D27F503}" destId="{CE60277D-6CD8-4906-923B-E229F7C7ED41}" srcOrd="0" destOrd="0" presId="urn:microsoft.com/office/officeart/2018/5/layout/IconCircleLabelList"/>
    <dgm:cxn modelId="{B80416FA-7DA8-4CA5-BFC6-33E998FD8305}" srcId="{C9106893-1114-48DE-88CB-FB62635A7A30}" destId="{23267F5C-6BC9-4899-9B04-3C312D27F503}" srcOrd="2" destOrd="0" parTransId="{A2078BD4-2B3D-44C5-BAD4-27AF1C8A92DE}" sibTransId="{C84CA33C-AF95-4001-AE43-2745508779B3}"/>
    <dgm:cxn modelId="{D194F335-46AF-475D-B7AA-664772A50D5F}" type="presParOf" srcId="{86B88B1A-CF87-43AE-9C4E-2DBB21DA4D51}" destId="{36EA7B14-B3FE-4E97-A07E-276CE9C0AD97}" srcOrd="0" destOrd="0" presId="urn:microsoft.com/office/officeart/2018/5/layout/IconCircleLabelList"/>
    <dgm:cxn modelId="{C7AEDB3D-7DD3-4CDD-A587-8BDE0EF4A4C9}" type="presParOf" srcId="{36EA7B14-B3FE-4E97-A07E-276CE9C0AD97}" destId="{DDA3A884-133F-4183-BD5F-D79EA14EA48A}" srcOrd="0" destOrd="0" presId="urn:microsoft.com/office/officeart/2018/5/layout/IconCircleLabelList"/>
    <dgm:cxn modelId="{E17C88E9-E748-4DD2-9619-F72E262D366F}" type="presParOf" srcId="{36EA7B14-B3FE-4E97-A07E-276CE9C0AD97}" destId="{3EE3BA1E-D800-41E9-8C23-04CD098C9D86}" srcOrd="1" destOrd="0" presId="urn:microsoft.com/office/officeart/2018/5/layout/IconCircleLabelList"/>
    <dgm:cxn modelId="{16814634-3610-419D-A35F-A199CD3F78F1}" type="presParOf" srcId="{36EA7B14-B3FE-4E97-A07E-276CE9C0AD97}" destId="{4AEDB822-5736-4247-BE3B-51AB8DF42AAE}" srcOrd="2" destOrd="0" presId="urn:microsoft.com/office/officeart/2018/5/layout/IconCircleLabelList"/>
    <dgm:cxn modelId="{FA0D6980-6550-49FE-8C95-D3FA861B6A9A}" type="presParOf" srcId="{36EA7B14-B3FE-4E97-A07E-276CE9C0AD97}" destId="{29F2CA5D-4F69-4310-BE35-3C97CD6C9E45}" srcOrd="3" destOrd="0" presId="urn:microsoft.com/office/officeart/2018/5/layout/IconCircleLabelList"/>
    <dgm:cxn modelId="{17E8A334-57FA-4AB4-B6F6-C96F4A26C623}" type="presParOf" srcId="{86B88B1A-CF87-43AE-9C4E-2DBB21DA4D51}" destId="{360F0606-96DA-4681-B390-3B93CA793153}" srcOrd="1" destOrd="0" presId="urn:microsoft.com/office/officeart/2018/5/layout/IconCircleLabelList"/>
    <dgm:cxn modelId="{18067EB1-B7BB-4E18-986A-FBC7034BDDE0}" type="presParOf" srcId="{86B88B1A-CF87-43AE-9C4E-2DBB21DA4D51}" destId="{28802723-1367-4CEB-9E4A-2F2C717527ED}" srcOrd="2" destOrd="0" presId="urn:microsoft.com/office/officeart/2018/5/layout/IconCircleLabelList"/>
    <dgm:cxn modelId="{DE61B2E1-A9DF-415E-A7DC-C29D61E0F4A7}" type="presParOf" srcId="{28802723-1367-4CEB-9E4A-2F2C717527ED}" destId="{050DA37A-22FA-4C18-A308-9D2855E0756D}" srcOrd="0" destOrd="0" presId="urn:microsoft.com/office/officeart/2018/5/layout/IconCircleLabelList"/>
    <dgm:cxn modelId="{DE532577-B691-45BE-81D3-6A9589E96863}" type="presParOf" srcId="{28802723-1367-4CEB-9E4A-2F2C717527ED}" destId="{3EA4C9D5-E0D5-4ACD-83DC-C1D48F0A5607}" srcOrd="1" destOrd="0" presId="urn:microsoft.com/office/officeart/2018/5/layout/IconCircleLabelList"/>
    <dgm:cxn modelId="{D1302B6C-7BB0-40EC-83C5-6BF447A6450C}" type="presParOf" srcId="{28802723-1367-4CEB-9E4A-2F2C717527ED}" destId="{716F5D1B-2C93-4542-ACF8-E6389288422D}" srcOrd="2" destOrd="0" presId="urn:microsoft.com/office/officeart/2018/5/layout/IconCircleLabelList"/>
    <dgm:cxn modelId="{0066EA0E-E08B-4F11-8855-35EF4F493F3A}" type="presParOf" srcId="{28802723-1367-4CEB-9E4A-2F2C717527ED}" destId="{E3F7E0A3-70E5-452A-BB2A-340D2548A075}" srcOrd="3" destOrd="0" presId="urn:microsoft.com/office/officeart/2018/5/layout/IconCircleLabelList"/>
    <dgm:cxn modelId="{5A168106-EF66-4AFF-AE3F-494AF15514A8}" type="presParOf" srcId="{86B88B1A-CF87-43AE-9C4E-2DBB21DA4D51}" destId="{83BEBA11-1ED4-4ADE-A11E-AA29B0966127}" srcOrd="3" destOrd="0" presId="urn:microsoft.com/office/officeart/2018/5/layout/IconCircleLabelList"/>
    <dgm:cxn modelId="{AEDD64AA-9658-43EE-B22B-E1E0D6836DF0}" type="presParOf" srcId="{86B88B1A-CF87-43AE-9C4E-2DBB21DA4D51}" destId="{52D4A140-C54B-43BE-A72C-81B58C1A8032}" srcOrd="4" destOrd="0" presId="urn:microsoft.com/office/officeart/2018/5/layout/IconCircleLabelList"/>
    <dgm:cxn modelId="{EEC5FFFA-300B-41FD-9114-39342F22269A}" type="presParOf" srcId="{52D4A140-C54B-43BE-A72C-81B58C1A8032}" destId="{853CE02A-57E5-4BCB-84B9-F42840EB7528}" srcOrd="0" destOrd="0" presId="urn:microsoft.com/office/officeart/2018/5/layout/IconCircleLabelList"/>
    <dgm:cxn modelId="{3B1274BE-404D-49DB-88DA-36F27A5FD347}" type="presParOf" srcId="{52D4A140-C54B-43BE-A72C-81B58C1A8032}" destId="{AA26A407-8A1E-4508-85D6-B98BB5FB44B9}" srcOrd="1" destOrd="0" presId="urn:microsoft.com/office/officeart/2018/5/layout/IconCircleLabelList"/>
    <dgm:cxn modelId="{5B7A4D9C-B09E-4897-A3C3-9052DBD0B656}" type="presParOf" srcId="{52D4A140-C54B-43BE-A72C-81B58C1A8032}" destId="{3DFE362C-9410-43B8-A2CB-5FA4A357CCEF}" srcOrd="2" destOrd="0" presId="urn:microsoft.com/office/officeart/2018/5/layout/IconCircleLabelList"/>
    <dgm:cxn modelId="{CB50C1D5-941A-4C2B-9085-6341708C4C56}" type="presParOf" srcId="{52D4A140-C54B-43BE-A72C-81B58C1A8032}" destId="{CE60277D-6CD8-4906-923B-E229F7C7ED41}"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A12331-F4C4-4140-9B02-5E50F86CA090}">
      <dsp:nvSpPr>
        <dsp:cNvPr id="0" name=""/>
        <dsp:cNvSpPr/>
      </dsp:nvSpPr>
      <dsp:spPr>
        <a:xfrm>
          <a:off x="0" y="101208"/>
          <a:ext cx="5098904" cy="111384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 Factory farms contribute to pollution and climate change.</a:t>
          </a:r>
        </a:p>
      </dsp:txBody>
      <dsp:txXfrm>
        <a:off x="54373" y="155581"/>
        <a:ext cx="4990158" cy="1005094"/>
      </dsp:txXfrm>
    </dsp:sp>
    <dsp:sp modelId="{E7458020-9C85-4E6A-BFCC-E8899D8DB1FD}">
      <dsp:nvSpPr>
        <dsp:cNvPr id="0" name=""/>
        <dsp:cNvSpPr/>
      </dsp:nvSpPr>
      <dsp:spPr>
        <a:xfrm>
          <a:off x="0" y="1295688"/>
          <a:ext cx="5098904" cy="111384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 Marginalized communities suffer the worst impacts.</a:t>
          </a:r>
        </a:p>
      </dsp:txBody>
      <dsp:txXfrm>
        <a:off x="54373" y="1350061"/>
        <a:ext cx="4990158" cy="1005094"/>
      </dsp:txXfrm>
    </dsp:sp>
    <dsp:sp modelId="{409A89C9-7E93-4102-AAF9-F2D942D1EE62}">
      <dsp:nvSpPr>
        <dsp:cNvPr id="0" name=""/>
        <dsp:cNvSpPr/>
      </dsp:nvSpPr>
      <dsp:spPr>
        <a:xfrm>
          <a:off x="0" y="2490168"/>
          <a:ext cx="5098904" cy="111384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 Deforestation and biodiversity loss due to feed production.</a:t>
          </a:r>
        </a:p>
      </dsp:txBody>
      <dsp:txXfrm>
        <a:off x="54373" y="2544541"/>
        <a:ext cx="4990158" cy="10050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F3D6D8-25E5-42E1-97FC-DEB62F07B510}">
      <dsp:nvSpPr>
        <dsp:cNvPr id="0" name=""/>
        <dsp:cNvSpPr/>
      </dsp:nvSpPr>
      <dsp:spPr>
        <a:xfrm>
          <a:off x="0" y="717"/>
          <a:ext cx="47262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281A2A-D700-4F21-A21B-593273D581AB}">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AEE5445-F1A1-4D9E-8180-828DD5F351B9}">
      <dsp:nvSpPr>
        <dsp:cNvPr id="0" name=""/>
        <dsp:cNvSpPr/>
      </dsp:nvSpPr>
      <dsp:spPr>
        <a:xfrm>
          <a:off x="1939533" y="717"/>
          <a:ext cx="27866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889000">
            <a:lnSpc>
              <a:spcPct val="90000"/>
            </a:lnSpc>
            <a:spcBef>
              <a:spcPct val="0"/>
            </a:spcBef>
            <a:spcAft>
              <a:spcPct val="35000"/>
            </a:spcAft>
            <a:buNone/>
          </a:pPr>
          <a:r>
            <a:rPr lang="en-US" sz="2000" kern="1200"/>
            <a:t>• Large agribusinesses dominate the market, pushing out small farmers.</a:t>
          </a:r>
        </a:p>
      </dsp:txBody>
      <dsp:txXfrm>
        <a:off x="1939533" y="717"/>
        <a:ext cx="2786667" cy="1679249"/>
      </dsp:txXfrm>
    </dsp:sp>
    <dsp:sp modelId="{8FD20ECE-E540-4A18-9536-517126DB8C7C}">
      <dsp:nvSpPr>
        <dsp:cNvPr id="0" name=""/>
        <dsp:cNvSpPr/>
      </dsp:nvSpPr>
      <dsp:spPr>
        <a:xfrm>
          <a:off x="0" y="2099779"/>
          <a:ext cx="47262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5D41DE-2BA1-4583-96EF-EC0E6029AAE9}">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636397-A00A-4CFF-985C-0E26FF1B4E87}">
      <dsp:nvSpPr>
        <dsp:cNvPr id="0" name=""/>
        <dsp:cNvSpPr/>
      </dsp:nvSpPr>
      <dsp:spPr>
        <a:xfrm>
          <a:off x="1939533" y="2099779"/>
          <a:ext cx="27866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889000">
            <a:lnSpc>
              <a:spcPct val="90000"/>
            </a:lnSpc>
            <a:spcBef>
              <a:spcPct val="0"/>
            </a:spcBef>
            <a:spcAft>
              <a:spcPct val="35000"/>
            </a:spcAft>
            <a:buNone/>
          </a:pPr>
          <a:r>
            <a:rPr lang="en-US" sz="2000" kern="1200"/>
            <a:t>• Factory-farmed food is cheap but often unhealthy.</a:t>
          </a:r>
        </a:p>
      </dsp:txBody>
      <dsp:txXfrm>
        <a:off x="1939533" y="2099779"/>
        <a:ext cx="2786667" cy="1679249"/>
      </dsp:txXfrm>
    </dsp:sp>
    <dsp:sp modelId="{34759E0A-5ADB-4056-85BC-19E836CBAB92}">
      <dsp:nvSpPr>
        <dsp:cNvPr id="0" name=""/>
        <dsp:cNvSpPr/>
      </dsp:nvSpPr>
      <dsp:spPr>
        <a:xfrm>
          <a:off x="0" y="4198841"/>
          <a:ext cx="47262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F07019-09B8-4E20-AE07-5A535F171DFB}">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C7F34D3-556A-4094-A6FE-20733455C748}">
      <dsp:nvSpPr>
        <dsp:cNvPr id="0" name=""/>
        <dsp:cNvSpPr/>
      </dsp:nvSpPr>
      <dsp:spPr>
        <a:xfrm>
          <a:off x="1939533" y="4198841"/>
          <a:ext cx="27866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889000">
            <a:lnSpc>
              <a:spcPct val="90000"/>
            </a:lnSpc>
            <a:spcBef>
              <a:spcPct val="0"/>
            </a:spcBef>
            <a:spcAft>
              <a:spcPct val="35000"/>
            </a:spcAft>
            <a:buNone/>
          </a:pPr>
          <a:r>
            <a:rPr lang="en-US" sz="2000" kern="1200"/>
            <a:t>• Food insecurity worsens due to economic inequalities.</a:t>
          </a:r>
        </a:p>
      </dsp:txBody>
      <dsp:txXfrm>
        <a:off x="1939533" y="4198841"/>
        <a:ext cx="2786667" cy="16792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4D3159-5F04-4C08-8E78-A3ED2784CE2E}">
      <dsp:nvSpPr>
        <dsp:cNvPr id="0" name=""/>
        <dsp:cNvSpPr/>
      </dsp:nvSpPr>
      <dsp:spPr>
        <a:xfrm>
          <a:off x="376435" y="251402"/>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750DFD-320E-4B4F-8031-EA68A258372D}">
      <dsp:nvSpPr>
        <dsp:cNvPr id="0" name=""/>
        <dsp:cNvSpPr/>
      </dsp:nvSpPr>
      <dsp:spPr>
        <a:xfrm>
          <a:off x="610435" y="48540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7186FC-CA05-4576-885C-5F5CCA9D740C}">
      <dsp:nvSpPr>
        <dsp:cNvPr id="0" name=""/>
        <dsp:cNvSpPr/>
      </dsp:nvSpPr>
      <dsp:spPr>
        <a:xfrm>
          <a:off x="25435" y="1691402"/>
          <a:ext cx="1800000" cy="225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t>"Overuse of antibiotics in farming is creating a silent pandemic of antibiotic resistance." - World Health Organization (WHO)</a:t>
          </a:r>
        </a:p>
      </dsp:txBody>
      <dsp:txXfrm>
        <a:off x="25435" y="1691402"/>
        <a:ext cx="1800000" cy="2250000"/>
      </dsp:txXfrm>
    </dsp:sp>
    <dsp:sp modelId="{871CD2FF-7EA3-4EE8-9D76-0E25BD16965D}">
      <dsp:nvSpPr>
        <dsp:cNvPr id="0" name=""/>
        <dsp:cNvSpPr/>
      </dsp:nvSpPr>
      <dsp:spPr>
        <a:xfrm>
          <a:off x="2491435" y="251402"/>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6B5527-8115-425E-AF9C-46B735283114}">
      <dsp:nvSpPr>
        <dsp:cNvPr id="0" name=""/>
        <dsp:cNvSpPr/>
      </dsp:nvSpPr>
      <dsp:spPr>
        <a:xfrm>
          <a:off x="2725435" y="48540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C78C5C-7084-429E-9DEC-4B0753B64837}">
      <dsp:nvSpPr>
        <dsp:cNvPr id="0" name=""/>
        <dsp:cNvSpPr/>
      </dsp:nvSpPr>
      <dsp:spPr>
        <a:xfrm>
          <a:off x="2140435" y="1691402"/>
          <a:ext cx="1800000" cy="225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US" sz="2300" kern="1200"/>
            <a:t>• Antibiotic overuse in factory farms contributes to superbugs.</a:t>
          </a:r>
        </a:p>
      </dsp:txBody>
      <dsp:txXfrm>
        <a:off x="2140435" y="1691402"/>
        <a:ext cx="1800000" cy="2250000"/>
      </dsp:txXfrm>
    </dsp:sp>
    <dsp:sp modelId="{FED36891-AE29-4F10-ADCF-F83F520D7C85}">
      <dsp:nvSpPr>
        <dsp:cNvPr id="0" name=""/>
        <dsp:cNvSpPr/>
      </dsp:nvSpPr>
      <dsp:spPr>
        <a:xfrm>
          <a:off x="4606435" y="251402"/>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63CDEF-A89A-4771-874A-262196DFC3FD}">
      <dsp:nvSpPr>
        <dsp:cNvPr id="0" name=""/>
        <dsp:cNvSpPr/>
      </dsp:nvSpPr>
      <dsp:spPr>
        <a:xfrm>
          <a:off x="4840435" y="48540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1393270-794E-4549-9037-4E709A974D86}">
      <dsp:nvSpPr>
        <dsp:cNvPr id="0" name=""/>
        <dsp:cNvSpPr/>
      </dsp:nvSpPr>
      <dsp:spPr>
        <a:xfrm>
          <a:off x="4255435" y="1691402"/>
          <a:ext cx="1800000" cy="225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US" sz="2300" kern="1200"/>
            <a:t>• Zoonotic diseases like bird flu originate in factory farms.</a:t>
          </a:r>
        </a:p>
      </dsp:txBody>
      <dsp:txXfrm>
        <a:off x="4255435" y="1691402"/>
        <a:ext cx="1800000" cy="2250000"/>
      </dsp:txXfrm>
    </dsp:sp>
    <dsp:sp modelId="{E044C8DA-99FC-4A4A-B1AF-AE33FC0A5388}">
      <dsp:nvSpPr>
        <dsp:cNvPr id="0" name=""/>
        <dsp:cNvSpPr/>
      </dsp:nvSpPr>
      <dsp:spPr>
        <a:xfrm>
          <a:off x="6721435" y="251402"/>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94FE26-C537-42EA-B59B-E1F372A89063}">
      <dsp:nvSpPr>
        <dsp:cNvPr id="0" name=""/>
        <dsp:cNvSpPr/>
      </dsp:nvSpPr>
      <dsp:spPr>
        <a:xfrm>
          <a:off x="6955435" y="48540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D55251-F771-4371-9A0A-6EA7E789EDE3}">
      <dsp:nvSpPr>
        <dsp:cNvPr id="0" name=""/>
        <dsp:cNvSpPr/>
      </dsp:nvSpPr>
      <dsp:spPr>
        <a:xfrm>
          <a:off x="6370435" y="1691402"/>
          <a:ext cx="1800000" cy="225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US" sz="2300" kern="1200"/>
            <a:t>• Hormones and chemicals in food impact human health.</a:t>
          </a:r>
        </a:p>
      </dsp:txBody>
      <dsp:txXfrm>
        <a:off x="6370435" y="1691402"/>
        <a:ext cx="1800000" cy="225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A3A884-133F-4183-BD5F-D79EA14EA48A}">
      <dsp:nvSpPr>
        <dsp:cNvPr id="0" name=""/>
        <dsp:cNvSpPr/>
      </dsp:nvSpPr>
      <dsp:spPr>
        <a:xfrm>
          <a:off x="893616" y="1430"/>
          <a:ext cx="855667" cy="85566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E3BA1E-D800-41E9-8C23-04CD098C9D86}">
      <dsp:nvSpPr>
        <dsp:cNvPr id="0" name=""/>
        <dsp:cNvSpPr/>
      </dsp:nvSpPr>
      <dsp:spPr>
        <a:xfrm>
          <a:off x="1075971" y="183786"/>
          <a:ext cx="490957" cy="4909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F2CA5D-4F69-4310-BE35-3C97CD6C9E45}">
      <dsp:nvSpPr>
        <dsp:cNvPr id="0" name=""/>
        <dsp:cNvSpPr/>
      </dsp:nvSpPr>
      <dsp:spPr>
        <a:xfrm>
          <a:off x="620082" y="1123618"/>
          <a:ext cx="1402734" cy="876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t>• Factory farming raises serious justice concerns.</a:t>
          </a:r>
        </a:p>
      </dsp:txBody>
      <dsp:txXfrm>
        <a:off x="620082" y="1123618"/>
        <a:ext cx="1402734" cy="876708"/>
      </dsp:txXfrm>
    </dsp:sp>
    <dsp:sp modelId="{050DA37A-22FA-4C18-A308-9D2855E0756D}">
      <dsp:nvSpPr>
        <dsp:cNvPr id="0" name=""/>
        <dsp:cNvSpPr/>
      </dsp:nvSpPr>
      <dsp:spPr>
        <a:xfrm>
          <a:off x="2541828" y="1430"/>
          <a:ext cx="855667" cy="85566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A4C9D5-E0D5-4ACD-83DC-C1D48F0A5607}">
      <dsp:nvSpPr>
        <dsp:cNvPr id="0" name=""/>
        <dsp:cNvSpPr/>
      </dsp:nvSpPr>
      <dsp:spPr>
        <a:xfrm>
          <a:off x="2724184" y="183786"/>
          <a:ext cx="490957" cy="4909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3F7E0A3-70E5-452A-BB2A-340D2548A075}">
      <dsp:nvSpPr>
        <dsp:cNvPr id="0" name=""/>
        <dsp:cNvSpPr/>
      </dsp:nvSpPr>
      <dsp:spPr>
        <a:xfrm>
          <a:off x="2268295" y="1123618"/>
          <a:ext cx="1402734" cy="876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t>• Ethical, social, and environmental reforms are necessary.</a:t>
          </a:r>
        </a:p>
      </dsp:txBody>
      <dsp:txXfrm>
        <a:off x="2268295" y="1123618"/>
        <a:ext cx="1402734" cy="876708"/>
      </dsp:txXfrm>
    </dsp:sp>
    <dsp:sp modelId="{853CE02A-57E5-4BCB-84B9-F42840EB7528}">
      <dsp:nvSpPr>
        <dsp:cNvPr id="0" name=""/>
        <dsp:cNvSpPr/>
      </dsp:nvSpPr>
      <dsp:spPr>
        <a:xfrm>
          <a:off x="1717722" y="2351010"/>
          <a:ext cx="855667" cy="85566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26A407-8A1E-4508-85D6-B98BB5FB44B9}">
      <dsp:nvSpPr>
        <dsp:cNvPr id="0" name=""/>
        <dsp:cNvSpPr/>
      </dsp:nvSpPr>
      <dsp:spPr>
        <a:xfrm>
          <a:off x="1900077" y="2533366"/>
          <a:ext cx="490957" cy="4909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60277D-6CD8-4906-923B-E229F7C7ED41}">
      <dsp:nvSpPr>
        <dsp:cNvPr id="0" name=""/>
        <dsp:cNvSpPr/>
      </dsp:nvSpPr>
      <dsp:spPr>
        <a:xfrm>
          <a:off x="1444189" y="3473198"/>
          <a:ext cx="1402734" cy="876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t>• Everyone has a role in promoting change.</a:t>
          </a:r>
        </a:p>
      </dsp:txBody>
      <dsp:txXfrm>
        <a:off x="1444189" y="3473198"/>
        <a:ext cx="1402734" cy="87670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1CE192-AA80-4C6A-B94F-27ABD04E705A}" type="datetimeFigureOut">
              <a:rPr lang="en-GB" smtClean="0"/>
              <a:t>05/03/2025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D2373A-BA12-4E59-B514-CB2C29E56978}" type="slidenum">
              <a:rPr lang="en-GB" smtClean="0"/>
              <a:t>‹#›</a:t>
            </a:fld>
            <a:endParaRPr lang="en-GB"/>
          </a:p>
        </p:txBody>
      </p:sp>
    </p:spTree>
    <p:extLst>
      <p:ext uri="{BB962C8B-B14F-4D97-AF65-F5344CB8AC3E}">
        <p14:creationId xmlns:p14="http://schemas.microsoft.com/office/powerpoint/2010/main" val="34153657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harpercollins.com/products/animal-liberation-peter-singer"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hachettebookgroup.com/titles/jonathan-safran-foer/eating-animals/9780316069885/"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fao.org/3/cb9910en/cb9910en.pdf"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s://www.ipcc.ch/srccl/"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worldwatch.org/node/6294"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michaelpollan.com/books/the-omnivores-dilemma/%5D(https:/michaelpollan.com/books/the-omnivores-dilemma/)"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Good afternoon, everyone. Thank you for being here today. I’m Dru, and I would be presenting on the topic of factory farming and its interlinked justice issues in food production. Have you ever wondered where your food really comes from? The answer is more complex than just a farm or a grocery store. Factory farming has transformed the way we produce food, but at what cost? Today, we will explore the ethical, social, economic, and environmental consequences of factory farming and discuss the potential for a fairer, more sustainable food system.</a:t>
            </a:r>
          </a:p>
          <a:p>
            <a:r>
              <a:rPr lang="en-GB" sz="1800" b="1" dirty="0">
                <a:effectLst/>
                <a:latin typeface="Times New Roman" panose="02020603050405020304" pitchFamily="18" charset="0"/>
                <a:ea typeface="Times New Roman" panose="02020603050405020304" pitchFamily="18" charset="0"/>
              </a:rPr>
              <a:t>References:</a:t>
            </a:r>
            <a:endParaRPr lang="en-GB" sz="1800" dirty="0">
              <a:effectLst/>
              <a:latin typeface="Times New Roman" panose="02020603050405020304" pitchFamily="18" charset="0"/>
              <a:ea typeface="Times New Roman" panose="02020603050405020304" pitchFamily="18" charset="0"/>
            </a:endParaRPr>
          </a:p>
          <a:p>
            <a:pPr marL="342900" lvl="0" indent="-342900">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Times New Roman" panose="02020603050405020304" pitchFamily="18" charset="0"/>
              </a:rPr>
              <a:t>Singer, P. (2009). </a:t>
            </a:r>
            <a:r>
              <a:rPr lang="en-GB" sz="1800" i="1" dirty="0">
                <a:effectLst/>
                <a:latin typeface="Times New Roman" panose="02020603050405020304" pitchFamily="18" charset="0"/>
                <a:ea typeface="Times New Roman" panose="02020603050405020304" pitchFamily="18" charset="0"/>
              </a:rPr>
              <a:t>Animal Liberation</a:t>
            </a:r>
            <a:r>
              <a:rPr lang="en-GB" sz="1800" dirty="0">
                <a:effectLst/>
                <a:latin typeface="Times New Roman" panose="02020603050405020304" pitchFamily="18" charset="0"/>
                <a:ea typeface="Times New Roman" panose="02020603050405020304" pitchFamily="18" charset="0"/>
              </a:rPr>
              <a:t>. HarperCollins. </a:t>
            </a:r>
            <a:r>
              <a:rPr lang="en-GB" sz="1800" u="sng" dirty="0">
                <a:solidFill>
                  <a:srgbClr val="467886"/>
                </a:solidFill>
                <a:effectLst/>
                <a:latin typeface="Times New Roman" panose="02020603050405020304" pitchFamily="18" charset="0"/>
                <a:ea typeface="Times New Roman" panose="02020603050405020304" pitchFamily="18" charset="0"/>
                <a:hlinkClick r:id="rId3"/>
              </a:rPr>
              <a:t>https://www.harpercollins.com/products/animal-liberation-peter-singer</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BD2373A-BA12-4E59-B514-CB2C29E56978}" type="slidenum">
              <a:rPr lang="en-GB" smtClean="0"/>
              <a:t>1</a:t>
            </a:fld>
            <a:endParaRPr lang="en-GB"/>
          </a:p>
        </p:txBody>
      </p:sp>
    </p:spTree>
    <p:extLst>
      <p:ext uri="{BB962C8B-B14F-4D97-AF65-F5344CB8AC3E}">
        <p14:creationId xmlns:p14="http://schemas.microsoft.com/office/powerpoint/2010/main" val="4198865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800" dirty="0">
                <a:effectLst/>
                <a:latin typeface="Times New Roman" panose="02020603050405020304" pitchFamily="18" charset="0"/>
                <a:ea typeface="Times New Roman" panose="02020603050405020304" pitchFamily="18" charset="0"/>
              </a:rPr>
              <a:t>Factory farming dominates modern food production, supplying the vast majority of the meat, dairy, and eggs consumed globally. But this efficiency comes with serious ethical and environmental costs. In this presentation, I will highlight the multiple justice issues linked to factory farming ranging from its environmental destruction to its treatment of animals, exploitation of workers, and negative effects on food security. While the system benefits large agribusinesses, it often does so at the expense of animals, people, and the planet. The goal of this discussion is not just to highlight these problems but also to explore possible solutions that can create a more ethical and sustainable food system.</a:t>
            </a:r>
          </a:p>
          <a:p>
            <a:r>
              <a:rPr lang="en-GB" sz="1800" b="1" dirty="0">
                <a:effectLst/>
                <a:latin typeface="Times New Roman" panose="02020603050405020304" pitchFamily="18" charset="0"/>
                <a:ea typeface="Times New Roman" panose="02020603050405020304" pitchFamily="18" charset="0"/>
              </a:rPr>
              <a:t>References:</a:t>
            </a:r>
            <a:endParaRPr lang="en-GB" sz="1800" dirty="0">
              <a:effectLst/>
              <a:latin typeface="Times New Roman" panose="02020603050405020304" pitchFamily="18" charset="0"/>
              <a:ea typeface="Times New Roman" panose="02020603050405020304" pitchFamily="18" charset="0"/>
            </a:endParaRPr>
          </a:p>
          <a:p>
            <a:pPr marL="342900" lvl="0" indent="-342900">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Times New Roman" panose="02020603050405020304" pitchFamily="18" charset="0"/>
              </a:rPr>
              <a:t>Foer, J. S. (2009). </a:t>
            </a:r>
            <a:r>
              <a:rPr lang="en-GB" sz="1800" i="1" dirty="0">
                <a:effectLst/>
                <a:latin typeface="Times New Roman" panose="02020603050405020304" pitchFamily="18" charset="0"/>
                <a:ea typeface="Times New Roman" panose="02020603050405020304" pitchFamily="18" charset="0"/>
              </a:rPr>
              <a:t>Eating Animals</a:t>
            </a:r>
            <a:r>
              <a:rPr lang="en-GB" sz="1800" dirty="0">
                <a:effectLst/>
                <a:latin typeface="Times New Roman" panose="02020603050405020304" pitchFamily="18" charset="0"/>
                <a:ea typeface="Times New Roman" panose="02020603050405020304" pitchFamily="18" charset="0"/>
              </a:rPr>
              <a:t>. Little, Brown and Company. </a:t>
            </a:r>
            <a:r>
              <a:rPr lang="en-GB" sz="1800" u="sng" dirty="0">
                <a:solidFill>
                  <a:srgbClr val="467886"/>
                </a:solidFill>
                <a:effectLst/>
                <a:latin typeface="Times New Roman" panose="02020603050405020304" pitchFamily="18" charset="0"/>
                <a:ea typeface="Times New Roman" panose="02020603050405020304" pitchFamily="18" charset="0"/>
                <a:hlinkClick r:id="rId3"/>
              </a:rPr>
              <a:t>https://www.hachettebookgroup.com/titles/jonathan-safran-foer/eating-animals/9780316069885/</a:t>
            </a:r>
            <a:endParaRPr lang="en-GB" sz="1800" dirty="0">
              <a:effectLst/>
              <a:latin typeface="Times New Roman" panose="02020603050405020304" pitchFamily="18" charset="0"/>
              <a:ea typeface="Times New Roman" panose="02020603050405020304" pitchFamily="18" charset="0"/>
            </a:endParaRP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Factory farming is one of the leading contributors to environmental degradation. It is responsible for mass deforestation, excessive water usage, and pollution from animal waste. The Food and Agriculture Organization states that livestock farming alone accounts for approximately 14.5% of global greenhouse gas emissions. The large-scale nature of factory farming leads to the destruction of ecosystems, with land being cleared to grow feed crops such as soy and corn. Additionally, factory farms produce vast amounts of manure, which can seep into local water sources, contaminating drinking water and harming wildlife. Low-income communities living near factory farms often bear the worst consequences, suffering from polluted air and water while having little political power to demand change. The intersection of environmental harm and social inequality makes factory farming an urgent environmental justice issue.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FAO (2022). The Impact of Factory Farming on Food Security. </a:t>
            </a:r>
            <a:r>
              <a:rPr lang="en-GB" sz="18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https://www.fao.org/3/cb9910en/cb9910en.pdf</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IPCC (2021). Climate Change and Land Report. </a:t>
            </a:r>
            <a:r>
              <a:rPr lang="en-GB" sz="1800" u="sng"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https://www.ipcc.ch/srccl/</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One of the most alarming aspects of factory farming is its treatment of animals. Inside these industrial facilities, animals are confined to tiny cages, often unable to move freely. Many undergo painful procedures without anesthesia, such as tail docking in pigs and debeaking in chickens. The conditions are so extreme that many animals do not survive until slaughter. As the philosopher Jeremy Bentham famously asked, ‘The question is not, Can they reason? nor, Can they talk? but, Can they suffer?’ This quote highlights the moral obligation we have to recognize and address animal suffering. If we accept that animals feel pain and distress, then the way they are treated in factory farms becomes a profound ethical issue. Public awareness and advocacy have led to some reforms, but widespread factory farming practices continue to prioritize profit over animal well-being.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Bentham, J. (1789).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An Introduction to the Principles of Morals and Legislation</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https://www.earlymoderntexts.com/assets/pdfs/bentham1780.pdf</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Factory farming does not just harm animals it also exploits workers. The people employed in factory farms and slaughterhouses often work under dangerous and inhumane conditions. Many are low-income workers or undocumented immigrants, who have little legal protection and are vulnerable to abuse. Exposure to toxic ammonia fumes, repetitive injuries, and long hours in stressful environments make these jobs some of the most hazardous in the world. Journalist Eric Schlosser described this reality in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Fast Food Nation</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stating, ‘The reality is that workers in factory farms are treated almost as badly as the animals.’ This comparison underscores the human cost of industrialized food production. By demanding better regulations and supporting ethical food sources, we can push for improvements in labor rights within the food industry."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Schlosser, E. (2001).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Fast Food Nation</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Houghton Mifflin. https://www.hmhbooks.com/shop/books/Fast-Food-Nation/9780547750330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Human Rights Watch (2021).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Exploitation in the Meat Industry</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https://www.hrw.org/news/2021/09/14/us-meatpacking-workers-face-heightened-risks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structure of factory farming creates economic injustices that affect both small farmers and consumers. Large agribusinesses control vast portions of the food industry, making it nearly impossible for independent farmers to compete. Government subsidies often Favor industrial-scale farms over smaller, more sustainable operations. Meanwhile, cheap, factory-farmed meat dominates the market, while healthier alternatives remain expensive and inaccessible to many. This results in food deserts areas where low-income communities lack access to fresh, nutritious food. Addressing these economic inequalities requires policy changes, support for sustainable farming, and a shift in consumer habits toward more ethical food choices.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Patel, R. (2008).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Stuffed and Starved</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Melville House. https://www.mhpbooks.com/books/stuffed-and-starved/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While factory farming presents serious issues, there are viable alternatives. Sustainable farming methods, such as pasture-raised livestock and plant-based diets, can reduce the negative impact of food production. Technological innovations, including lab-grown meat and precision agriculture, offer promising solutions to minimize environmental harm while meeting food demands. Governments and consumers play a crucial role policy can promote ethical farming, and individuals can support local and organic food choices.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Goodland, R. &amp;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Anhang</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J. (2009).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Livestock and Climate Change</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https://www.worldwatch.org/node/6294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lnSpc>
                <a:spcPct val="115000"/>
              </a:lnSpc>
              <a:spcAft>
                <a:spcPts val="800"/>
              </a:spcAft>
            </a:pPr>
            <a:r>
              <a:rPr lang="en-GB"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Consumers have more power than they realize. By choosing plant-based meals, supporting ethical food brands, and advocating for stronger regulations, we can push for systemic change. Policy changes, such as banning extreme confinement practices and improving workers' rights, are crucial in creating a fairer food system. Governments must enforce stricter regulations to hold corporations accountable, while individuals can vote with their wallets by supporting sustainable and ethical food options. Together, we can move toward a food system that values justice for animals, workers, and the environment."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Pollan, M. (2006). The Omnivore’s Dilemma [</a:t>
            </a:r>
            <a:r>
              <a:rPr lang="en-GB" sz="1800" kern="0"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https://michaelpollan.com/books/the-omnivores-dilemma/](https://michaelpollan.com/books/the-omnivores-dilemma/)</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Factory farming presents significant justice concerns that affect animals, workers, communities, and consumers. However, change is possible. By supporting ethical farming, advocating for stronger regulations, and making conscious food choices, we can push for a more sustainable and just food system. I encourage all of you to reflect on the impact of your food choices. Are there small steps you can take to promote food justice? Thank you for your time.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These sources provide a deeper understanding of factory farming's justice issues.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2.svg"/><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3.jpeg"/><Relationship Id="rId7" Type="http://schemas.openxmlformats.org/officeDocument/2006/relationships/diagramColors" Target="../diagrams/colors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3BCEA90-F7D5-4EC1-9BE2-5A49A20F4B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9848F91B-FA65-4A06-A177-8CCF7EBC8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33808" cy="619507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Windmills">
            <a:extLst>
              <a:ext uri="{FF2B5EF4-FFF2-40B4-BE49-F238E27FC236}">
                <a16:creationId xmlns:a16="http://schemas.microsoft.com/office/drawing/2014/main" id="{6878236B-99F5-5EBE-DB88-6A08430EF0A1}"/>
              </a:ext>
            </a:extLst>
          </p:cNvPr>
          <p:cNvPicPr>
            <a:picLocks noChangeAspect="1"/>
          </p:cNvPicPr>
          <p:nvPr>
            <a:videoFile r:link="rId2"/>
            <p:extLst>
              <p:ext uri="{DAA4B4D4-6D71-4841-9C94-3DE7FCFB9230}">
                <p14:media xmlns:p14="http://schemas.microsoft.com/office/powerpoint/2010/main" r:embed="rId1"/>
              </p:ext>
            </p:extLst>
          </p:nvPr>
        </p:nvPicPr>
        <p:blipFill>
          <a:blip r:embed="rId5">
            <a:alphaModFix amt="30000"/>
          </a:blip>
          <a:srcRect l="13705" r="11081" b="-1"/>
          <a:stretch/>
        </p:blipFill>
        <p:spPr>
          <a:xfrm>
            <a:off x="430209" y="0"/>
            <a:ext cx="8283583" cy="6195072"/>
          </a:xfrm>
          <a:prstGeom prst="rect">
            <a:avLst/>
          </a:prstGeom>
        </p:spPr>
      </p:pic>
      <p:sp>
        <p:nvSpPr>
          <p:cNvPr id="31" name="Graphic 14">
            <a:extLst>
              <a:ext uri="{FF2B5EF4-FFF2-40B4-BE49-F238E27FC236}">
                <a16:creationId xmlns:a16="http://schemas.microsoft.com/office/drawing/2014/main" id="{2CF7CF5F-D747-47B3-80B1-839275044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0" y="-2"/>
            <a:ext cx="2057400" cy="274662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25000"/>
            </a:schemeClr>
          </a:solidFill>
          <a:ln w="9525" cap="flat">
            <a:noFill/>
            <a:prstDash val="solid"/>
            <a:miter/>
          </a:ln>
        </p:spPr>
        <p:txBody>
          <a:bodyPr rtlCol="0" anchor="ctr"/>
          <a:lstStyle/>
          <a:p>
            <a:endParaRPr lang="en-US"/>
          </a:p>
        </p:txBody>
      </p:sp>
      <p:sp>
        <p:nvSpPr>
          <p:cNvPr id="2" name="Title 1"/>
          <p:cNvSpPr>
            <a:spLocks noGrp="1"/>
          </p:cNvSpPr>
          <p:nvPr>
            <p:ph type="ctrTitle"/>
          </p:nvPr>
        </p:nvSpPr>
        <p:spPr>
          <a:xfrm>
            <a:off x="1052724" y="914399"/>
            <a:ext cx="6962835" cy="2595563"/>
          </a:xfrm>
        </p:spPr>
        <p:txBody>
          <a:bodyPr>
            <a:normAutofit/>
          </a:bodyPr>
          <a:lstStyle/>
          <a:p>
            <a:r>
              <a:rPr lang="en-GB" dirty="0">
                <a:solidFill>
                  <a:schemeClr val="bg1"/>
                </a:solidFill>
              </a:rPr>
              <a:t>Justice and Factory Farming: Ethical and Societal Impacts</a:t>
            </a:r>
          </a:p>
        </p:txBody>
      </p:sp>
      <p:sp>
        <p:nvSpPr>
          <p:cNvPr id="32" name="Graphic 14">
            <a:extLst>
              <a:ext uri="{FF2B5EF4-FFF2-40B4-BE49-F238E27FC236}">
                <a16:creationId xmlns:a16="http://schemas.microsoft.com/office/drawing/2014/main" id="{820B6604-1FF9-43F5-AC47-3D41CB2F56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086600" y="4111379"/>
            <a:ext cx="2057400" cy="274662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solidFill>
          <a:ln w="9525" cap="flat">
            <a:noFill/>
            <a:prstDash val="solid"/>
            <a:miter/>
          </a:ln>
        </p:spPr>
        <p:txBody>
          <a:bodyPr rtlCol="0" anchor="ctr"/>
          <a:lstStyle/>
          <a:p>
            <a:endParaRPr lang="en-US"/>
          </a:p>
        </p:txBody>
      </p:sp>
      <p:sp>
        <p:nvSpPr>
          <p:cNvPr id="3" name="Subtitle 2"/>
          <p:cNvSpPr>
            <a:spLocks noGrp="1"/>
          </p:cNvSpPr>
          <p:nvPr>
            <p:ph type="subTitle" idx="1"/>
          </p:nvPr>
        </p:nvSpPr>
        <p:spPr>
          <a:xfrm>
            <a:off x="1052724" y="3602037"/>
            <a:ext cx="6962835" cy="2446338"/>
          </a:xfrm>
        </p:spPr>
        <p:txBody>
          <a:bodyPr>
            <a:normAutofit/>
          </a:bodyPr>
          <a:lstStyle/>
          <a:p>
            <a:r>
              <a:rPr lang="en-GB" sz="1900">
                <a:solidFill>
                  <a:schemeClr val="bg1"/>
                </a:solidFill>
              </a:rPr>
              <a:t>A Presentation on the Interlinking Issues of Justice in Food Production</a:t>
            </a:r>
          </a:p>
          <a:p>
            <a:r>
              <a:rPr lang="en-GB" sz="1900">
                <a:solidFill>
                  <a:schemeClr val="bg1"/>
                </a:solidFill>
              </a:rPr>
              <a:t>Presented by: Dru Sutherland</a:t>
            </a:r>
          </a:p>
          <a:p>
            <a:r>
              <a:rPr lang="en-GB" sz="1900">
                <a:solidFill>
                  <a:schemeClr val="bg1"/>
                </a:solidFill>
              </a:rPr>
              <a:t>Date: 11/03/25</a:t>
            </a:r>
          </a:p>
        </p:txBody>
      </p:sp>
      <p:sp>
        <p:nvSpPr>
          <p:cNvPr id="26" name="Rectangle 25">
            <a:extLst>
              <a:ext uri="{FF2B5EF4-FFF2-40B4-BE49-F238E27FC236}">
                <a16:creationId xmlns:a16="http://schemas.microsoft.com/office/drawing/2014/main" id="{D98779F6-5395-4B82-BDCB-4ADF6A5B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29" y="685797"/>
            <a:ext cx="89154"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Graphic 14">
            <a:extLst>
              <a:ext uri="{FF2B5EF4-FFF2-40B4-BE49-F238E27FC236}">
                <a16:creationId xmlns:a16="http://schemas.microsoft.com/office/drawing/2014/main" id="{CE1108CD-786E-4304-9504-9C5AD6482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7086600" y="-1"/>
            <a:ext cx="2057400" cy="274662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25000"/>
            </a:schemeClr>
          </a:solidFill>
          <a:ln w="9525" cap="flat">
            <a:noFill/>
            <a:prstDash val="solid"/>
            <a:miter/>
          </a:ln>
        </p:spPr>
        <p:txBody>
          <a:bodyPr rtlCol="0" anchor="ctr"/>
          <a:lstStyle/>
          <a:p>
            <a:endParaRPr lang="en-US"/>
          </a:p>
        </p:txBody>
      </p:sp>
      <p:sp>
        <p:nvSpPr>
          <p:cNvPr id="30" name="Rectangle 29">
            <a:extLst>
              <a:ext uri="{FF2B5EF4-FFF2-40B4-BE49-F238E27FC236}">
                <a16:creationId xmlns:a16="http://schemas.microsoft.com/office/drawing/2014/main" id="{C70191CD-D48F-4F7A-8077-0380603A2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54846" y="6172201"/>
            <a:ext cx="89154"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2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GB" sz="3500"/>
              <a:t>Introduction</a:t>
            </a:r>
          </a:p>
        </p:txBody>
      </p:sp>
      <p:sp>
        <p:nvSpPr>
          <p:cNvPr id="3" name="Content Placeholder 2"/>
          <p:cNvSpPr>
            <a:spLocks noGrp="1"/>
          </p:cNvSpPr>
          <p:nvPr>
            <p:ph idx="1"/>
          </p:nvPr>
        </p:nvSpPr>
        <p:spPr>
          <a:xfrm>
            <a:off x="571351" y="2743200"/>
            <a:ext cx="3485179" cy="3613149"/>
          </a:xfrm>
        </p:spPr>
        <p:txBody>
          <a:bodyPr anchor="ctr">
            <a:normAutofit/>
          </a:bodyPr>
          <a:lstStyle/>
          <a:p>
            <a:r>
              <a:rPr lang="en-GB" sz="1700"/>
              <a:t>Factory farming dominates food production but raises ethical, social, and environmental justice concerns.</a:t>
            </a:r>
          </a:p>
          <a:p>
            <a:endParaRPr lang="en-GB" sz="1700"/>
          </a:p>
          <a:p>
            <a:r>
              <a:rPr lang="en-GB" sz="1700"/>
              <a:t>This presentation explores its impact on various aspects of justice and potential solutions.</a:t>
            </a:r>
          </a:p>
        </p:txBody>
      </p:sp>
      <p:pic>
        <p:nvPicPr>
          <p:cNvPr id="5" name="Picture 4" descr="Cornfields with bright sky">
            <a:extLst>
              <a:ext uri="{FF2B5EF4-FFF2-40B4-BE49-F238E27FC236}">
                <a16:creationId xmlns:a16="http://schemas.microsoft.com/office/drawing/2014/main" id="{DEFFD23E-0A34-167F-4DB4-C79F71CFC815}"/>
              </a:ext>
            </a:extLst>
          </p:cNvPr>
          <p:cNvPicPr>
            <a:picLocks noChangeAspect="1"/>
          </p:cNvPicPr>
          <p:nvPr/>
        </p:nvPicPr>
        <p:blipFill>
          <a:blip r:embed="rId3"/>
          <a:srcRect l="22373" r="33077" b="-2"/>
          <a:stretch/>
        </p:blipFill>
        <p:spPr>
          <a:xfrm>
            <a:off x="4572000" y="1"/>
            <a:ext cx="4577118" cy="6858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15299" y="548464"/>
            <a:ext cx="5098906" cy="1675623"/>
          </a:xfrm>
        </p:spPr>
        <p:txBody>
          <a:bodyPr anchor="b">
            <a:normAutofit/>
          </a:bodyPr>
          <a:lstStyle/>
          <a:p>
            <a:r>
              <a:rPr lang="en-GB" sz="3500"/>
              <a:t>Environmental Justice</a:t>
            </a:r>
          </a:p>
        </p:txBody>
      </p:sp>
      <p:pic>
        <p:nvPicPr>
          <p:cNvPr id="6" name="Picture 5" descr="A close-up of a building">
            <a:extLst>
              <a:ext uri="{FF2B5EF4-FFF2-40B4-BE49-F238E27FC236}">
                <a16:creationId xmlns:a16="http://schemas.microsoft.com/office/drawing/2014/main" id="{2D25EF86-28C5-016E-068E-E1D2CA92F8B6}"/>
              </a:ext>
            </a:extLst>
          </p:cNvPr>
          <p:cNvPicPr>
            <a:picLocks noChangeAspect="1"/>
          </p:cNvPicPr>
          <p:nvPr/>
        </p:nvPicPr>
        <p:blipFill>
          <a:blip r:embed="rId3"/>
          <a:srcRect l="50426" r="19972" b="-1"/>
          <a:stretch/>
        </p:blipFill>
        <p:spPr>
          <a:xfrm>
            <a:off x="20" y="10"/>
            <a:ext cx="3147352" cy="6857990"/>
          </a:xfrm>
          <a:prstGeom prst="rect">
            <a:avLst/>
          </a:prstGeom>
          <a:effectLst/>
        </p:spPr>
      </p:pic>
      <p:graphicFrame>
        <p:nvGraphicFramePr>
          <p:cNvPr id="15" name="Content Placeholder 2">
            <a:extLst>
              <a:ext uri="{FF2B5EF4-FFF2-40B4-BE49-F238E27FC236}">
                <a16:creationId xmlns:a16="http://schemas.microsoft.com/office/drawing/2014/main" id="{3380E268-786C-4AFD-0EB5-9DD3C5E89A6B}"/>
              </a:ext>
              <a:ext uri="{C183D7F6-B498-43B3-948B-1728B52AA6E4}">
                <adec:decorative xmlns:adec="http://schemas.microsoft.com/office/drawing/2017/decorative" val="1"/>
              </a:ext>
            </a:extLst>
          </p:cNvPr>
          <p:cNvGraphicFramePr>
            <a:graphicFrameLocks noGrp="1"/>
          </p:cNvGraphicFramePr>
          <p:nvPr>
            <p:ph idx="1"/>
            <p:extLst>
              <p:ext uri="{D42A27DB-BD31-4B8C-83A1-F6EECF244321}">
                <p14:modId xmlns:p14="http://schemas.microsoft.com/office/powerpoint/2010/main" val="1002990854"/>
              </p:ext>
            </p:extLst>
          </p:nvPr>
        </p:nvGraphicFramePr>
        <p:xfrm>
          <a:off x="3415300" y="2409830"/>
          <a:ext cx="5098904" cy="37052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90722" y="329184"/>
            <a:ext cx="5170932" cy="1783080"/>
          </a:xfrm>
        </p:spPr>
        <p:txBody>
          <a:bodyPr anchor="b">
            <a:normAutofit/>
          </a:bodyPr>
          <a:lstStyle/>
          <a:p>
            <a:r>
              <a:rPr lang="en-GB" sz="4700"/>
              <a:t>Animal Welfare and Ethical Justice</a:t>
            </a:r>
          </a:p>
        </p:txBody>
      </p:sp>
      <p:pic>
        <p:nvPicPr>
          <p:cNvPr id="5" name="Picture 4" descr="Cows eating from trough">
            <a:extLst>
              <a:ext uri="{FF2B5EF4-FFF2-40B4-BE49-F238E27FC236}">
                <a16:creationId xmlns:a16="http://schemas.microsoft.com/office/drawing/2014/main" id="{BF0089CE-F749-DADF-438E-2A7688CC9991}"/>
              </a:ext>
            </a:extLst>
          </p:cNvPr>
          <p:cNvPicPr>
            <a:picLocks noChangeAspect="1"/>
          </p:cNvPicPr>
          <p:nvPr/>
        </p:nvPicPr>
        <p:blipFill>
          <a:blip r:embed="rId3"/>
          <a:srcRect l="34621" r="35795" b="-2"/>
          <a:stretch/>
        </p:blipFill>
        <p:spPr>
          <a:xfrm>
            <a:off x="20" y="1"/>
            <a:ext cx="3039386"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2395728"/>
            <a:ext cx="3182691" cy="18288"/>
          </a:xfrm>
          <a:custGeom>
            <a:avLst/>
            <a:gdLst>
              <a:gd name="connsiteX0" fmla="*/ 0 w 3182691"/>
              <a:gd name="connsiteY0" fmla="*/ 0 h 18288"/>
              <a:gd name="connsiteX1" fmla="*/ 636538 w 3182691"/>
              <a:gd name="connsiteY1" fmla="*/ 0 h 18288"/>
              <a:gd name="connsiteX2" fmla="*/ 1273076 w 3182691"/>
              <a:gd name="connsiteY2" fmla="*/ 0 h 18288"/>
              <a:gd name="connsiteX3" fmla="*/ 1909615 w 3182691"/>
              <a:gd name="connsiteY3" fmla="*/ 0 h 18288"/>
              <a:gd name="connsiteX4" fmla="*/ 2482499 w 3182691"/>
              <a:gd name="connsiteY4" fmla="*/ 0 h 18288"/>
              <a:gd name="connsiteX5" fmla="*/ 3182691 w 3182691"/>
              <a:gd name="connsiteY5" fmla="*/ 0 h 18288"/>
              <a:gd name="connsiteX6" fmla="*/ 3182691 w 3182691"/>
              <a:gd name="connsiteY6" fmla="*/ 18288 h 18288"/>
              <a:gd name="connsiteX7" fmla="*/ 2609807 w 3182691"/>
              <a:gd name="connsiteY7" fmla="*/ 18288 h 18288"/>
              <a:gd name="connsiteX8" fmla="*/ 2068749 w 3182691"/>
              <a:gd name="connsiteY8" fmla="*/ 18288 h 18288"/>
              <a:gd name="connsiteX9" fmla="*/ 1432211 w 3182691"/>
              <a:gd name="connsiteY9" fmla="*/ 18288 h 18288"/>
              <a:gd name="connsiteX10" fmla="*/ 859327 w 3182691"/>
              <a:gd name="connsiteY10" fmla="*/ 18288 h 18288"/>
              <a:gd name="connsiteX11" fmla="*/ 0 w 3182691"/>
              <a:gd name="connsiteY11" fmla="*/ 18288 h 18288"/>
              <a:gd name="connsiteX12" fmla="*/ 0 w 3182691"/>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1" h="18288" fill="none" extrusionOk="0">
                <a:moveTo>
                  <a:pt x="0" y="0"/>
                </a:moveTo>
                <a:cubicBezTo>
                  <a:pt x="253588" y="25878"/>
                  <a:pt x="409323" y="-5359"/>
                  <a:pt x="636538" y="0"/>
                </a:cubicBezTo>
                <a:cubicBezTo>
                  <a:pt x="863753" y="5359"/>
                  <a:pt x="1013406" y="3458"/>
                  <a:pt x="1273076" y="0"/>
                </a:cubicBezTo>
                <a:cubicBezTo>
                  <a:pt x="1532746" y="-3458"/>
                  <a:pt x="1697408" y="-16840"/>
                  <a:pt x="1909615" y="0"/>
                </a:cubicBezTo>
                <a:cubicBezTo>
                  <a:pt x="2121822" y="16840"/>
                  <a:pt x="2213494" y="-18555"/>
                  <a:pt x="2482499" y="0"/>
                </a:cubicBezTo>
                <a:cubicBezTo>
                  <a:pt x="2751504" y="18555"/>
                  <a:pt x="3004132" y="-28750"/>
                  <a:pt x="3182691" y="0"/>
                </a:cubicBezTo>
                <a:cubicBezTo>
                  <a:pt x="3183133" y="4516"/>
                  <a:pt x="3181864" y="12266"/>
                  <a:pt x="3182691" y="18288"/>
                </a:cubicBezTo>
                <a:cubicBezTo>
                  <a:pt x="2947041" y="16687"/>
                  <a:pt x="2875741" y="22937"/>
                  <a:pt x="2609807" y="18288"/>
                </a:cubicBezTo>
                <a:cubicBezTo>
                  <a:pt x="2343873" y="13639"/>
                  <a:pt x="2331203" y="31729"/>
                  <a:pt x="2068749" y="18288"/>
                </a:cubicBezTo>
                <a:cubicBezTo>
                  <a:pt x="1806295" y="4847"/>
                  <a:pt x="1713773" y="47088"/>
                  <a:pt x="1432211" y="18288"/>
                </a:cubicBezTo>
                <a:cubicBezTo>
                  <a:pt x="1150649" y="-10512"/>
                  <a:pt x="982765" y="3747"/>
                  <a:pt x="859327" y="18288"/>
                </a:cubicBezTo>
                <a:cubicBezTo>
                  <a:pt x="735889" y="32829"/>
                  <a:pt x="254183" y="35231"/>
                  <a:pt x="0" y="18288"/>
                </a:cubicBezTo>
                <a:cubicBezTo>
                  <a:pt x="-306" y="11477"/>
                  <a:pt x="485" y="4355"/>
                  <a:pt x="0" y="0"/>
                </a:cubicBezTo>
                <a:close/>
              </a:path>
              <a:path w="3182691" h="18288" stroke="0" extrusionOk="0">
                <a:moveTo>
                  <a:pt x="0" y="0"/>
                </a:moveTo>
                <a:cubicBezTo>
                  <a:pt x="247695" y="-19360"/>
                  <a:pt x="392581" y="-28596"/>
                  <a:pt x="572884" y="0"/>
                </a:cubicBezTo>
                <a:cubicBezTo>
                  <a:pt x="753187" y="28596"/>
                  <a:pt x="922042" y="4121"/>
                  <a:pt x="1113942" y="0"/>
                </a:cubicBezTo>
                <a:cubicBezTo>
                  <a:pt x="1305842" y="-4121"/>
                  <a:pt x="1501806" y="28092"/>
                  <a:pt x="1686826" y="0"/>
                </a:cubicBezTo>
                <a:cubicBezTo>
                  <a:pt x="1871846" y="-28092"/>
                  <a:pt x="2170181" y="-20672"/>
                  <a:pt x="2323364" y="0"/>
                </a:cubicBezTo>
                <a:cubicBezTo>
                  <a:pt x="2476547" y="20672"/>
                  <a:pt x="2919163" y="6097"/>
                  <a:pt x="3182691" y="0"/>
                </a:cubicBezTo>
                <a:cubicBezTo>
                  <a:pt x="3183268" y="4624"/>
                  <a:pt x="3183510" y="11191"/>
                  <a:pt x="3182691" y="18288"/>
                </a:cubicBezTo>
                <a:cubicBezTo>
                  <a:pt x="3026064" y="-10849"/>
                  <a:pt x="2775005" y="23067"/>
                  <a:pt x="2546153" y="18288"/>
                </a:cubicBezTo>
                <a:cubicBezTo>
                  <a:pt x="2317301" y="13509"/>
                  <a:pt x="2164351" y="-9884"/>
                  <a:pt x="1845961" y="18288"/>
                </a:cubicBezTo>
                <a:cubicBezTo>
                  <a:pt x="1527571" y="46460"/>
                  <a:pt x="1455006" y="5824"/>
                  <a:pt x="1304903" y="18288"/>
                </a:cubicBezTo>
                <a:cubicBezTo>
                  <a:pt x="1154800" y="30752"/>
                  <a:pt x="942107" y="-12056"/>
                  <a:pt x="604711" y="18288"/>
                </a:cubicBezTo>
                <a:cubicBezTo>
                  <a:pt x="267315" y="48632"/>
                  <a:pt x="141927" y="-8395"/>
                  <a:pt x="0" y="18288"/>
                </a:cubicBezTo>
                <a:cubicBezTo>
                  <a:pt x="-171" y="12755"/>
                  <a:pt x="-690" y="793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490722" y="2706624"/>
            <a:ext cx="5170932" cy="3483864"/>
          </a:xfrm>
        </p:spPr>
        <p:txBody>
          <a:bodyPr>
            <a:normAutofit/>
          </a:bodyPr>
          <a:lstStyle/>
          <a:p>
            <a:r>
              <a:rPr lang="en-GB" sz="1900"/>
              <a:t>"The question is not, Can they reason? nor, Can they talk? but, Can they suffer?" - Jeremy Bentham</a:t>
            </a:r>
          </a:p>
          <a:p>
            <a:endParaRPr lang="en-GB" sz="1900"/>
          </a:p>
          <a:p>
            <a:r>
              <a:rPr lang="en-GB" sz="1900"/>
              <a:t>• Animals in factory farms endure extreme confinement.</a:t>
            </a:r>
          </a:p>
          <a:p>
            <a:r>
              <a:rPr lang="en-GB" sz="1900"/>
              <a:t>• Ethical concerns over mass cruelty.</a:t>
            </a:r>
          </a:p>
          <a:p>
            <a:r>
              <a:rPr lang="en-GB" sz="1900"/>
              <a:t>• Rising demand for humane treatment alternatives.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E4CBDBB-4FBD-4B9E-BD01-054A81D43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B01A6F03-171F-40B2-8B2C-A061B89241F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1714" cy="6862380"/>
          </a:xfrm>
          <a:prstGeom prst="rect">
            <a:avLst/>
          </a:prstGeom>
        </p:spPr>
      </p:pic>
      <p:sp>
        <p:nvSpPr>
          <p:cNvPr id="14" name="Rectangle 13">
            <a:extLst>
              <a:ext uri="{FF2B5EF4-FFF2-40B4-BE49-F238E27FC236}">
                <a16:creationId xmlns:a16="http://schemas.microsoft.com/office/drawing/2014/main" id="{72C4834C-B602-4125-8264-BD0D55A58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3172EE5-132F-4DD4-8855-4DBBD9C34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883" y="1110000"/>
            <a:ext cx="7646805"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p:cNvSpPr>
            <a:spLocks noGrp="1"/>
          </p:cNvSpPr>
          <p:nvPr>
            <p:ph type="title"/>
          </p:nvPr>
        </p:nvSpPr>
        <p:spPr>
          <a:xfrm>
            <a:off x="1499156" y="1302871"/>
            <a:ext cx="6141019" cy="2044650"/>
          </a:xfrm>
        </p:spPr>
        <p:txBody>
          <a:bodyPr anchor="b">
            <a:normAutofit/>
          </a:bodyPr>
          <a:lstStyle/>
          <a:p>
            <a:r>
              <a:rPr lang="en-GB" sz="4200"/>
              <a:t>Social Justice and Workers' Rights</a:t>
            </a:r>
          </a:p>
        </p:txBody>
      </p:sp>
      <p:sp>
        <p:nvSpPr>
          <p:cNvPr id="3" name="Content Placeholder 2"/>
          <p:cNvSpPr>
            <a:spLocks noGrp="1"/>
          </p:cNvSpPr>
          <p:nvPr>
            <p:ph idx="1"/>
          </p:nvPr>
        </p:nvSpPr>
        <p:spPr>
          <a:xfrm>
            <a:off x="1495230" y="3519236"/>
            <a:ext cx="6144633" cy="2057046"/>
          </a:xfrm>
        </p:spPr>
        <p:txBody>
          <a:bodyPr anchor="t">
            <a:normAutofit/>
          </a:bodyPr>
          <a:lstStyle/>
          <a:p>
            <a:pPr algn="ctr"/>
            <a:r>
              <a:rPr lang="en-GB" sz="1600"/>
              <a:t>"The reality is that workers in factory farms are treated almost as badly as the animals." - Eric Schlosser</a:t>
            </a:r>
          </a:p>
          <a:p>
            <a:pPr algn="ctr"/>
            <a:endParaRPr lang="en-GB" sz="1600"/>
          </a:p>
          <a:p>
            <a:pPr algn="ctr"/>
            <a:r>
              <a:rPr lang="en-GB" sz="1600"/>
              <a:t>• Workers face hazardous conditions and low pay.</a:t>
            </a:r>
          </a:p>
          <a:p>
            <a:pPr algn="ctr"/>
            <a:r>
              <a:rPr lang="en-GB" sz="1600"/>
              <a:t>• Many are undocumented and lack legal protections.</a:t>
            </a:r>
          </a:p>
          <a:p>
            <a:pPr algn="ctr"/>
            <a:r>
              <a:rPr lang="en-GB" sz="1600"/>
              <a:t>• Exposure to zoonotic diseases and toxic chemicals.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6794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28650" y="1195697"/>
            <a:ext cx="2400300" cy="4238118"/>
          </a:xfrm>
        </p:spPr>
        <p:txBody>
          <a:bodyPr>
            <a:normAutofit/>
          </a:bodyPr>
          <a:lstStyle/>
          <a:p>
            <a:r>
              <a:rPr lang="en-GB" dirty="0">
                <a:solidFill>
                  <a:schemeClr val="bg1"/>
                </a:solidFill>
              </a:rPr>
              <a:t>Economic Justice and Food Security</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432689"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95" y="4752208"/>
            <a:ext cx="273765"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95" y="4752208"/>
            <a:ext cx="273765"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82214" y="5539935"/>
            <a:ext cx="731374"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24126B32-6D03-205C-D6B6-2C6C220A806A}"/>
              </a:ext>
            </a:extLst>
          </p:cNvPr>
          <p:cNvGraphicFramePr>
            <a:graphicFrameLocks noGrp="1"/>
          </p:cNvGraphicFramePr>
          <p:nvPr>
            <p:ph idx="1"/>
            <p:extLst>
              <p:ext uri="{D42A27DB-BD31-4B8C-83A1-F6EECF244321}">
                <p14:modId xmlns:p14="http://schemas.microsoft.com/office/powerpoint/2010/main" val="2630025548"/>
              </p:ext>
            </p:extLst>
          </p:nvPr>
        </p:nvGraphicFramePr>
        <p:xfrm>
          <a:off x="4113104" y="477540"/>
          <a:ext cx="47262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dirty="0">
                <a:solidFill>
                  <a:srgbClr val="FFFFFF"/>
                </a:solidFill>
              </a:rPr>
              <a:t>Health Justice</a:t>
            </a:r>
          </a:p>
        </p:txBody>
      </p:sp>
      <p:graphicFrame>
        <p:nvGraphicFramePr>
          <p:cNvPr id="5" name="Content Placeholder 2">
            <a:extLst>
              <a:ext uri="{FF2B5EF4-FFF2-40B4-BE49-F238E27FC236}">
                <a16:creationId xmlns:a16="http://schemas.microsoft.com/office/drawing/2014/main" id="{5835E0F4-4727-27FE-23B1-46757F4C227E}"/>
              </a:ext>
            </a:extLst>
          </p:cNvPr>
          <p:cNvGraphicFramePr>
            <a:graphicFrameLocks noGrp="1"/>
          </p:cNvGraphicFramePr>
          <p:nvPr>
            <p:ph idx="1"/>
            <p:extLst>
              <p:ext uri="{D42A27DB-BD31-4B8C-83A1-F6EECF244321}">
                <p14:modId xmlns:p14="http://schemas.microsoft.com/office/powerpoint/2010/main" val="3149899330"/>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60045"/>
            <a:ext cx="4694659" cy="573405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10299"/>
          <a:stretch/>
        </p:blipFill>
        <p:spPr>
          <a:xfrm>
            <a:off x="-1" y="857250"/>
            <a:ext cx="9144001" cy="5734050"/>
          </a:xfrm>
          <a:prstGeom prst="rect">
            <a:avLst/>
          </a:prstGeom>
        </p:spPr>
      </p:pic>
      <p:sp>
        <p:nvSpPr>
          <p:cNvPr id="2" name="Title 1"/>
          <p:cNvSpPr>
            <a:spLocks noGrp="1"/>
          </p:cNvSpPr>
          <p:nvPr>
            <p:ph type="title"/>
          </p:nvPr>
        </p:nvSpPr>
        <p:spPr>
          <a:xfrm>
            <a:off x="4570578" y="1257300"/>
            <a:ext cx="3988849" cy="1381125"/>
          </a:xfrm>
        </p:spPr>
        <p:txBody>
          <a:bodyPr>
            <a:normAutofit/>
          </a:bodyPr>
          <a:lstStyle/>
          <a:p>
            <a:pPr>
              <a:lnSpc>
                <a:spcPct val="90000"/>
              </a:lnSpc>
            </a:pPr>
            <a:r>
              <a:rPr lang="en-GB" sz="3700" dirty="0">
                <a:solidFill>
                  <a:srgbClr val="000000"/>
                </a:solidFill>
              </a:rPr>
              <a:t>Potential Solutions and Alternatives</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 y="1468363"/>
            <a:ext cx="4180922" cy="4515805"/>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7" name="Graphic 6" descr="Farm scene">
            <a:extLst>
              <a:ext uri="{FF2B5EF4-FFF2-40B4-BE49-F238E27FC236}">
                <a16:creationId xmlns:a16="http://schemas.microsoft.com/office/drawing/2014/main" id="{55443491-5EF5-6FFF-A18E-1A7713FA751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39490" y="2079067"/>
            <a:ext cx="3026740" cy="3026740"/>
          </a:xfrm>
          <a:prstGeom prst="rect">
            <a:avLst/>
          </a:prstGeom>
        </p:spPr>
      </p:pic>
      <p:sp>
        <p:nvSpPr>
          <p:cNvPr id="3" name="Content Placeholder 2"/>
          <p:cNvSpPr>
            <a:spLocks noGrp="1"/>
          </p:cNvSpPr>
          <p:nvPr>
            <p:ph idx="1"/>
          </p:nvPr>
        </p:nvSpPr>
        <p:spPr>
          <a:xfrm>
            <a:off x="4570579" y="2947260"/>
            <a:ext cx="4003614" cy="2927188"/>
          </a:xfrm>
        </p:spPr>
        <p:txBody>
          <a:bodyPr anchor="ctr">
            <a:normAutofit/>
          </a:bodyPr>
          <a:lstStyle/>
          <a:p>
            <a:r>
              <a:rPr lang="en-GB" sz="2000" dirty="0">
                <a:solidFill>
                  <a:srgbClr val="000000"/>
                </a:solidFill>
              </a:rPr>
              <a:t>• Support sustainable farming and ethical food production.</a:t>
            </a:r>
          </a:p>
          <a:p>
            <a:r>
              <a:rPr lang="en-GB" sz="2000" dirty="0">
                <a:solidFill>
                  <a:srgbClr val="000000"/>
                </a:solidFill>
              </a:rPr>
              <a:t>• Shift towards plant-based diets and lab-grown meat.</a:t>
            </a:r>
          </a:p>
          <a:p>
            <a:r>
              <a:rPr lang="en-GB" sz="2000" dirty="0">
                <a:solidFill>
                  <a:srgbClr val="000000"/>
                </a:solidFill>
              </a:rPr>
              <a:t>• Implement stronger government regulations.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9B027071-6F98-2572-1D30-92F5BD26083F}"/>
              </a:ext>
            </a:extLst>
          </p:cNvPr>
          <p:cNvPicPr>
            <a:picLocks noChangeAspect="1"/>
          </p:cNvPicPr>
          <p:nvPr/>
        </p:nvPicPr>
        <p:blipFill>
          <a:blip r:embed="rId3"/>
          <a:srcRect l="15727" r="48827" b="-1"/>
          <a:stretch/>
        </p:blipFill>
        <p:spPr>
          <a:xfrm>
            <a:off x="-5524" y="10"/>
            <a:ext cx="3641692"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5148" y="407987"/>
            <a:ext cx="2240924"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4370286" y="407987"/>
            <a:ext cx="4291113" cy="1325563"/>
          </a:xfrm>
        </p:spPr>
        <p:txBody>
          <a:bodyPr>
            <a:normAutofit/>
          </a:bodyPr>
          <a:lstStyle/>
          <a:p>
            <a:r>
              <a:rPr dirty="0"/>
              <a:t>Conclusion</a:t>
            </a:r>
          </a:p>
        </p:txBody>
      </p:sp>
      <p:graphicFrame>
        <p:nvGraphicFramePr>
          <p:cNvPr id="5" name="Content Placeholder 2">
            <a:extLst>
              <a:ext uri="{FF2B5EF4-FFF2-40B4-BE49-F238E27FC236}">
                <a16:creationId xmlns:a16="http://schemas.microsoft.com/office/drawing/2014/main" id="{8B8032E3-89E0-1A64-1A6B-58F43E58C7BF}"/>
              </a:ext>
            </a:extLst>
          </p:cNvPr>
          <p:cNvGraphicFramePr>
            <a:graphicFrameLocks noGrp="1"/>
          </p:cNvGraphicFramePr>
          <p:nvPr>
            <p:ph idx="1"/>
            <p:extLst>
              <p:ext uri="{D42A27DB-BD31-4B8C-83A1-F6EECF244321}">
                <p14:modId xmlns:p14="http://schemas.microsoft.com/office/powerpoint/2010/main" val="724371569"/>
              </p:ext>
            </p:extLst>
          </p:nvPr>
        </p:nvGraphicFramePr>
        <p:xfrm>
          <a:off x="4370286" y="1868487"/>
          <a:ext cx="4291113"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ace between four rabbits and one tortoise and the tortoise is on the lead">
            <a:extLst>
              <a:ext uri="{FF2B5EF4-FFF2-40B4-BE49-F238E27FC236}">
                <a16:creationId xmlns:a16="http://schemas.microsoft.com/office/drawing/2014/main" id="{9BB8E7E4-58BE-261B-9A70-180C6ACAC34B}"/>
              </a:ext>
            </a:extLst>
          </p:cNvPr>
          <p:cNvPicPr>
            <a:picLocks noChangeAspect="1"/>
          </p:cNvPicPr>
          <p:nvPr/>
        </p:nvPicPr>
        <p:blipFill>
          <a:blip r:embed="rId3"/>
          <a:srcRect l="7924" r="6421" b="2"/>
          <a:stretch/>
        </p:blipFill>
        <p:spPr>
          <a:xfrm>
            <a:off x="20" y="10"/>
            <a:ext cx="725221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648707" y="365125"/>
            <a:ext cx="2866642" cy="1899912"/>
          </a:xfrm>
        </p:spPr>
        <p:txBody>
          <a:bodyPr>
            <a:normAutofit/>
          </a:bodyPr>
          <a:lstStyle/>
          <a:p>
            <a:r>
              <a:rPr lang="en-GB" sz="3500"/>
              <a:t>References</a:t>
            </a:r>
          </a:p>
        </p:txBody>
      </p:sp>
      <p:sp>
        <p:nvSpPr>
          <p:cNvPr id="3" name="Content Placeholder 2"/>
          <p:cNvSpPr>
            <a:spLocks noGrp="1"/>
          </p:cNvSpPr>
          <p:nvPr>
            <p:ph idx="1"/>
          </p:nvPr>
        </p:nvSpPr>
        <p:spPr>
          <a:xfrm>
            <a:off x="5648707" y="2434201"/>
            <a:ext cx="2866642" cy="3742762"/>
          </a:xfrm>
        </p:spPr>
        <p:txBody>
          <a:bodyPr>
            <a:normAutofit/>
          </a:bodyPr>
          <a:lstStyle/>
          <a:p>
            <a:r>
              <a:rPr lang="en-GB" sz="1700" dirty="0"/>
              <a:t>1. Foer, J. S. (2009). Eating Animals. Little, Brown and Company.</a:t>
            </a:r>
          </a:p>
          <a:p>
            <a:r>
              <a:rPr lang="en-GB" sz="1700" dirty="0"/>
              <a:t>2. Singer, P. (2009). Animal Liberation. HarperCollins.</a:t>
            </a:r>
          </a:p>
          <a:p>
            <a:r>
              <a:rPr lang="en-GB" sz="1700" dirty="0"/>
              <a:t>3. WHO (2023). Report on Antibiotic Resistance in Food.</a:t>
            </a:r>
          </a:p>
          <a:p>
            <a:r>
              <a:rPr lang="en-GB" sz="1700" dirty="0"/>
              <a:t>4. FAO (2022). The Impact of Factory Farming on Food Security.</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7286</TotalTime>
  <Words>1761</Words>
  <Application>Microsoft Office PowerPoint</Application>
  <PresentationFormat>On-screen Show (4:3)</PresentationFormat>
  <Paragraphs>79</Paragraphs>
  <Slides>10</Slides>
  <Notes>10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Calibri</vt:lpstr>
      <vt:lpstr>Symbol</vt:lpstr>
      <vt:lpstr>Times New Roman</vt:lpstr>
      <vt:lpstr>Office Theme</vt:lpstr>
      <vt:lpstr>Justice and Factory Farming: Ethical and Societal Impacts</vt:lpstr>
      <vt:lpstr>Introduction</vt:lpstr>
      <vt:lpstr>Environmental Justice</vt:lpstr>
      <vt:lpstr>Animal Welfare and Ethical Justice</vt:lpstr>
      <vt:lpstr>Social Justice and Workers' Rights</vt:lpstr>
      <vt:lpstr>Economic Justice and Food Security</vt:lpstr>
      <vt:lpstr>Health Justice</vt:lpstr>
      <vt:lpstr>Potential Solutions and Alternatives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Dru Sutherland</cp:lastModifiedBy>
  <cp:revision>5</cp:revision>
  <dcterms:created xsi:type="dcterms:W3CDTF">2013-01-27T09:14:16Z</dcterms:created>
  <dcterms:modified xsi:type="dcterms:W3CDTF">2025-03-11T00:00:23Z</dcterms:modified>
  <cp:category/>
</cp:coreProperties>
</file>