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71" r:id="rId6"/>
    <p:sldId id="260" r:id="rId7"/>
    <p:sldId id="261" r:id="rId8"/>
    <p:sldId id="272" r:id="rId9"/>
    <p:sldId id="273" r:id="rId10"/>
    <p:sldId id="262" r:id="rId11"/>
    <p:sldId id="263" r:id="rId12"/>
    <p:sldId id="264" r:id="rId13"/>
    <p:sldId id="270" r:id="rId14"/>
  </p:sldIdLst>
  <p:sldSz cx="18288000" cy="10287000"/>
  <p:notesSz cx="6858000" cy="9144000"/>
  <p:embeddedFontLst>
    <p:embeddedFont>
      <p:font typeface="Calibri" panose="020F0502020204030204" pitchFamily="34" charset="0"/>
      <p:regular r:id="rId16"/>
      <p:bold r:id="rId17"/>
      <p:italic r:id="rId18"/>
      <p:boldItalic r:id="rId19"/>
    </p:embeddedFont>
    <p:embeddedFont>
      <p:font typeface="Poppins" panose="020B0604020202020204" charset="0"/>
      <p:regular r:id="rId20"/>
    </p:embeddedFont>
    <p:embeddedFont>
      <p:font typeface="Lato Bold" panose="020B0604020202020204" charset="0"/>
      <p:regular r:id="rId21"/>
    </p:embeddedFont>
    <p:embeddedFont>
      <p:font typeface="League Spartan"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2784" autoAdjust="0"/>
  </p:normalViewPr>
  <p:slideViewPr>
    <p:cSldViewPr>
      <p:cViewPr varScale="1">
        <p:scale>
          <a:sx n="41" d="100"/>
          <a:sy n="41" d="100"/>
        </p:scale>
        <p:origin x="1056"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A70DBF-3B18-4C3B-A437-AA06438E2866}" type="datetimeFigureOut">
              <a:rPr lang="en-US" smtClean="0"/>
              <a:t>1/27/2025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202760-A26B-4D31-9F01-60940549D1F4}" type="slidenum">
              <a:rPr lang="en-US" smtClean="0"/>
              <a:t>‹#›</a:t>
            </a:fld>
            <a:endParaRPr lang="en-US"/>
          </a:p>
        </p:txBody>
      </p:sp>
    </p:spTree>
    <p:extLst>
      <p:ext uri="{BB962C8B-B14F-4D97-AF65-F5344CB8AC3E}">
        <p14:creationId xmlns:p14="http://schemas.microsoft.com/office/powerpoint/2010/main" val="2156652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Times New Roman" panose="02020603050405020304" pitchFamily="18" charset="0"/>
                <a:ea typeface="+mn-ea"/>
                <a:cs typeface="Times New Roman" panose="02020603050405020304" pitchFamily="18" charset="0"/>
              </a:rPr>
              <a:t>Introduction:</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The hospitality industry is experiencing severe staff shortages, mainly because of high employee turnover, low wages, and changing workforce dynamics. These issues pose significant risks to the sustainability of the sector, affecting both operational efficiency and customer satisfaction. In this discussion, we will examine why it is essential to address these challenges for the long-term health and success of the industry. By directly tackling these issues, we can help build a sustainable and robust hospitality industry that is healthy for business, employees, and customers alike</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202760-A26B-4D31-9F01-60940549D1F4}" type="slidenum">
              <a:rPr lang="en-US" smtClean="0"/>
              <a:t>2</a:t>
            </a:fld>
            <a:endParaRPr lang="en-US"/>
          </a:p>
        </p:txBody>
      </p:sp>
    </p:spTree>
    <p:extLst>
      <p:ext uri="{BB962C8B-B14F-4D97-AF65-F5344CB8AC3E}">
        <p14:creationId xmlns:p14="http://schemas.microsoft.com/office/powerpoint/2010/main" val="14790127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Times New Roman" panose="02020603050405020304" pitchFamily="18" charset="0"/>
                <a:ea typeface="+mn-ea"/>
                <a:cs typeface="Times New Roman" panose="02020603050405020304" pitchFamily="18" charset="0"/>
              </a:rPr>
              <a:t>Literature Review Overview:</a:t>
            </a:r>
            <a:endParaRPr lang="en-US" dirty="0" smtClean="0">
              <a:latin typeface="Times New Roman" panose="02020603050405020304" pitchFamily="18" charset="0"/>
              <a:cs typeface="Times New Roman" panose="02020603050405020304" pitchFamily="18" charset="0"/>
            </a:endParaRPr>
          </a:p>
          <a:p>
            <a:r>
              <a:rPr lang="en-US" dirty="0" smtClean="0">
                <a:latin typeface="Times New Roman" panose="02020603050405020304" pitchFamily="18" charset="0"/>
                <a:cs typeface="Times New Roman" panose="02020603050405020304" pitchFamily="18" charset="0"/>
              </a:rPr>
              <a:t>In this section, we will explore the reasons, effects, and trends in the industry related to staff shortages. Major factors contributing to this issue include inadequate wages, extended working hours, and a lack of advancement opportunities for employees. These elements frequently result in staff burnout and lower customer satisfaction, creating a detrimental cycle. On a brighter note, the industry is beginning to adopt innovative solutions, such as AI-powered tools, customized training programs, and flexible work arrangements, to tackle these problems. This background lays the groundwork for a more in-depth understanding of potential strategies to address labor challenges in the sector.</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64202760-A26B-4D31-9F01-60940549D1F4}" type="slidenum">
              <a:rPr lang="en-US" smtClean="0"/>
              <a:t>3</a:t>
            </a:fld>
            <a:endParaRPr lang="en-US"/>
          </a:p>
        </p:txBody>
      </p:sp>
    </p:spTree>
    <p:extLst>
      <p:ext uri="{BB962C8B-B14F-4D97-AF65-F5344CB8AC3E}">
        <p14:creationId xmlns:p14="http://schemas.microsoft.com/office/powerpoint/2010/main" val="1512510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smtClean="0">
                <a:solidFill>
                  <a:srgbClr val="000000"/>
                </a:solidFill>
                <a:latin typeface="Times New Roman" panose="02020603050405020304" pitchFamily="18" charset="0"/>
                <a:ea typeface="League Spartan"/>
                <a:cs typeface="Times New Roman" panose="02020603050405020304" pitchFamily="18" charset="0"/>
                <a:sym typeface="League Spartan"/>
              </a:rPr>
              <a:t>Methodology:</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To explore this topic, we used the PEST analysis framework, which looks at political, economic, sociological, and technological factors. Our sources of information include academic journals, industry reports, and real-world case studies, providing a thorough and well-rounded analysis. Additionally, we applied thematic analysis to pinpoint recurring patterns and trends in the data. Through these approaches, we have crafted a comprehensive perspective that can guide practical solutions for the hospitality industry.</a:t>
            </a: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4</a:t>
            </a:fld>
            <a:endParaRPr lang="en-US"/>
          </a:p>
        </p:txBody>
      </p:sp>
    </p:spTree>
    <p:extLst>
      <p:ext uri="{BB962C8B-B14F-4D97-AF65-F5344CB8AC3E}">
        <p14:creationId xmlns:p14="http://schemas.microsoft.com/office/powerpoint/2010/main" val="2469060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5</a:t>
            </a:fld>
            <a:endParaRPr lang="en-US"/>
          </a:p>
        </p:txBody>
      </p:sp>
    </p:spTree>
    <p:extLst>
      <p:ext uri="{BB962C8B-B14F-4D97-AF65-F5344CB8AC3E}">
        <p14:creationId xmlns:p14="http://schemas.microsoft.com/office/powerpoint/2010/main" val="3705848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smtClean="0">
                <a:solidFill>
                  <a:srgbClr val="000000"/>
                </a:solidFill>
                <a:latin typeface="Times New Roman" panose="02020603050405020304" pitchFamily="18" charset="0"/>
                <a:ea typeface="League Spartan"/>
                <a:cs typeface="Times New Roman" panose="02020603050405020304" pitchFamily="18" charset="0"/>
                <a:sym typeface="League Spartan"/>
              </a:rPr>
              <a:t>Impact Analysis: Political and Economic Factors:</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Now, let’s take a closer look at how political and economic factors contribute to staff shortages. On the political front, labor regulations and immigration policies are crucial. For instance, stricter immigration laws have limited the pool of skilled workers in various areas. On the economic side, wage differences and increasing living expenses make jobs in hospitality less appealing compared to other sectors. Together, these issues create major obstacles to attracting and keeping a reliable workforce, highlighting the urgent need for systemic changes to enhance conditions in the industry.</a:t>
            </a: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6</a:t>
            </a:fld>
            <a:endParaRPr lang="en-US"/>
          </a:p>
        </p:txBody>
      </p:sp>
    </p:spTree>
    <p:extLst>
      <p:ext uri="{BB962C8B-B14F-4D97-AF65-F5344CB8AC3E}">
        <p14:creationId xmlns:p14="http://schemas.microsoft.com/office/powerpoint/2010/main" val="7501475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smtClean="0">
                <a:latin typeface="Times New Roman" panose="02020603050405020304" pitchFamily="18" charset="0"/>
                <a:cs typeface="Times New Roman" panose="02020603050405020304" pitchFamily="18" charset="0"/>
              </a:rPr>
              <a:t>Impact Analysis: Sociological and Technological Factors</a:t>
            </a:r>
            <a:r>
              <a:rPr lang="en-US" sz="1200" b="1" dirty="0" smtClean="0">
                <a:solidFill>
                  <a:srgbClr val="000000"/>
                </a:solidFill>
                <a:latin typeface="Times New Roman" panose="02020603050405020304" pitchFamily="18" charset="0"/>
                <a:cs typeface="Times New Roman" panose="02020603050405020304" pitchFamily="18" charset="0"/>
                <a:sym typeface="League Spartan"/>
              </a:rPr>
              <a:t>:</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When we consider sociological and technological factors, it's clear that evolving workforce preferences and generational expectations are influencing the job market. For example, younger employees tend to value work-life balance and opportunities for career growth more than older generations did. On the technology side, automation and AI are starting to address some of the gaps created by labor shortages. Although these advancements can enhance efficiency, they can't completely substitute the personal touch that is essential in hospitality, highlighting the ongoing significance of human resources in this industry.</a:t>
            </a: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7</a:t>
            </a:fld>
            <a:endParaRPr lang="en-US"/>
          </a:p>
        </p:txBody>
      </p:sp>
    </p:spTree>
    <p:extLst>
      <p:ext uri="{BB962C8B-B14F-4D97-AF65-F5344CB8AC3E}">
        <p14:creationId xmlns:p14="http://schemas.microsoft.com/office/powerpoint/2010/main" val="2137509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Ethical labor practices and cultural norms are crucial to forming workforce strategies, especially in global industries like hospitality. Theories such as Hofstede's Cultural Dimensions enable one to analyze how the nature of cultural values has an impact on ethics in work behaviors in various places in order to help businesses tailor its practices. For example, CSR is focused on ensuring fair recruitment and sustainable practices. </a:t>
            </a: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8</a:t>
            </a:fld>
            <a:endParaRPr lang="en-US"/>
          </a:p>
        </p:txBody>
      </p:sp>
    </p:spTree>
    <p:extLst>
      <p:ext uri="{BB962C8B-B14F-4D97-AF65-F5344CB8AC3E}">
        <p14:creationId xmlns:p14="http://schemas.microsoft.com/office/powerpoint/2010/main" val="30732068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Ethical labor practices and cultural norms are crucial to forming workforce strategies, especially in global industries like hospitality. Theories such as Hofstede's Cultural Dimensions enable one to analyze how the nature of cultural values has an impact on ethics in work behaviors in various places in order to help businesses tailor its practices. For example, CSR is focused on ensuring fair recruitment and sustainable practices. For instance, Marriott diversity programs are part of their workforce strategies with integrative cultural perspectives worldwide. On the other hand, companies like Hilton adjust workforce models to local customs; management approaches and training respect cultural differences while ensuring fair labor practices in diverse markets.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9</a:t>
            </a:fld>
            <a:endParaRPr lang="en-US"/>
          </a:p>
        </p:txBody>
      </p:sp>
    </p:spTree>
    <p:extLst>
      <p:ext uri="{BB962C8B-B14F-4D97-AF65-F5344CB8AC3E}">
        <p14:creationId xmlns:p14="http://schemas.microsoft.com/office/powerpoint/2010/main" val="89091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smtClean="0">
                <a:solidFill>
                  <a:srgbClr val="000000"/>
                </a:solidFill>
                <a:latin typeface="Times New Roman" panose="02020603050405020304" pitchFamily="18" charset="0"/>
                <a:ea typeface="League Spartan"/>
                <a:cs typeface="Times New Roman" panose="02020603050405020304" pitchFamily="18" charset="0"/>
                <a:sym typeface="League Spartan"/>
              </a:rPr>
              <a:t>Recommendations:</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To tackle these challenges, we suggest four main strategies. First, providing competitive wages and benefits is crucial for attracting and keeping talent. Second, offering flexible scheduling and remote work options can help employees achieve a better work-life balance. Third, implementing improved training programs and establishing clear career development paths can boost job satisfaction and lower turnover rates. Lastly, marketing efforts that highlight the advantages of careers in hospitality can draw in new talent, ensuring a consistent flow of skilled workers into the industry.</a:t>
            </a: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10</a:t>
            </a:fld>
            <a:endParaRPr lang="en-US"/>
          </a:p>
        </p:txBody>
      </p:sp>
    </p:spTree>
    <p:extLst>
      <p:ext uri="{BB962C8B-B14F-4D97-AF65-F5344CB8AC3E}">
        <p14:creationId xmlns:p14="http://schemas.microsoft.com/office/powerpoint/2010/main" val="29929477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smtClean="0">
                <a:solidFill>
                  <a:srgbClr val="000000"/>
                </a:solidFill>
                <a:latin typeface="Times New Roman" panose="02020603050405020304" pitchFamily="18" charset="0"/>
                <a:ea typeface="League Spartan"/>
                <a:cs typeface="Times New Roman" panose="02020603050405020304" pitchFamily="18" charset="0"/>
                <a:sym typeface="League Spartan"/>
              </a:rPr>
              <a:t>Conclusion:</a:t>
            </a: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In summary, the hospitality industry faces staff shortages due to a mix of political, economic, sociological, and technological influences. Tackling these issues calls for a comprehensive strategy that offers competitive pay, flexible working arrangements, and improved career paths. By adopting these measures, the hospitality sector can cultivate a sustainable workforce that fosters excellence and growth. A strong workforce is essential for success in hospitality. Thank you for your attention, and I welcome any questions you might have.</a:t>
            </a:r>
            <a:endParaRPr lang="en-US" dirty="0"/>
          </a:p>
        </p:txBody>
      </p:sp>
      <p:sp>
        <p:nvSpPr>
          <p:cNvPr id="4" name="Slide Number Placeholder 3"/>
          <p:cNvSpPr>
            <a:spLocks noGrp="1"/>
          </p:cNvSpPr>
          <p:nvPr>
            <p:ph type="sldNum" sz="quarter" idx="10"/>
          </p:nvPr>
        </p:nvSpPr>
        <p:spPr/>
        <p:txBody>
          <a:bodyPr/>
          <a:lstStyle/>
          <a:p>
            <a:fld id="{64202760-A26B-4D31-9F01-60940549D1F4}" type="slidenum">
              <a:rPr lang="en-US" smtClean="0"/>
              <a:t>11</a:t>
            </a:fld>
            <a:endParaRPr lang="en-US"/>
          </a:p>
        </p:txBody>
      </p:sp>
    </p:spTree>
    <p:extLst>
      <p:ext uri="{BB962C8B-B14F-4D97-AF65-F5344CB8AC3E}">
        <p14:creationId xmlns:p14="http://schemas.microsoft.com/office/powerpoint/2010/main" val="596389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1/27/2025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greenoutdoors.in/wp-content/uploads/2024/01/labour-shortage.pn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google.co.uk/url?sa=i&amp;url=https://www.linkedin.com/pulse/global-labour-shortage-insights-solutions-addressing-workforce-challenges-si9pc&amp;psig=AOvVaw3mtfZnhQBDIjNX8eBlgcrS&amp;ust=1737786916255000&amp;source=images&amp;cd=vfe&amp;opi=89978449&amp;ved=0CBQQjRxqFwoTCIDAmfPejYsDFQAAAAAdAAAAABAJ"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fastercapital.com/topics/labor-shortages-and-their-effect-on-production-costs.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medium.com/@anirbanmukherjee1311/pestle-analysis-c6b822164d4"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hyperlink" Target="https://www.phocuswire.com/labor-shortages-in-hospitality"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scw.ai/blog/labor-shortage-in-manufacturing/"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blog.happily.ai/the-need-for-cultural-adaptability-in-2022/"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hyperlink" Target="https://i.ytimg.com/vi/k5GXCdRI_uM/maxresdefault.jpg"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scw.ai/blog/labor-shortage-in-manufacturing/"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7" Type="http://schemas.openxmlformats.org/officeDocument/2006/relationships/hyperlink" Target="https://www.emerald.com/insight/content/doi/10.1108/ijchm-03-2022-0304/full/html"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repositorio.iscte-iul.pt/bitstream/10071/30685/1/master_beatriz_cruz_botelho.pdf" TargetMode="External"/><Relationship Id="rId5" Type="http://schemas.openxmlformats.org/officeDocument/2006/relationships/hyperlink" Target="https://www.emerald.com/insight/content/doi/10.1108/whatt-09-2024-0233/full/html" TargetMode="External"/><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7" Type="http://schemas.openxmlformats.org/officeDocument/2006/relationships/image" Target="../media/image12.svg"/><Relationship Id="rId2" Type="http://schemas.openxmlformats.org/officeDocument/2006/relationships/image" Target="../media/image1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717675" y="0"/>
            <a:ext cx="805519" cy="2673350"/>
            <a:chOff x="0" y="0"/>
            <a:chExt cx="212153" cy="704092"/>
          </a:xfrm>
        </p:grpSpPr>
        <p:sp>
          <p:nvSpPr>
            <p:cNvPr id="4" name="Freeform 4"/>
            <p:cNvSpPr/>
            <p:nvPr/>
          </p:nvSpPr>
          <p:spPr>
            <a:xfrm>
              <a:off x="0" y="0"/>
              <a:ext cx="212153" cy="704092"/>
            </a:xfrm>
            <a:custGeom>
              <a:avLst/>
              <a:gdLst/>
              <a:ahLst/>
              <a:cxnLst/>
              <a:rect l="l" t="t" r="r" b="b"/>
              <a:pathLst>
                <a:path w="212153" h="704092">
                  <a:moveTo>
                    <a:pt x="0" y="0"/>
                  </a:moveTo>
                  <a:lnTo>
                    <a:pt x="212153" y="0"/>
                  </a:lnTo>
                  <a:lnTo>
                    <a:pt x="212153" y="704092"/>
                  </a:lnTo>
                  <a:lnTo>
                    <a:pt x="0" y="704092"/>
                  </a:lnTo>
                  <a:close/>
                </a:path>
              </a:pathLst>
            </a:custGeom>
            <a:solidFill>
              <a:srgbClr val="EDC254"/>
            </a:solidFill>
          </p:spPr>
        </p:sp>
        <p:sp>
          <p:nvSpPr>
            <p:cNvPr id="5" name="TextBox 5"/>
            <p:cNvSpPr txBox="1"/>
            <p:nvPr/>
          </p:nvSpPr>
          <p:spPr>
            <a:xfrm>
              <a:off x="0" y="-47625"/>
              <a:ext cx="212153" cy="751717"/>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717675" y="7613650"/>
            <a:ext cx="805519" cy="2673350"/>
            <a:chOff x="0" y="0"/>
            <a:chExt cx="212153" cy="704092"/>
          </a:xfrm>
        </p:grpSpPr>
        <p:sp>
          <p:nvSpPr>
            <p:cNvPr id="7" name="Freeform 7"/>
            <p:cNvSpPr/>
            <p:nvPr/>
          </p:nvSpPr>
          <p:spPr>
            <a:xfrm>
              <a:off x="0" y="0"/>
              <a:ext cx="212153" cy="704092"/>
            </a:xfrm>
            <a:custGeom>
              <a:avLst/>
              <a:gdLst/>
              <a:ahLst/>
              <a:cxnLst/>
              <a:rect l="l" t="t" r="r" b="b"/>
              <a:pathLst>
                <a:path w="212153" h="704092">
                  <a:moveTo>
                    <a:pt x="0" y="0"/>
                  </a:moveTo>
                  <a:lnTo>
                    <a:pt x="212153" y="0"/>
                  </a:lnTo>
                  <a:lnTo>
                    <a:pt x="212153" y="704092"/>
                  </a:lnTo>
                  <a:lnTo>
                    <a:pt x="0" y="704092"/>
                  </a:lnTo>
                  <a:close/>
                </a:path>
              </a:pathLst>
            </a:custGeom>
            <a:solidFill>
              <a:srgbClr val="EDC254"/>
            </a:solidFill>
          </p:spPr>
        </p:sp>
        <p:sp>
          <p:nvSpPr>
            <p:cNvPr id="8" name="TextBox 8"/>
            <p:cNvSpPr txBox="1"/>
            <p:nvPr/>
          </p:nvSpPr>
          <p:spPr>
            <a:xfrm>
              <a:off x="0" y="-47625"/>
              <a:ext cx="212153" cy="751717"/>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4300200" y="3190875"/>
            <a:ext cx="2546350" cy="7410450"/>
            <a:chOff x="0" y="0"/>
            <a:chExt cx="670644" cy="1951723"/>
          </a:xfrm>
        </p:grpSpPr>
        <p:sp>
          <p:nvSpPr>
            <p:cNvPr id="10" name="Freeform 10"/>
            <p:cNvSpPr/>
            <p:nvPr/>
          </p:nvSpPr>
          <p:spPr>
            <a:xfrm>
              <a:off x="0" y="0"/>
              <a:ext cx="670644" cy="1951724"/>
            </a:xfrm>
            <a:custGeom>
              <a:avLst/>
              <a:gdLst/>
              <a:ahLst/>
              <a:cxnLst/>
              <a:rect l="l" t="t" r="r" b="b"/>
              <a:pathLst>
                <a:path w="670644" h="1951724">
                  <a:moveTo>
                    <a:pt x="155060" y="0"/>
                  </a:moveTo>
                  <a:lnTo>
                    <a:pt x="515583" y="0"/>
                  </a:lnTo>
                  <a:cubicBezTo>
                    <a:pt x="601221" y="0"/>
                    <a:pt x="670644" y="69423"/>
                    <a:pt x="670644" y="155060"/>
                  </a:cubicBezTo>
                  <a:lnTo>
                    <a:pt x="670644" y="1796663"/>
                  </a:lnTo>
                  <a:cubicBezTo>
                    <a:pt x="670644" y="1882301"/>
                    <a:pt x="601221" y="1951724"/>
                    <a:pt x="515583" y="1951724"/>
                  </a:cubicBezTo>
                  <a:lnTo>
                    <a:pt x="155060" y="1951724"/>
                  </a:lnTo>
                  <a:cubicBezTo>
                    <a:pt x="113936" y="1951724"/>
                    <a:pt x="74496" y="1935387"/>
                    <a:pt x="45416" y="1906307"/>
                  </a:cubicBezTo>
                  <a:cubicBezTo>
                    <a:pt x="16337" y="1877228"/>
                    <a:pt x="0" y="1837788"/>
                    <a:pt x="0" y="1796663"/>
                  </a:cubicBezTo>
                  <a:lnTo>
                    <a:pt x="0" y="155060"/>
                  </a:lnTo>
                  <a:cubicBezTo>
                    <a:pt x="0" y="69423"/>
                    <a:pt x="69423" y="0"/>
                    <a:pt x="155060" y="0"/>
                  </a:cubicBezTo>
                  <a:close/>
                </a:path>
              </a:pathLst>
            </a:custGeom>
            <a:solidFill>
              <a:srgbClr val="EDC254"/>
            </a:solidFill>
          </p:spPr>
        </p:sp>
        <p:sp>
          <p:nvSpPr>
            <p:cNvPr id="11" name="TextBox 11"/>
            <p:cNvSpPr txBox="1"/>
            <p:nvPr/>
          </p:nvSpPr>
          <p:spPr>
            <a:xfrm>
              <a:off x="0" y="-47625"/>
              <a:ext cx="670644" cy="1999348"/>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4038600" y="647154"/>
            <a:ext cx="12303125" cy="1887633"/>
          </a:xfrm>
          <a:prstGeom prst="rect">
            <a:avLst/>
          </a:prstGeom>
        </p:spPr>
        <p:txBody>
          <a:bodyPr wrap="square" lIns="0" tIns="0" rIns="0" bIns="0" rtlCol="0" anchor="t">
            <a:spAutoFit/>
          </a:bodyPr>
          <a:lstStyle/>
          <a:p>
            <a:pPr>
              <a:lnSpc>
                <a:spcPts val="7928"/>
              </a:lnSpc>
              <a:spcBef>
                <a:spcPct val="0"/>
              </a:spcBef>
            </a:pPr>
            <a:r>
              <a:rPr lang="en-US" sz="4200" b="1" dirty="0">
                <a:solidFill>
                  <a:srgbClr val="000000"/>
                </a:solidFill>
                <a:latin typeface="Times New Roman" panose="02020603050405020304" pitchFamily="18" charset="0"/>
                <a:ea typeface="Lato Bold"/>
                <a:cs typeface="Times New Roman" panose="02020603050405020304" pitchFamily="18" charset="0"/>
                <a:sym typeface="Lato Bold"/>
              </a:rPr>
              <a:t>Addressing Staff Shortages and Labor Challenges in the Hospitality Sector</a:t>
            </a:r>
          </a:p>
        </p:txBody>
      </p:sp>
      <p:sp>
        <p:nvSpPr>
          <p:cNvPr id="15" name="TextBox 14"/>
          <p:cNvSpPr txBox="1"/>
          <p:nvPr/>
        </p:nvSpPr>
        <p:spPr>
          <a:xfrm>
            <a:off x="3145041" y="8213581"/>
            <a:ext cx="9982200" cy="646331"/>
          </a:xfrm>
          <a:prstGeom prst="rect">
            <a:avLst/>
          </a:prstGeom>
          <a:noFill/>
        </p:spPr>
        <p:txBody>
          <a:bodyPr wrap="square" rtlCol="0">
            <a:spAutoFit/>
          </a:bodyPr>
          <a:lstStyle/>
          <a:p>
            <a:r>
              <a:rPr lang="en-US" sz="3600" b="1" dirty="0" smtClean="0">
                <a:latin typeface="Times New Roman" panose="02020603050405020304" pitchFamily="18" charset="0"/>
                <a:cs typeface="Times New Roman" panose="02020603050405020304" pitchFamily="18" charset="0"/>
              </a:rPr>
              <a:t>Presented By</a:t>
            </a:r>
            <a:r>
              <a:rPr lang="en-US" sz="3600" b="1" dirty="0">
                <a:latin typeface="Times New Roman" panose="02020603050405020304" pitchFamily="18" charset="0"/>
                <a:cs typeface="Times New Roman" panose="02020603050405020304" pitchFamily="18" charset="0"/>
              </a:rPr>
              <a:t>: </a:t>
            </a:r>
            <a:r>
              <a:rPr lang="en-US" sz="3600" dirty="0">
                <a:latin typeface="Times New Roman" panose="02020603050405020304" pitchFamily="18" charset="0"/>
                <a:cs typeface="Times New Roman" panose="02020603050405020304" pitchFamily="18" charset="0"/>
              </a:rPr>
              <a:t>2122252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5"/>
          <p:cNvGrpSpPr/>
          <p:nvPr/>
        </p:nvGrpSpPr>
        <p:grpSpPr>
          <a:xfrm>
            <a:off x="17259300" y="-2057400"/>
            <a:ext cx="3086100" cy="3086100"/>
            <a:chOff x="0" y="0"/>
            <a:chExt cx="812800" cy="812800"/>
          </a:xfrm>
        </p:grpSpPr>
        <p:sp>
          <p:nvSpPr>
            <p:cNvPr id="6" name="Freeform 6"/>
            <p:cNvSpPr/>
            <p:nvPr/>
          </p:nvSpPr>
          <p:spPr>
            <a:xfrm>
              <a:off x="0" y="0"/>
              <a:ext cx="812800" cy="812800"/>
            </a:xfrm>
            <a:custGeom>
              <a:avLst/>
              <a:gdLst/>
              <a:ahLst/>
              <a:cxnLst/>
              <a:rect l="l" t="t" r="r" b="b"/>
              <a:pathLst>
                <a:path w="812800" h="812800">
                  <a:moveTo>
                    <a:pt x="127941" y="0"/>
                  </a:moveTo>
                  <a:lnTo>
                    <a:pt x="684859" y="0"/>
                  </a:lnTo>
                  <a:cubicBezTo>
                    <a:pt x="718791" y="0"/>
                    <a:pt x="751333" y="13479"/>
                    <a:pt x="775327" y="37473"/>
                  </a:cubicBezTo>
                  <a:cubicBezTo>
                    <a:pt x="799321" y="61467"/>
                    <a:pt x="812800" y="94009"/>
                    <a:pt x="812800" y="127941"/>
                  </a:cubicBezTo>
                  <a:lnTo>
                    <a:pt x="812800" y="684859"/>
                  </a:lnTo>
                  <a:cubicBezTo>
                    <a:pt x="812800" y="718791"/>
                    <a:pt x="799321" y="751333"/>
                    <a:pt x="775327" y="775327"/>
                  </a:cubicBezTo>
                  <a:cubicBezTo>
                    <a:pt x="751333" y="799321"/>
                    <a:pt x="718791" y="812800"/>
                    <a:pt x="684859" y="812800"/>
                  </a:cubicBezTo>
                  <a:lnTo>
                    <a:pt x="127941" y="812800"/>
                  </a:lnTo>
                  <a:cubicBezTo>
                    <a:pt x="94009" y="812800"/>
                    <a:pt x="61467" y="799321"/>
                    <a:pt x="37473" y="775327"/>
                  </a:cubicBezTo>
                  <a:cubicBezTo>
                    <a:pt x="13479" y="751333"/>
                    <a:pt x="0" y="718791"/>
                    <a:pt x="0" y="684859"/>
                  </a:cubicBezTo>
                  <a:lnTo>
                    <a:pt x="0" y="127941"/>
                  </a:lnTo>
                  <a:cubicBezTo>
                    <a:pt x="0" y="94009"/>
                    <a:pt x="13479" y="61467"/>
                    <a:pt x="37473" y="37473"/>
                  </a:cubicBezTo>
                  <a:cubicBezTo>
                    <a:pt x="61467" y="13479"/>
                    <a:pt x="94009" y="0"/>
                    <a:pt x="127941" y="0"/>
                  </a:cubicBezTo>
                  <a:close/>
                </a:path>
              </a:pathLst>
            </a:custGeom>
            <a:solidFill>
              <a:srgbClr val="EDC254"/>
            </a:solidFill>
          </p:spPr>
        </p:sp>
        <p:sp>
          <p:nvSpPr>
            <p:cNvPr id="7" name="TextBox 7"/>
            <p:cNvSpPr txBox="1"/>
            <p:nvPr/>
          </p:nvSpPr>
          <p:spPr>
            <a:xfrm>
              <a:off x="0" y="-47625"/>
              <a:ext cx="812800" cy="860425"/>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028700" y="9791700"/>
            <a:ext cx="6959600" cy="990600"/>
            <a:chOff x="0" y="0"/>
            <a:chExt cx="1832981" cy="260899"/>
          </a:xfrm>
        </p:grpSpPr>
        <p:sp>
          <p:nvSpPr>
            <p:cNvPr id="9" name="Freeform 9"/>
            <p:cNvSpPr/>
            <p:nvPr/>
          </p:nvSpPr>
          <p:spPr>
            <a:xfrm>
              <a:off x="0" y="0"/>
              <a:ext cx="1832981" cy="260899"/>
            </a:xfrm>
            <a:custGeom>
              <a:avLst/>
              <a:gdLst/>
              <a:ahLst/>
              <a:cxnLst/>
              <a:rect l="l" t="t" r="r" b="b"/>
              <a:pathLst>
                <a:path w="1832981" h="260899">
                  <a:moveTo>
                    <a:pt x="0" y="0"/>
                  </a:moveTo>
                  <a:lnTo>
                    <a:pt x="1832981" y="0"/>
                  </a:lnTo>
                  <a:lnTo>
                    <a:pt x="1832981" y="260899"/>
                  </a:lnTo>
                  <a:lnTo>
                    <a:pt x="0" y="260899"/>
                  </a:lnTo>
                  <a:close/>
                </a:path>
              </a:pathLst>
            </a:custGeom>
            <a:solidFill>
              <a:srgbClr val="EDC254"/>
            </a:solidFill>
          </p:spPr>
        </p:sp>
        <p:sp>
          <p:nvSpPr>
            <p:cNvPr id="10" name="TextBox 10"/>
            <p:cNvSpPr txBox="1"/>
            <p:nvPr/>
          </p:nvSpPr>
          <p:spPr>
            <a:xfrm>
              <a:off x="0" y="-47625"/>
              <a:ext cx="1832981" cy="308524"/>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5549900" y="-2353537"/>
            <a:ext cx="3086100" cy="3086100"/>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DC254"/>
            </a:solidFill>
          </p:spPr>
        </p:sp>
        <p:sp>
          <p:nvSpPr>
            <p:cNvPr id="13" name="TextBox 13"/>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sp>
        <p:nvSpPr>
          <p:cNvPr id="15" name="TextBox 15"/>
          <p:cNvSpPr txBox="1"/>
          <p:nvPr/>
        </p:nvSpPr>
        <p:spPr>
          <a:xfrm>
            <a:off x="1028700" y="1564413"/>
            <a:ext cx="5330825" cy="1002710"/>
          </a:xfrm>
          <a:prstGeom prst="rect">
            <a:avLst/>
          </a:prstGeom>
        </p:spPr>
        <p:txBody>
          <a:bodyPr lIns="0" tIns="0" rIns="0" bIns="0" rtlCol="0" anchor="t">
            <a:spAutoFit/>
          </a:bodyPr>
          <a:lstStyle/>
          <a:p>
            <a:pPr>
              <a:lnSpc>
                <a:spcPts val="8137"/>
              </a:lnSpc>
              <a:spcBef>
                <a:spcPct val="0"/>
              </a:spcBef>
            </a:pPr>
            <a:r>
              <a:rPr lang="en-US" sz="5812" dirty="0">
                <a:solidFill>
                  <a:srgbClr val="000000"/>
                </a:solidFill>
                <a:latin typeface="League Spartan"/>
                <a:ea typeface="League Spartan"/>
                <a:cs typeface="League Spartan"/>
                <a:sym typeface="League Spartan"/>
              </a:rPr>
              <a:t>Introduction</a:t>
            </a:r>
          </a:p>
        </p:txBody>
      </p:sp>
      <p:sp>
        <p:nvSpPr>
          <p:cNvPr id="16" name="TextBox 16"/>
          <p:cNvSpPr txBox="1"/>
          <p:nvPr/>
        </p:nvSpPr>
        <p:spPr>
          <a:xfrm>
            <a:off x="1028700" y="2990965"/>
            <a:ext cx="8235694" cy="4270400"/>
          </a:xfrm>
          <a:prstGeom prst="rect">
            <a:avLst/>
          </a:prstGeom>
        </p:spPr>
        <p:txBody>
          <a:bodyPr lIns="0" tIns="0" rIns="0" bIns="0" rtlCol="0" anchor="t">
            <a:spAutoFit/>
          </a:bodyPr>
          <a:lstStyle/>
          <a:p>
            <a:pPr>
              <a:lnSpc>
                <a:spcPts val="3700"/>
              </a:lnSpc>
              <a:spcBef>
                <a:spcPct val="0"/>
              </a:spcBef>
            </a:pPr>
            <a:r>
              <a:rPr lang="en-US" sz="2800" b="1" dirty="0">
                <a:latin typeface="Times New Roman" panose="02020603050405020304" pitchFamily="18" charset="0"/>
                <a:ea typeface="Poppins"/>
                <a:cs typeface="Times New Roman" panose="02020603050405020304" pitchFamily="18" charset="0"/>
                <a:sym typeface="Poppins"/>
              </a:rPr>
              <a:t>Hospitality </a:t>
            </a:r>
            <a:r>
              <a:rPr lang="en-US" sz="2800" b="1" dirty="0" smtClean="0">
                <a:latin typeface="Times New Roman" panose="02020603050405020304" pitchFamily="18" charset="0"/>
                <a:ea typeface="Poppins"/>
                <a:cs typeface="Times New Roman" panose="02020603050405020304" pitchFamily="18" charset="0"/>
                <a:sym typeface="Poppins"/>
              </a:rPr>
              <a:t>sector understaffing</a:t>
            </a:r>
            <a:endParaRPr lang="en-US" sz="2800" b="1" dirty="0">
              <a:latin typeface="Times New Roman" panose="02020603050405020304" pitchFamily="18" charset="0"/>
              <a:ea typeface="Poppins"/>
              <a:cs typeface="Times New Roman" panose="02020603050405020304" pitchFamily="18" charset="0"/>
              <a:sym typeface="Poppins"/>
            </a:endParaRP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High turn-over </a:t>
            </a:r>
            <a:r>
              <a:rPr lang="en-US" sz="2800" dirty="0" smtClean="0">
                <a:latin typeface="Times New Roman" panose="02020603050405020304" pitchFamily="18" charset="0"/>
                <a:ea typeface="Poppins"/>
                <a:cs typeface="Times New Roman" panose="02020603050405020304" pitchFamily="18" charset="0"/>
                <a:sym typeface="Poppins"/>
              </a:rPr>
              <a:t>rates (</a:t>
            </a:r>
            <a:r>
              <a:rPr lang="en-US" sz="2800" dirty="0" err="1">
                <a:latin typeface="Times New Roman" panose="02020603050405020304" pitchFamily="18" charset="0"/>
                <a:ea typeface="Poppins"/>
                <a:cs typeface="Times New Roman" panose="02020603050405020304" pitchFamily="18" charset="0"/>
              </a:rPr>
              <a:t>Birdir</a:t>
            </a:r>
            <a:r>
              <a:rPr lang="en-US" sz="2800" dirty="0">
                <a:latin typeface="Times New Roman" panose="02020603050405020304" pitchFamily="18" charset="0"/>
                <a:ea typeface="Poppins"/>
                <a:cs typeface="Times New Roman" panose="02020603050405020304" pitchFamily="18" charset="0"/>
              </a:rPr>
              <a:t>, and </a:t>
            </a:r>
            <a:r>
              <a:rPr lang="en-US" sz="2800" dirty="0" err="1">
                <a:latin typeface="Times New Roman" panose="02020603050405020304" pitchFamily="18" charset="0"/>
                <a:ea typeface="Poppins"/>
                <a:cs typeface="Times New Roman" panose="02020603050405020304" pitchFamily="18" charset="0"/>
              </a:rPr>
              <a:t>Sahilli</a:t>
            </a:r>
            <a:r>
              <a:rPr lang="en-US" sz="2800" dirty="0">
                <a:latin typeface="Times New Roman" panose="02020603050405020304" pitchFamily="18" charset="0"/>
                <a:ea typeface="Poppins"/>
                <a:cs typeface="Times New Roman" panose="02020603050405020304" pitchFamily="18" charset="0"/>
              </a:rPr>
              <a:t> </a:t>
            </a:r>
            <a:r>
              <a:rPr lang="en-US" sz="2800" dirty="0" err="1">
                <a:latin typeface="Times New Roman" panose="02020603050405020304" pitchFamily="18" charset="0"/>
                <a:ea typeface="Poppins"/>
                <a:cs typeface="Times New Roman" panose="02020603050405020304" pitchFamily="18" charset="0"/>
              </a:rPr>
              <a:t>Birdir</a:t>
            </a:r>
            <a:r>
              <a:rPr lang="en-US" sz="2800" dirty="0">
                <a:latin typeface="Times New Roman" panose="02020603050405020304" pitchFamily="18" charset="0"/>
                <a:ea typeface="Poppins"/>
                <a:cs typeface="Times New Roman" panose="02020603050405020304" pitchFamily="18" charset="0"/>
              </a:rPr>
              <a:t>,  2024</a:t>
            </a:r>
            <a:r>
              <a:rPr lang="en-US" sz="2800" dirty="0" smtClean="0">
                <a:latin typeface="Times New Roman" panose="02020603050405020304" pitchFamily="18" charset="0"/>
                <a:ea typeface="Poppins"/>
                <a:cs typeface="Times New Roman" panose="02020603050405020304" pitchFamily="18" charset="0"/>
                <a:sym typeface="Poppins"/>
              </a:rPr>
              <a:t>).</a:t>
            </a:r>
            <a:r>
              <a:rPr lang="en-US" sz="2800" dirty="0">
                <a:latin typeface="Times New Roman" panose="02020603050405020304" pitchFamily="18" charset="0"/>
                <a:ea typeface="Poppins"/>
                <a:cs typeface="Times New Roman" panose="02020603050405020304" pitchFamily="18" charset="0"/>
                <a:sym typeface="Poppins"/>
              </a:rPr>
              <a:t> </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Low wages, few opportunities for advancement</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Changing workforce expectations</a:t>
            </a:r>
          </a:p>
          <a:p>
            <a:pPr marL="571500" indent="-571500">
              <a:lnSpc>
                <a:spcPts val="3700"/>
              </a:lnSpc>
              <a:spcBef>
                <a:spcPct val="0"/>
              </a:spcBef>
              <a:buFont typeface="Arial" panose="020B0604020202020204" pitchFamily="34" charset="0"/>
              <a:buChar char="•"/>
            </a:pPr>
            <a:endParaRPr lang="en-US" sz="2800" dirty="0">
              <a:latin typeface="Times New Roman" panose="02020603050405020304" pitchFamily="18" charset="0"/>
              <a:ea typeface="Poppins"/>
              <a:cs typeface="Times New Roman" panose="02020603050405020304" pitchFamily="18" charset="0"/>
              <a:sym typeface="Poppins"/>
            </a:endParaRPr>
          </a:p>
          <a:p>
            <a:pPr>
              <a:lnSpc>
                <a:spcPts val="3700"/>
              </a:lnSpc>
              <a:spcBef>
                <a:spcPct val="0"/>
              </a:spcBef>
            </a:pPr>
            <a:r>
              <a:rPr lang="en-US" sz="2800" b="1" dirty="0">
                <a:latin typeface="Times New Roman" panose="02020603050405020304" pitchFamily="18" charset="0"/>
                <a:ea typeface="Poppins"/>
                <a:cs typeface="Times New Roman" panose="02020603050405020304" pitchFamily="18" charset="0"/>
                <a:sym typeface="Poppins"/>
              </a:rPr>
              <a:t>Critical Issues</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Understaffing as an operational problem</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Customer dissatisfaction because of overworked staff</a:t>
            </a:r>
          </a:p>
        </p:txBody>
      </p:sp>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35507" y="2062304"/>
            <a:ext cx="7435137" cy="4909996"/>
          </a:xfrm>
          <a:prstGeom prst="roundRect">
            <a:avLst>
              <a:gd name="adj" fmla="val 16667"/>
            </a:avLst>
          </a:prstGeom>
          <a:ln w="76200">
            <a:solidFill>
              <a:srgbClr val="FFC000"/>
            </a:solidFill>
          </a:ln>
          <a:effectLst>
            <a:glow rad="241300">
              <a:srgbClr val="FFC000">
                <a:alpha val="60000"/>
              </a:srgbClr>
            </a:glow>
            <a:outerShdw blurRad="152400" dist="317500" dir="5400000" sx="90000" sy="-19000" rotWithShape="0">
              <a:prstClr val="black">
                <a:alpha val="15000"/>
              </a:prstClr>
            </a:outerShdw>
          </a:effectLst>
          <a:scene3d>
            <a:camera prst="perspectiveRelaxed">
              <a:rot lat="19800000" lon="1200000" rev="20820000"/>
            </a:camera>
            <a:lightRig rig="threePt" dir="t"/>
          </a:scene3d>
          <a:sp3d contourW="6350" prstMaterial="matte">
            <a:bevelT w="101600" h="101600" prst="angle"/>
            <a:contourClr>
              <a:srgbClr val="969696"/>
            </a:contourClr>
          </a:sp3d>
        </p:spPr>
      </p:pic>
      <p:sp>
        <p:nvSpPr>
          <p:cNvPr id="17" name="TextBox 16"/>
          <p:cNvSpPr txBox="1"/>
          <p:nvPr/>
        </p:nvSpPr>
        <p:spPr>
          <a:xfrm>
            <a:off x="6382818" y="7882513"/>
            <a:ext cx="11701715" cy="523220"/>
          </a:xfrm>
          <a:prstGeom prst="rect">
            <a:avLst/>
          </a:prstGeom>
          <a:noFill/>
        </p:spPr>
        <p:txBody>
          <a:bodyPr wrap="square" rtlCol="0">
            <a:spAutoFit/>
          </a:bodyPr>
          <a:lstStyle/>
          <a:p>
            <a:r>
              <a:rPr lang="en-US" sz="2800" b="1" dirty="0" smtClean="0">
                <a:latin typeface="Times New Roman" panose="02020603050405020304" pitchFamily="18" charset="0"/>
                <a:cs typeface="Times New Roman" panose="02020603050405020304" pitchFamily="18" charset="0"/>
                <a:hlinkClick r:id="rId4"/>
              </a:rPr>
              <a:t>https://greenoutdoors.in/wp-content/uploads/2024/01/labour-shortage.png</a:t>
            </a:r>
            <a:endParaRPr lang="en-US" sz="2800" b="1"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lobal Labour Shortage: Insights and Solutions for Addressing Workforce  Challen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58013" y="876299"/>
            <a:ext cx="6735632" cy="7119135"/>
          </a:xfrm>
          <a:prstGeom prst="rect">
            <a:avLst/>
          </a:prstGeom>
          <a:solidFill>
            <a:srgbClr val="FFFFFF">
              <a:shade val="85000"/>
            </a:srgbClr>
          </a:solidFill>
          <a:ln w="76200" cap="sq">
            <a:solidFill>
              <a:srgbClr val="FFC000"/>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prst="angle"/>
            <a:contourClr>
              <a:srgbClr val="969696"/>
            </a:contourClr>
          </a:sp3d>
          <a:extLst/>
        </p:spPr>
      </p:pic>
      <p:grpSp>
        <p:nvGrpSpPr>
          <p:cNvPr id="7" name="Group 7"/>
          <p:cNvGrpSpPr/>
          <p:nvPr/>
        </p:nvGrpSpPr>
        <p:grpSpPr>
          <a:xfrm>
            <a:off x="1052146" y="9325072"/>
            <a:ext cx="3086100" cy="387350"/>
            <a:chOff x="0" y="0"/>
            <a:chExt cx="812800" cy="102018"/>
          </a:xfrm>
        </p:grpSpPr>
        <p:sp>
          <p:nvSpPr>
            <p:cNvPr id="8" name="Freeform 8"/>
            <p:cNvSpPr/>
            <p:nvPr/>
          </p:nvSpPr>
          <p:spPr>
            <a:xfrm>
              <a:off x="0" y="0"/>
              <a:ext cx="812800" cy="102018"/>
            </a:xfrm>
            <a:custGeom>
              <a:avLst/>
              <a:gdLst/>
              <a:ahLst/>
              <a:cxnLst/>
              <a:rect l="l" t="t" r="r" b="b"/>
              <a:pathLst>
                <a:path w="812800" h="102018">
                  <a:moveTo>
                    <a:pt x="0" y="0"/>
                  </a:moveTo>
                  <a:lnTo>
                    <a:pt x="812800" y="0"/>
                  </a:lnTo>
                  <a:lnTo>
                    <a:pt x="812800" y="102018"/>
                  </a:lnTo>
                  <a:lnTo>
                    <a:pt x="0" y="102018"/>
                  </a:lnTo>
                  <a:close/>
                </a:path>
              </a:pathLst>
            </a:custGeom>
            <a:solidFill>
              <a:srgbClr val="EDC254"/>
            </a:solidFill>
          </p:spPr>
        </p:sp>
        <p:sp>
          <p:nvSpPr>
            <p:cNvPr id="9" name="TextBox 9"/>
            <p:cNvSpPr txBox="1"/>
            <p:nvPr/>
          </p:nvSpPr>
          <p:spPr>
            <a:xfrm>
              <a:off x="0" y="-47625"/>
              <a:ext cx="812800" cy="149643"/>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8780652" y="-978996"/>
            <a:ext cx="1054100" cy="3086100"/>
            <a:chOff x="0" y="0"/>
            <a:chExt cx="277623" cy="812800"/>
          </a:xfrm>
        </p:grpSpPr>
        <p:sp>
          <p:nvSpPr>
            <p:cNvPr id="11" name="Freeform 11"/>
            <p:cNvSpPr/>
            <p:nvPr/>
          </p:nvSpPr>
          <p:spPr>
            <a:xfrm>
              <a:off x="0" y="0"/>
              <a:ext cx="277623" cy="812800"/>
            </a:xfrm>
            <a:custGeom>
              <a:avLst/>
              <a:gdLst/>
              <a:ahLst/>
              <a:cxnLst/>
              <a:rect l="l" t="t" r="r" b="b"/>
              <a:pathLst>
                <a:path w="277623" h="812800">
                  <a:moveTo>
                    <a:pt x="0" y="0"/>
                  </a:moveTo>
                  <a:lnTo>
                    <a:pt x="277623" y="0"/>
                  </a:lnTo>
                  <a:lnTo>
                    <a:pt x="277623" y="812800"/>
                  </a:lnTo>
                  <a:lnTo>
                    <a:pt x="0" y="812800"/>
                  </a:lnTo>
                  <a:close/>
                </a:path>
              </a:pathLst>
            </a:custGeom>
            <a:solidFill>
              <a:srgbClr val="EDC254"/>
            </a:solidFill>
          </p:spPr>
        </p:sp>
        <p:sp>
          <p:nvSpPr>
            <p:cNvPr id="12" name="TextBox 12"/>
            <p:cNvSpPr txBox="1"/>
            <p:nvPr/>
          </p:nvSpPr>
          <p:spPr>
            <a:xfrm>
              <a:off x="0" y="-47625"/>
              <a:ext cx="277623" cy="860425"/>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046284" y="607403"/>
            <a:ext cx="5330825" cy="1292662"/>
          </a:xfrm>
          <a:prstGeom prst="rect">
            <a:avLst/>
          </a:prstGeom>
        </p:spPr>
        <p:txBody>
          <a:bodyPr lIns="0" tIns="0" rIns="0" bIns="0" rtlCol="0" anchor="t">
            <a:spAutoFit/>
          </a:bodyPr>
          <a:lstStyle/>
          <a:p>
            <a:pPr>
              <a:spcBef>
                <a:spcPct val="0"/>
              </a:spcBef>
            </a:pPr>
            <a:r>
              <a:rPr lang="en-US" sz="4200" b="1" dirty="0">
                <a:solidFill>
                  <a:srgbClr val="000000"/>
                </a:solidFill>
                <a:latin typeface="Times New Roman" panose="02020603050405020304" pitchFamily="18" charset="0"/>
                <a:ea typeface="League Spartan"/>
                <a:cs typeface="Times New Roman" panose="02020603050405020304" pitchFamily="18" charset="0"/>
                <a:sym typeface="League Spartan"/>
              </a:rPr>
              <a:t>Literature Review Overview</a:t>
            </a:r>
          </a:p>
        </p:txBody>
      </p:sp>
      <p:sp>
        <p:nvSpPr>
          <p:cNvPr id="15" name="TextBox 15"/>
          <p:cNvSpPr txBox="1"/>
          <p:nvPr/>
        </p:nvSpPr>
        <p:spPr>
          <a:xfrm>
            <a:off x="1046284" y="2358357"/>
            <a:ext cx="11379506" cy="6168355"/>
          </a:xfrm>
          <a:prstGeom prst="rect">
            <a:avLst/>
          </a:prstGeom>
        </p:spPr>
        <p:txBody>
          <a:bodyPr wrap="square" lIns="0" tIns="0" rIns="0" bIns="0" rtlCol="0" anchor="t">
            <a:spAutoFit/>
          </a:bodyPr>
          <a:lstStyle/>
          <a:p>
            <a:pPr>
              <a:lnSpc>
                <a:spcPts val="3700"/>
              </a:lnSpc>
              <a:spcBef>
                <a:spcPct val="0"/>
              </a:spcBef>
            </a:pPr>
            <a:r>
              <a:rPr lang="en-US" sz="2800" b="1" dirty="0">
                <a:latin typeface="Times New Roman" panose="02020603050405020304" pitchFamily="18" charset="0"/>
                <a:ea typeface="Poppins"/>
                <a:cs typeface="Times New Roman" panose="02020603050405020304" pitchFamily="18" charset="0"/>
                <a:sym typeface="Poppins"/>
              </a:rPr>
              <a:t>Causes of Staff </a:t>
            </a:r>
            <a:r>
              <a:rPr lang="en-US" sz="2800" b="1" dirty="0" smtClean="0">
                <a:latin typeface="Times New Roman" panose="02020603050405020304" pitchFamily="18" charset="0"/>
                <a:ea typeface="Poppins"/>
                <a:cs typeface="Times New Roman" panose="02020603050405020304" pitchFamily="18" charset="0"/>
                <a:sym typeface="Poppins"/>
              </a:rPr>
              <a:t>Shortage:</a:t>
            </a:r>
            <a:endParaRPr lang="en-US" sz="2800" b="1" dirty="0">
              <a:latin typeface="Times New Roman" panose="02020603050405020304" pitchFamily="18" charset="0"/>
              <a:ea typeface="Poppins"/>
              <a:cs typeface="Times New Roman" panose="02020603050405020304" pitchFamily="18" charset="0"/>
              <a:sym typeface="Poppins"/>
            </a:endParaRP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There are not adequate packages.</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The long work hours affect the work-life balance.</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There are very few scopes for careers related growth</a:t>
            </a:r>
            <a:r>
              <a:rPr lang="en-US" sz="2800" dirty="0" smtClean="0">
                <a:latin typeface="Times New Roman" panose="02020603050405020304" pitchFamily="18" charset="0"/>
                <a:ea typeface="Poppins"/>
                <a:cs typeface="Times New Roman" panose="02020603050405020304" pitchFamily="18" charset="0"/>
                <a:sym typeface="Poppins"/>
              </a:rPr>
              <a:t>.</a:t>
            </a:r>
            <a:endParaRPr lang="en-US" sz="2800" dirty="0">
              <a:latin typeface="Times New Roman" panose="02020603050405020304" pitchFamily="18" charset="0"/>
              <a:ea typeface="Poppins"/>
              <a:cs typeface="Times New Roman" panose="02020603050405020304" pitchFamily="18" charset="0"/>
              <a:sym typeface="Poppins"/>
            </a:endParaRPr>
          </a:p>
          <a:p>
            <a:pPr>
              <a:lnSpc>
                <a:spcPts val="3700"/>
              </a:lnSpc>
              <a:spcBef>
                <a:spcPct val="0"/>
              </a:spcBef>
            </a:pPr>
            <a:r>
              <a:rPr lang="en-US" sz="2800" b="1" dirty="0" smtClean="0">
                <a:latin typeface="Times New Roman" panose="02020603050405020304" pitchFamily="18" charset="0"/>
                <a:ea typeface="Poppins"/>
                <a:cs typeface="Times New Roman" panose="02020603050405020304" pitchFamily="18" charset="0"/>
                <a:sym typeface="Poppins"/>
              </a:rPr>
              <a:t>Effects:</a:t>
            </a:r>
            <a:endParaRPr lang="en-US" sz="2800" b="1" dirty="0">
              <a:latin typeface="Times New Roman" panose="02020603050405020304" pitchFamily="18" charset="0"/>
              <a:ea typeface="Poppins"/>
              <a:cs typeface="Times New Roman" panose="02020603050405020304" pitchFamily="18" charset="0"/>
              <a:sym typeface="Poppins"/>
            </a:endParaRP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Extensive burnout from employees resulting in increased employee turnover </a:t>
            </a:r>
            <a:r>
              <a:rPr lang="en-US" sz="2800" dirty="0" smtClean="0">
                <a:latin typeface="Times New Roman" panose="02020603050405020304" pitchFamily="18" charset="0"/>
                <a:ea typeface="Poppins"/>
                <a:cs typeface="Times New Roman" panose="02020603050405020304" pitchFamily="18" charset="0"/>
                <a:sym typeface="Poppins"/>
              </a:rPr>
              <a:t>rate (</a:t>
            </a:r>
            <a:r>
              <a:rPr lang="en-US" sz="2800" dirty="0" err="1">
                <a:latin typeface="Times New Roman" panose="02020603050405020304" pitchFamily="18" charset="0"/>
                <a:ea typeface="Poppins"/>
                <a:cs typeface="Times New Roman" panose="02020603050405020304" pitchFamily="18" charset="0"/>
              </a:rPr>
              <a:t>Botelho</a:t>
            </a:r>
            <a:r>
              <a:rPr lang="en-US" sz="2800" dirty="0">
                <a:latin typeface="Times New Roman" panose="02020603050405020304" pitchFamily="18" charset="0"/>
                <a:ea typeface="Poppins"/>
                <a:cs typeface="Times New Roman" panose="02020603050405020304" pitchFamily="18" charset="0"/>
              </a:rPr>
              <a:t>, 2023</a:t>
            </a:r>
            <a:r>
              <a:rPr lang="en-US" sz="2800" dirty="0">
                <a:latin typeface="Times New Roman" panose="02020603050405020304" pitchFamily="18" charset="0"/>
                <a:ea typeface="Poppins"/>
                <a:cs typeface="Times New Roman" panose="02020603050405020304" pitchFamily="18" charset="0"/>
                <a:sym typeface="Poppins"/>
              </a:rPr>
              <a:t>).</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Reduced quality of customer service and overall satisfaction from the customer.</a:t>
            </a:r>
          </a:p>
          <a:p>
            <a:pPr>
              <a:lnSpc>
                <a:spcPts val="3700"/>
              </a:lnSpc>
              <a:spcBef>
                <a:spcPct val="0"/>
              </a:spcBef>
            </a:pPr>
            <a:r>
              <a:rPr lang="en-US" sz="2800" b="1" dirty="0">
                <a:latin typeface="Times New Roman" panose="02020603050405020304" pitchFamily="18" charset="0"/>
                <a:ea typeface="Poppins"/>
                <a:cs typeface="Times New Roman" panose="02020603050405020304" pitchFamily="18" charset="0"/>
                <a:sym typeface="Poppins"/>
              </a:rPr>
              <a:t>Industry Trends:</a:t>
            </a:r>
          </a:p>
          <a:p>
            <a:pPr marL="571500" indent="-571500">
              <a:lnSpc>
                <a:spcPts val="3700"/>
              </a:lnSpc>
              <a:spcBef>
                <a:spcPct val="0"/>
              </a:spcBef>
              <a:buFont typeface="Arial" panose="020B0604020202020204" pitchFamily="34" charset="0"/>
              <a:buChar char="•"/>
            </a:pPr>
            <a:r>
              <a:rPr lang="en-US" sz="2800" dirty="0">
                <a:latin typeface="Times New Roman" panose="02020603050405020304" pitchFamily="18" charset="0"/>
                <a:ea typeface="Poppins"/>
                <a:cs typeface="Times New Roman" panose="02020603050405020304" pitchFamily="18" charset="0"/>
                <a:sym typeface="Poppins"/>
              </a:rPr>
              <a:t>Adopt AI and automation to increase efficiency.</a:t>
            </a:r>
          </a:p>
          <a:p>
            <a:pPr marL="571500" indent="-571500">
              <a:lnSpc>
                <a:spcPts val="3700"/>
              </a:lnSpc>
              <a:spcBef>
                <a:spcPct val="0"/>
              </a:spcBef>
              <a:buFont typeface="Arial" panose="020B0604020202020204" pitchFamily="34" charset="0"/>
              <a:buChar char="•"/>
            </a:pPr>
            <a:r>
              <a:rPr lang="en-US" sz="2800" dirty="0" smtClean="0">
                <a:latin typeface="Times New Roman" panose="02020603050405020304" pitchFamily="18" charset="0"/>
                <a:ea typeface="Poppins"/>
                <a:cs typeface="Times New Roman" panose="02020603050405020304" pitchFamily="18" charset="0"/>
                <a:sym typeface="Poppins"/>
              </a:rPr>
              <a:t>Developing </a:t>
            </a:r>
            <a:r>
              <a:rPr lang="en-US" sz="2800" dirty="0">
                <a:latin typeface="Times New Roman" panose="02020603050405020304" pitchFamily="18" charset="0"/>
                <a:ea typeface="Poppins"/>
                <a:cs typeface="Times New Roman" panose="02020603050405020304" pitchFamily="18" charset="0"/>
                <a:sym typeface="Poppins"/>
              </a:rPr>
              <a:t>focused training programs aimed at skill upgrade.</a:t>
            </a:r>
          </a:p>
          <a:p>
            <a:pPr marL="571500" indent="-571500">
              <a:lnSpc>
                <a:spcPts val="3700"/>
              </a:lnSpc>
              <a:spcBef>
                <a:spcPct val="0"/>
              </a:spcBef>
              <a:buFont typeface="Arial" panose="020B0604020202020204" pitchFamily="34" charset="0"/>
              <a:buChar char="•"/>
            </a:pPr>
            <a:r>
              <a:rPr lang="en-US" sz="2800" dirty="0" smtClean="0">
                <a:latin typeface="Times New Roman" panose="02020603050405020304" pitchFamily="18" charset="0"/>
                <a:ea typeface="Poppins"/>
                <a:cs typeface="Times New Roman" panose="02020603050405020304" pitchFamily="18" charset="0"/>
                <a:sym typeface="Poppins"/>
              </a:rPr>
              <a:t>Providing </a:t>
            </a:r>
            <a:r>
              <a:rPr lang="en-US" sz="2800" dirty="0">
                <a:latin typeface="Times New Roman" panose="02020603050405020304" pitchFamily="18" charset="0"/>
                <a:ea typeface="Poppins"/>
                <a:cs typeface="Times New Roman" panose="02020603050405020304" pitchFamily="18" charset="0"/>
                <a:sym typeface="Poppins"/>
              </a:rPr>
              <a:t>flexible working arrangements.</a:t>
            </a:r>
          </a:p>
        </p:txBody>
      </p:sp>
      <p:grpSp>
        <p:nvGrpSpPr>
          <p:cNvPr id="17" name="Group 17"/>
          <p:cNvGrpSpPr/>
          <p:nvPr/>
        </p:nvGrpSpPr>
        <p:grpSpPr>
          <a:xfrm>
            <a:off x="8780652" y="8176260"/>
            <a:ext cx="1054100" cy="3086100"/>
            <a:chOff x="0" y="0"/>
            <a:chExt cx="277623" cy="812800"/>
          </a:xfrm>
        </p:grpSpPr>
        <p:sp>
          <p:nvSpPr>
            <p:cNvPr id="18" name="Freeform 18"/>
            <p:cNvSpPr/>
            <p:nvPr/>
          </p:nvSpPr>
          <p:spPr>
            <a:xfrm>
              <a:off x="0" y="0"/>
              <a:ext cx="277623" cy="812800"/>
            </a:xfrm>
            <a:custGeom>
              <a:avLst/>
              <a:gdLst/>
              <a:ahLst/>
              <a:cxnLst/>
              <a:rect l="l" t="t" r="r" b="b"/>
              <a:pathLst>
                <a:path w="277623" h="812800">
                  <a:moveTo>
                    <a:pt x="0" y="0"/>
                  </a:moveTo>
                  <a:lnTo>
                    <a:pt x="277623" y="0"/>
                  </a:lnTo>
                  <a:lnTo>
                    <a:pt x="277623" y="812800"/>
                  </a:lnTo>
                  <a:lnTo>
                    <a:pt x="0" y="812800"/>
                  </a:lnTo>
                  <a:close/>
                </a:path>
              </a:pathLst>
            </a:custGeom>
            <a:solidFill>
              <a:srgbClr val="EDC254"/>
            </a:solidFill>
          </p:spPr>
        </p:sp>
        <p:sp>
          <p:nvSpPr>
            <p:cNvPr id="19" name="TextBox 19"/>
            <p:cNvSpPr txBox="1"/>
            <p:nvPr/>
          </p:nvSpPr>
          <p:spPr>
            <a:xfrm>
              <a:off x="0" y="-47625"/>
              <a:ext cx="277623" cy="860425"/>
            </a:xfrm>
            <a:prstGeom prst="rect">
              <a:avLst/>
            </a:prstGeom>
          </p:spPr>
          <p:txBody>
            <a:bodyPr lIns="50800" tIns="50800" rIns="50800" bIns="50800" rtlCol="0" anchor="ctr"/>
            <a:lstStyle/>
            <a:p>
              <a:pPr algn="ctr">
                <a:lnSpc>
                  <a:spcPts val="2659"/>
                </a:lnSpc>
              </a:pPr>
              <a:endParaRPr/>
            </a:p>
          </p:txBody>
        </p:sp>
      </p:grpSp>
      <p:sp>
        <p:nvSpPr>
          <p:cNvPr id="16" name="TextBox 15"/>
          <p:cNvSpPr txBox="1"/>
          <p:nvPr/>
        </p:nvSpPr>
        <p:spPr>
          <a:xfrm>
            <a:off x="10576304" y="9064625"/>
            <a:ext cx="7848600" cy="954107"/>
          </a:xfrm>
          <a:prstGeom prst="rect">
            <a:avLst/>
          </a:prstGeom>
          <a:noFill/>
        </p:spPr>
        <p:txBody>
          <a:bodyPr wrap="square" rtlCol="0">
            <a:spAutoFit/>
          </a:bodyPr>
          <a:lstStyle/>
          <a:p>
            <a:r>
              <a:rPr lang="en-US" sz="1400" dirty="0" smtClean="0">
                <a:solidFill>
                  <a:srgbClr val="FFC000"/>
                </a:solidFill>
                <a:latin typeface="Times New Roman" panose="02020603050405020304" pitchFamily="18" charset="0"/>
                <a:cs typeface="Times New Roman" panose="02020603050405020304" pitchFamily="18" charset="0"/>
                <a:hlinkClick r:id="rId4"/>
              </a:rPr>
              <a:t>https://www.google.co.uk/url?sa=i&amp;url=https%3A%2F%2Fwww.linkedin.com%2Fpulse%2Fglobal-labour-shortage-insights-solutions-addressing-workforce-challenges-si9pc&amp;psig=AOvVaw3mtfZnhQBDIjNX8eBlgcrS&amp;ust=1737786916255000&amp;source=images&amp;cd=vfe&amp;opi=89978449&amp;ved=0CBQQjRxqFwoTCIDAmfPejYsDFQAAAAAdAAAAABAJ</a:t>
            </a:r>
            <a:endParaRPr lang="en-US" sz="1400" dirty="0">
              <a:solidFill>
                <a:srgbClr val="FFC00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10"/>
          <p:cNvGrpSpPr/>
          <p:nvPr/>
        </p:nvGrpSpPr>
        <p:grpSpPr>
          <a:xfrm>
            <a:off x="0" y="260119"/>
            <a:ext cx="4514850" cy="714793"/>
            <a:chOff x="0" y="0"/>
            <a:chExt cx="1189096" cy="188258"/>
          </a:xfrm>
        </p:grpSpPr>
        <p:sp>
          <p:nvSpPr>
            <p:cNvPr id="23" name="Freeform 11"/>
            <p:cNvSpPr/>
            <p:nvPr/>
          </p:nvSpPr>
          <p:spPr>
            <a:xfrm>
              <a:off x="0" y="0"/>
              <a:ext cx="1189096" cy="188258"/>
            </a:xfrm>
            <a:custGeom>
              <a:avLst/>
              <a:gdLst/>
              <a:ahLst/>
              <a:cxnLst/>
              <a:rect l="l" t="t" r="r" b="b"/>
              <a:pathLst>
                <a:path w="1189096" h="188258">
                  <a:moveTo>
                    <a:pt x="0" y="0"/>
                  </a:moveTo>
                  <a:lnTo>
                    <a:pt x="1189096" y="0"/>
                  </a:lnTo>
                  <a:lnTo>
                    <a:pt x="1189096" y="188258"/>
                  </a:lnTo>
                  <a:lnTo>
                    <a:pt x="0" y="188258"/>
                  </a:lnTo>
                  <a:close/>
                </a:path>
              </a:pathLst>
            </a:custGeom>
            <a:solidFill>
              <a:srgbClr val="EDC254"/>
            </a:solidFill>
          </p:spPr>
        </p:sp>
        <p:sp>
          <p:nvSpPr>
            <p:cNvPr id="24" name="TextBox 12"/>
            <p:cNvSpPr txBox="1"/>
            <p:nvPr/>
          </p:nvSpPr>
          <p:spPr>
            <a:xfrm>
              <a:off x="0" y="-47625"/>
              <a:ext cx="1189096" cy="235883"/>
            </a:xfrm>
            <a:prstGeom prst="rect">
              <a:avLst/>
            </a:prstGeom>
          </p:spPr>
          <p:txBody>
            <a:bodyPr lIns="50800" tIns="50800" rIns="50800" bIns="50800" rtlCol="0" anchor="ctr"/>
            <a:lstStyle/>
            <a:p>
              <a:pPr algn="ctr">
                <a:lnSpc>
                  <a:spcPts val="2659"/>
                </a:lnSpc>
              </a:pPr>
              <a:endParaRPr/>
            </a:p>
          </p:txBody>
        </p:sp>
      </p:grpSp>
      <p:sp>
        <p:nvSpPr>
          <p:cNvPr id="25" name="TextBox 14"/>
          <p:cNvSpPr txBox="1"/>
          <p:nvPr/>
        </p:nvSpPr>
        <p:spPr>
          <a:xfrm>
            <a:off x="501650" y="7729"/>
            <a:ext cx="3044825" cy="1038746"/>
          </a:xfrm>
          <a:prstGeom prst="rect">
            <a:avLst/>
          </a:prstGeom>
        </p:spPr>
        <p:txBody>
          <a:bodyPr wrap="square" lIns="0" tIns="0" rIns="0" bIns="0" rtlCol="0" anchor="t">
            <a:spAutoFit/>
          </a:bodyPr>
          <a:lstStyle/>
          <a:p>
            <a:pPr algn="r">
              <a:lnSpc>
                <a:spcPts val="8137"/>
              </a:lnSpc>
              <a:spcBef>
                <a:spcPct val="0"/>
              </a:spcBef>
            </a:pPr>
            <a:r>
              <a:rPr lang="en-US" sz="4200" b="1" dirty="0" smtClean="0">
                <a:solidFill>
                  <a:srgbClr val="000000"/>
                </a:solidFill>
                <a:latin typeface="Times New Roman" panose="02020603050405020304" pitchFamily="18" charset="0"/>
                <a:ea typeface="League Spartan"/>
                <a:cs typeface="Times New Roman" panose="02020603050405020304" pitchFamily="18" charset="0"/>
                <a:sym typeface="League Spartan"/>
              </a:rPr>
              <a:t>Methodology</a:t>
            </a:r>
            <a:endParaRPr lang="en-US" sz="4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26" name="TextBox 15"/>
          <p:cNvSpPr txBox="1"/>
          <p:nvPr/>
        </p:nvSpPr>
        <p:spPr>
          <a:xfrm>
            <a:off x="444501" y="1300296"/>
            <a:ext cx="8470900" cy="7755969"/>
          </a:xfrm>
          <a:prstGeom prst="rect">
            <a:avLst/>
          </a:prstGeom>
        </p:spPr>
        <p:txBody>
          <a:bodyPr wrap="square" lIns="0" tIns="0" rIns="0" bIns="0" rtlCol="0" anchor="t">
            <a:spAutoFit/>
          </a:bodyPr>
          <a:lstStyle/>
          <a:p>
            <a:r>
              <a:rPr sz="2800" b="1" dirty="0">
                <a:latin typeface="Times New Roman" panose="02020603050405020304" pitchFamily="18" charset="0"/>
                <a:cs typeface="Times New Roman" panose="02020603050405020304" pitchFamily="18" charset="0"/>
              </a:rPr>
              <a:t>Framework: PEST Analysis: </a:t>
            </a:r>
          </a:p>
          <a:p>
            <a:pPr marL="285750" indent="-285750">
              <a:buFont typeface="Arial" panose="020B0604020202020204" pitchFamily="34" charset="0"/>
              <a:buChar char="•"/>
            </a:pPr>
            <a:r>
              <a:rPr sz="2800" dirty="0">
                <a:latin typeface="Times New Roman" panose="02020603050405020304" pitchFamily="18" charset="0"/>
                <a:cs typeface="Times New Roman" panose="02020603050405020304" pitchFamily="18" charset="0"/>
              </a:rPr>
              <a:t>Political factors: Rules and regulations relating to labor </a:t>
            </a:r>
            <a:r>
              <a:rPr sz="2800" dirty="0" smtClean="0">
                <a:latin typeface="Times New Roman" panose="02020603050405020304" pitchFamily="18" charset="0"/>
                <a:cs typeface="Times New Roman" panose="02020603050405020304" pitchFamily="18" charset="0"/>
              </a:rPr>
              <a:t>and</a:t>
            </a:r>
            <a:endParaRPr lang="en-US" sz="28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sz="2800" dirty="0" smtClean="0">
                <a:latin typeface="Times New Roman" panose="02020603050405020304" pitchFamily="18" charset="0"/>
                <a:cs typeface="Times New Roman" panose="02020603050405020304" pitchFamily="18" charset="0"/>
              </a:rPr>
              <a:t> </a:t>
            </a:r>
            <a:r>
              <a:rPr sz="2800" dirty="0">
                <a:latin typeface="Times New Roman" panose="02020603050405020304" pitchFamily="18" charset="0"/>
                <a:cs typeface="Times New Roman" panose="02020603050405020304" pitchFamily="18" charset="0"/>
              </a:rPr>
              <a:t>immigration.</a:t>
            </a:r>
          </a:p>
          <a:p>
            <a:pPr marL="285750" indent="-285750">
              <a:buFont typeface="Arial" panose="020B0604020202020204" pitchFamily="34" charset="0"/>
              <a:buChar char="•"/>
            </a:pPr>
            <a:r>
              <a:rPr sz="2800" dirty="0">
                <a:latin typeface="Times New Roman" panose="02020603050405020304" pitchFamily="18" charset="0"/>
                <a:cs typeface="Times New Roman" panose="02020603050405020304" pitchFamily="18" charset="0"/>
              </a:rPr>
              <a:t>Economic factors: Wage trends, cost of living.</a:t>
            </a:r>
          </a:p>
          <a:p>
            <a:pPr marL="285750" indent="-285750">
              <a:buFont typeface="Arial" panose="020B0604020202020204" pitchFamily="34" charset="0"/>
              <a:buChar char="•"/>
            </a:pPr>
            <a:r>
              <a:rPr sz="2800" dirty="0">
                <a:latin typeface="Times New Roman" panose="02020603050405020304" pitchFamily="18" charset="0"/>
                <a:cs typeface="Times New Roman" panose="02020603050405020304" pitchFamily="18" charset="0"/>
              </a:rPr>
              <a:t>Sociological factors: Expectations of the workforce, shifts in demographics.</a:t>
            </a:r>
          </a:p>
          <a:p>
            <a:pPr marL="285750" indent="-285750">
              <a:buFont typeface="Arial" panose="020B0604020202020204" pitchFamily="34" charset="0"/>
              <a:buChar char="•"/>
            </a:pPr>
            <a:r>
              <a:rPr sz="2800" dirty="0">
                <a:latin typeface="Times New Roman" panose="02020603050405020304" pitchFamily="18" charset="0"/>
                <a:cs typeface="Times New Roman" panose="02020603050405020304" pitchFamily="18" charset="0"/>
              </a:rPr>
              <a:t>Technological factors: Advances in automation, embracing AI.</a:t>
            </a:r>
          </a:p>
          <a:p>
            <a:r>
              <a:rPr sz="2800" b="1" dirty="0">
                <a:latin typeface="Times New Roman" panose="02020603050405020304" pitchFamily="18" charset="0"/>
                <a:cs typeface="Times New Roman" panose="02020603050405020304" pitchFamily="18" charset="0"/>
              </a:rPr>
              <a:t>Data Sources: </a:t>
            </a:r>
          </a:p>
          <a:p>
            <a:pPr marL="285750" indent="-285750">
              <a:buFont typeface="Arial" panose="020B0604020202020204" pitchFamily="34" charset="0"/>
              <a:buChar char="•"/>
            </a:pPr>
            <a:r>
              <a:rPr sz="2800" dirty="0">
                <a:latin typeface="Times New Roman" panose="02020603050405020304" pitchFamily="18" charset="0"/>
                <a:cs typeface="Times New Roman" panose="02020603050405020304" pitchFamily="18" charset="0"/>
              </a:rPr>
              <a:t>Theoretical research found in academic studies</a:t>
            </a:r>
          </a:p>
          <a:p>
            <a:pPr marL="285750" indent="-285750">
              <a:buFont typeface="Arial" panose="020B0604020202020204" pitchFamily="34" charset="0"/>
              <a:buChar char="•"/>
            </a:pPr>
            <a:r>
              <a:rPr sz="2800" dirty="0">
                <a:latin typeface="Times New Roman" panose="02020603050405020304" pitchFamily="18" charset="0"/>
                <a:cs typeface="Times New Roman" panose="02020603050405020304" pitchFamily="18" charset="0"/>
              </a:rPr>
              <a:t>Industry reports and whitepapers</a:t>
            </a:r>
          </a:p>
          <a:p>
            <a:pPr marL="285750" indent="-285750">
              <a:buFont typeface="Arial" panose="020B0604020202020204" pitchFamily="34" charset="0"/>
              <a:buChar char="•"/>
            </a:pPr>
            <a:r>
              <a:rPr sz="2800" dirty="0">
                <a:latin typeface="Times New Roman" panose="02020603050405020304" pitchFamily="18" charset="0"/>
                <a:cs typeface="Times New Roman" panose="02020603050405020304" pitchFamily="18" charset="0"/>
              </a:rPr>
              <a:t>Real-case studies for actionable insights</a:t>
            </a:r>
          </a:p>
          <a:p>
            <a:r>
              <a:rPr sz="2800" b="1" dirty="0">
                <a:latin typeface="Times New Roman" panose="02020603050405020304" pitchFamily="18" charset="0"/>
                <a:cs typeface="Times New Roman" panose="02020603050405020304" pitchFamily="18" charset="0"/>
              </a:rPr>
              <a:t>Analytical Tools: </a:t>
            </a:r>
          </a:p>
          <a:p>
            <a:pPr marL="285750" indent="-285750">
              <a:buFont typeface="Arial" panose="020B0604020202020204" pitchFamily="34" charset="0"/>
              <a:buChar char="•"/>
            </a:pPr>
            <a:r>
              <a:rPr sz="2800" dirty="0" smtClean="0">
                <a:latin typeface="Times New Roman" panose="02020603050405020304" pitchFamily="18" charset="0"/>
                <a:cs typeface="Times New Roman" panose="02020603050405020304" pitchFamily="18" charset="0"/>
              </a:rPr>
              <a:t>Thematic analysis to identify themes and trends.</a:t>
            </a:r>
          </a:p>
          <a:p>
            <a:pPr marL="285750" indent="-285750">
              <a:buFont typeface="Arial" panose="020B0604020202020204" pitchFamily="34" charset="0"/>
              <a:buChar char="•"/>
            </a:pPr>
            <a:r>
              <a:rPr sz="2800" dirty="0" smtClean="0">
                <a:latin typeface="Times New Roman" panose="02020603050405020304" pitchFamily="18" charset="0"/>
                <a:cs typeface="Times New Roman" panose="02020603050405020304" pitchFamily="18" charset="0"/>
              </a:rPr>
              <a:t>Validation using cross-references to practical case studies.</a:t>
            </a:r>
          </a:p>
          <a:p>
            <a:pPr marL="285750" indent="-285750">
              <a:buFont typeface="Arial" panose="020B0604020202020204" pitchFamily="34" charset="0"/>
              <a:buChar char="•"/>
            </a:pPr>
            <a:r>
              <a:rPr sz="2800" dirty="0" smtClean="0">
                <a:latin typeface="Times New Roman" panose="02020603050405020304" pitchFamily="18" charset="0"/>
                <a:cs typeface="Times New Roman" panose="02020603050405020304" pitchFamily="18" charset="0"/>
              </a:rPr>
              <a:t>Tools: thematic analysis and real-world examples</a:t>
            </a:r>
            <a:endParaRPr lang="en-US" sz="2800" dirty="0" smtClean="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8458200" y="3061348"/>
            <a:ext cx="9125966" cy="4233863"/>
          </a:xfrm>
          <a:prstGeom prst="roundRect">
            <a:avLst>
              <a:gd name="adj" fmla="val 4167"/>
            </a:avLst>
          </a:prstGeom>
          <a:solidFill>
            <a:srgbClr val="FFFFFF"/>
          </a:solidFill>
          <a:ln w="76200" cap="sq">
            <a:solidFill>
              <a:srgbClr val="EAEAEA"/>
            </a:solidFill>
            <a:miter lim="800000"/>
          </a:ln>
          <a:effectLst>
            <a:outerShdw blurRad="50800" dist="139700" dir="14400000" algn="ctr" rotWithShape="0">
              <a:srgbClr val="000000">
                <a:alpha val="77000"/>
              </a:srgbClr>
            </a:outerShdw>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3" name="TextBox 12"/>
          <p:cNvSpPr txBox="1"/>
          <p:nvPr/>
        </p:nvSpPr>
        <p:spPr>
          <a:xfrm>
            <a:off x="9325483" y="8074791"/>
            <a:ext cx="7848600" cy="954107"/>
          </a:xfrm>
          <a:prstGeom prst="rect">
            <a:avLst/>
          </a:prstGeom>
          <a:noFill/>
        </p:spPr>
        <p:txBody>
          <a:bodyPr wrap="square" rtlCol="0">
            <a:spAutoFit/>
          </a:bodyPr>
          <a:lstStyle/>
          <a:p>
            <a:r>
              <a:rPr lang="en-US" sz="2800" dirty="0" smtClean="0">
                <a:solidFill>
                  <a:srgbClr val="FFC000"/>
                </a:solidFill>
                <a:latin typeface="Times New Roman" panose="02020603050405020304" pitchFamily="18" charset="0"/>
                <a:cs typeface="Times New Roman" panose="02020603050405020304" pitchFamily="18" charset="0"/>
                <a:hlinkClick r:id="rId4"/>
              </a:rPr>
              <a:t>https://fastercapital.com/topics/labor-shortages-and-their-effect-on-production-costs.html</a:t>
            </a:r>
            <a:endParaRPr lang="en-US" sz="2800" dirty="0">
              <a:solidFill>
                <a:srgbClr val="FFC00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1905000" y="7691110"/>
            <a:ext cx="13941136" cy="838199"/>
            <a:chOff x="0" y="0"/>
            <a:chExt cx="1205821" cy="1147286"/>
          </a:xfrm>
        </p:grpSpPr>
        <p:sp>
          <p:nvSpPr>
            <p:cNvPr id="5" name="Freeform 5"/>
            <p:cNvSpPr/>
            <p:nvPr/>
          </p:nvSpPr>
          <p:spPr>
            <a:xfrm>
              <a:off x="0" y="0"/>
              <a:ext cx="1205821" cy="1147286"/>
            </a:xfrm>
            <a:custGeom>
              <a:avLst/>
              <a:gdLst/>
              <a:ahLst/>
              <a:cxnLst/>
              <a:rect l="l" t="t" r="r" b="b"/>
              <a:pathLst>
                <a:path w="1205821" h="1147286">
                  <a:moveTo>
                    <a:pt x="0" y="0"/>
                  </a:moveTo>
                  <a:lnTo>
                    <a:pt x="1205821" y="0"/>
                  </a:lnTo>
                  <a:lnTo>
                    <a:pt x="1205821" y="1147286"/>
                  </a:lnTo>
                  <a:lnTo>
                    <a:pt x="0" y="1147286"/>
                  </a:lnTo>
                  <a:close/>
                </a:path>
              </a:pathLst>
            </a:custGeom>
            <a:solidFill>
              <a:srgbClr val="EDC254"/>
            </a:solidFill>
          </p:spPr>
        </p:sp>
        <p:sp>
          <p:nvSpPr>
            <p:cNvPr id="6" name="TextBox 6"/>
            <p:cNvSpPr txBox="1"/>
            <p:nvPr/>
          </p:nvSpPr>
          <p:spPr>
            <a:xfrm>
              <a:off x="0" y="-47625"/>
              <a:ext cx="1205821" cy="1194911"/>
            </a:xfrm>
            <a:prstGeom prst="rect">
              <a:avLst/>
            </a:prstGeom>
          </p:spPr>
          <p:txBody>
            <a:bodyPr lIns="50800" tIns="50800" rIns="50800" bIns="50800" rtlCol="0" anchor="ctr"/>
            <a:lstStyle/>
            <a:p>
              <a:pPr algn="ctr">
                <a:lnSpc>
                  <a:spcPts val="2659"/>
                </a:lnSpc>
              </a:pPr>
              <a:endParaRPr/>
            </a:p>
          </p:txBody>
        </p:sp>
      </p:grpSp>
      <p:grpSp>
        <p:nvGrpSpPr>
          <p:cNvPr id="10" name="Group 10"/>
          <p:cNvGrpSpPr/>
          <p:nvPr/>
        </p:nvGrpSpPr>
        <p:grpSpPr>
          <a:xfrm>
            <a:off x="-196850" y="981807"/>
            <a:ext cx="4514850" cy="714793"/>
            <a:chOff x="0" y="0"/>
            <a:chExt cx="1189096" cy="188258"/>
          </a:xfrm>
        </p:grpSpPr>
        <p:sp>
          <p:nvSpPr>
            <p:cNvPr id="11" name="Freeform 11"/>
            <p:cNvSpPr/>
            <p:nvPr/>
          </p:nvSpPr>
          <p:spPr>
            <a:xfrm>
              <a:off x="0" y="0"/>
              <a:ext cx="1189096" cy="188258"/>
            </a:xfrm>
            <a:custGeom>
              <a:avLst/>
              <a:gdLst/>
              <a:ahLst/>
              <a:cxnLst/>
              <a:rect l="l" t="t" r="r" b="b"/>
              <a:pathLst>
                <a:path w="1189096" h="188258">
                  <a:moveTo>
                    <a:pt x="0" y="0"/>
                  </a:moveTo>
                  <a:lnTo>
                    <a:pt x="1189096" y="0"/>
                  </a:lnTo>
                  <a:lnTo>
                    <a:pt x="1189096" y="188258"/>
                  </a:lnTo>
                  <a:lnTo>
                    <a:pt x="0" y="188258"/>
                  </a:lnTo>
                  <a:close/>
                </a:path>
              </a:pathLst>
            </a:custGeom>
            <a:solidFill>
              <a:srgbClr val="EDC254"/>
            </a:solidFill>
          </p:spPr>
        </p:sp>
        <p:sp>
          <p:nvSpPr>
            <p:cNvPr id="12" name="TextBox 12"/>
            <p:cNvSpPr txBox="1"/>
            <p:nvPr/>
          </p:nvSpPr>
          <p:spPr>
            <a:xfrm>
              <a:off x="0" y="-47625"/>
              <a:ext cx="1189096" cy="235883"/>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332509" y="1028700"/>
            <a:ext cx="3810000" cy="646331"/>
          </a:xfrm>
          <a:prstGeom prst="rect">
            <a:avLst/>
          </a:prstGeom>
        </p:spPr>
        <p:txBody>
          <a:bodyPr wrap="square" lIns="0" tIns="0" rIns="0" bIns="0" rtlCol="0" anchor="t">
            <a:spAutoFit/>
          </a:bodyPr>
          <a:lstStyle/>
          <a:p>
            <a:pPr>
              <a:spcBef>
                <a:spcPct val="0"/>
              </a:spcBef>
            </a:pPr>
            <a:r>
              <a:rPr lang="en-US" sz="4200" b="1" dirty="0" smtClean="0">
                <a:solidFill>
                  <a:srgbClr val="000000"/>
                </a:solidFill>
                <a:latin typeface="Times New Roman" panose="02020603050405020304" pitchFamily="18" charset="0"/>
                <a:ea typeface="League Spartan"/>
                <a:cs typeface="Times New Roman" panose="02020603050405020304" pitchFamily="18" charset="0"/>
                <a:sym typeface="League Spartan"/>
              </a:rPr>
              <a:t>Pestle Analysis</a:t>
            </a:r>
            <a:endParaRPr lang="en-US" sz="4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grpSp>
        <p:nvGrpSpPr>
          <p:cNvPr id="18" name="Group 18"/>
          <p:cNvGrpSpPr/>
          <p:nvPr/>
        </p:nvGrpSpPr>
        <p:grpSpPr>
          <a:xfrm>
            <a:off x="4773756" y="1028700"/>
            <a:ext cx="800100" cy="714793"/>
            <a:chOff x="0" y="0"/>
            <a:chExt cx="210726" cy="188258"/>
          </a:xfrm>
        </p:grpSpPr>
        <p:sp>
          <p:nvSpPr>
            <p:cNvPr id="19" name="Freeform 19"/>
            <p:cNvSpPr/>
            <p:nvPr/>
          </p:nvSpPr>
          <p:spPr>
            <a:xfrm>
              <a:off x="0" y="0"/>
              <a:ext cx="210726" cy="188258"/>
            </a:xfrm>
            <a:custGeom>
              <a:avLst/>
              <a:gdLst/>
              <a:ahLst/>
              <a:cxnLst/>
              <a:rect l="l" t="t" r="r" b="b"/>
              <a:pathLst>
                <a:path w="210726" h="188258">
                  <a:moveTo>
                    <a:pt x="0" y="0"/>
                  </a:moveTo>
                  <a:lnTo>
                    <a:pt x="210726" y="0"/>
                  </a:lnTo>
                  <a:lnTo>
                    <a:pt x="210726" y="188258"/>
                  </a:lnTo>
                  <a:lnTo>
                    <a:pt x="0" y="188258"/>
                  </a:lnTo>
                  <a:close/>
                </a:path>
              </a:pathLst>
            </a:custGeom>
            <a:solidFill>
              <a:srgbClr val="EDC254"/>
            </a:solidFill>
          </p:spPr>
        </p:sp>
        <p:sp>
          <p:nvSpPr>
            <p:cNvPr id="20" name="TextBox 20"/>
            <p:cNvSpPr txBox="1"/>
            <p:nvPr/>
          </p:nvSpPr>
          <p:spPr>
            <a:xfrm>
              <a:off x="0" y="-47625"/>
              <a:ext cx="210726" cy="235883"/>
            </a:xfrm>
            <a:prstGeom prst="rect">
              <a:avLst/>
            </a:prstGeom>
          </p:spPr>
          <p:txBody>
            <a:bodyPr lIns="50800" tIns="50800" rIns="50800" bIns="50800" rtlCol="0" anchor="ctr"/>
            <a:lstStyle/>
            <a:p>
              <a:pPr algn="ctr">
                <a:lnSpc>
                  <a:spcPts val="2659"/>
                </a:lnSpc>
              </a:pPr>
              <a:endParaRPr/>
            </a:p>
          </p:txBody>
        </p:sp>
      </p:gr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3009900"/>
            <a:ext cx="14958707" cy="4724400"/>
          </a:xfrm>
          <a:prstGeom prst="rect">
            <a:avLst/>
          </a:prstGeom>
        </p:spPr>
      </p:pic>
      <p:sp>
        <p:nvSpPr>
          <p:cNvPr id="13" name="TextBox 12"/>
          <p:cNvSpPr txBox="1"/>
          <p:nvPr/>
        </p:nvSpPr>
        <p:spPr>
          <a:xfrm>
            <a:off x="2590800" y="7848599"/>
            <a:ext cx="13716000" cy="523220"/>
          </a:xfrm>
          <a:prstGeom prst="rect">
            <a:avLst/>
          </a:prstGeom>
          <a:noFill/>
        </p:spPr>
        <p:txBody>
          <a:bodyPr wrap="square" rtlCol="0">
            <a:spAutoFit/>
          </a:bodyPr>
          <a:lstStyle/>
          <a:p>
            <a:pPr algn="ctr"/>
            <a:r>
              <a:rPr lang="en-US" sz="2800" dirty="0" smtClean="0">
                <a:solidFill>
                  <a:srgbClr val="FFC000"/>
                </a:solidFill>
                <a:latin typeface="Times New Roman" panose="02020603050405020304" pitchFamily="18" charset="0"/>
                <a:cs typeface="Times New Roman" panose="02020603050405020304" pitchFamily="18" charset="0"/>
                <a:hlinkClick r:id="rId4"/>
              </a:rPr>
              <a:t>https://medium.com/@anirbanmukherjee1311/pestle-analysis-c6b822164d4</a:t>
            </a:r>
            <a:endParaRPr lang="en-US" sz="2800" dirty="0">
              <a:solidFill>
                <a:srgbClr val="FFC00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838358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5" name="Group 15"/>
          <p:cNvGrpSpPr/>
          <p:nvPr/>
        </p:nvGrpSpPr>
        <p:grpSpPr>
          <a:xfrm>
            <a:off x="0" y="379606"/>
            <a:ext cx="7391400" cy="1834281"/>
            <a:chOff x="0" y="0"/>
            <a:chExt cx="812800" cy="217583"/>
          </a:xfrm>
        </p:grpSpPr>
        <p:sp>
          <p:nvSpPr>
            <p:cNvPr id="16" name="Freeform 16"/>
            <p:cNvSpPr/>
            <p:nvPr/>
          </p:nvSpPr>
          <p:spPr>
            <a:xfrm>
              <a:off x="0" y="0"/>
              <a:ext cx="812800" cy="217583"/>
            </a:xfrm>
            <a:custGeom>
              <a:avLst/>
              <a:gdLst/>
              <a:ahLst/>
              <a:cxnLst/>
              <a:rect l="l" t="t" r="r" b="b"/>
              <a:pathLst>
                <a:path w="812800" h="217583">
                  <a:moveTo>
                    <a:pt x="0" y="0"/>
                  </a:moveTo>
                  <a:lnTo>
                    <a:pt x="812800" y="0"/>
                  </a:lnTo>
                  <a:lnTo>
                    <a:pt x="812800" y="217583"/>
                  </a:lnTo>
                  <a:lnTo>
                    <a:pt x="0" y="217583"/>
                  </a:lnTo>
                  <a:close/>
                </a:path>
              </a:pathLst>
            </a:custGeom>
            <a:solidFill>
              <a:srgbClr val="EDC254"/>
            </a:solidFill>
          </p:spPr>
        </p:sp>
        <p:sp>
          <p:nvSpPr>
            <p:cNvPr id="17" name="TextBox 17"/>
            <p:cNvSpPr txBox="1"/>
            <p:nvPr/>
          </p:nvSpPr>
          <p:spPr>
            <a:xfrm>
              <a:off x="0" y="-47625"/>
              <a:ext cx="812800" cy="26520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811000" y="-140430"/>
            <a:ext cx="5794664" cy="1660343"/>
            <a:chOff x="0" y="0"/>
            <a:chExt cx="812800" cy="117237"/>
          </a:xfrm>
        </p:grpSpPr>
        <p:sp>
          <p:nvSpPr>
            <p:cNvPr id="7" name="Freeform 7"/>
            <p:cNvSpPr/>
            <p:nvPr/>
          </p:nvSpPr>
          <p:spPr>
            <a:xfrm>
              <a:off x="0" y="0"/>
              <a:ext cx="812800" cy="117237"/>
            </a:xfrm>
            <a:custGeom>
              <a:avLst/>
              <a:gdLst/>
              <a:ahLst/>
              <a:cxnLst/>
              <a:rect l="l" t="t" r="r" b="b"/>
              <a:pathLst>
                <a:path w="812800" h="117237">
                  <a:moveTo>
                    <a:pt x="0" y="0"/>
                  </a:moveTo>
                  <a:lnTo>
                    <a:pt x="812800" y="0"/>
                  </a:lnTo>
                  <a:lnTo>
                    <a:pt x="812800" y="117237"/>
                  </a:lnTo>
                  <a:lnTo>
                    <a:pt x="0" y="117237"/>
                  </a:lnTo>
                  <a:close/>
                </a:path>
              </a:pathLst>
            </a:custGeom>
            <a:solidFill>
              <a:srgbClr val="EDC254"/>
            </a:solidFill>
          </p:spPr>
        </p:sp>
        <p:sp>
          <p:nvSpPr>
            <p:cNvPr id="8" name="TextBox 8"/>
            <p:cNvSpPr txBox="1"/>
            <p:nvPr/>
          </p:nvSpPr>
          <p:spPr>
            <a:xfrm>
              <a:off x="0" y="-47625"/>
              <a:ext cx="812800" cy="164862"/>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228600" y="691348"/>
            <a:ext cx="7162800" cy="1292662"/>
          </a:xfrm>
          <a:prstGeom prst="rect">
            <a:avLst/>
          </a:prstGeom>
        </p:spPr>
        <p:txBody>
          <a:bodyPr wrap="square" lIns="0" tIns="0" rIns="0" bIns="0" rtlCol="0" anchor="t">
            <a:spAutoFit/>
          </a:bodyPr>
          <a:lstStyle/>
          <a:p>
            <a:pPr>
              <a:spcBef>
                <a:spcPct val="0"/>
              </a:spcBef>
            </a:pPr>
            <a:r>
              <a:rPr lang="en-US" sz="4200" b="1" dirty="0">
                <a:solidFill>
                  <a:srgbClr val="000000"/>
                </a:solidFill>
                <a:latin typeface="Times New Roman" panose="02020603050405020304" pitchFamily="18" charset="0"/>
                <a:ea typeface="League Spartan"/>
                <a:cs typeface="Times New Roman" panose="02020603050405020304" pitchFamily="18" charset="0"/>
                <a:sym typeface="League Spartan"/>
              </a:rPr>
              <a:t>Impact Analysis: Political and Economic Factors</a:t>
            </a:r>
          </a:p>
        </p:txBody>
      </p:sp>
      <p:grpSp>
        <p:nvGrpSpPr>
          <p:cNvPr id="21" name="Group 6"/>
          <p:cNvGrpSpPr/>
          <p:nvPr/>
        </p:nvGrpSpPr>
        <p:grpSpPr>
          <a:xfrm>
            <a:off x="11811000" y="8953500"/>
            <a:ext cx="5794664" cy="1825869"/>
            <a:chOff x="0" y="0"/>
            <a:chExt cx="812800" cy="117237"/>
          </a:xfrm>
        </p:grpSpPr>
        <p:sp>
          <p:nvSpPr>
            <p:cNvPr id="22" name="Freeform 7"/>
            <p:cNvSpPr/>
            <p:nvPr/>
          </p:nvSpPr>
          <p:spPr>
            <a:xfrm>
              <a:off x="0" y="0"/>
              <a:ext cx="812800" cy="117237"/>
            </a:xfrm>
            <a:custGeom>
              <a:avLst/>
              <a:gdLst/>
              <a:ahLst/>
              <a:cxnLst/>
              <a:rect l="l" t="t" r="r" b="b"/>
              <a:pathLst>
                <a:path w="812800" h="117237">
                  <a:moveTo>
                    <a:pt x="0" y="0"/>
                  </a:moveTo>
                  <a:lnTo>
                    <a:pt x="812800" y="0"/>
                  </a:lnTo>
                  <a:lnTo>
                    <a:pt x="812800" y="117237"/>
                  </a:lnTo>
                  <a:lnTo>
                    <a:pt x="0" y="117237"/>
                  </a:lnTo>
                  <a:close/>
                </a:path>
              </a:pathLst>
            </a:custGeom>
            <a:solidFill>
              <a:srgbClr val="EDC254"/>
            </a:solidFill>
          </p:spPr>
        </p:sp>
        <p:sp>
          <p:nvSpPr>
            <p:cNvPr id="23" name="TextBox 8"/>
            <p:cNvSpPr txBox="1"/>
            <p:nvPr/>
          </p:nvSpPr>
          <p:spPr>
            <a:xfrm>
              <a:off x="0" y="-47625"/>
              <a:ext cx="812800" cy="164862"/>
            </a:xfrm>
            <a:prstGeom prst="rect">
              <a:avLst/>
            </a:prstGeom>
          </p:spPr>
          <p:txBody>
            <a:bodyPr lIns="50800" tIns="50800" rIns="50800" bIns="50800" rtlCol="0" anchor="ctr"/>
            <a:lstStyle/>
            <a:p>
              <a:pPr algn="ctr">
                <a:lnSpc>
                  <a:spcPts val="2659"/>
                </a:lnSpc>
              </a:pPr>
              <a:endParaRPr/>
            </a:p>
          </p:txBody>
        </p:sp>
      </p:grpSp>
      <p:pic>
        <p:nvPicPr>
          <p:cNvPr id="1026" name="Picture 2" descr="hotels-labor-short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4336" y="3086101"/>
            <a:ext cx="7813860" cy="3906930"/>
          </a:xfrm>
          <a:prstGeom prst="roundRect">
            <a:avLst>
              <a:gd name="adj" fmla="val 4167"/>
            </a:avLst>
          </a:prstGeom>
          <a:solidFill>
            <a:srgbClr val="FFFFFF"/>
          </a:solidFill>
          <a:ln w="76200" cap="sq">
            <a:solidFill>
              <a:srgbClr val="FFC000"/>
            </a:solidFill>
            <a:miter lim="800000"/>
          </a:ln>
          <a:effectLst>
            <a:glow rad="101600">
              <a:srgbClr val="FFC000">
                <a:alpha val="60000"/>
              </a:srgbClr>
            </a:glow>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p:spPr>
      </p:pic>
      <p:sp>
        <p:nvSpPr>
          <p:cNvPr id="18" name="TextBox 17"/>
          <p:cNvSpPr txBox="1"/>
          <p:nvPr/>
        </p:nvSpPr>
        <p:spPr>
          <a:xfrm>
            <a:off x="9525000" y="7651979"/>
            <a:ext cx="8080664" cy="954107"/>
          </a:xfrm>
          <a:prstGeom prst="rect">
            <a:avLst/>
          </a:prstGeom>
          <a:noFill/>
        </p:spPr>
        <p:txBody>
          <a:bodyPr wrap="square" rtlCol="0">
            <a:spAutoFit/>
          </a:bodyPr>
          <a:lstStyle/>
          <a:p>
            <a:pPr algn="ctr"/>
            <a:r>
              <a:rPr lang="en-US" sz="2800" dirty="0" smtClean="0">
                <a:solidFill>
                  <a:srgbClr val="FFC000"/>
                </a:solidFill>
                <a:latin typeface="Times New Roman" panose="02020603050405020304" pitchFamily="18" charset="0"/>
                <a:cs typeface="Times New Roman" panose="02020603050405020304" pitchFamily="18" charset="0"/>
                <a:hlinkClick r:id="rId4"/>
              </a:rPr>
              <a:t>https://www.phocuswire.com/labor-shortages-in-hospitality</a:t>
            </a:r>
            <a:endParaRPr lang="en-US" sz="2800" dirty="0">
              <a:solidFill>
                <a:srgbClr val="FFC000"/>
              </a:solidFill>
              <a:latin typeface="Times New Roman" panose="02020603050405020304" pitchFamily="18" charset="0"/>
              <a:cs typeface="Times New Roman" panose="02020603050405020304" pitchFamily="18" charset="0"/>
            </a:endParaRPr>
          </a:p>
        </p:txBody>
      </p:sp>
      <p:sp>
        <p:nvSpPr>
          <p:cNvPr id="9" name="Rectangle 8"/>
          <p:cNvSpPr/>
          <p:nvPr/>
        </p:nvSpPr>
        <p:spPr>
          <a:xfrm>
            <a:off x="375138" y="2642958"/>
            <a:ext cx="9144000" cy="5748048"/>
          </a:xfrm>
          <a:prstGeom prst="rect">
            <a:avLst/>
          </a:prstGeom>
        </p:spPr>
        <p:txBody>
          <a:bodyPr>
            <a:spAutoFit/>
          </a:bodyPr>
          <a:lstStyle/>
          <a:p>
            <a:pPr>
              <a:lnSpc>
                <a:spcPct val="107000"/>
              </a:lnSpc>
              <a:spcAft>
                <a:spcPts val="800"/>
              </a:spcAft>
            </a:pPr>
            <a:r>
              <a:rPr lang="en-US" sz="2800" b="1" dirty="0">
                <a:latin typeface="Times New Roman" panose="02020603050405020304" pitchFamily="18" charset="0"/>
                <a:ea typeface="Calibri" panose="020F0502020204030204" pitchFamily="34" charset="0"/>
                <a:cs typeface="Times New Roman" panose="02020603050405020304" pitchFamily="18" charset="0"/>
              </a:rPr>
              <a:t>Political Factors:</a:t>
            </a:r>
            <a:endParaRPr lang="en-US" sz="28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800" dirty="0">
                <a:latin typeface="Times New Roman" panose="02020603050405020304" pitchFamily="18" charset="0"/>
                <a:ea typeface="Calibri" panose="020F0502020204030204" pitchFamily="34" charset="0"/>
                <a:cs typeface="Times New Roman" panose="02020603050405020304" pitchFamily="18" charset="0"/>
              </a:rPr>
              <a:t>The effect of strict immigration policies on the availability of workers.</a:t>
            </a: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800" dirty="0">
                <a:latin typeface="Times New Roman" panose="02020603050405020304" pitchFamily="18" charset="0"/>
                <a:ea typeface="Calibri" panose="020F0502020204030204" pitchFamily="34" charset="0"/>
                <a:cs typeface="Times New Roman" panose="02020603050405020304" pitchFamily="18" charset="0"/>
              </a:rPr>
              <a:t>The complexity added by labor laws and compliance requirements.</a:t>
            </a:r>
          </a:p>
          <a:p>
            <a:pPr>
              <a:lnSpc>
                <a:spcPct val="107000"/>
              </a:lnSpc>
              <a:spcAft>
                <a:spcPts val="800"/>
              </a:spcAft>
            </a:pPr>
            <a:r>
              <a:rPr lang="en-US" sz="2800" b="1" dirty="0">
                <a:latin typeface="Times New Roman" panose="02020603050405020304" pitchFamily="18" charset="0"/>
                <a:ea typeface="Calibri" panose="020F0502020204030204" pitchFamily="34" charset="0"/>
                <a:cs typeface="Times New Roman" panose="02020603050405020304" pitchFamily="18" charset="0"/>
              </a:rPr>
              <a:t>Economic Factors:</a:t>
            </a:r>
            <a:endParaRPr lang="en-US" sz="2800"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800" dirty="0">
                <a:latin typeface="Times New Roman" panose="02020603050405020304" pitchFamily="18" charset="0"/>
                <a:ea typeface="Calibri" panose="020F0502020204030204" pitchFamily="34" charset="0"/>
                <a:cs typeface="Times New Roman" panose="02020603050405020304" pitchFamily="18" charset="0"/>
              </a:rPr>
              <a:t>Wage differences when compared to other industries.</a:t>
            </a: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800" dirty="0">
                <a:latin typeface="Times New Roman" panose="02020603050405020304" pitchFamily="18" charset="0"/>
                <a:ea typeface="Calibri" panose="020F0502020204030204" pitchFamily="34" charset="0"/>
                <a:cs typeface="Times New Roman" panose="02020603050405020304" pitchFamily="18" charset="0"/>
              </a:rPr>
              <a:t>Increasing living costs making jobs in hospitality less </a:t>
            </a:r>
            <a:r>
              <a:rPr lang="en-US" sz="2800" dirty="0" smtClean="0">
                <a:latin typeface="Times New Roman" panose="02020603050405020304" pitchFamily="18" charset="0"/>
                <a:ea typeface="Calibri" panose="020F0502020204030204" pitchFamily="34" charset="0"/>
                <a:cs typeface="Times New Roman" panose="02020603050405020304" pitchFamily="18" charset="0"/>
              </a:rPr>
              <a:t>attractive (</a:t>
            </a:r>
            <a:r>
              <a:rPr lang="en-US" sz="2800" dirty="0" err="1">
                <a:latin typeface="Times New Roman" panose="02020603050405020304" pitchFamily="18" charset="0"/>
                <a:ea typeface="Calibri" panose="020F0502020204030204" pitchFamily="34" charset="0"/>
                <a:cs typeface="Times New Roman" panose="02020603050405020304" pitchFamily="18" charset="0"/>
              </a:rPr>
              <a:t>Morosan</a:t>
            </a:r>
            <a:r>
              <a:rPr lang="en-US" sz="2800" dirty="0">
                <a:latin typeface="Times New Roman" panose="02020603050405020304" pitchFamily="18" charset="0"/>
                <a:ea typeface="Calibri" panose="020F0502020204030204" pitchFamily="34" charset="0"/>
                <a:cs typeface="Times New Roman" panose="02020603050405020304" pitchFamily="18" charset="0"/>
              </a:rPr>
              <a:t>, and Bowen, 2022).</a:t>
            </a: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2800" dirty="0">
                <a:latin typeface="Times New Roman" panose="02020603050405020304" pitchFamily="18" charset="0"/>
                <a:ea typeface="Calibri" panose="020F0502020204030204" pitchFamily="34" charset="0"/>
                <a:cs typeface="Times New Roman" panose="02020603050405020304" pitchFamily="18" charset="0"/>
              </a:rPr>
              <a:t>A lack of financial incentives contributing to low employee retention.</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7"/>
          <p:cNvGrpSpPr/>
          <p:nvPr/>
        </p:nvGrpSpPr>
        <p:grpSpPr>
          <a:xfrm>
            <a:off x="304799" y="709145"/>
            <a:ext cx="9713241" cy="2595533"/>
            <a:chOff x="0" y="0"/>
            <a:chExt cx="820186" cy="328512"/>
          </a:xfrm>
        </p:grpSpPr>
        <p:sp>
          <p:nvSpPr>
            <p:cNvPr id="8" name="Freeform 8"/>
            <p:cNvSpPr/>
            <p:nvPr/>
          </p:nvSpPr>
          <p:spPr>
            <a:xfrm>
              <a:off x="0" y="0"/>
              <a:ext cx="820186" cy="328512"/>
            </a:xfrm>
            <a:custGeom>
              <a:avLst/>
              <a:gdLst/>
              <a:ahLst/>
              <a:cxnLst/>
              <a:rect l="l" t="t" r="r" b="b"/>
              <a:pathLst>
                <a:path w="820186" h="328512">
                  <a:moveTo>
                    <a:pt x="126789" y="0"/>
                  </a:moveTo>
                  <a:lnTo>
                    <a:pt x="693397" y="0"/>
                  </a:lnTo>
                  <a:cubicBezTo>
                    <a:pt x="727023" y="0"/>
                    <a:pt x="759273" y="13358"/>
                    <a:pt x="783050" y="37136"/>
                  </a:cubicBezTo>
                  <a:cubicBezTo>
                    <a:pt x="806828" y="60913"/>
                    <a:pt x="820186" y="93162"/>
                    <a:pt x="820186" y="126789"/>
                  </a:cubicBezTo>
                  <a:lnTo>
                    <a:pt x="820186" y="201723"/>
                  </a:lnTo>
                  <a:cubicBezTo>
                    <a:pt x="820186" y="235350"/>
                    <a:pt x="806828" y="267599"/>
                    <a:pt x="783050" y="291376"/>
                  </a:cubicBezTo>
                  <a:cubicBezTo>
                    <a:pt x="759273" y="315154"/>
                    <a:pt x="727023" y="328512"/>
                    <a:pt x="693397" y="328512"/>
                  </a:cubicBezTo>
                  <a:lnTo>
                    <a:pt x="126789" y="328512"/>
                  </a:lnTo>
                  <a:cubicBezTo>
                    <a:pt x="56765" y="328512"/>
                    <a:pt x="0" y="271747"/>
                    <a:pt x="0" y="201723"/>
                  </a:cubicBezTo>
                  <a:lnTo>
                    <a:pt x="0" y="126789"/>
                  </a:lnTo>
                  <a:cubicBezTo>
                    <a:pt x="0" y="56765"/>
                    <a:pt x="56765" y="0"/>
                    <a:pt x="126789" y="0"/>
                  </a:cubicBezTo>
                  <a:close/>
                </a:path>
              </a:pathLst>
            </a:custGeom>
            <a:solidFill>
              <a:srgbClr val="EDC254"/>
            </a:solidFill>
          </p:spPr>
        </p:sp>
        <p:sp>
          <p:nvSpPr>
            <p:cNvPr id="9" name="TextBox 9"/>
            <p:cNvSpPr txBox="1"/>
            <p:nvPr/>
          </p:nvSpPr>
          <p:spPr>
            <a:xfrm>
              <a:off x="0" y="-47625"/>
              <a:ext cx="820186" cy="376137"/>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1014845" y="1211823"/>
            <a:ext cx="9003196" cy="1590179"/>
          </a:xfrm>
          <a:prstGeom prst="rect">
            <a:avLst/>
          </a:prstGeom>
        </p:spPr>
        <p:txBody>
          <a:bodyPr wrap="square" lIns="0" tIns="0" rIns="0" bIns="0" rtlCol="0" anchor="t">
            <a:spAutoFit/>
          </a:bodyPr>
          <a:lstStyle/>
          <a:p>
            <a:pPr>
              <a:lnSpc>
                <a:spcPts val="6243"/>
              </a:lnSpc>
              <a:spcBef>
                <a:spcPct val="0"/>
              </a:spcBef>
            </a:pPr>
            <a:r>
              <a:rPr lang="en-US" sz="4600" b="1" dirty="0">
                <a:latin typeface="Times New Roman" panose="02020603050405020304" pitchFamily="18" charset="0"/>
                <a:cs typeface="Times New Roman" panose="02020603050405020304" pitchFamily="18" charset="0"/>
              </a:rPr>
              <a:t>Impact Analysis: Sociological and Technological Factors</a:t>
            </a:r>
            <a:endParaRPr lang="en-US" sz="46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pic>
        <p:nvPicPr>
          <p:cNvPr id="15" name="Picture 2" descr="Labor Shortage in Manufacturing: Statistics &amp; Ways to Comb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94903" y="2802002"/>
            <a:ext cx="6617867" cy="4958495"/>
          </a:xfrm>
          <a:prstGeom prst="rect">
            <a:avLst/>
          </a:prstGeom>
          <a:solidFill>
            <a:srgbClr val="FFFFFF">
              <a:shade val="85000"/>
            </a:srgbClr>
          </a:solidFill>
          <a:ln w="190500" cap="sq">
            <a:solidFill>
              <a:srgbClr val="FFFFFF"/>
            </a:solidFill>
            <a:miter lim="800000"/>
          </a:ln>
          <a:effectLst>
            <a:outerShdw blurRad="50800" dir="12900000" kx="195000" ky="145000" algn="tl" rotWithShape="0">
              <a:srgbClr val="000000">
                <a:alpha val="29000"/>
              </a:srgbClr>
            </a:outerShdw>
          </a:effectLst>
          <a:scene3d>
            <a:camera prst="orthographicFront">
              <a:rot lat="0" lon="0" rev="360000"/>
            </a:camera>
            <a:lightRig rig="twoPt" dir="t">
              <a:rot lat="0" lon="0" rev="7200000"/>
            </a:lightRig>
          </a:scene3d>
          <a:sp3d contourW="12700">
            <a:bevelT w="25400" h="19050" prst="angle"/>
            <a:contourClr>
              <a:srgbClr val="969696"/>
            </a:contourClr>
          </a:sp3d>
          <a:extLst/>
        </p:spPr>
      </p:pic>
      <p:sp>
        <p:nvSpPr>
          <p:cNvPr id="12" name="TextBox 11"/>
          <p:cNvSpPr txBox="1"/>
          <p:nvPr/>
        </p:nvSpPr>
        <p:spPr>
          <a:xfrm>
            <a:off x="9864729" y="8425595"/>
            <a:ext cx="8423271" cy="523220"/>
          </a:xfrm>
          <a:prstGeom prst="rect">
            <a:avLst/>
          </a:prstGeom>
          <a:noFill/>
        </p:spPr>
        <p:txBody>
          <a:bodyPr wrap="square" rtlCol="0">
            <a:spAutoFit/>
          </a:bodyPr>
          <a:lstStyle/>
          <a:p>
            <a:r>
              <a:rPr lang="en-US" sz="2800" dirty="0" smtClean="0">
                <a:latin typeface="Times New Roman" panose="02020603050405020304" pitchFamily="18" charset="0"/>
                <a:cs typeface="Times New Roman" panose="02020603050405020304" pitchFamily="18" charset="0"/>
                <a:hlinkClick r:id="rId4"/>
              </a:rPr>
              <a:t>https://scw.ai/blog/labor-shortage-in-manufacturing/</a:t>
            </a:r>
            <a:endParaRPr lang="en-US" sz="2800" dirty="0">
              <a:latin typeface="Times New Roman" panose="02020603050405020304" pitchFamily="18" charset="0"/>
              <a:cs typeface="Times New Roman" panose="02020603050405020304" pitchFamily="18" charset="0"/>
            </a:endParaRPr>
          </a:p>
        </p:txBody>
      </p:sp>
      <p:sp>
        <p:nvSpPr>
          <p:cNvPr id="5" name="Rectangle 4"/>
          <p:cNvSpPr/>
          <p:nvPr/>
        </p:nvSpPr>
        <p:spPr>
          <a:xfrm>
            <a:off x="589418" y="3467100"/>
            <a:ext cx="9773781" cy="5693866"/>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Sociological Factors:</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Changes in demographics of workforce: Expectations of Millennials and Gen Z</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Attainment of work-life balance opportunities and ability for personal </a:t>
            </a:r>
            <a:r>
              <a:rPr lang="en-US" sz="2800" dirty="0" smtClean="0">
                <a:latin typeface="Times New Roman" panose="02020603050405020304" pitchFamily="18" charset="0"/>
                <a:cs typeface="Times New Roman" panose="02020603050405020304" pitchFamily="18" charset="0"/>
              </a:rPr>
              <a:t>growth (</a:t>
            </a:r>
            <a:r>
              <a:rPr lang="en-US" sz="2800" dirty="0" err="1">
                <a:latin typeface="Times New Roman" panose="02020603050405020304" pitchFamily="18" charset="0"/>
                <a:cs typeface="Times New Roman" panose="02020603050405020304" pitchFamily="18" charset="0"/>
              </a:rPr>
              <a:t>Morosan</a:t>
            </a:r>
            <a:r>
              <a:rPr lang="en-US" sz="2800" dirty="0">
                <a:latin typeface="Times New Roman" panose="02020603050405020304" pitchFamily="18" charset="0"/>
                <a:cs typeface="Times New Roman" panose="02020603050405020304" pitchFamily="18" charset="0"/>
              </a:rPr>
              <a:t>, and Bowen, </a:t>
            </a:r>
            <a:r>
              <a:rPr lang="en-US" sz="2800" dirty="0" smtClean="0">
                <a:latin typeface="Times New Roman" panose="02020603050405020304" pitchFamily="18" charset="0"/>
                <a:cs typeface="Times New Roman" panose="02020603050405020304" pitchFamily="18" charset="0"/>
              </a:rPr>
              <a:t>2022).</a:t>
            </a:r>
            <a:endParaRPr lang="en-US" sz="2800" dirty="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a:p>
            <a:r>
              <a:rPr lang="en-US" sz="2800" b="1" dirty="0">
                <a:latin typeface="Times New Roman" panose="02020603050405020304" pitchFamily="18" charset="0"/>
                <a:cs typeface="Times New Roman" panose="02020603050405020304" pitchFamily="18" charset="0"/>
              </a:rPr>
              <a:t>Technological Factors:</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Continued reliance of automation and AI within operational jobs.</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Efficiencies assist in minimizing the labor gap</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Limitation of technology; technology cannot substitute the human aspect</a:t>
            </a:r>
            <a:r>
              <a:rPr lang="en-US" sz="2800" dirty="0" smtClean="0">
                <a:latin typeface="Times New Roman" panose="02020603050405020304" pitchFamily="18" charset="0"/>
                <a:cs typeface="Times New Roman" panose="02020603050405020304" pitchFamily="18" charset="0"/>
              </a:rPr>
              <a:t>.</a:t>
            </a:r>
          </a:p>
          <a:p>
            <a:endParaRPr lang="en-US" sz="28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0"/>
          <p:cNvGrpSpPr/>
          <p:nvPr/>
        </p:nvGrpSpPr>
        <p:grpSpPr>
          <a:xfrm>
            <a:off x="0" y="986953"/>
            <a:ext cx="8197850" cy="1266093"/>
            <a:chOff x="0" y="0"/>
            <a:chExt cx="1189096" cy="188258"/>
          </a:xfrm>
        </p:grpSpPr>
        <p:sp>
          <p:nvSpPr>
            <p:cNvPr id="11" name="Freeform 11"/>
            <p:cNvSpPr/>
            <p:nvPr/>
          </p:nvSpPr>
          <p:spPr>
            <a:xfrm>
              <a:off x="0" y="0"/>
              <a:ext cx="1189096" cy="188258"/>
            </a:xfrm>
            <a:custGeom>
              <a:avLst/>
              <a:gdLst/>
              <a:ahLst/>
              <a:cxnLst/>
              <a:rect l="l" t="t" r="r" b="b"/>
              <a:pathLst>
                <a:path w="1189096" h="188258">
                  <a:moveTo>
                    <a:pt x="0" y="0"/>
                  </a:moveTo>
                  <a:lnTo>
                    <a:pt x="1189096" y="0"/>
                  </a:lnTo>
                  <a:lnTo>
                    <a:pt x="1189096" y="188258"/>
                  </a:lnTo>
                  <a:lnTo>
                    <a:pt x="0" y="188258"/>
                  </a:lnTo>
                  <a:close/>
                </a:path>
              </a:pathLst>
            </a:custGeom>
            <a:solidFill>
              <a:srgbClr val="EDC254"/>
            </a:solidFill>
          </p:spPr>
        </p:sp>
        <p:sp>
          <p:nvSpPr>
            <p:cNvPr id="13" name="TextBox 12"/>
            <p:cNvSpPr txBox="1"/>
            <p:nvPr/>
          </p:nvSpPr>
          <p:spPr>
            <a:xfrm>
              <a:off x="0" y="-47625"/>
              <a:ext cx="1189096" cy="235883"/>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914400" y="1222454"/>
            <a:ext cx="4471555" cy="795089"/>
          </a:xfrm>
          <a:prstGeom prst="rect">
            <a:avLst/>
          </a:prstGeom>
        </p:spPr>
        <p:txBody>
          <a:bodyPr wrap="square" lIns="0" tIns="0" rIns="0" bIns="0" rtlCol="0" anchor="t">
            <a:spAutoFit/>
          </a:bodyPr>
          <a:lstStyle/>
          <a:p>
            <a:pPr>
              <a:lnSpc>
                <a:spcPts val="6243"/>
              </a:lnSpc>
              <a:spcBef>
                <a:spcPct val="0"/>
              </a:spcBef>
            </a:pPr>
            <a:r>
              <a:rPr lang="en-US" sz="4200" b="1" dirty="0" smtClean="0">
                <a:latin typeface="Times New Roman" panose="02020603050405020304" pitchFamily="18" charset="0"/>
                <a:cs typeface="Times New Roman" panose="02020603050405020304" pitchFamily="18" charset="0"/>
              </a:rPr>
              <a:t>Cultural </a:t>
            </a:r>
            <a:r>
              <a:rPr lang="en-US" sz="4200" b="1" dirty="0">
                <a:latin typeface="Times New Roman" panose="02020603050405020304" pitchFamily="18" charset="0"/>
                <a:cs typeface="Times New Roman" panose="02020603050405020304" pitchFamily="18" charset="0"/>
              </a:rPr>
              <a:t>Theories:</a:t>
            </a:r>
            <a:endParaRPr lang="en-US" sz="4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2" name="TextBox 11"/>
          <p:cNvSpPr txBox="1"/>
          <p:nvPr/>
        </p:nvSpPr>
        <p:spPr>
          <a:xfrm>
            <a:off x="9372600" y="8153315"/>
            <a:ext cx="8423271" cy="954107"/>
          </a:xfrm>
          <a:prstGeom prst="rect">
            <a:avLst/>
          </a:prstGeom>
          <a:noFill/>
        </p:spPr>
        <p:txBody>
          <a:bodyPr wrap="square" rtlCol="0">
            <a:spAutoFit/>
          </a:bodyPr>
          <a:lstStyle/>
          <a:p>
            <a:r>
              <a:rPr lang="en-US" sz="2800" dirty="0" smtClean="0">
                <a:hlinkClick r:id="rId3"/>
              </a:rPr>
              <a:t>https://blog.happily.ai/the-need-for-cultural-adaptability-in-2022/</a:t>
            </a:r>
            <a:endParaRPr lang="en-US" sz="2800" dirty="0"/>
          </a:p>
        </p:txBody>
      </p:sp>
      <p:sp>
        <p:nvSpPr>
          <p:cNvPr id="5" name="Rectangle 4"/>
          <p:cNvSpPr/>
          <p:nvPr/>
        </p:nvSpPr>
        <p:spPr>
          <a:xfrm>
            <a:off x="609600" y="3009900"/>
            <a:ext cx="6268581" cy="3970318"/>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Cultural Dynamics:</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Diversity and inclusion programs (e.g., Marriott's hiring from underrepresented communities).</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Culturally adaptive workforce models tailored to local needs (e.g., Hilton Hotels).</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Cross-cultural training to enhance teamwork and customer satisfaction.</a:t>
            </a:r>
          </a:p>
        </p:txBody>
      </p:sp>
      <p:pic>
        <p:nvPicPr>
          <p:cNvPr id="2" name="Picture 1"/>
          <p:cNvPicPr>
            <a:picLocks noChangeAspect="1"/>
          </p:cNvPicPr>
          <p:nvPr/>
        </p:nvPicPr>
        <p:blipFill rotWithShape="1">
          <a:blip r:embed="rId4"/>
          <a:srcRect b="5391"/>
          <a:stretch/>
        </p:blipFill>
        <p:spPr>
          <a:xfrm>
            <a:off x="10287000" y="986953"/>
            <a:ext cx="5600700" cy="6671147"/>
          </a:xfrm>
          <a:prstGeom prst="roundRect">
            <a:avLst>
              <a:gd name="adj" fmla="val 16667"/>
            </a:avLst>
          </a:prstGeom>
          <a:ln>
            <a:noFill/>
          </a:ln>
          <a:effectLst>
            <a:outerShdw blurRad="88900" dist="419100" dir="18900000" sx="101000" sy="101000" algn="bl" rotWithShape="0">
              <a:prstClr val="black">
                <a:alpha val="35000"/>
              </a:prstClr>
            </a:outerShdw>
          </a:effectLst>
          <a:scene3d>
            <a:camera prst="orthographicFront"/>
            <a:lightRig rig="contrasting" dir="t">
              <a:rot lat="0" lon="0" rev="4200000"/>
            </a:lightRig>
          </a:scene3d>
          <a:sp3d prstMaterial="plastic">
            <a:bevelT w="381000" h="381000" prst="relaxedInset"/>
            <a:contourClr>
              <a:srgbClr val="969696"/>
            </a:contourClr>
          </a:sp3d>
        </p:spPr>
      </p:pic>
    </p:spTree>
    <p:extLst>
      <p:ext uri="{BB962C8B-B14F-4D97-AF65-F5344CB8AC3E}">
        <p14:creationId xmlns:p14="http://schemas.microsoft.com/office/powerpoint/2010/main" val="17159880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10"/>
          <p:cNvGrpSpPr/>
          <p:nvPr/>
        </p:nvGrpSpPr>
        <p:grpSpPr>
          <a:xfrm>
            <a:off x="0" y="940061"/>
            <a:ext cx="8197850" cy="1266093"/>
            <a:chOff x="0" y="0"/>
            <a:chExt cx="1189096" cy="188258"/>
          </a:xfrm>
        </p:grpSpPr>
        <p:sp>
          <p:nvSpPr>
            <p:cNvPr id="11" name="Freeform 11"/>
            <p:cNvSpPr/>
            <p:nvPr/>
          </p:nvSpPr>
          <p:spPr>
            <a:xfrm>
              <a:off x="0" y="0"/>
              <a:ext cx="1189096" cy="188258"/>
            </a:xfrm>
            <a:custGeom>
              <a:avLst/>
              <a:gdLst/>
              <a:ahLst/>
              <a:cxnLst/>
              <a:rect l="l" t="t" r="r" b="b"/>
              <a:pathLst>
                <a:path w="1189096" h="188258">
                  <a:moveTo>
                    <a:pt x="0" y="0"/>
                  </a:moveTo>
                  <a:lnTo>
                    <a:pt x="1189096" y="0"/>
                  </a:lnTo>
                  <a:lnTo>
                    <a:pt x="1189096" y="188258"/>
                  </a:lnTo>
                  <a:lnTo>
                    <a:pt x="0" y="188258"/>
                  </a:lnTo>
                  <a:close/>
                </a:path>
              </a:pathLst>
            </a:custGeom>
            <a:solidFill>
              <a:srgbClr val="EDC254"/>
            </a:solidFill>
          </p:spPr>
        </p:sp>
        <p:sp>
          <p:nvSpPr>
            <p:cNvPr id="13" name="TextBox 12"/>
            <p:cNvSpPr txBox="1"/>
            <p:nvPr/>
          </p:nvSpPr>
          <p:spPr>
            <a:xfrm>
              <a:off x="0" y="-47625"/>
              <a:ext cx="1189096" cy="235883"/>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990600" y="1175562"/>
            <a:ext cx="4319155" cy="795089"/>
          </a:xfrm>
          <a:prstGeom prst="rect">
            <a:avLst/>
          </a:prstGeom>
        </p:spPr>
        <p:txBody>
          <a:bodyPr wrap="square" lIns="0" tIns="0" rIns="0" bIns="0" rtlCol="0" anchor="t">
            <a:spAutoFit/>
          </a:bodyPr>
          <a:lstStyle/>
          <a:p>
            <a:pPr>
              <a:lnSpc>
                <a:spcPts val="6243"/>
              </a:lnSpc>
              <a:spcBef>
                <a:spcPct val="0"/>
              </a:spcBef>
            </a:pPr>
            <a:r>
              <a:rPr lang="en-US" sz="4200" b="1" dirty="0" smtClean="0">
                <a:latin typeface="Times New Roman" panose="02020603050405020304" pitchFamily="18" charset="0"/>
                <a:cs typeface="Times New Roman" panose="02020603050405020304" pitchFamily="18" charset="0"/>
              </a:rPr>
              <a:t>Ethical Theories</a:t>
            </a:r>
            <a:r>
              <a:rPr lang="en-US" sz="4200" b="1" dirty="0">
                <a:latin typeface="Times New Roman" panose="02020603050405020304" pitchFamily="18" charset="0"/>
                <a:cs typeface="Times New Roman" panose="02020603050405020304" pitchFamily="18" charset="0"/>
              </a:rPr>
              <a:t>:</a:t>
            </a:r>
            <a:endParaRPr lang="en-US" sz="4200" b="1" dirty="0">
              <a:solidFill>
                <a:srgbClr val="000000"/>
              </a:solidFill>
              <a:latin typeface="Times New Roman" panose="02020603050405020304" pitchFamily="18" charset="0"/>
              <a:ea typeface="League Spartan"/>
              <a:cs typeface="Times New Roman" panose="02020603050405020304" pitchFamily="18" charset="0"/>
              <a:sym typeface="League Spartan"/>
            </a:endParaRPr>
          </a:p>
        </p:txBody>
      </p:sp>
      <p:sp>
        <p:nvSpPr>
          <p:cNvPr id="12" name="TextBox 11"/>
          <p:cNvSpPr txBox="1"/>
          <p:nvPr/>
        </p:nvSpPr>
        <p:spPr>
          <a:xfrm>
            <a:off x="9372600" y="8153315"/>
            <a:ext cx="8423271" cy="523220"/>
          </a:xfrm>
          <a:prstGeom prst="rect">
            <a:avLst/>
          </a:prstGeom>
          <a:noFill/>
        </p:spPr>
        <p:txBody>
          <a:bodyPr wrap="square" rtlCol="0">
            <a:spAutoFit/>
          </a:bodyPr>
          <a:lstStyle/>
          <a:p>
            <a:r>
              <a:rPr lang="en-US" sz="2800" dirty="0" smtClean="0">
                <a:hlinkClick r:id="rId3"/>
              </a:rPr>
              <a:t>https://i.ytimg.com/vi/k5GXCdRI_uM/maxresdefault.jpg</a:t>
            </a:r>
            <a:endParaRPr lang="en-US" sz="2800" dirty="0"/>
          </a:p>
        </p:txBody>
      </p:sp>
      <p:sp>
        <p:nvSpPr>
          <p:cNvPr id="5" name="Rectangle 4"/>
          <p:cNvSpPr/>
          <p:nvPr/>
        </p:nvSpPr>
        <p:spPr>
          <a:xfrm>
            <a:off x="589419" y="3467100"/>
            <a:ext cx="7030581" cy="3539430"/>
          </a:xfrm>
          <a:prstGeom prst="rect">
            <a:avLst/>
          </a:prstGeom>
        </p:spPr>
        <p:txBody>
          <a:bodyPr wrap="square">
            <a:spAutoFit/>
          </a:bodyPr>
          <a:lstStyle/>
          <a:p>
            <a:r>
              <a:rPr lang="en-US" sz="2800" b="1" dirty="0">
                <a:latin typeface="Times New Roman" panose="02020603050405020304" pitchFamily="18" charset="0"/>
                <a:cs typeface="Times New Roman" panose="02020603050405020304" pitchFamily="18" charset="0"/>
              </a:rPr>
              <a:t>Ethical Labor Practices:</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Providing fair compensation and benefits to keep employees engaged (e.g., Marriott's '</a:t>
            </a:r>
            <a:r>
              <a:rPr lang="en-US" sz="2800" dirty="0" err="1">
                <a:latin typeface="Times New Roman" panose="02020603050405020304" pitchFamily="18" charset="0"/>
                <a:cs typeface="Times New Roman" panose="02020603050405020304" pitchFamily="18" charset="0"/>
              </a:rPr>
              <a:t>TakeCare</a:t>
            </a:r>
            <a:r>
              <a:rPr lang="en-US" sz="2800" dirty="0">
                <a:latin typeface="Times New Roman" panose="02020603050405020304" pitchFamily="18" charset="0"/>
                <a:cs typeface="Times New Roman" panose="02020603050405020304" pitchFamily="18" charset="0"/>
              </a:rPr>
              <a:t>' program).</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Encouraging work-life balance with flexible scheduling options (e.g., Patagonia).</a:t>
            </a:r>
          </a:p>
          <a:p>
            <a:pPr marL="457200"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Creating safe and inclusive environments for all staff members.</a:t>
            </a:r>
          </a:p>
        </p:txBody>
      </p:sp>
      <p:pic>
        <p:nvPicPr>
          <p:cNvPr id="9" name="Picture 6" descr="Marriott International Inc Employee Benefits | Benefit Overview Summary -  YouTub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97850" y="1605344"/>
            <a:ext cx="9442822" cy="5311588"/>
          </a:xfrm>
          <a:prstGeom prst="roundRect">
            <a:avLst>
              <a:gd name="adj" fmla="val 4167"/>
            </a:avLst>
          </a:prstGeom>
          <a:solidFill>
            <a:srgbClr val="FFFFFF"/>
          </a:solidFill>
          <a:ln w="76200" cap="sq">
            <a:solidFill>
              <a:schemeClr val="tx1"/>
            </a:solidFill>
            <a:miter lim="800000"/>
          </a:ln>
          <a:effectLst>
            <a:outerShdw blurRad="190500" dist="381000" dir="2700000" algn="ctr">
              <a:srgbClr val="000000">
                <a:alpha val="49000"/>
              </a:srgbClr>
            </a:outerShdw>
            <a:reflection blurRad="6350" stA="52000" endA="300" endPos="35000" dir="5400000" sy="-100000" algn="bl" rotWithShape="0"/>
          </a:effectLst>
          <a:scene3d>
            <a:camera prst="orthographicFront">
              <a:rot lat="0" lon="0" rev="0"/>
            </a:camera>
            <a:lightRig rig="glow" dir="t">
              <a:rot lat="0" lon="0" rev="4800000"/>
            </a:lightRig>
          </a:scene3d>
          <a:sp3d prstMaterial="matte">
            <a:bevelT w="127000" h="63500"/>
          </a:sp3d>
          <a:extLst/>
        </p:spPr>
      </p:pic>
    </p:spTree>
    <p:extLst>
      <p:ext uri="{BB962C8B-B14F-4D97-AF65-F5344CB8AC3E}">
        <p14:creationId xmlns:p14="http://schemas.microsoft.com/office/powerpoint/2010/main" val="200339151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19496" y="1640459"/>
            <a:ext cx="9960254" cy="6703441"/>
          </a:xfrm>
          <a:prstGeom prst="rect">
            <a:avLst/>
          </a:prstGeom>
        </p:spPr>
      </p:pic>
      <p:grpSp>
        <p:nvGrpSpPr>
          <p:cNvPr id="2" name="Group 2"/>
          <p:cNvGrpSpPr/>
          <p:nvPr/>
        </p:nvGrpSpPr>
        <p:grpSpPr>
          <a:xfrm>
            <a:off x="1028700" y="8870950"/>
            <a:ext cx="3086100" cy="387350"/>
            <a:chOff x="0" y="0"/>
            <a:chExt cx="812800" cy="102018"/>
          </a:xfrm>
        </p:grpSpPr>
        <p:sp>
          <p:nvSpPr>
            <p:cNvPr id="3" name="Freeform 3"/>
            <p:cNvSpPr/>
            <p:nvPr/>
          </p:nvSpPr>
          <p:spPr>
            <a:xfrm>
              <a:off x="0" y="0"/>
              <a:ext cx="812800" cy="102018"/>
            </a:xfrm>
            <a:custGeom>
              <a:avLst/>
              <a:gdLst/>
              <a:ahLst/>
              <a:cxnLst/>
              <a:rect l="l" t="t" r="r" b="b"/>
              <a:pathLst>
                <a:path w="812800" h="102018">
                  <a:moveTo>
                    <a:pt x="0" y="0"/>
                  </a:moveTo>
                  <a:lnTo>
                    <a:pt x="812800" y="0"/>
                  </a:lnTo>
                  <a:lnTo>
                    <a:pt x="812800" y="102018"/>
                  </a:lnTo>
                  <a:lnTo>
                    <a:pt x="0" y="102018"/>
                  </a:lnTo>
                  <a:close/>
                </a:path>
              </a:pathLst>
            </a:custGeom>
            <a:solidFill>
              <a:srgbClr val="EDC254"/>
            </a:solidFill>
          </p:spPr>
        </p:sp>
        <p:sp>
          <p:nvSpPr>
            <p:cNvPr id="4" name="TextBox 4"/>
            <p:cNvSpPr txBox="1"/>
            <p:nvPr/>
          </p:nvSpPr>
          <p:spPr>
            <a:xfrm>
              <a:off x="0" y="-47625"/>
              <a:ext cx="812800" cy="149643"/>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1063336" y="1655113"/>
            <a:ext cx="7734300" cy="707886"/>
          </a:xfrm>
          <a:prstGeom prst="rect">
            <a:avLst/>
          </a:prstGeom>
        </p:spPr>
        <p:txBody>
          <a:bodyPr wrap="square" lIns="0" tIns="0" rIns="0" bIns="0" rtlCol="0" anchor="t">
            <a:spAutoFit/>
          </a:bodyPr>
          <a:lstStyle/>
          <a:p>
            <a:pPr>
              <a:spcBef>
                <a:spcPct val="0"/>
              </a:spcBef>
            </a:pPr>
            <a:r>
              <a:rPr lang="en-US" sz="4600" b="1" dirty="0">
                <a:solidFill>
                  <a:srgbClr val="000000"/>
                </a:solidFill>
                <a:latin typeface="Times New Roman" panose="02020603050405020304" pitchFamily="18" charset="0"/>
                <a:ea typeface="League Spartan"/>
                <a:cs typeface="Times New Roman" panose="02020603050405020304" pitchFamily="18" charset="0"/>
                <a:sym typeface="League Spartan"/>
              </a:rPr>
              <a:t>Recommendations</a:t>
            </a:r>
          </a:p>
        </p:txBody>
      </p:sp>
      <p:sp>
        <p:nvSpPr>
          <p:cNvPr id="13" name="TextBox 13"/>
          <p:cNvSpPr txBox="1"/>
          <p:nvPr/>
        </p:nvSpPr>
        <p:spPr>
          <a:xfrm>
            <a:off x="1860389" y="2666495"/>
            <a:ext cx="6140194" cy="6032421"/>
          </a:xfrm>
          <a:prstGeom prst="rect">
            <a:avLst/>
          </a:prstGeom>
        </p:spPr>
        <p:txBody>
          <a:bodyPr lIns="0" tIns="0" rIns="0" bIns="0" rtlCol="0" anchor="t">
            <a:spAutoFit/>
          </a:bodyPr>
          <a:lstStyle/>
          <a:p>
            <a:r>
              <a:rPr lang="en-US" sz="2800" b="1" dirty="0">
                <a:latin typeface="Times New Roman" panose="02020603050405020304" pitchFamily="18" charset="0"/>
                <a:cs typeface="Times New Roman" panose="02020603050405020304" pitchFamily="18" charset="0"/>
              </a:rPr>
              <a:t>Key Strategies:</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Provide competitive compensation packages and benefits.</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Develop flexible work schedules and allow work-from-home when possible.</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Develop updated training programs for employee needs.</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Run marketing campaigns on career opportunities in the hospitality sector.</a:t>
            </a:r>
          </a:p>
          <a:p>
            <a:r>
              <a:rPr lang="en-US" sz="2800" b="1" dirty="0">
                <a:latin typeface="Times New Roman" panose="02020603050405020304" pitchFamily="18" charset="0"/>
                <a:cs typeface="Times New Roman" panose="02020603050405020304" pitchFamily="18" charset="0"/>
              </a:rPr>
              <a:t>Benefits:</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Improve employee retention and increase satisfaction.</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Attract new, motivated talent to the industry.</a:t>
            </a:r>
          </a:p>
        </p:txBody>
      </p:sp>
      <p:sp>
        <p:nvSpPr>
          <p:cNvPr id="11" name="Rectangle 10"/>
          <p:cNvSpPr/>
          <p:nvPr/>
        </p:nvSpPr>
        <p:spPr>
          <a:xfrm>
            <a:off x="10083585" y="9064625"/>
            <a:ext cx="5223609" cy="369332"/>
          </a:xfrm>
          <a:prstGeom prst="rect">
            <a:avLst/>
          </a:prstGeom>
        </p:spPr>
        <p:txBody>
          <a:bodyPr wrap="none">
            <a:spAutoFit/>
          </a:bodyPr>
          <a:lstStyle/>
          <a:p>
            <a:r>
              <a:rPr lang="en-US" dirty="0">
                <a:hlinkClick r:id="rId4"/>
              </a:rPr>
              <a:t>https://scw.ai/blog/labor-shortage-in-manufacturing/</a:t>
            </a:r>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5"/>
          <p:cNvGrpSpPr/>
          <p:nvPr/>
        </p:nvGrpSpPr>
        <p:grpSpPr>
          <a:xfrm>
            <a:off x="4807316" y="1724327"/>
            <a:ext cx="2459603" cy="606936"/>
            <a:chOff x="0" y="0"/>
            <a:chExt cx="812800" cy="812800"/>
          </a:xfrm>
        </p:grpSpPr>
        <p:sp>
          <p:nvSpPr>
            <p:cNvPr id="32"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74874"/>
            </a:solidFill>
          </p:spPr>
        </p:sp>
        <p:sp>
          <p:nvSpPr>
            <p:cNvPr id="33" name="TextBox 7"/>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28" name="Group 5"/>
          <p:cNvGrpSpPr/>
          <p:nvPr/>
        </p:nvGrpSpPr>
        <p:grpSpPr>
          <a:xfrm>
            <a:off x="10058400" y="8565793"/>
            <a:ext cx="2362200" cy="888427"/>
            <a:chOff x="0" y="0"/>
            <a:chExt cx="812800" cy="812800"/>
          </a:xfrm>
        </p:grpSpPr>
        <p:sp>
          <p:nvSpPr>
            <p:cNvPr id="29"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74874"/>
            </a:solidFill>
          </p:spPr>
        </p:sp>
        <p:sp>
          <p:nvSpPr>
            <p:cNvPr id="30" name="TextBox 7"/>
            <p:cNvSpPr txBox="1"/>
            <p:nvPr/>
          </p:nvSpPr>
          <p:spPr>
            <a:xfrm>
              <a:off x="76200" y="28575"/>
              <a:ext cx="660400" cy="708025"/>
            </a:xfrm>
            <a:prstGeom prst="rect">
              <a:avLst/>
            </a:prstGeom>
          </p:spPr>
          <p:txBody>
            <a:bodyPr lIns="50800" tIns="50800" rIns="50800" bIns="50800" rtlCol="0" anchor="ctr"/>
            <a:lstStyle/>
            <a:p>
              <a:pPr algn="ctr">
                <a:lnSpc>
                  <a:spcPts val="2659"/>
                </a:lnSpc>
              </a:pPr>
              <a:endParaRPr/>
            </a:p>
          </p:txBody>
        </p:sp>
      </p:grpSp>
      <p:grpSp>
        <p:nvGrpSpPr>
          <p:cNvPr id="22" name="Group 22"/>
          <p:cNvGrpSpPr/>
          <p:nvPr/>
        </p:nvGrpSpPr>
        <p:grpSpPr>
          <a:xfrm>
            <a:off x="3048000" y="1039804"/>
            <a:ext cx="14935200" cy="9080792"/>
            <a:chOff x="-21206" y="-66611"/>
            <a:chExt cx="399175" cy="531409"/>
          </a:xfrm>
        </p:grpSpPr>
        <p:sp>
          <p:nvSpPr>
            <p:cNvPr id="23" name="Freeform 23"/>
            <p:cNvSpPr/>
            <p:nvPr/>
          </p:nvSpPr>
          <p:spPr>
            <a:xfrm>
              <a:off x="-21206" y="-66611"/>
              <a:ext cx="327372" cy="521102"/>
            </a:xfrm>
            <a:prstGeom prst="flowChartPunchedTape">
              <a:avLst/>
            </a:prstGeom>
            <a:solidFill>
              <a:srgbClr val="EDC254"/>
            </a:solidFill>
          </p:spPr>
        </p:sp>
        <p:sp>
          <p:nvSpPr>
            <p:cNvPr id="24" name="TextBox 24"/>
            <p:cNvSpPr txBox="1"/>
            <p:nvPr/>
          </p:nvSpPr>
          <p:spPr>
            <a:xfrm>
              <a:off x="0" y="-47625"/>
              <a:ext cx="377969" cy="512423"/>
            </a:xfrm>
            <a:prstGeom prst="flowChartPunchedTape">
              <a:avLst/>
            </a:prstGeom>
          </p:spPr>
          <p:txBody>
            <a:bodyPr lIns="50800" tIns="50800" rIns="50800" bIns="50800" rtlCol="0" anchor="ctr"/>
            <a:lstStyle/>
            <a:p>
              <a:pPr algn="ctr">
                <a:lnSpc>
                  <a:spcPts val="2659"/>
                </a:lnSpc>
              </a:pPr>
              <a:endParaRPr/>
            </a:p>
          </p:txBody>
        </p:sp>
      </p:grpSp>
      <p:grpSp>
        <p:nvGrpSpPr>
          <p:cNvPr id="12" name="Group 12"/>
          <p:cNvGrpSpPr/>
          <p:nvPr/>
        </p:nvGrpSpPr>
        <p:grpSpPr>
          <a:xfrm>
            <a:off x="838200" y="-2404353"/>
            <a:ext cx="3141518" cy="4499854"/>
            <a:chOff x="0" y="0"/>
            <a:chExt cx="377969" cy="1548699"/>
          </a:xfrm>
        </p:grpSpPr>
        <p:sp>
          <p:nvSpPr>
            <p:cNvPr id="13" name="Freeform 13"/>
            <p:cNvSpPr/>
            <p:nvPr/>
          </p:nvSpPr>
          <p:spPr>
            <a:xfrm>
              <a:off x="0" y="0"/>
              <a:ext cx="377969" cy="1548699"/>
            </a:xfrm>
            <a:custGeom>
              <a:avLst/>
              <a:gdLst/>
              <a:ahLst/>
              <a:cxnLst/>
              <a:rect l="l" t="t" r="r" b="b"/>
              <a:pathLst>
                <a:path w="377969" h="1548699">
                  <a:moveTo>
                    <a:pt x="188984" y="0"/>
                  </a:moveTo>
                  <a:lnTo>
                    <a:pt x="188984" y="0"/>
                  </a:lnTo>
                  <a:cubicBezTo>
                    <a:pt x="239106" y="0"/>
                    <a:pt x="287175" y="19911"/>
                    <a:pt x="322616" y="55352"/>
                  </a:cubicBezTo>
                  <a:cubicBezTo>
                    <a:pt x="358058" y="90794"/>
                    <a:pt x="377969" y="138863"/>
                    <a:pt x="377969" y="188984"/>
                  </a:cubicBezTo>
                  <a:lnTo>
                    <a:pt x="377969" y="1359715"/>
                  </a:lnTo>
                  <a:cubicBezTo>
                    <a:pt x="377969" y="1464088"/>
                    <a:pt x="293358" y="1548699"/>
                    <a:pt x="188984" y="1548699"/>
                  </a:cubicBezTo>
                  <a:lnTo>
                    <a:pt x="188984" y="1548699"/>
                  </a:lnTo>
                  <a:cubicBezTo>
                    <a:pt x="138863" y="1548699"/>
                    <a:pt x="90794" y="1528788"/>
                    <a:pt x="55352" y="1493347"/>
                  </a:cubicBezTo>
                  <a:cubicBezTo>
                    <a:pt x="19911" y="1457905"/>
                    <a:pt x="0" y="1409836"/>
                    <a:pt x="0" y="1359715"/>
                  </a:cubicBezTo>
                  <a:lnTo>
                    <a:pt x="0" y="188984"/>
                  </a:lnTo>
                  <a:cubicBezTo>
                    <a:pt x="0" y="84611"/>
                    <a:pt x="84611" y="0"/>
                    <a:pt x="188984" y="0"/>
                  </a:cubicBezTo>
                  <a:close/>
                </a:path>
              </a:pathLst>
            </a:custGeom>
            <a:solidFill>
              <a:srgbClr val="EDC254"/>
            </a:solidFill>
          </p:spPr>
        </p:sp>
        <p:sp>
          <p:nvSpPr>
            <p:cNvPr id="14" name="TextBox 14"/>
            <p:cNvSpPr txBox="1"/>
            <p:nvPr/>
          </p:nvSpPr>
          <p:spPr>
            <a:xfrm>
              <a:off x="0" y="-47625"/>
              <a:ext cx="377969" cy="1596324"/>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990600" y="482331"/>
            <a:ext cx="3162300" cy="1038746"/>
          </a:xfrm>
          <a:prstGeom prst="rect">
            <a:avLst/>
          </a:prstGeom>
        </p:spPr>
        <p:txBody>
          <a:bodyPr wrap="square" lIns="0" tIns="0" rIns="0" bIns="0" rtlCol="0" anchor="t">
            <a:spAutoFit/>
          </a:bodyPr>
          <a:lstStyle/>
          <a:p>
            <a:pPr>
              <a:lnSpc>
                <a:spcPts val="8137"/>
              </a:lnSpc>
              <a:spcBef>
                <a:spcPct val="0"/>
              </a:spcBef>
            </a:pPr>
            <a:r>
              <a:rPr lang="en-US" sz="4600" b="1" dirty="0">
                <a:solidFill>
                  <a:srgbClr val="000000"/>
                </a:solidFill>
                <a:latin typeface="Times New Roman" panose="02020603050405020304" pitchFamily="18" charset="0"/>
                <a:ea typeface="League Spartan"/>
                <a:cs typeface="Times New Roman" panose="02020603050405020304" pitchFamily="18" charset="0"/>
                <a:sym typeface="League Spartan"/>
              </a:rPr>
              <a:t>Conclusion</a:t>
            </a:r>
          </a:p>
        </p:txBody>
      </p:sp>
      <p:sp>
        <p:nvSpPr>
          <p:cNvPr id="21" name="TextBox 21"/>
          <p:cNvSpPr txBox="1"/>
          <p:nvPr/>
        </p:nvSpPr>
        <p:spPr>
          <a:xfrm>
            <a:off x="3451469" y="3058670"/>
            <a:ext cx="11058381" cy="5170646"/>
          </a:xfrm>
          <a:prstGeom prst="rect">
            <a:avLst/>
          </a:prstGeom>
        </p:spPr>
        <p:txBody>
          <a:bodyPr wrap="square" lIns="0" tIns="0" rIns="0" bIns="0" rtlCol="0" anchor="t">
            <a:spAutoFit/>
          </a:bodyPr>
          <a:lstStyle/>
          <a:p>
            <a:r>
              <a:rPr lang="en-US" sz="2800" b="1" dirty="0" smtClean="0">
                <a:latin typeface="Times New Roman" panose="02020603050405020304" pitchFamily="18" charset="0"/>
                <a:cs typeface="Times New Roman" panose="02020603050405020304" pitchFamily="18" charset="0"/>
              </a:rPr>
              <a:t>Summary </a:t>
            </a:r>
            <a:r>
              <a:rPr lang="en-US" sz="2800" b="1" dirty="0">
                <a:latin typeface="Times New Roman" panose="02020603050405020304" pitchFamily="18" charset="0"/>
                <a:cs typeface="Times New Roman" panose="02020603050405020304" pitchFamily="18" charset="0"/>
              </a:rPr>
              <a:t>of key </a:t>
            </a:r>
            <a:r>
              <a:rPr lang="en-US" sz="2800" b="1" dirty="0" smtClean="0">
                <a:latin typeface="Times New Roman" panose="02020603050405020304" pitchFamily="18" charset="0"/>
                <a:cs typeface="Times New Roman" panose="02020603050405020304" pitchFamily="18" charset="0"/>
              </a:rPr>
              <a:t>findings</a:t>
            </a:r>
            <a:r>
              <a:rPr lang="en-US" sz="2800" b="1" dirty="0">
                <a:latin typeface="Times New Roman" panose="02020603050405020304" pitchFamily="18" charset="0"/>
                <a:cs typeface="Times New Roman" panose="02020603050405020304" pitchFamily="18" charset="0"/>
              </a:rPr>
              <a:t>:</a:t>
            </a:r>
          </a:p>
          <a:p>
            <a:pPr marL="571500" indent="-571500">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Emphasis </a:t>
            </a:r>
            <a:r>
              <a:rPr lang="en-US" sz="2800" dirty="0">
                <a:latin typeface="Times New Roman" panose="02020603050405020304" pitchFamily="18" charset="0"/>
                <a:cs typeface="Times New Roman" panose="02020603050405020304" pitchFamily="18" charset="0"/>
              </a:rPr>
              <a:t>on sustainable workforce strategies</a:t>
            </a:r>
            <a:r>
              <a:rPr lang="en-US" sz="2800" dirty="0" smtClean="0">
                <a:latin typeface="Times New Roman" panose="02020603050405020304" pitchFamily="18" charset="0"/>
                <a:cs typeface="Times New Roman" panose="02020603050405020304" pitchFamily="18" charset="0"/>
              </a:rPr>
              <a:t>.</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Summary of Key Findings:</a:t>
            </a:r>
          </a:p>
          <a:p>
            <a:pPr marL="571500" indent="-571500">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Staffing </a:t>
            </a:r>
            <a:r>
              <a:rPr lang="en-US" sz="2800" dirty="0">
                <a:latin typeface="Times New Roman" panose="02020603050405020304" pitchFamily="18" charset="0"/>
                <a:cs typeface="Times New Roman" panose="02020603050405020304" pitchFamily="18" charset="0"/>
              </a:rPr>
              <a:t>challenges are complex and varied.</a:t>
            </a:r>
          </a:p>
          <a:p>
            <a:pPr marL="571500" indent="-571500">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There </a:t>
            </a:r>
            <a:r>
              <a:rPr lang="en-US" sz="2800" dirty="0">
                <a:latin typeface="Times New Roman" panose="02020603050405020304" pitchFamily="18" charset="0"/>
                <a:cs typeface="Times New Roman" panose="02020603050405020304" pitchFamily="18" charset="0"/>
              </a:rPr>
              <a:t>is an urgent need for creative and sustainable solutions.</a:t>
            </a:r>
          </a:p>
          <a:p>
            <a:r>
              <a:rPr lang="en-US" sz="2800" b="1" dirty="0">
                <a:latin typeface="Times New Roman" panose="02020603050405020304" pitchFamily="18" charset="0"/>
                <a:cs typeface="Times New Roman" panose="02020603050405020304" pitchFamily="18" charset="0"/>
              </a:rPr>
              <a:t>Call to Action:</a:t>
            </a:r>
          </a:p>
          <a:p>
            <a:pPr marL="571500" indent="-571500">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We </a:t>
            </a:r>
            <a:r>
              <a:rPr lang="en-US" sz="2800" dirty="0">
                <a:latin typeface="Times New Roman" panose="02020603050405020304" pitchFamily="18" charset="0"/>
                <a:cs typeface="Times New Roman" panose="02020603050405020304" pitchFamily="18" charset="0"/>
              </a:rPr>
              <a:t>must prioritize addressing workforce issues immediately.</a:t>
            </a:r>
          </a:p>
          <a:p>
            <a:pPr marL="571500" indent="-571500">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Envisioning </a:t>
            </a:r>
            <a:r>
              <a:rPr lang="en-US" sz="2800" dirty="0">
                <a:latin typeface="Times New Roman" panose="02020603050405020304" pitchFamily="18" charset="0"/>
                <a:cs typeface="Times New Roman" panose="02020603050405020304" pitchFamily="18" charset="0"/>
              </a:rPr>
              <a:t>a vibrant and resilient hospitality industry.</a:t>
            </a:r>
          </a:p>
          <a:p>
            <a:pPr marL="571500" indent="-5715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Closing Thought:</a:t>
            </a:r>
          </a:p>
          <a:p>
            <a:pPr marL="571500" indent="-571500">
              <a:buFont typeface="Arial" panose="020B0604020202020204" pitchFamily="34" charset="0"/>
              <a:buChar char="•"/>
            </a:pPr>
            <a:r>
              <a:rPr lang="en-US" sz="2800" dirty="0" smtClean="0">
                <a:latin typeface="Times New Roman" panose="02020603050405020304" pitchFamily="18" charset="0"/>
                <a:cs typeface="Times New Roman" panose="02020603050405020304" pitchFamily="18" charset="0"/>
              </a:rPr>
              <a:t>A </a:t>
            </a:r>
            <a:r>
              <a:rPr lang="en-US" sz="2800" dirty="0">
                <a:latin typeface="Times New Roman" panose="02020603050405020304" pitchFamily="18" charset="0"/>
                <a:cs typeface="Times New Roman" panose="02020603050405020304" pitchFamily="18" charset="0"/>
              </a:rPr>
              <a:t>strong workforce is essential for achieving excellence in hospitality.</a:t>
            </a:r>
          </a:p>
          <a:p>
            <a:r>
              <a:rPr lang="en-US" sz="2800" b="1" dirty="0" smtClean="0">
                <a:latin typeface="Times New Roman" panose="02020603050405020304" pitchFamily="18" charset="0"/>
                <a:cs typeface="Times New Roman" panose="02020603050405020304" pitchFamily="18" charset="0"/>
              </a:rPr>
              <a:t>Closing </a:t>
            </a:r>
            <a:r>
              <a:rPr lang="en-US" sz="2800" b="1" dirty="0">
                <a:latin typeface="Times New Roman" panose="02020603050405020304" pitchFamily="18" charset="0"/>
                <a:cs typeface="Times New Roman" panose="02020603050405020304" pitchFamily="18" charset="0"/>
              </a:rPr>
              <a:t>thought: </a:t>
            </a:r>
            <a:endParaRPr lang="en-US" sz="2800" b="1" dirty="0" smtClean="0">
              <a:latin typeface="Times New Roman" panose="02020603050405020304" pitchFamily="18" charset="0"/>
              <a:cs typeface="Times New Roman" panose="02020603050405020304" pitchFamily="18" charset="0"/>
            </a:endParaRPr>
          </a:p>
          <a:p>
            <a:r>
              <a:rPr lang="en-US" sz="2800" dirty="0" smtClean="0">
                <a:latin typeface="Times New Roman" panose="02020603050405020304" pitchFamily="18" charset="0"/>
                <a:cs typeface="Times New Roman" panose="02020603050405020304" pitchFamily="18" charset="0"/>
              </a:rPr>
              <a:t>A </a:t>
            </a:r>
            <a:r>
              <a:rPr lang="en-US" sz="2800" dirty="0">
                <a:latin typeface="Times New Roman" panose="02020603050405020304" pitchFamily="18" charset="0"/>
                <a:cs typeface="Times New Roman" panose="02020603050405020304" pitchFamily="18" charset="0"/>
              </a:rPr>
              <a:t>thriving workforce is the backbone of hospitality excellence</a:t>
            </a:r>
            <a:r>
              <a:rPr lang="en-US" sz="2800" dirty="0" smtClean="0">
                <a:latin typeface="Times New Roman" panose="02020603050405020304" pitchFamily="18" charset="0"/>
                <a:cs typeface="Times New Roman" panose="02020603050405020304" pitchFamily="18" charset="0"/>
              </a:rPr>
              <a:t>.</a:t>
            </a:r>
            <a:endParaRPr lang="en-US" sz="2800" dirty="0">
              <a:latin typeface="Times New Roman" panose="02020603050405020304" pitchFamily="18" charset="0"/>
              <a:cs typeface="Times New Roman" panose="02020603050405020304" pitchFamily="18" charset="0"/>
            </a:endParaRPr>
          </a:p>
        </p:txBody>
      </p:sp>
      <p:grpSp>
        <p:nvGrpSpPr>
          <p:cNvPr id="25" name="Group 25"/>
          <p:cNvGrpSpPr/>
          <p:nvPr/>
        </p:nvGrpSpPr>
        <p:grpSpPr>
          <a:xfrm>
            <a:off x="-228600" y="5294357"/>
            <a:ext cx="1435100" cy="5880217"/>
            <a:chOff x="0" y="0"/>
            <a:chExt cx="377969" cy="1548699"/>
          </a:xfrm>
        </p:grpSpPr>
        <p:sp>
          <p:nvSpPr>
            <p:cNvPr id="26" name="Freeform 26"/>
            <p:cNvSpPr/>
            <p:nvPr/>
          </p:nvSpPr>
          <p:spPr>
            <a:xfrm>
              <a:off x="0" y="0"/>
              <a:ext cx="377969" cy="1548699"/>
            </a:xfrm>
            <a:custGeom>
              <a:avLst/>
              <a:gdLst/>
              <a:ahLst/>
              <a:cxnLst/>
              <a:rect l="l" t="t" r="r" b="b"/>
              <a:pathLst>
                <a:path w="377969" h="1548699">
                  <a:moveTo>
                    <a:pt x="188984" y="0"/>
                  </a:moveTo>
                  <a:lnTo>
                    <a:pt x="188984" y="0"/>
                  </a:lnTo>
                  <a:cubicBezTo>
                    <a:pt x="239106" y="0"/>
                    <a:pt x="287175" y="19911"/>
                    <a:pt x="322616" y="55352"/>
                  </a:cubicBezTo>
                  <a:cubicBezTo>
                    <a:pt x="358058" y="90794"/>
                    <a:pt x="377969" y="138863"/>
                    <a:pt x="377969" y="188984"/>
                  </a:cubicBezTo>
                  <a:lnTo>
                    <a:pt x="377969" y="1359715"/>
                  </a:lnTo>
                  <a:cubicBezTo>
                    <a:pt x="377969" y="1464088"/>
                    <a:pt x="293358" y="1548699"/>
                    <a:pt x="188984" y="1548699"/>
                  </a:cubicBezTo>
                  <a:lnTo>
                    <a:pt x="188984" y="1548699"/>
                  </a:lnTo>
                  <a:cubicBezTo>
                    <a:pt x="138863" y="1548699"/>
                    <a:pt x="90794" y="1528788"/>
                    <a:pt x="55352" y="1493347"/>
                  </a:cubicBezTo>
                  <a:cubicBezTo>
                    <a:pt x="19911" y="1457905"/>
                    <a:pt x="0" y="1409836"/>
                    <a:pt x="0" y="1359715"/>
                  </a:cubicBezTo>
                  <a:lnTo>
                    <a:pt x="0" y="188984"/>
                  </a:lnTo>
                  <a:cubicBezTo>
                    <a:pt x="0" y="84611"/>
                    <a:pt x="84611" y="0"/>
                    <a:pt x="188984" y="0"/>
                  </a:cubicBezTo>
                  <a:close/>
                </a:path>
              </a:pathLst>
            </a:custGeom>
            <a:solidFill>
              <a:srgbClr val="EDC254"/>
            </a:solidFill>
          </p:spPr>
        </p:sp>
        <p:sp>
          <p:nvSpPr>
            <p:cNvPr id="27" name="TextBox 27"/>
            <p:cNvSpPr txBox="1"/>
            <p:nvPr/>
          </p:nvSpPr>
          <p:spPr>
            <a:xfrm>
              <a:off x="0" y="-47625"/>
              <a:ext cx="377969" cy="1596324"/>
            </a:xfrm>
            <a:prstGeom prst="rect">
              <a:avLst/>
            </a:prstGeom>
          </p:spPr>
          <p:txBody>
            <a:bodyPr lIns="50800" tIns="50800" rIns="50800" bIns="50800" rtlCol="0" anchor="ctr"/>
            <a:lstStyle/>
            <a:p>
              <a:pPr algn="ctr">
                <a:lnSpc>
                  <a:spcPts val="2659"/>
                </a:lnSpc>
              </a:pPr>
              <a:endParaRPr/>
            </a:p>
          </p:txBody>
        </p:sp>
      </p:gr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04019" y="9866473"/>
            <a:ext cx="6578600" cy="641350"/>
            <a:chOff x="0" y="0"/>
            <a:chExt cx="1732635" cy="168915"/>
          </a:xfrm>
        </p:grpSpPr>
        <p:sp>
          <p:nvSpPr>
            <p:cNvPr id="3" name="Freeform 3"/>
            <p:cNvSpPr/>
            <p:nvPr/>
          </p:nvSpPr>
          <p:spPr>
            <a:xfrm>
              <a:off x="0" y="0"/>
              <a:ext cx="1732635" cy="168915"/>
            </a:xfrm>
            <a:custGeom>
              <a:avLst/>
              <a:gdLst/>
              <a:ahLst/>
              <a:cxnLst/>
              <a:rect l="l" t="t" r="r" b="b"/>
              <a:pathLst>
                <a:path w="1732635" h="168915">
                  <a:moveTo>
                    <a:pt x="0" y="0"/>
                  </a:moveTo>
                  <a:lnTo>
                    <a:pt x="1732635" y="0"/>
                  </a:lnTo>
                  <a:lnTo>
                    <a:pt x="1732635" y="168915"/>
                  </a:lnTo>
                  <a:lnTo>
                    <a:pt x="0" y="168915"/>
                  </a:lnTo>
                  <a:close/>
                </a:path>
              </a:pathLst>
            </a:custGeom>
            <a:solidFill>
              <a:srgbClr val="EDC254"/>
            </a:solidFill>
          </p:spPr>
        </p:sp>
        <p:sp>
          <p:nvSpPr>
            <p:cNvPr id="4" name="TextBox 4"/>
            <p:cNvSpPr txBox="1"/>
            <p:nvPr/>
          </p:nvSpPr>
          <p:spPr>
            <a:xfrm>
              <a:off x="0" y="-47625"/>
              <a:ext cx="1732635" cy="21654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7134921" y="-320675"/>
            <a:ext cx="6578600" cy="641350"/>
            <a:chOff x="0" y="0"/>
            <a:chExt cx="1732635" cy="168915"/>
          </a:xfrm>
        </p:grpSpPr>
        <p:sp>
          <p:nvSpPr>
            <p:cNvPr id="12" name="Freeform 12"/>
            <p:cNvSpPr/>
            <p:nvPr/>
          </p:nvSpPr>
          <p:spPr>
            <a:xfrm>
              <a:off x="0" y="0"/>
              <a:ext cx="1732635" cy="168915"/>
            </a:xfrm>
            <a:custGeom>
              <a:avLst/>
              <a:gdLst/>
              <a:ahLst/>
              <a:cxnLst/>
              <a:rect l="l" t="t" r="r" b="b"/>
              <a:pathLst>
                <a:path w="1732635" h="168915">
                  <a:moveTo>
                    <a:pt x="0" y="0"/>
                  </a:moveTo>
                  <a:lnTo>
                    <a:pt x="1732635" y="0"/>
                  </a:lnTo>
                  <a:lnTo>
                    <a:pt x="1732635" y="168915"/>
                  </a:lnTo>
                  <a:lnTo>
                    <a:pt x="0" y="168915"/>
                  </a:lnTo>
                  <a:close/>
                </a:path>
              </a:pathLst>
            </a:custGeom>
            <a:solidFill>
              <a:srgbClr val="EDC254"/>
            </a:solidFill>
          </p:spPr>
        </p:sp>
        <p:sp>
          <p:nvSpPr>
            <p:cNvPr id="13" name="TextBox 13"/>
            <p:cNvSpPr txBox="1"/>
            <p:nvPr/>
          </p:nvSpPr>
          <p:spPr>
            <a:xfrm>
              <a:off x="0" y="-47625"/>
              <a:ext cx="1732635" cy="216540"/>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rot="-5400000">
            <a:off x="16760688" y="1103414"/>
            <a:ext cx="1878686" cy="469671"/>
          </a:xfrm>
          <a:custGeom>
            <a:avLst/>
            <a:gdLst/>
            <a:ahLst/>
            <a:cxnLst/>
            <a:rect l="l" t="t" r="r" b="b"/>
            <a:pathLst>
              <a:path w="1878686" h="469671">
                <a:moveTo>
                  <a:pt x="0" y="0"/>
                </a:moveTo>
                <a:lnTo>
                  <a:pt x="1878686" y="0"/>
                </a:lnTo>
                <a:lnTo>
                  <a:pt x="1878686" y="469671"/>
                </a:lnTo>
                <a:lnTo>
                  <a:pt x="0" y="469671"/>
                </a:lnTo>
                <a:lnTo>
                  <a:pt x="0" y="0"/>
                </a:lnTo>
                <a:close/>
              </a:path>
            </a:pathLst>
          </a:custGeom>
          <a:blipFill>
            <a:blip r:embed="rId2">
              <a:extLst>
                <a:ext uri="{96DAC541-7B7A-43D3-8B79-37D633B846F1}">
                  <asvg:svgBlip xmlns:asvg="http://schemas.microsoft.com/office/drawing/2016/SVG/main" xmlns="" r:embed="rId4"/>
                </a:ext>
              </a:extLst>
            </a:blip>
            <a:stretch>
              <a:fillRect/>
            </a:stretch>
          </a:blipFill>
        </p:spPr>
      </p:sp>
      <p:sp>
        <p:nvSpPr>
          <p:cNvPr id="16" name="TextBox 16"/>
          <p:cNvSpPr txBox="1"/>
          <p:nvPr/>
        </p:nvSpPr>
        <p:spPr>
          <a:xfrm>
            <a:off x="1028700" y="1573938"/>
            <a:ext cx="5330825" cy="1002710"/>
          </a:xfrm>
          <a:prstGeom prst="rect">
            <a:avLst/>
          </a:prstGeom>
        </p:spPr>
        <p:txBody>
          <a:bodyPr lIns="0" tIns="0" rIns="0" bIns="0" rtlCol="0" anchor="t">
            <a:spAutoFit/>
          </a:bodyPr>
          <a:lstStyle/>
          <a:p>
            <a:pPr algn="l">
              <a:lnSpc>
                <a:spcPts val="8137"/>
              </a:lnSpc>
              <a:spcBef>
                <a:spcPct val="0"/>
              </a:spcBef>
            </a:pPr>
            <a:r>
              <a:rPr lang="en-US" sz="5812" dirty="0" smtClean="0">
                <a:solidFill>
                  <a:srgbClr val="000000"/>
                </a:solidFill>
                <a:latin typeface="League Spartan"/>
                <a:ea typeface="League Spartan"/>
                <a:cs typeface="League Spartan"/>
                <a:sym typeface="League Spartan"/>
              </a:rPr>
              <a:t>References</a:t>
            </a:r>
            <a:endParaRPr lang="en-US" sz="5812" dirty="0">
              <a:solidFill>
                <a:srgbClr val="000000"/>
              </a:solidFill>
              <a:latin typeface="League Spartan"/>
              <a:ea typeface="League Spartan"/>
              <a:cs typeface="League Spartan"/>
              <a:sym typeface="League Spartan"/>
            </a:endParaRPr>
          </a:p>
        </p:txBody>
      </p:sp>
      <p:sp>
        <p:nvSpPr>
          <p:cNvPr id="5" name="Rectangle 4"/>
          <p:cNvSpPr/>
          <p:nvPr/>
        </p:nvSpPr>
        <p:spPr>
          <a:xfrm>
            <a:off x="1042555" y="2788647"/>
            <a:ext cx="9144000" cy="6186309"/>
          </a:xfrm>
          <a:prstGeom prst="rect">
            <a:avLst/>
          </a:prstGeom>
        </p:spPr>
        <p:txBody>
          <a:bodyPr>
            <a:spAutoFit/>
          </a:bodyPr>
          <a:lstStyle/>
          <a:p>
            <a:pPr marL="285750" indent="-285750">
              <a:buFont typeface="Arial" panose="020B0604020202020204" pitchFamily="34" charset="0"/>
              <a:buChar char="•"/>
            </a:pPr>
            <a:r>
              <a:rPr lang="en-US" dirty="0" err="1" smtClean="0">
                <a:latin typeface="Times New Roman" panose="02020603050405020304" pitchFamily="18" charset="0"/>
                <a:cs typeface="Times New Roman" panose="02020603050405020304" pitchFamily="18" charset="0"/>
              </a:rPr>
              <a:t>Birdir</a:t>
            </a:r>
            <a:r>
              <a:rPr lang="en-US" dirty="0">
                <a:latin typeface="Times New Roman" panose="02020603050405020304" pitchFamily="18" charset="0"/>
                <a:cs typeface="Times New Roman" panose="02020603050405020304" pitchFamily="18" charset="0"/>
              </a:rPr>
              <a:t>, K. and </a:t>
            </a:r>
            <a:r>
              <a:rPr lang="en-US" dirty="0" err="1">
                <a:latin typeface="Times New Roman" panose="02020603050405020304" pitchFamily="18" charset="0"/>
                <a:cs typeface="Times New Roman" panose="02020603050405020304" pitchFamily="18" charset="0"/>
              </a:rPr>
              <a:t>Sahilli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Birdir</a:t>
            </a:r>
            <a:r>
              <a:rPr lang="en-US" dirty="0">
                <a:latin typeface="Times New Roman" panose="02020603050405020304" pitchFamily="18" charset="0"/>
                <a:cs typeface="Times New Roman" panose="02020603050405020304" pitchFamily="18" charset="0"/>
              </a:rPr>
              <a:t>, S., 2024. Conclusion: addressing the labor shortage problem in the hospitality and tourism industries. </a:t>
            </a:r>
            <a:r>
              <a:rPr lang="en-US" i="1" dirty="0">
                <a:latin typeface="Times New Roman" panose="02020603050405020304" pitchFamily="18" charset="0"/>
                <a:cs typeface="Times New Roman" panose="02020603050405020304" pitchFamily="18" charset="0"/>
              </a:rPr>
              <a:t>Worldwide Hospitality and Tourism Themes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16</a:t>
            </a:r>
            <a:r>
              <a:rPr lang="en-US" dirty="0">
                <a:latin typeface="Times New Roman" panose="02020603050405020304" pitchFamily="18" charset="0"/>
                <a:cs typeface="Times New Roman" panose="02020603050405020304" pitchFamily="18" charset="0"/>
              </a:rPr>
              <a:t>(5), pp.664-667. </a:t>
            </a:r>
            <a:r>
              <a:rPr lang="en-US" dirty="0">
                <a:latin typeface="Times New Roman" panose="02020603050405020304" pitchFamily="18" charset="0"/>
                <a:cs typeface="Times New Roman" panose="02020603050405020304" pitchFamily="18" charset="0"/>
                <a:hlinkClick r:id="rId5"/>
              </a:rPr>
              <a:t>https://</a:t>
            </a:r>
            <a:r>
              <a:rPr lang="en-US" dirty="0" smtClean="0">
                <a:latin typeface="Times New Roman" panose="02020603050405020304" pitchFamily="18" charset="0"/>
                <a:cs typeface="Times New Roman" panose="02020603050405020304" pitchFamily="18" charset="0"/>
                <a:hlinkClick r:id="rId5"/>
              </a:rPr>
              <a:t>www.emerald.com/insight/content/doi/10.1108/whatt-09-2024-0233/full/html</a:t>
            </a:r>
            <a:endParaRPr lang="en-US"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Botelho</a:t>
            </a:r>
            <a:r>
              <a:rPr lang="en-US" dirty="0">
                <a:latin typeface="Times New Roman" panose="02020603050405020304" pitchFamily="18" charset="0"/>
                <a:cs typeface="Times New Roman" panose="02020603050405020304" pitchFamily="18" charset="0"/>
              </a:rPr>
              <a:t>, B.D.C., 2023. </a:t>
            </a:r>
            <a:r>
              <a:rPr lang="en-US" i="1" dirty="0">
                <a:latin typeface="Times New Roman" panose="02020603050405020304" pitchFamily="18" charset="0"/>
                <a:cs typeface="Times New Roman" panose="02020603050405020304" pitchFamily="18" charset="0"/>
              </a:rPr>
              <a:t>Why it is so difficult to retain and maintain talent in hospitality and tourism organizations</a:t>
            </a:r>
            <a:r>
              <a:rPr lang="en-US" dirty="0">
                <a:latin typeface="Times New Roman" panose="02020603050405020304" pitchFamily="18" charset="0"/>
                <a:cs typeface="Times New Roman" panose="02020603050405020304" pitchFamily="18" charset="0"/>
              </a:rPr>
              <a:t> (Master's thesis). </a:t>
            </a:r>
            <a:r>
              <a:rPr lang="en-US" dirty="0">
                <a:latin typeface="Times New Roman" panose="02020603050405020304" pitchFamily="18" charset="0"/>
                <a:cs typeface="Times New Roman" panose="02020603050405020304" pitchFamily="18" charset="0"/>
                <a:hlinkClick r:id="rId6"/>
              </a:rPr>
              <a:t>https://</a:t>
            </a:r>
            <a:r>
              <a:rPr lang="en-US" dirty="0" smtClean="0">
                <a:latin typeface="Times New Roman" panose="02020603050405020304" pitchFamily="18" charset="0"/>
                <a:cs typeface="Times New Roman" panose="02020603050405020304" pitchFamily="18" charset="0"/>
                <a:hlinkClick r:id="rId6"/>
              </a:rPr>
              <a:t>repositorio.iscte-iul.pt/bitstream/10071/30685/1/master_beatriz_cruz_botelho.pdf</a:t>
            </a:r>
            <a:endParaRPr lang="en-US"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err="1">
                <a:solidFill>
                  <a:srgbClr val="222222"/>
                </a:solidFill>
                <a:latin typeface="Times New Roman" panose="02020603050405020304" pitchFamily="18" charset="0"/>
                <a:cs typeface="Times New Roman" panose="02020603050405020304" pitchFamily="18" charset="0"/>
              </a:rPr>
              <a:t>Morosan</a:t>
            </a:r>
            <a:r>
              <a:rPr lang="en-US" dirty="0">
                <a:solidFill>
                  <a:srgbClr val="222222"/>
                </a:solidFill>
                <a:latin typeface="Times New Roman" panose="02020603050405020304" pitchFamily="18" charset="0"/>
                <a:cs typeface="Times New Roman" panose="02020603050405020304" pitchFamily="18" charset="0"/>
              </a:rPr>
              <a:t>, C. and Bowen, J.T., 2022. Labor shortage solution: redefining hospitality through digitization. </a:t>
            </a:r>
            <a:r>
              <a:rPr lang="en-US" i="1" dirty="0">
                <a:solidFill>
                  <a:srgbClr val="222222"/>
                </a:solidFill>
                <a:latin typeface="Times New Roman" panose="02020603050405020304" pitchFamily="18" charset="0"/>
                <a:cs typeface="Times New Roman" panose="02020603050405020304" pitchFamily="18" charset="0"/>
              </a:rPr>
              <a:t>International Journal of Contemporary Hospitality Management</a:t>
            </a:r>
            <a:r>
              <a:rPr lang="en-US" dirty="0">
                <a:solidFill>
                  <a:srgbClr val="222222"/>
                </a:solidFill>
                <a:latin typeface="Times New Roman" panose="02020603050405020304" pitchFamily="18" charset="0"/>
                <a:cs typeface="Times New Roman" panose="02020603050405020304" pitchFamily="18" charset="0"/>
              </a:rPr>
              <a:t>, </a:t>
            </a:r>
            <a:r>
              <a:rPr lang="en-US" i="1" dirty="0">
                <a:solidFill>
                  <a:srgbClr val="222222"/>
                </a:solidFill>
                <a:latin typeface="Times New Roman" panose="02020603050405020304" pitchFamily="18" charset="0"/>
                <a:cs typeface="Times New Roman" panose="02020603050405020304" pitchFamily="18" charset="0"/>
              </a:rPr>
              <a:t>34</a:t>
            </a:r>
            <a:r>
              <a:rPr lang="en-US" dirty="0">
                <a:solidFill>
                  <a:srgbClr val="222222"/>
                </a:solidFill>
                <a:latin typeface="Times New Roman" panose="02020603050405020304" pitchFamily="18" charset="0"/>
                <a:cs typeface="Times New Roman" panose="02020603050405020304" pitchFamily="18" charset="0"/>
              </a:rPr>
              <a:t>(12), pp.4674-4685. </a:t>
            </a:r>
            <a:r>
              <a:rPr lang="en-US" dirty="0">
                <a:solidFill>
                  <a:srgbClr val="222222"/>
                </a:solidFill>
                <a:latin typeface="Times New Roman" panose="02020603050405020304" pitchFamily="18" charset="0"/>
                <a:cs typeface="Times New Roman" panose="02020603050405020304" pitchFamily="18" charset="0"/>
                <a:hlinkClick r:id="rId7"/>
              </a:rPr>
              <a:t>https://www.emerald.com/insight/content/doi/10.1108/ijchm-03-2022-0304/full/html</a:t>
            </a:r>
            <a:endParaRPr lang="en-US" dirty="0">
              <a:solidFill>
                <a:srgbClr val="222222"/>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err="1">
                <a:latin typeface="Times New Roman" panose="02020603050405020304" pitchFamily="18" charset="0"/>
                <a:cs typeface="Times New Roman" panose="02020603050405020304" pitchFamily="18" charset="0"/>
              </a:rPr>
              <a:t>Morosan</a:t>
            </a:r>
            <a:r>
              <a:rPr lang="en-US" dirty="0">
                <a:latin typeface="Times New Roman" panose="02020603050405020304" pitchFamily="18" charset="0"/>
                <a:cs typeface="Times New Roman" panose="02020603050405020304" pitchFamily="18" charset="0"/>
              </a:rPr>
              <a:t>, C. and Bowen, J.T., 2022. Labor shortage solution: redefining hospitality through digitization. </a:t>
            </a:r>
            <a:r>
              <a:rPr lang="en-US" i="1" dirty="0">
                <a:latin typeface="Times New Roman" panose="02020603050405020304" pitchFamily="18" charset="0"/>
                <a:cs typeface="Times New Roman" panose="02020603050405020304" pitchFamily="18" charset="0"/>
              </a:rPr>
              <a:t>International Journal of Contemporary Hospitality Management</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34</a:t>
            </a:r>
            <a:r>
              <a:rPr lang="en-US" dirty="0">
                <a:latin typeface="Times New Roman" panose="02020603050405020304" pitchFamily="18" charset="0"/>
                <a:cs typeface="Times New Roman" panose="02020603050405020304" pitchFamily="18" charset="0"/>
              </a:rPr>
              <a:t>(12), pp.4674-4685. </a:t>
            </a:r>
            <a:r>
              <a:rPr lang="en-US" dirty="0">
                <a:latin typeface="Times New Roman" panose="02020603050405020304" pitchFamily="18" charset="0"/>
                <a:cs typeface="Times New Roman" panose="02020603050405020304" pitchFamily="18" charset="0"/>
                <a:hlinkClick r:id="rId7"/>
              </a:rPr>
              <a:t>https://</a:t>
            </a:r>
            <a:r>
              <a:rPr lang="en-US" dirty="0" smtClean="0">
                <a:latin typeface="Times New Roman" panose="02020603050405020304" pitchFamily="18" charset="0"/>
                <a:cs typeface="Times New Roman" panose="02020603050405020304" pitchFamily="18" charset="0"/>
                <a:hlinkClick r:id="rId7"/>
              </a:rPr>
              <a:t>www.emerald.com/insight/content/doi/10.1108/ijchm-03-2022-0304/full/html</a:t>
            </a:r>
            <a:endParaRPr lang="en-US"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O’Leary, N., 2021. </a:t>
            </a:r>
            <a:r>
              <a:rPr lang="en-US" i="1" dirty="0">
                <a:latin typeface="Times New Roman" panose="02020603050405020304" pitchFamily="18" charset="0"/>
                <a:cs typeface="Times New Roman" panose="02020603050405020304" pitchFamily="18" charset="0"/>
              </a:rPr>
              <a:t>A Qualitative Investigation into the Causes of Employee Turnover within the Hospitality Industry</a:t>
            </a:r>
            <a:r>
              <a:rPr lang="en-US" dirty="0">
                <a:latin typeface="Times New Roman" panose="02020603050405020304" pitchFamily="18" charset="0"/>
                <a:cs typeface="Times New Roman" panose="02020603050405020304" pitchFamily="18" charset="0"/>
              </a:rPr>
              <a:t> (Doctoral dissertation, Dublin City University). https://www.researchgate.net/profile/Niamh-Oleary-11/publication/358349152_A_Qualitative_Investigation_into_the_Causes_of_Employee_Turnover_within_the_Hospitality_Industry/links/61fcffa84393577abe0de83b/A-Qualitative-Investigation-into-the-Causes-of-Employee-Turnover-within-the-Hospitality-Industry.pdf</a:t>
            </a:r>
            <a:endParaRPr lang="en-US" dirty="0">
              <a:solidFill>
                <a:srgbClr val="222222"/>
              </a:solidFill>
              <a:latin typeface="Times New Roman" panose="02020603050405020304" pitchFamily="18" charset="0"/>
              <a:cs typeface="Times New Roman" panose="02020603050405020304" pitchFamily="18" charset="0"/>
            </a:endParaRPr>
          </a:p>
          <a:p>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4077684" y="2745513"/>
            <a:ext cx="5454396" cy="1509419"/>
          </a:xfrm>
          <a:prstGeom prst="rect">
            <a:avLst/>
          </a:prstGeom>
        </p:spPr>
        <p:txBody>
          <a:bodyPr lIns="0" tIns="0" rIns="0" bIns="0" rtlCol="0" anchor="t">
            <a:spAutoFit/>
          </a:bodyPr>
          <a:lstStyle/>
          <a:p>
            <a:pPr algn="r">
              <a:lnSpc>
                <a:spcPts val="12353"/>
              </a:lnSpc>
              <a:spcBef>
                <a:spcPct val="0"/>
              </a:spcBef>
            </a:pPr>
            <a:r>
              <a:rPr lang="en-US" sz="8824">
                <a:solidFill>
                  <a:srgbClr val="000000"/>
                </a:solidFill>
                <a:latin typeface="League Spartan"/>
                <a:ea typeface="League Spartan"/>
                <a:cs typeface="League Spartan"/>
                <a:sym typeface="League Spartan"/>
              </a:rPr>
              <a:t>THANK</a:t>
            </a:r>
          </a:p>
        </p:txBody>
      </p:sp>
      <p:sp>
        <p:nvSpPr>
          <p:cNvPr id="3" name="TextBox 3"/>
          <p:cNvSpPr txBox="1"/>
          <p:nvPr/>
        </p:nvSpPr>
        <p:spPr>
          <a:xfrm>
            <a:off x="9783686" y="2745513"/>
            <a:ext cx="4688690" cy="1509419"/>
          </a:xfrm>
          <a:prstGeom prst="rect">
            <a:avLst/>
          </a:prstGeom>
        </p:spPr>
        <p:txBody>
          <a:bodyPr lIns="0" tIns="0" rIns="0" bIns="0" rtlCol="0" anchor="t">
            <a:spAutoFit/>
          </a:bodyPr>
          <a:lstStyle/>
          <a:p>
            <a:pPr algn="l">
              <a:lnSpc>
                <a:spcPts val="12353"/>
              </a:lnSpc>
              <a:spcBef>
                <a:spcPct val="0"/>
              </a:spcBef>
            </a:pPr>
            <a:r>
              <a:rPr lang="en-US" sz="8824">
                <a:solidFill>
                  <a:srgbClr val="004AAD"/>
                </a:solidFill>
                <a:latin typeface="League Spartan"/>
                <a:ea typeface="League Spartan"/>
                <a:cs typeface="League Spartan"/>
                <a:sym typeface="League Spartan"/>
              </a:rPr>
              <a:t>YOU</a:t>
            </a:r>
          </a:p>
        </p:txBody>
      </p:sp>
      <p:sp>
        <p:nvSpPr>
          <p:cNvPr id="4" name="AutoShape 4"/>
          <p:cNvSpPr/>
          <p:nvPr/>
        </p:nvSpPr>
        <p:spPr>
          <a:xfrm>
            <a:off x="5132705" y="4235516"/>
            <a:ext cx="7508240" cy="0"/>
          </a:xfrm>
          <a:prstGeom prst="line">
            <a:avLst/>
          </a:prstGeom>
          <a:ln w="38100" cap="flat">
            <a:solidFill>
              <a:srgbClr val="000000"/>
            </a:solidFill>
            <a:prstDash val="solid"/>
            <a:headEnd type="none" w="sm" len="sm"/>
            <a:tailEnd type="none" w="sm" len="sm"/>
          </a:ln>
        </p:spPr>
      </p:sp>
      <p:grpSp>
        <p:nvGrpSpPr>
          <p:cNvPr id="7" name="Group 7"/>
          <p:cNvGrpSpPr/>
          <p:nvPr/>
        </p:nvGrpSpPr>
        <p:grpSpPr>
          <a:xfrm>
            <a:off x="-495300" y="0"/>
            <a:ext cx="1028700" cy="4235516"/>
            <a:chOff x="0" y="0"/>
            <a:chExt cx="270933" cy="1115527"/>
          </a:xfrm>
        </p:grpSpPr>
        <p:sp>
          <p:nvSpPr>
            <p:cNvPr id="8" name="Freeform 8"/>
            <p:cNvSpPr/>
            <p:nvPr/>
          </p:nvSpPr>
          <p:spPr>
            <a:xfrm>
              <a:off x="0" y="0"/>
              <a:ext cx="270933" cy="1115527"/>
            </a:xfrm>
            <a:custGeom>
              <a:avLst/>
              <a:gdLst/>
              <a:ahLst/>
              <a:cxnLst/>
              <a:rect l="l" t="t" r="r" b="b"/>
              <a:pathLst>
                <a:path w="270933" h="1115527">
                  <a:moveTo>
                    <a:pt x="0" y="0"/>
                  </a:moveTo>
                  <a:lnTo>
                    <a:pt x="270933" y="0"/>
                  </a:lnTo>
                  <a:lnTo>
                    <a:pt x="270933" y="1115527"/>
                  </a:lnTo>
                  <a:lnTo>
                    <a:pt x="0" y="1115527"/>
                  </a:lnTo>
                  <a:close/>
                </a:path>
              </a:pathLst>
            </a:custGeom>
            <a:solidFill>
              <a:srgbClr val="EFEF89"/>
            </a:solidFill>
          </p:spPr>
        </p:sp>
        <p:sp>
          <p:nvSpPr>
            <p:cNvPr id="9" name="TextBox 9"/>
            <p:cNvSpPr txBox="1"/>
            <p:nvPr/>
          </p:nvSpPr>
          <p:spPr>
            <a:xfrm>
              <a:off x="0" y="-47625"/>
              <a:ext cx="270933" cy="1163152"/>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495300" y="4664983"/>
            <a:ext cx="1028700" cy="1048907"/>
            <a:chOff x="0" y="0"/>
            <a:chExt cx="270933" cy="276255"/>
          </a:xfrm>
        </p:grpSpPr>
        <p:sp>
          <p:nvSpPr>
            <p:cNvPr id="14" name="Freeform 14"/>
            <p:cNvSpPr/>
            <p:nvPr/>
          </p:nvSpPr>
          <p:spPr>
            <a:xfrm>
              <a:off x="0" y="0"/>
              <a:ext cx="270933" cy="276255"/>
            </a:xfrm>
            <a:custGeom>
              <a:avLst/>
              <a:gdLst/>
              <a:ahLst/>
              <a:cxnLst/>
              <a:rect l="l" t="t" r="r" b="b"/>
              <a:pathLst>
                <a:path w="270933" h="276255">
                  <a:moveTo>
                    <a:pt x="0" y="0"/>
                  </a:moveTo>
                  <a:lnTo>
                    <a:pt x="270933" y="0"/>
                  </a:lnTo>
                  <a:lnTo>
                    <a:pt x="270933" y="276255"/>
                  </a:lnTo>
                  <a:lnTo>
                    <a:pt x="0" y="276255"/>
                  </a:lnTo>
                  <a:close/>
                </a:path>
              </a:pathLst>
            </a:custGeom>
            <a:solidFill>
              <a:srgbClr val="EFEF89"/>
            </a:solidFill>
          </p:spPr>
        </p:sp>
        <p:sp>
          <p:nvSpPr>
            <p:cNvPr id="15" name="TextBox 15"/>
            <p:cNvSpPr txBox="1"/>
            <p:nvPr/>
          </p:nvSpPr>
          <p:spPr>
            <a:xfrm>
              <a:off x="0" y="-47625"/>
              <a:ext cx="270933" cy="323880"/>
            </a:xfrm>
            <a:prstGeom prst="rect">
              <a:avLst/>
            </a:prstGeom>
          </p:spPr>
          <p:txBody>
            <a:bodyPr lIns="50800" tIns="50800" rIns="50800" bIns="50800" rtlCol="0" anchor="ctr"/>
            <a:lstStyle/>
            <a:p>
              <a:pPr algn="ctr">
                <a:lnSpc>
                  <a:spcPts val="2659"/>
                </a:lnSpc>
              </a:pPr>
              <a:endParaRPr/>
            </a:p>
          </p:txBody>
        </p:sp>
      </p:grpSp>
      <p:grpSp>
        <p:nvGrpSpPr>
          <p:cNvPr id="16" name="Group 16"/>
          <p:cNvGrpSpPr/>
          <p:nvPr/>
        </p:nvGrpSpPr>
        <p:grpSpPr>
          <a:xfrm rot="-10800000">
            <a:off x="17754349" y="6051484"/>
            <a:ext cx="1028700" cy="4235516"/>
            <a:chOff x="0" y="0"/>
            <a:chExt cx="270933" cy="1115527"/>
          </a:xfrm>
        </p:grpSpPr>
        <p:sp>
          <p:nvSpPr>
            <p:cNvPr id="17" name="Freeform 17"/>
            <p:cNvSpPr/>
            <p:nvPr/>
          </p:nvSpPr>
          <p:spPr>
            <a:xfrm>
              <a:off x="0" y="0"/>
              <a:ext cx="270933" cy="1115527"/>
            </a:xfrm>
            <a:custGeom>
              <a:avLst/>
              <a:gdLst/>
              <a:ahLst/>
              <a:cxnLst/>
              <a:rect l="l" t="t" r="r" b="b"/>
              <a:pathLst>
                <a:path w="270933" h="1115527">
                  <a:moveTo>
                    <a:pt x="0" y="0"/>
                  </a:moveTo>
                  <a:lnTo>
                    <a:pt x="270933" y="0"/>
                  </a:lnTo>
                  <a:lnTo>
                    <a:pt x="270933" y="1115527"/>
                  </a:lnTo>
                  <a:lnTo>
                    <a:pt x="0" y="1115527"/>
                  </a:lnTo>
                  <a:close/>
                </a:path>
              </a:pathLst>
            </a:custGeom>
            <a:solidFill>
              <a:srgbClr val="EFEF89"/>
            </a:solidFill>
          </p:spPr>
        </p:sp>
        <p:sp>
          <p:nvSpPr>
            <p:cNvPr id="18" name="TextBox 18"/>
            <p:cNvSpPr txBox="1"/>
            <p:nvPr/>
          </p:nvSpPr>
          <p:spPr>
            <a:xfrm>
              <a:off x="0" y="-47625"/>
              <a:ext cx="270933" cy="1163152"/>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rot="-10800000">
            <a:off x="17754349" y="4573111"/>
            <a:ext cx="1028700" cy="1048907"/>
            <a:chOff x="0" y="0"/>
            <a:chExt cx="270933" cy="276255"/>
          </a:xfrm>
        </p:grpSpPr>
        <p:sp>
          <p:nvSpPr>
            <p:cNvPr id="20" name="Freeform 20"/>
            <p:cNvSpPr/>
            <p:nvPr/>
          </p:nvSpPr>
          <p:spPr>
            <a:xfrm>
              <a:off x="0" y="0"/>
              <a:ext cx="270933" cy="276255"/>
            </a:xfrm>
            <a:custGeom>
              <a:avLst/>
              <a:gdLst/>
              <a:ahLst/>
              <a:cxnLst/>
              <a:rect l="l" t="t" r="r" b="b"/>
              <a:pathLst>
                <a:path w="270933" h="276255">
                  <a:moveTo>
                    <a:pt x="0" y="0"/>
                  </a:moveTo>
                  <a:lnTo>
                    <a:pt x="270933" y="0"/>
                  </a:lnTo>
                  <a:lnTo>
                    <a:pt x="270933" y="276255"/>
                  </a:lnTo>
                  <a:lnTo>
                    <a:pt x="0" y="276255"/>
                  </a:lnTo>
                  <a:close/>
                </a:path>
              </a:pathLst>
            </a:custGeom>
            <a:solidFill>
              <a:srgbClr val="EFEF89"/>
            </a:solidFill>
          </p:spPr>
        </p:sp>
        <p:sp>
          <p:nvSpPr>
            <p:cNvPr id="21" name="TextBox 21"/>
            <p:cNvSpPr txBox="1"/>
            <p:nvPr/>
          </p:nvSpPr>
          <p:spPr>
            <a:xfrm>
              <a:off x="0" y="-47625"/>
              <a:ext cx="270933" cy="323880"/>
            </a:xfrm>
            <a:prstGeom prst="rect">
              <a:avLst/>
            </a:prstGeom>
          </p:spPr>
          <p:txBody>
            <a:bodyPr lIns="50800" tIns="50800" rIns="50800" bIns="50800" rtlCol="0" anchor="ctr"/>
            <a:lstStyle/>
            <a:p>
              <a:pPr algn="ctr">
                <a:lnSpc>
                  <a:spcPts val="2659"/>
                </a:lnSpc>
              </a:pPr>
              <a:endParaRPr/>
            </a:p>
          </p:txBody>
        </p:sp>
      </p:grpSp>
      <p:sp>
        <p:nvSpPr>
          <p:cNvPr id="22" name="Freeform 22"/>
          <p:cNvSpPr/>
          <p:nvPr/>
        </p:nvSpPr>
        <p:spPr>
          <a:xfrm>
            <a:off x="15380614" y="1028700"/>
            <a:ext cx="1878686" cy="469671"/>
          </a:xfrm>
          <a:custGeom>
            <a:avLst/>
            <a:gdLst/>
            <a:ahLst/>
            <a:cxnLst/>
            <a:rect l="l" t="t" r="r" b="b"/>
            <a:pathLst>
              <a:path w="1878686" h="469671">
                <a:moveTo>
                  <a:pt x="0" y="0"/>
                </a:moveTo>
                <a:lnTo>
                  <a:pt x="1878686" y="0"/>
                </a:lnTo>
                <a:lnTo>
                  <a:pt x="1878686" y="469671"/>
                </a:lnTo>
                <a:lnTo>
                  <a:pt x="0" y="469671"/>
                </a:lnTo>
                <a:lnTo>
                  <a:pt x="0" y="0"/>
                </a:lnTo>
                <a:close/>
              </a:path>
            </a:pathLst>
          </a:custGeom>
          <a:blipFill>
            <a:blip r:embed="rId2">
              <a:alphaModFix amt="69000"/>
              <a:extLst>
                <a:ext uri="{96DAC541-7B7A-43D3-8B79-37D633B846F1}">
                  <asvg:svgBlip xmlns:asvg="http://schemas.microsoft.com/office/drawing/2016/SVG/main" xmlns="" r:embed="rId7"/>
                </a:ext>
              </a:extLst>
            </a:blip>
            <a:stretch>
              <a:fillRect/>
            </a:stretch>
          </a:blipFill>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1211</TotalTime>
  <Words>1570</Words>
  <Application>Microsoft Office PowerPoint</Application>
  <PresentationFormat>Custom</PresentationFormat>
  <Paragraphs>131</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Calibri</vt:lpstr>
      <vt:lpstr>Poppins</vt:lpstr>
      <vt:lpstr>Lato Bold</vt:lpstr>
      <vt:lpstr>Times New Roman</vt:lpstr>
      <vt:lpstr>League Spartan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&amp; white company business presentation</dc:title>
  <dc:creator>Tahir</dc:creator>
  <cp:lastModifiedBy>Sara Qaisar</cp:lastModifiedBy>
  <cp:revision>39</cp:revision>
  <dcterms:created xsi:type="dcterms:W3CDTF">2006-08-16T00:00:00Z</dcterms:created>
  <dcterms:modified xsi:type="dcterms:W3CDTF">2025-01-27T14:26:57Z</dcterms:modified>
  <dc:identifier>DAGdCMK3L3w</dc:identifier>
</cp:coreProperties>
</file>