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7" r:id="rId21"/>
    <p:sldId id="280" r:id="rId22"/>
    <p:sldId id="281" r:id="rId23"/>
    <p:sldId id="282" r:id="rId24"/>
    <p:sldId id="283" r:id="rId25"/>
    <p:sldId id="278" r:id="rId26"/>
    <p:sldId id="279" r:id="rId27"/>
    <p:sldId id="284" r:id="rId28"/>
    <p:sldId id="285" r:id="rId29"/>
    <p:sldId id="286" r:id="rId30"/>
    <p:sldId id="290" r:id="rId31"/>
    <p:sldId id="287" r:id="rId32"/>
    <p:sldId id="288" r:id="rId33"/>
    <p:sldId id="289" r:id="rId34"/>
    <p:sldId id="311" r:id="rId35"/>
    <p:sldId id="312" r:id="rId36"/>
    <p:sldId id="313" r:id="rId37"/>
    <p:sldId id="314" r:id="rId38"/>
    <p:sldId id="315" r:id="rId39"/>
    <p:sldId id="316" r:id="rId40"/>
    <p:sldId id="317" r:id="rId41"/>
    <p:sldId id="318" r:id="rId42"/>
    <p:sldId id="319" r:id="rId43"/>
    <p:sldId id="320" r:id="rId44"/>
    <p:sldId id="321" r:id="rId45"/>
    <p:sldId id="322" r:id="rId46"/>
    <p:sldId id="323" r:id="rId47"/>
    <p:sldId id="324" r:id="rId48"/>
    <p:sldId id="308" r:id="rId49"/>
  </p:sldIdLst>
  <p:sldSz cx="12192000" cy="6858000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-18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-18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-18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-18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ill Sans MT" panose="020B0502020104020203" pitchFamily="34" charset="-18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-18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-18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-18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ill Sans MT" panose="020B0502020104020203" pitchFamily="34" charset="-18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Ctr="1"/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DC56A355-E394-46A4-8A80-D635E5D2A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8876E-0F0B-49C7-816E-04DFA3A03D50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7999D37E-1EE0-4802-A2F7-8C1AECAFF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22B60669-222A-43E5-8104-75D1A98BB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22C96-570C-4E22-911F-EC3D58E434E4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743605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F7B3E-A99C-4B85-A3F4-69825A44F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1F771-6500-42A8-8BC6-614E4CB1B1D5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69FD72-AAFE-4C6B-B997-E9011A8D9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17B6CE-1121-4E65-B445-BCC9F7279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C781A-09A1-46E4-858A-4E1AC3C3A416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49724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Ctr="1"/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CB7FB6A1-CF5B-4957-A621-102C8BAE6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EC28C-F9D0-4FED-B09D-DD67FB0AE8C9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F290FAA2-0220-4AA3-BFC0-28BA990B6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C9329ED5-3CDC-4017-9DAA-2B49FE6F6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CE744-E128-45B5-9DBB-6367DA91D0D1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314304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301C725-BF6A-400F-AABC-40988998A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0F43B-272D-4DC2-8EEA-05C59C80890D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D0B5C9D-D9BE-427D-AC75-CB3A3858B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F43F153-AE2C-46C9-8500-B5A8706B6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DD92E-3930-428A-9C14-35977211C2AF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09271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37F183B-501F-4ED1-80E0-31E8B8AFC01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F5C52-2F36-496D-96F7-C42989D22F34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7DE3F70-6378-4007-8F4C-DB1EB3761DF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7D93C2D-5062-41E1-9721-4894729FC93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63BBB-3540-4FA1-AF93-9DF1CCADC2A1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156924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7AC8DD-8F7F-409C-98A2-8DE8A9883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F4732-40E5-4447-9ED1-B41D15A3DFEA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E9E30EE-76BC-40E2-9EB5-9D85B2018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B6E9A8F-55CB-47E1-B125-8B1DC3312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4E86C-463A-47A7-BDF6-29E493ED7AEB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32119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DBBD78F-CE80-43D1-8A6C-A0EA8CD42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CFC9B-9AF1-464B-88B2-57311AF74A6F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D8F9B11-79A3-45B8-BEC3-1BE302FA2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E73AD5-D454-463A-B7A0-1E822C22D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D77C2-F9FB-4B2E-9233-1FB8CC942702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570352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CCC1F0D-3E37-426E-9867-237AB49F3814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Ctr="1"/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8">
            <a:extLst>
              <a:ext uri="{FF2B5EF4-FFF2-40B4-BE49-F238E27FC236}">
                <a16:creationId xmlns:a16="http://schemas.microsoft.com/office/drawing/2014/main" id="{EE3D8AC2-528D-4AE1-B870-7F36A753F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90FEA-4416-4909-AB24-80292A57AAB8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7" name="Footer Placeholder 9">
            <a:extLst>
              <a:ext uri="{FF2B5EF4-FFF2-40B4-BE49-F238E27FC236}">
                <a16:creationId xmlns:a16="http://schemas.microsoft.com/office/drawing/2014/main" id="{AAF94B76-1890-4D94-902D-2B25AFC9B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4863" y="6235700"/>
            <a:ext cx="5124450" cy="320675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8" name="Slide Number Placeholder 10">
            <a:extLst>
              <a:ext uri="{FF2B5EF4-FFF2-40B4-BE49-F238E27FC236}">
                <a16:creationId xmlns:a16="http://schemas.microsoft.com/office/drawing/2014/main" id="{0E283AC7-2F1B-4059-A073-E62EBE1AC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84DAFB-EC03-4443-B2ED-26261BCBCD15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5609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FEFC839-919A-4BAB-AA6D-CA281F6ECBB2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7">
            <a:extLst>
              <a:ext uri="{FF2B5EF4-FFF2-40B4-BE49-F238E27FC236}">
                <a16:creationId xmlns:a16="http://schemas.microsoft.com/office/drawing/2014/main" id="{FFEA0967-7135-4811-88BB-D71B21B50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>
              <a:defRPr/>
            </a:pPr>
            <a:fld id="{9EB274D9-A7E2-4BEB-BC20-FED80A6F79B0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7" name="Footer Placeholder 8">
            <a:extLst>
              <a:ext uri="{FF2B5EF4-FFF2-40B4-BE49-F238E27FC236}">
                <a16:creationId xmlns:a16="http://schemas.microsoft.com/office/drawing/2014/main" id="{5F4021E4-0361-4294-ADF8-CD1F21933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4863" y="6235700"/>
            <a:ext cx="5124450" cy="320675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3A79D3D0-7E5D-41FE-B1BA-90F2F23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1C660B-9CB3-44A3-8BEF-387715A115DB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35492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CA76F7-C92C-46B1-B7B8-59FAD0B10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A136A-EC50-457B-812A-1BCAD24320A9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BD66D-5634-4A65-8814-8708618DB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9F30F7-39A1-4F67-B9E0-C777DAB48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BFD5B-14EA-42B1-B262-3D92E8AFF397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132604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2C2CB8-79F9-4806-94E9-5B1BEC8BD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B8BDF-E20E-4A47-BCF2-9B3B3D703B22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42988-D72F-4360-93E0-A7AEEF066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36040-F046-4611-A0F4-4BDA93350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BCFFD-E241-47E7-BBD2-827C66B32901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4231301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FB335A-62EB-4CC5-80E4-91095ACF7BE0}"/>
              </a:ext>
            </a:extLst>
          </p:cNvPr>
          <p:cNvSpPr>
            <a:spLocks noGrp="1"/>
          </p:cNvSpPr>
          <p:nvPr>
            <p:ph type="title"/>
          </p:nvPr>
        </p:nvSpPr>
        <p:spPr bwMode="black">
          <a:xfrm>
            <a:off x="2230438" y="965200"/>
            <a:ext cx="7731125" cy="118745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170BAF9-1201-43FB-A513-07866C0F01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230438" y="2638425"/>
            <a:ext cx="7731125" cy="310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pl-PL"/>
              <a:t>Click to edit Master text styles</a:t>
            </a:r>
          </a:p>
          <a:p>
            <a:pPr lvl="1"/>
            <a:r>
              <a:rPr lang="en-US" altLang="pl-PL"/>
              <a:t>Second level</a:t>
            </a:r>
          </a:p>
          <a:p>
            <a:pPr lvl="2"/>
            <a:r>
              <a:rPr lang="en-US" altLang="pl-PL"/>
              <a:t>Third level</a:t>
            </a:r>
          </a:p>
          <a:p>
            <a:pPr lvl="3"/>
            <a:r>
              <a:rPr lang="en-US" altLang="pl-PL"/>
              <a:t>Fourth level</a:t>
            </a:r>
          </a:p>
          <a:p>
            <a:pPr lvl="4"/>
            <a:r>
              <a:rPr lang="en-US" altLang="pl-PL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2372B-51B3-4FF6-A421-0538464A2F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821613" y="6238875"/>
            <a:ext cx="2754312" cy="3238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schemeClr val="tx1">
                    <a:alpha val="7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1A7EA65-8E28-4842-8083-63ADA547B7EC}" type="datetimeFigureOut">
              <a:rPr lang="pl-PL"/>
              <a:pPr>
                <a:defRPr/>
              </a:pPr>
              <a:t>27.03.2019</a:t>
            </a:fld>
            <a:endParaRPr lang="pl-P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A6C00A-9E30-46B0-BB00-B054547CE5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600200" y="6235700"/>
            <a:ext cx="5900738" cy="3206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alpha val="7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EAD63-50CB-4E38-A09B-5439A01844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58488" y="6218238"/>
            <a:ext cx="366712" cy="365125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100" spc="0" baseline="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0E439052-74B5-4C65-8C8E-7EBAA0647100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6" r:id="rId2"/>
    <p:sldLayoutId id="2147483684" r:id="rId3"/>
    <p:sldLayoutId id="2147483677" r:id="rId4"/>
    <p:sldLayoutId id="2147483678" r:id="rId5"/>
    <p:sldLayoutId id="2147483679" r:id="rId6"/>
    <p:sldLayoutId id="2147483680" r:id="rId7"/>
    <p:sldLayoutId id="2147483685" r:id="rId8"/>
    <p:sldLayoutId id="2147483686" r:id="rId9"/>
    <p:sldLayoutId id="2147483681" r:id="rId10"/>
    <p:sldLayoutId id="2147483682" r:id="rId11"/>
  </p:sldLayoutIdLst>
  <p:txStyles>
    <p:titleStyle>
      <a:lvl1pPr algn="ctr" rtl="0" fontAlgn="base">
        <a:lnSpc>
          <a:spcPct val="90000"/>
        </a:lnSpc>
        <a:spcBef>
          <a:spcPct val="0"/>
        </a:spcBef>
        <a:spcAft>
          <a:spcPct val="0"/>
        </a:spcAft>
        <a:defRPr sz="2800" kern="1200" cap="all" spc="200">
          <a:solidFill>
            <a:srgbClr val="262626"/>
          </a:solidFill>
          <a:latin typeface="+mj-lt"/>
          <a:ea typeface="+mj-ea"/>
          <a:cs typeface="+mj-cs"/>
        </a:defRPr>
      </a:lvl1pPr>
      <a:lvl2pPr algn="ctr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rgbClr val="262626"/>
          </a:solidFill>
          <a:latin typeface="Gill Sans MT" panose="020B0502020104020203" pitchFamily="34" charset="-18"/>
        </a:defRPr>
      </a:lvl2pPr>
      <a:lvl3pPr algn="ctr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rgbClr val="262626"/>
          </a:solidFill>
          <a:latin typeface="Gill Sans MT" panose="020B0502020104020203" pitchFamily="34" charset="-18"/>
        </a:defRPr>
      </a:lvl3pPr>
      <a:lvl4pPr algn="ctr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rgbClr val="262626"/>
          </a:solidFill>
          <a:latin typeface="Gill Sans MT" panose="020B0502020104020203" pitchFamily="34" charset="-18"/>
        </a:defRPr>
      </a:lvl4pPr>
      <a:lvl5pPr algn="ctr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rgbClr val="262626"/>
          </a:solidFill>
          <a:latin typeface="Gill Sans MT" panose="020B0502020104020203" pitchFamily="34" charset="-18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rgbClr val="262626"/>
          </a:solidFill>
          <a:latin typeface="Gill Sans MT" panose="020B0502020104020203" pitchFamily="34" charset="-18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rgbClr val="262626"/>
          </a:solidFill>
          <a:latin typeface="Gill Sans MT" panose="020B0502020104020203" pitchFamily="34" charset="-18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rgbClr val="262626"/>
          </a:solidFill>
          <a:latin typeface="Gill Sans MT" panose="020B0502020104020203" pitchFamily="34" charset="-18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2800">
          <a:solidFill>
            <a:srgbClr val="262626"/>
          </a:solidFill>
          <a:latin typeface="Gill Sans MT" panose="020B0502020104020203" pitchFamily="34" charset="-18"/>
        </a:defRPr>
      </a:lvl9pPr>
    </p:titleStyle>
    <p:bodyStyle>
      <a:lvl1pPr marL="228600" indent="-228600" algn="l" rtl="0" fontAlgn="base">
        <a:spcBef>
          <a:spcPts val="1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kern="1200">
          <a:solidFill>
            <a:srgbClr val="262626"/>
          </a:solidFill>
          <a:latin typeface="+mn-lt"/>
          <a:ea typeface="+mn-ea"/>
          <a:cs typeface="+mn-cs"/>
        </a:defRPr>
      </a:lvl1pPr>
      <a:lvl2pPr marL="457200" indent="-228600" algn="l" rtl="0" fontAlgn="base">
        <a:spcBef>
          <a:spcPts val="1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262626"/>
          </a:solidFill>
          <a:latin typeface="+mn-lt"/>
          <a:ea typeface="+mn-ea"/>
          <a:cs typeface="+mn-cs"/>
        </a:defRPr>
      </a:lvl2pPr>
      <a:lvl3pPr marL="685800" indent="-228600" algn="l" rtl="0" fontAlgn="base">
        <a:spcBef>
          <a:spcPts val="1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262626"/>
          </a:solidFill>
          <a:latin typeface="+mn-lt"/>
          <a:ea typeface="+mn-ea"/>
          <a:cs typeface="+mn-cs"/>
        </a:defRPr>
      </a:lvl3pPr>
      <a:lvl4pPr marL="914400" indent="-228600" algn="l" rtl="0" fontAlgn="base">
        <a:spcBef>
          <a:spcPts val="1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262626"/>
          </a:solidFill>
          <a:latin typeface="+mn-lt"/>
          <a:ea typeface="+mn-ea"/>
          <a:cs typeface="+mn-cs"/>
        </a:defRPr>
      </a:lvl4pPr>
      <a:lvl5pPr marL="1143000" indent="-228600" algn="l" rtl="0" fontAlgn="base">
        <a:spcBef>
          <a:spcPts val="1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262626"/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C92FEC4-67ED-48EB-AF07-F77D1B279840}"/>
              </a:ext>
            </a:extLst>
          </p:cNvPr>
          <p:cNvSpPr txBox="1">
            <a:spLocks/>
          </p:cNvSpPr>
          <p:nvPr/>
        </p:nvSpPr>
        <p:spPr>
          <a:xfrm>
            <a:off x="715617" y="1825624"/>
            <a:ext cx="10638183" cy="469444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sz="400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Taslima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400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Steph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400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Gosia </a:t>
            </a:r>
          </a:p>
          <a:p>
            <a:pPr fontAlgn="auto">
              <a:spcAft>
                <a:spcPts val="0"/>
              </a:spcAft>
              <a:defRPr/>
            </a:pPr>
            <a:endParaRPr lang="en-GB" sz="4000">
              <a:effectLst>
                <a:glow rad="101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  <a:p>
            <a:pPr fontAlgn="auto">
              <a:spcAft>
                <a:spcPts val="0"/>
              </a:spcAft>
              <a:defRPr/>
            </a:pPr>
            <a:r>
              <a:rPr lang="en-GB" sz="400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Working along side Halima who is in charge of HR and kamil who is part of the financial resources.</a:t>
            </a:r>
            <a:endParaRPr lang="en-GB" sz="4000" dirty="0">
              <a:effectLst>
                <a:glow rad="101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236D65E-95E3-4DF9-A858-AB11D19F0795}"/>
              </a:ext>
            </a:extLst>
          </p:cNvPr>
          <p:cNvSpPr/>
          <p:nvPr/>
        </p:nvSpPr>
        <p:spPr>
          <a:xfrm>
            <a:off x="2960760" y="528935"/>
            <a:ext cx="539583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5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+mn-lt"/>
              </a:rPr>
              <a:t>Business owners: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4B600A0-DCB4-43BF-A40C-88DE2203C876}"/>
              </a:ext>
            </a:extLst>
          </p:cNvPr>
          <p:cNvSpPr/>
          <p:nvPr/>
        </p:nvSpPr>
        <p:spPr>
          <a:xfrm>
            <a:off x="3048000" y="267286"/>
            <a:ext cx="6940062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+mn-lt"/>
              </a:rPr>
              <a:t>Mission statement :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+mn-lt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+mn-lt"/>
              </a:rPr>
              <a:t>“We provide care and happiness for children ages 6 month to 6 years and provide the best quality service”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7C233BD-25FA-421A-9F2A-410439959431}"/>
              </a:ext>
            </a:extLst>
          </p:cNvPr>
          <p:cNvSpPr/>
          <p:nvPr/>
        </p:nvSpPr>
        <p:spPr>
          <a:xfrm>
            <a:off x="3048000" y="2967335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</a:rPr>
              <a:t>Aims and Objectives:</a:t>
            </a:r>
            <a:br>
              <a:rPr lang="en-GB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</a:rPr>
            </a:br>
            <a:r>
              <a:rPr lang="en-GB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latin typeface="+mn-lt"/>
              </a:rPr>
              <a:t> </a:t>
            </a:r>
            <a:r>
              <a:rPr lang="en-GB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latin typeface="+mn-lt"/>
              </a:rPr>
              <a:t>Our aim of the business is to find a perfect location to make profit !</a:t>
            </a:r>
            <a:endParaRPr lang="pl-PL" dirty="0">
              <a:latin typeface="+mn-l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B7A61269-E052-4D53-AFE2-34A3819CD4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</a:pPr>
            <a:r>
              <a:rPr lang="en-GB" altLang="pl-PL" sz="9600" b="1">
                <a:solidFill>
                  <a:srgbClr val="7030A0"/>
                </a:solidFill>
              </a:rPr>
              <a:t>Introduction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2CBD8C09-7AA8-40B3-A9E9-0D5C26869F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-18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  <a:buClrTx/>
              <a:buFont typeface="Arial" panose="020B0604020202020204" pitchFamily="34" charset="0"/>
              <a:buNone/>
            </a:pPr>
            <a:r>
              <a:rPr lang="en-GB" altLang="pl-PL" sz="280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Me and my business partners have chosen a child care setting for our business. </a:t>
            </a:r>
          </a:p>
          <a:p>
            <a:pPr defTabSz="914400" eaLnBrk="1" hangingPunct="1">
              <a:lnSpc>
                <a:spcPct val="90000"/>
              </a:lnSpc>
              <a:buClrTx/>
              <a:buFont typeface="Arial" panose="020B0604020202020204" pitchFamily="34" charset="0"/>
              <a:buNone/>
            </a:pPr>
            <a:endParaRPr lang="en-GB" altLang="pl-PL" sz="2800">
              <a:solidFill>
                <a:schemeClr val="tx1"/>
              </a:solidFill>
            </a:endParaRPr>
          </a:p>
        </p:txBody>
      </p:sp>
      <p:pic>
        <p:nvPicPr>
          <p:cNvPr id="10244" name="Picture 3" descr="A picture containing clipart&#10;&#10;Description automatically generated">
            <a:extLst>
              <a:ext uri="{FF2B5EF4-FFF2-40B4-BE49-F238E27FC236}">
                <a16:creationId xmlns:a16="http://schemas.microsoft.com/office/drawing/2014/main" id="{C29090FB-A3CB-40EF-AA78-AC89458B1A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138" y="3429000"/>
            <a:ext cx="7270750" cy="298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801BD0-1606-4FDC-99D4-61C1786AC1F8}"/>
              </a:ext>
            </a:extLst>
          </p:cNvPr>
          <p:cNvSpPr/>
          <p:nvPr/>
        </p:nvSpPr>
        <p:spPr>
          <a:xfrm>
            <a:off x="2651376" y="366195"/>
            <a:ext cx="495443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b="1" dirty="0">
                <a:ln/>
                <a:solidFill>
                  <a:schemeClr val="accent4"/>
                </a:solidFill>
                <a:latin typeface="+mn-lt"/>
              </a:rPr>
              <a:t>Product service: </a:t>
            </a:r>
          </a:p>
        </p:txBody>
      </p:sp>
      <p:pic>
        <p:nvPicPr>
          <p:cNvPr id="11267" name="Picture 2" descr="Image result for animation healthy meals">
            <a:extLst>
              <a:ext uri="{FF2B5EF4-FFF2-40B4-BE49-F238E27FC236}">
                <a16:creationId xmlns:a16="http://schemas.microsoft.com/office/drawing/2014/main" id="{B8924A1F-84E1-4649-88C0-047A44F9D1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0563" y="366713"/>
            <a:ext cx="3090862" cy="2890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3" descr="A close up of a toy&#10;&#10;Description automatically generated">
            <a:extLst>
              <a:ext uri="{FF2B5EF4-FFF2-40B4-BE49-F238E27FC236}">
                <a16:creationId xmlns:a16="http://schemas.microsoft.com/office/drawing/2014/main" id="{F8264490-41B9-4469-8B14-CAAB95B76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300" y="2260600"/>
            <a:ext cx="3403600" cy="340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4" descr="Image result for nap times animation">
            <a:extLst>
              <a:ext uri="{FF2B5EF4-FFF2-40B4-BE49-F238E27FC236}">
                <a16:creationId xmlns:a16="http://schemas.microsoft.com/office/drawing/2014/main" id="{47A6E549-7AB8-4E58-A404-106236C02B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6900" y="3429000"/>
            <a:ext cx="3184525" cy="318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5">
            <a:extLst>
              <a:ext uri="{FF2B5EF4-FFF2-40B4-BE49-F238E27FC236}">
                <a16:creationId xmlns:a16="http://schemas.microsoft.com/office/drawing/2014/main" id="{D1A9DE36-8897-4736-9E33-0452E0FA1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25" y="1673225"/>
            <a:ext cx="3336925" cy="256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6" descr="Image result for staff in nursery animation">
            <a:extLst>
              <a:ext uri="{FF2B5EF4-FFF2-40B4-BE49-F238E27FC236}">
                <a16:creationId xmlns:a16="http://schemas.microsoft.com/office/drawing/2014/main" id="{C430B8C9-E0D7-4487-AA93-54F6B298CB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1525" y="5021263"/>
            <a:ext cx="2771775" cy="164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ECEDF-6CB2-4D27-85D4-96F253B058CB}"/>
              </a:ext>
            </a:extLst>
          </p:cNvPr>
          <p:cNvSpPr>
            <a:spLocks noGrp="1"/>
          </p:cNvSpPr>
          <p:nvPr/>
        </p:nvSpPr>
        <p:spPr>
          <a:xfrm>
            <a:off x="838200" y="365125"/>
            <a:ext cx="10625138" cy="631825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  <a:defRPr/>
            </a:pPr>
            <a:r>
              <a:rPr lang="en-GB" sz="3600" u="sng" dirty="0">
                <a:latin typeface="+mn-lt"/>
              </a:rPr>
              <a:t>Job Description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E8234-4CCD-4988-93D4-D7C74D1DE9D6}"/>
              </a:ext>
            </a:extLst>
          </p:cNvPr>
          <p:cNvSpPr>
            <a:spLocks noGrp="1"/>
          </p:cNvSpPr>
          <p:nvPr/>
        </p:nvSpPr>
        <p:spPr>
          <a:xfrm>
            <a:off x="728663" y="1392238"/>
            <a:ext cx="10625137" cy="5100637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/>
              <a:t>As HR Manager I am responsible for recruiting, screening and interviewing employees. Also I am responsible for employee relations, training and development.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/>
              <a:t>As a childcare worker I am responsible for the overseeing and the well being of the children when in my care.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u="sng" dirty="0"/>
              <a:t>Obtained Recognised Qualifications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u="sng" dirty="0"/>
          </a:p>
          <a:p>
            <a:pPr fontAlgn="auto">
              <a:spcAft>
                <a:spcPts val="0"/>
              </a:spcAft>
              <a:defRPr/>
            </a:pPr>
            <a:r>
              <a:rPr lang="en-GB" dirty="0"/>
              <a:t>NVQ level 4 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dirty="0"/>
              <a:t>Full DBS Check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dirty="0"/>
              <a:t>Safe guarding 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dirty="0"/>
              <a:t>Approved Data protection 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dirty="0"/>
              <a:t>First Aid 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dirty="0"/>
              <a:t>H+S</a:t>
            </a:r>
          </a:p>
          <a:p>
            <a:pPr fontAlgn="auto">
              <a:spcAft>
                <a:spcPts val="0"/>
              </a:spcAft>
              <a:defRPr/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pic>
        <p:nvPicPr>
          <p:cNvPr id="12292" name="Picture 3">
            <a:extLst>
              <a:ext uri="{FF2B5EF4-FFF2-40B4-BE49-F238E27FC236}">
                <a16:creationId xmlns:a16="http://schemas.microsoft.com/office/drawing/2014/main" id="{ED4C31C1-467C-4452-B7FA-2F017A455F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213" y="3429000"/>
            <a:ext cx="4429125" cy="291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09EA9-A516-4EBD-A44C-88159FD9732D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739775"/>
          </a:xfrm>
          <a:prstGeom prst="rect">
            <a:avLst/>
          </a:prstGeom>
        </p:spPr>
        <p:txBody>
          <a:bodyPr>
            <a:normAutofit fontScale="6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  <a:defRPr/>
            </a:pPr>
            <a:r>
              <a:rPr lang="en-GB" u="sng"/>
              <a:t>Ratios </a:t>
            </a:r>
            <a:br>
              <a:rPr lang="en-GB" u="sng"/>
            </a:b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A658E-B8B8-4F78-9D63-26D332E259F7}"/>
              </a:ext>
            </a:extLst>
          </p:cNvPr>
          <p:cNvSpPr txBox="1">
            <a:spLocks/>
          </p:cNvSpPr>
          <p:nvPr/>
        </p:nvSpPr>
        <p:spPr>
          <a:xfrm>
            <a:off x="838200" y="1104900"/>
            <a:ext cx="10717213" cy="538797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sz="2400"/>
              <a:t>0- 2 Years 		1:3	one adult: 3 children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2400"/>
              <a:t>2 –3 Years 		1:4	one adult: 4 children 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2400"/>
              <a:t>4- 8 Years 		1:6 	one adult: 6 children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40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400"/>
              <a:t>To cut costs we have decided to have students who are studying NVQ 2/3 to help supervise the children in our nursery.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400"/>
              <a:t>As we grow we will employ qualified nursery assistant or the students once they have qualified.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400"/>
              <a:t>Annually a nursery assistants wage is </a:t>
            </a:r>
            <a:r>
              <a:rPr lang="en-GB" sz="2400">
                <a:solidFill>
                  <a:srgbClr val="FF0000"/>
                </a:solidFill>
              </a:rPr>
              <a:t>£12,500 </a:t>
            </a:r>
            <a:r>
              <a:rPr lang="en-GB" sz="2400"/>
              <a:t>as we would need 3 bodies this would cost </a:t>
            </a:r>
            <a:r>
              <a:rPr lang="en-GB" sz="2400">
                <a:solidFill>
                  <a:srgbClr val="FF0000"/>
                </a:solidFill>
              </a:rPr>
              <a:t>£37,500</a:t>
            </a:r>
            <a:r>
              <a:rPr lang="en-GB" sz="2400"/>
              <a:t>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400"/>
              <a:t>Therefore we would be saving the company </a:t>
            </a:r>
            <a:r>
              <a:rPr lang="en-GB" sz="2400">
                <a:solidFill>
                  <a:srgbClr val="FF0000"/>
                </a:solidFill>
              </a:rPr>
              <a:t>£37,500 </a:t>
            </a:r>
            <a:r>
              <a:rPr lang="en-GB" sz="2400"/>
              <a:t>by using students.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400"/>
              <a:t>Each age group will have one adult staff and one student staff to supervise the children. </a:t>
            </a:r>
            <a:endParaRPr lang="en-GB" sz="2400" dirty="0"/>
          </a:p>
        </p:txBody>
      </p:sp>
      <p:pic>
        <p:nvPicPr>
          <p:cNvPr id="13316" name="Picture 3">
            <a:extLst>
              <a:ext uri="{FF2B5EF4-FFF2-40B4-BE49-F238E27FC236}">
                <a16:creationId xmlns:a16="http://schemas.microsoft.com/office/drawing/2014/main" id="{C0BFC382-8624-477D-9779-2ABF12645F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9225" y="460375"/>
            <a:ext cx="4313238" cy="2449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">
            <a:extLst>
              <a:ext uri="{FF2B5EF4-FFF2-40B4-BE49-F238E27FC236}">
                <a16:creationId xmlns:a16="http://schemas.microsoft.com/office/drawing/2014/main" id="{F9EB995D-2614-4F2B-AB17-81B7A66C51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150" y="161925"/>
            <a:ext cx="4886325" cy="111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EF9F7B35-BD1F-43C8-B07D-0139170EDD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525" y="161925"/>
            <a:ext cx="7678738" cy="669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>
              <a:defRPr/>
            </a:pPr>
            <a:r>
              <a:rPr lang="en-GB" altLang="en-US" sz="1600" u="sng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Work Placement Learner Agreement</a:t>
            </a:r>
          </a:p>
          <a:p>
            <a:pPr defTabSz="914400">
              <a:defRPr/>
            </a:pPr>
            <a:endParaRPr lang="en-GB" altLang="en-US" sz="1600" dirty="0">
              <a:latin typeface="+mn-lt"/>
            </a:endParaRPr>
          </a:p>
          <a:p>
            <a:pPr defTabSz="914400">
              <a:defRPr/>
            </a:pPr>
            <a:r>
              <a:rPr lang="en-GB" altLang="en-US" sz="1600" u="sng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Responsibilities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To ask for support when needed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Attend punctually 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Participate in activities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Maintain confidentiality 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Discuss plans and aims for children in the setting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Beware of hazards 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Familiarize H+S policy 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Inform college/university if cannot attend</a:t>
            </a:r>
          </a:p>
          <a:p>
            <a:pPr defTabSz="914400">
              <a:buFontTx/>
              <a:buChar char="•"/>
              <a:defRPr/>
            </a:pPr>
            <a:endParaRPr lang="en-GB" altLang="en-US" sz="1600" dirty="0"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>
              <a:defRPr/>
            </a:pPr>
            <a:r>
              <a:rPr lang="en-GB" altLang="en-US" sz="1600" u="sng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Work Place Check List 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Tour of area 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Staff facilities 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Dress code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Work hours 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Mentor/managers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Emergency procedures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Fire exits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Accident report procedures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First aid 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H+S policy </a:t>
            </a:r>
            <a:endParaRPr lang="en-GB" altLang="en-US" sz="1600" dirty="0">
              <a:latin typeface="+mn-lt"/>
            </a:endParaRPr>
          </a:p>
          <a:p>
            <a:pPr defTabSz="914400">
              <a:buFontTx/>
              <a:buChar char="•"/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Data Protection </a:t>
            </a:r>
            <a:endParaRPr lang="en-GB" altLang="en-US" sz="1600" dirty="0">
              <a:latin typeface="+mn-lt"/>
            </a:endParaRPr>
          </a:p>
          <a:p>
            <a:pPr defTabSz="914400">
              <a:defRPr/>
            </a:pPr>
            <a:endParaRPr lang="en-GB" altLang="en-US" sz="1600" dirty="0"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>
              <a:defRPr/>
            </a:pPr>
            <a:r>
              <a:rPr lang="en-GB" altLang="en-US" sz="16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Student Name - ………………………………	Manager - ………………………..</a:t>
            </a:r>
            <a:endParaRPr lang="en-GB" altLang="en-US" sz="1600" dirty="0">
              <a:latin typeface="+mn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Box 1">
            <a:extLst>
              <a:ext uri="{FF2B5EF4-FFF2-40B4-BE49-F238E27FC236}">
                <a16:creationId xmlns:a16="http://schemas.microsoft.com/office/drawing/2014/main" id="{C1E31C2B-D972-4A06-B3CB-73AEB16544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350" y="300038"/>
            <a:ext cx="4987925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eaLnBrk="1" hangingPunct="1"/>
            <a:r>
              <a:rPr lang="en-GB" altLang="pl-PL" sz="4400" b="1" u="sng"/>
              <a:t>Attendance Policy </a:t>
            </a:r>
          </a:p>
        </p:txBody>
      </p:sp>
      <p:sp>
        <p:nvSpPr>
          <p:cNvPr id="15363" name="TextBox 2">
            <a:extLst>
              <a:ext uri="{FF2B5EF4-FFF2-40B4-BE49-F238E27FC236}">
                <a16:creationId xmlns:a16="http://schemas.microsoft.com/office/drawing/2014/main" id="{F66830E8-2696-4F37-957C-AF8C994F08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813" y="1725613"/>
            <a:ext cx="6954837" cy="483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eaLnBrk="1" hangingPunct="1"/>
            <a:r>
              <a:rPr lang="en-GB" altLang="pl-PL" sz="2800"/>
              <a:t>Tiny Tots take attendance very seriously. </a:t>
            </a:r>
          </a:p>
          <a:p>
            <a:pPr eaLnBrk="1" hangingPunct="1"/>
            <a:r>
              <a:rPr lang="en-GB" altLang="pl-PL" sz="2800"/>
              <a:t>All parents will be given a company handbook when registering/unrolling their child. This handbook will contain all the relevant policy and procedures regarding the nursery.</a:t>
            </a:r>
          </a:p>
          <a:p>
            <a:pPr eaLnBrk="1" hangingPunct="1"/>
            <a:endParaRPr lang="en-GB" altLang="pl-PL" sz="2800"/>
          </a:p>
          <a:p>
            <a:pPr eaLnBrk="1" hangingPunct="1"/>
            <a:r>
              <a:rPr lang="en-GB" altLang="pl-PL" sz="2800"/>
              <a:t>In regards to any sickness/holidays and explained/unexplained absences parents/carers will be charged a 50% fee. </a:t>
            </a:r>
          </a:p>
          <a:p>
            <a:pPr eaLnBrk="1" hangingPunct="1"/>
            <a:endParaRPr lang="en-GB" altLang="pl-PL" sz="2800"/>
          </a:p>
          <a:p>
            <a:pPr eaLnBrk="1" hangingPunct="1"/>
            <a:r>
              <a:rPr lang="en-GB" altLang="pl-PL" sz="2800"/>
              <a:t>Full day - £30	Half day - £17.50</a:t>
            </a:r>
          </a:p>
        </p:txBody>
      </p:sp>
      <p:pic>
        <p:nvPicPr>
          <p:cNvPr id="15364" name="Picture 3">
            <a:extLst>
              <a:ext uri="{FF2B5EF4-FFF2-40B4-BE49-F238E27FC236}">
                <a16:creationId xmlns:a16="http://schemas.microsoft.com/office/drawing/2014/main" id="{116B82B8-CBE6-4F0B-BB53-D416CC8B75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2625" y="300038"/>
            <a:ext cx="3359150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1">
            <a:extLst>
              <a:ext uri="{FF2B5EF4-FFF2-40B4-BE49-F238E27FC236}">
                <a16:creationId xmlns:a16="http://schemas.microsoft.com/office/drawing/2014/main" id="{AD795EA1-C7FB-4FCD-85C2-50013918C4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68" t="27058" r="23978" b="9071"/>
          <a:stretch>
            <a:fillRect/>
          </a:stretch>
        </p:blipFill>
        <p:spPr bwMode="auto">
          <a:xfrm>
            <a:off x="0" y="46038"/>
            <a:ext cx="10044113" cy="681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2">
            <a:extLst>
              <a:ext uri="{FF2B5EF4-FFF2-40B4-BE49-F238E27FC236}">
                <a16:creationId xmlns:a16="http://schemas.microsoft.com/office/drawing/2014/main" id="{9BA7F6A7-8C7B-42C0-9393-C8AC2CE523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0" y="203200"/>
            <a:ext cx="4824413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1">
            <a:extLst>
              <a:ext uri="{FF2B5EF4-FFF2-40B4-BE49-F238E27FC236}">
                <a16:creationId xmlns:a16="http://schemas.microsoft.com/office/drawing/2014/main" id="{A0DD465C-E9F2-46DF-A5E0-35F592844B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68" t="24634" r="22614" b="7253"/>
          <a:stretch>
            <a:fillRect/>
          </a:stretch>
        </p:blipFill>
        <p:spPr bwMode="auto">
          <a:xfrm>
            <a:off x="158750" y="271463"/>
            <a:ext cx="9342438" cy="6586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55ED1-1F26-4EC3-9846-AB9559785A97}"/>
              </a:ext>
            </a:extLst>
          </p:cNvPr>
          <p:cNvSpPr txBox="1">
            <a:spLocks/>
          </p:cNvSpPr>
          <p:nvPr/>
        </p:nvSpPr>
        <p:spPr>
          <a:xfrm>
            <a:off x="826851" y="671210"/>
            <a:ext cx="3608957" cy="1254868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  <a:reflection blurRad="6350" stA="50000" endA="300" endPos="38500" dist="50800" dir="5400000" sy="-100000" algn="bl" rotWithShape="0"/>
          </a:effectLst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GB" sz="40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Location!</a:t>
            </a:r>
            <a:endParaRPr lang="en-GB" sz="40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596F2-B680-4CE0-B96C-50325B04B1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1838325"/>
            <a:ext cx="10363200" cy="488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-18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  <a:buClrTx/>
            </a:pPr>
            <a:r>
              <a:rPr lang="en-GB" altLang="pl-PL" sz="2800">
                <a:solidFill>
                  <a:schemeClr val="tx1"/>
                </a:solidFill>
              </a:rPr>
              <a:t>Swansea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GB" altLang="pl-PL" sz="2800">
                <a:solidFill>
                  <a:schemeClr val="tx1"/>
                </a:solidFill>
              </a:rPr>
              <a:t>Parking 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GB" altLang="pl-PL" sz="2800">
                <a:solidFill>
                  <a:schemeClr val="tx1"/>
                </a:solidFill>
              </a:rPr>
              <a:t>Train station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GB" altLang="pl-PL" sz="2800">
                <a:solidFill>
                  <a:schemeClr val="tx1"/>
                </a:solidFill>
              </a:rPr>
              <a:t>Bus station</a:t>
            </a:r>
          </a:p>
        </p:txBody>
      </p:sp>
      <p:pic>
        <p:nvPicPr>
          <p:cNvPr id="18436" name="3D Model 3" descr="Modern Train">
            <a:extLst>
              <a:ext uri="{FF2B5EF4-FFF2-40B4-BE49-F238E27FC236}">
                <a16:creationId xmlns:a16="http://schemas.microsoft.com/office/drawing/2014/main" id="{233DC942-3F1A-41E0-9FE6-301E5209DB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1079500"/>
            <a:ext cx="3822700" cy="19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7" name="3D Model 4" descr="Public Bus">
            <a:extLst>
              <a:ext uri="{FF2B5EF4-FFF2-40B4-BE49-F238E27FC236}">
                <a16:creationId xmlns:a16="http://schemas.microsoft.com/office/drawing/2014/main" id="{4831946D-36B1-41A5-BE7D-9A770B6BEC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250" y="2792413"/>
            <a:ext cx="4656138" cy="2024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8" name="Picture 2" descr="Image result for map of swansea uplands">
            <a:extLst>
              <a:ext uri="{FF2B5EF4-FFF2-40B4-BE49-F238E27FC236}">
                <a16:creationId xmlns:a16="http://schemas.microsoft.com/office/drawing/2014/main" id="{D122921A-F144-4798-84F4-DA9161C2AB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150" y="4129088"/>
            <a:ext cx="3919538" cy="222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Image 1 of 8: ">
            <a:extLst>
              <a:ext uri="{FF2B5EF4-FFF2-40B4-BE49-F238E27FC236}">
                <a16:creationId xmlns:a16="http://schemas.microsoft.com/office/drawing/2014/main" id="{4AE025B6-9248-4EE5-ABAB-E199CB8497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36" r="-2" b="17957"/>
          <a:stretch>
            <a:fillRect/>
          </a:stretch>
        </p:blipFill>
        <p:spPr bwMode="auto">
          <a:xfrm>
            <a:off x="0" y="0"/>
            <a:ext cx="75533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Content Placeholder 2054">
            <a:extLst>
              <a:ext uri="{FF2B5EF4-FFF2-40B4-BE49-F238E27FC236}">
                <a16:creationId xmlns:a16="http://schemas.microsoft.com/office/drawing/2014/main" id="{CE278C18-A714-4538-B252-67B073F80C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96263" y="2366963"/>
            <a:ext cx="3352800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-18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>
                <a:solidFill>
                  <a:schemeClr val="tx1"/>
                </a:solidFill>
              </a:rPr>
              <a:t>Tiny Tots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>
                <a:solidFill>
                  <a:schemeClr val="tx1"/>
                </a:solidFill>
              </a:rPr>
              <a:t>5 Bedrooms over 3 floors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>
                <a:solidFill>
                  <a:schemeClr val="tx1"/>
                </a:solidFill>
              </a:rPr>
              <a:t>Full kitchen facilities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>
                <a:solidFill>
                  <a:schemeClr val="tx1"/>
                </a:solidFill>
              </a:rPr>
              <a:t>Bathroom facilities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>
                <a:solidFill>
                  <a:schemeClr val="tx1"/>
                </a:solidFill>
              </a:rPr>
              <a:t>Outside parking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>
                <a:solidFill>
                  <a:schemeClr val="tx1"/>
                </a:solidFill>
              </a:rPr>
              <a:t>Rear enclosed garden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>
                <a:solidFill>
                  <a:schemeClr val="tx1"/>
                </a:solidFill>
              </a:rPr>
              <a:t>Cost 1,625 per month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B32662B5-4916-468A-926D-2F0C5BCBD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863" y="609600"/>
            <a:ext cx="8596312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</a:pPr>
            <a:r>
              <a:rPr lang="en-GB" altLang="pl-PL" sz="4400"/>
              <a:t>In closed rear garden</a:t>
            </a:r>
          </a:p>
        </p:txBody>
      </p:sp>
      <p:sp>
        <p:nvSpPr>
          <p:cNvPr id="20483" name="Content Placeholder 1030">
            <a:extLst>
              <a:ext uri="{FF2B5EF4-FFF2-40B4-BE49-F238E27FC236}">
                <a16:creationId xmlns:a16="http://schemas.microsoft.com/office/drawing/2014/main" id="{F34EC0BC-4627-458A-BE14-8A373ED524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35713" y="2160588"/>
            <a:ext cx="2935287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-18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 sz="2800">
                <a:solidFill>
                  <a:schemeClr val="tx1"/>
                </a:solidFill>
              </a:rPr>
              <a:t>Childrens outside playing area.</a:t>
            </a:r>
          </a:p>
        </p:txBody>
      </p:sp>
      <p:pic>
        <p:nvPicPr>
          <p:cNvPr id="20484" name="Picture 2" descr="Image result for picture of kids climbing frame in garden">
            <a:extLst>
              <a:ext uri="{FF2B5EF4-FFF2-40B4-BE49-F238E27FC236}">
                <a16:creationId xmlns:a16="http://schemas.microsoft.com/office/drawing/2014/main" id="{0BAE6D6F-A683-4811-BACD-85332513DE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53" r="3" b="3"/>
          <a:stretch>
            <a:fillRect/>
          </a:stretch>
        </p:blipFill>
        <p:spPr bwMode="auto">
          <a:xfrm>
            <a:off x="677863" y="2159000"/>
            <a:ext cx="5422900" cy="388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F505D664-5FBC-409B-AD39-8ED5A67D21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7200" y="609600"/>
            <a:ext cx="3736975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</a:pPr>
            <a:r>
              <a:rPr lang="en-GB" altLang="pl-PL" sz="4400"/>
              <a:t>Baby room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ECB85DD3-05DD-4BCA-B2D1-D59BA41F7F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73688" y="1785938"/>
            <a:ext cx="4064000" cy="387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-18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  <a:buClrTx/>
            </a:pPr>
            <a:r>
              <a:rPr lang="en-GB" altLang="pl-PL" sz="2800">
                <a:solidFill>
                  <a:schemeClr val="tx1"/>
                </a:solidFill>
              </a:rPr>
              <a:t>This is our 6 months/2 years room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GB" altLang="pl-PL" sz="2800">
                <a:solidFill>
                  <a:schemeClr val="tx1"/>
                </a:solidFill>
              </a:rPr>
              <a:t>Top floor</a:t>
            </a:r>
          </a:p>
        </p:txBody>
      </p:sp>
      <p:pic>
        <p:nvPicPr>
          <p:cNvPr id="4" name="Picture 2" descr="Image result for picture of m=6 months old babies">
            <a:extLst>
              <a:ext uri="{FF2B5EF4-FFF2-40B4-BE49-F238E27FC236}">
                <a16:creationId xmlns:a16="http://schemas.microsoft.com/office/drawing/2014/main" id="{0FB66E17-9F3A-47BE-AE47-56627BE41C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660"/>
          <a:stretch/>
        </p:blipFill>
        <p:spPr bwMode="auto">
          <a:xfrm>
            <a:off x="24051" y="0"/>
            <a:ext cx="5394940" cy="7154767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9" name="Picture 4" descr="Image result for picture of two year old baby">
            <a:extLst>
              <a:ext uri="{FF2B5EF4-FFF2-40B4-BE49-F238E27FC236}">
                <a16:creationId xmlns:a16="http://schemas.microsoft.com/office/drawing/2014/main" id="{D8D0938D-61FE-4E6D-BBC8-A0E6CAED38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2238" y="2374900"/>
            <a:ext cx="4392612" cy="329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311D30D6-3478-4D0B-9EAA-F517304C00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7200" y="609600"/>
            <a:ext cx="3736975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</a:pPr>
            <a:r>
              <a:rPr lang="en-GB" altLang="pl-PL" sz="4400"/>
              <a:t>Toddler room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5682FC7C-30B8-45DA-8194-D33510902E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0175" y="2160588"/>
            <a:ext cx="4064000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-18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  <a:buClrTx/>
            </a:pPr>
            <a:r>
              <a:rPr lang="en-GB" altLang="pl-PL" sz="2800">
                <a:solidFill>
                  <a:schemeClr val="tx1"/>
                </a:solidFill>
              </a:rPr>
              <a:t>This is our 2-4 years room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GB" altLang="pl-PL" sz="2800">
                <a:solidFill>
                  <a:schemeClr val="tx1"/>
                </a:solidFill>
              </a:rPr>
              <a:t>Middle Floor</a:t>
            </a:r>
          </a:p>
        </p:txBody>
      </p:sp>
      <p:pic>
        <p:nvPicPr>
          <p:cNvPr id="22532" name="Picture 2" descr="Image result for toddler photos nursery">
            <a:extLst>
              <a:ext uri="{FF2B5EF4-FFF2-40B4-BE49-F238E27FC236}">
                <a16:creationId xmlns:a16="http://schemas.microsoft.com/office/drawing/2014/main" id="{E34B5CED-D6AA-48FD-A70D-B39109250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200" y="3060700"/>
            <a:ext cx="5194300" cy="345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4" descr="Image result for 3 year old">
            <a:extLst>
              <a:ext uri="{FF2B5EF4-FFF2-40B4-BE49-F238E27FC236}">
                <a16:creationId xmlns:a16="http://schemas.microsoft.com/office/drawing/2014/main" id="{371F81C2-B8A4-4D60-A04E-C242195DE6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2763" y="719138"/>
            <a:ext cx="5559426" cy="552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83140-E471-4D30-8A86-301FDC74CC13}"/>
              </a:ext>
            </a:extLst>
          </p:cNvPr>
          <p:cNvSpPr txBox="1">
            <a:spLocks/>
          </p:cNvSpPr>
          <p:nvPr/>
        </p:nvSpPr>
        <p:spPr>
          <a:xfrm>
            <a:off x="5380038" y="2405063"/>
            <a:ext cx="3894137" cy="1646237"/>
          </a:xfrm>
          <a:prstGeom prst="rect">
            <a:avLst/>
          </a:prstGeom>
        </p:spPr>
        <p:txBody>
          <a:bodyPr anchor="b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 fontAlgn="auto">
              <a:spcAft>
                <a:spcPts val="0"/>
              </a:spcAft>
              <a:defRPr/>
            </a:pPr>
            <a:r>
              <a:rPr lang="en-US" sz="5400"/>
              <a:t>Big kids room</a:t>
            </a:r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58B71-AF55-4F99-B398-EBEFFEF7A4BB}"/>
              </a:ext>
            </a:extLst>
          </p:cNvPr>
          <p:cNvSpPr txBox="1">
            <a:spLocks/>
          </p:cNvSpPr>
          <p:nvPr/>
        </p:nvSpPr>
        <p:spPr>
          <a:xfrm>
            <a:off x="5380038" y="4051300"/>
            <a:ext cx="3894137" cy="10969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t>4 years/6 years</a:t>
            </a:r>
          </a:p>
          <a:p>
            <a:pPr marL="0" indent="0"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t>Ground floor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" name="Picture 2" descr="Image result for picture of a 4 year old child">
            <a:extLst>
              <a:ext uri="{FF2B5EF4-FFF2-40B4-BE49-F238E27FC236}">
                <a16:creationId xmlns:a16="http://schemas.microsoft.com/office/drawing/2014/main" id="{E1CF2EBC-ABB9-460B-B3CB-02160DC292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4" r="20161" b="1"/>
          <a:stretch/>
        </p:blipFill>
        <p:spPr bwMode="auto">
          <a:xfrm>
            <a:off x="332680" y="-1"/>
            <a:ext cx="5062280" cy="3429000"/>
          </a:xfrm>
          <a:custGeom>
            <a:avLst/>
            <a:gdLst>
              <a:gd name="connsiteX0" fmla="*/ 509916 w 5062280"/>
              <a:gd name="connsiteY0" fmla="*/ 0 h 3429000"/>
              <a:gd name="connsiteX1" fmla="*/ 5062280 w 5062280"/>
              <a:gd name="connsiteY1" fmla="*/ 0 h 3429000"/>
              <a:gd name="connsiteX2" fmla="*/ 5062280 w 5062280"/>
              <a:gd name="connsiteY2" fmla="*/ 21851 h 3429000"/>
              <a:gd name="connsiteX3" fmla="*/ 4549416 w 5062280"/>
              <a:gd name="connsiteY3" fmla="*/ 3429000 h 3429000"/>
              <a:gd name="connsiteX4" fmla="*/ 0 w 5062280"/>
              <a:gd name="connsiteY4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62280" h="3429000">
                <a:moveTo>
                  <a:pt x="509916" y="0"/>
                </a:moveTo>
                <a:lnTo>
                  <a:pt x="5062280" y="0"/>
                </a:lnTo>
                <a:lnTo>
                  <a:pt x="5062280" y="21851"/>
                </a:lnTo>
                <a:lnTo>
                  <a:pt x="4549416" y="3429000"/>
                </a:lnTo>
                <a:lnTo>
                  <a:pt x="0" y="3429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picture of a 6 year old child">
            <a:extLst>
              <a:ext uri="{FF2B5EF4-FFF2-40B4-BE49-F238E27FC236}">
                <a16:creationId xmlns:a16="http://schemas.microsoft.com/office/drawing/2014/main" id="{0E17FDCE-0DC0-4C89-BE80-4A56AD0C60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9" r="-2" b="-2"/>
          <a:stretch/>
        </p:blipFill>
        <p:spPr bwMode="auto">
          <a:xfrm>
            <a:off x="20" y="3428999"/>
            <a:ext cx="4882076" cy="3429001"/>
          </a:xfrm>
          <a:custGeom>
            <a:avLst/>
            <a:gdLst>
              <a:gd name="connsiteX0" fmla="*/ 332680 w 4882096"/>
              <a:gd name="connsiteY0" fmla="*/ 0 h 3429001"/>
              <a:gd name="connsiteX1" fmla="*/ 4882096 w 4882096"/>
              <a:gd name="connsiteY1" fmla="*/ 0 h 3429001"/>
              <a:gd name="connsiteX2" fmla="*/ 4365943 w 4882096"/>
              <a:gd name="connsiteY2" fmla="*/ 3429001 h 3429001"/>
              <a:gd name="connsiteX3" fmla="*/ 0 w 4882096"/>
              <a:gd name="connsiteY3" fmla="*/ 3429001 h 3429001"/>
              <a:gd name="connsiteX4" fmla="*/ 0 w 4882096"/>
              <a:gd name="connsiteY4" fmla="*/ 2237155 h 3429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82096" h="3429001">
                <a:moveTo>
                  <a:pt x="332680" y="0"/>
                </a:moveTo>
                <a:lnTo>
                  <a:pt x="4882096" y="0"/>
                </a:lnTo>
                <a:lnTo>
                  <a:pt x="4365943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087E6-63B9-40BF-ADCE-3FB0CE48A0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863" y="609600"/>
            <a:ext cx="8596312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</a:pPr>
            <a:r>
              <a:rPr lang="en-US" altLang="pl-PL" sz="4400"/>
              <a:t>Messy play room</a:t>
            </a:r>
          </a:p>
        </p:txBody>
      </p:sp>
      <p:sp>
        <p:nvSpPr>
          <p:cNvPr id="3" name="Content Placeholder 14">
            <a:extLst>
              <a:ext uri="{FF2B5EF4-FFF2-40B4-BE49-F238E27FC236}">
                <a16:creationId xmlns:a16="http://schemas.microsoft.com/office/drawing/2014/main" id="{C2C14D12-1727-4D6D-9191-A48D467F8726}"/>
              </a:ext>
            </a:extLst>
          </p:cNvPr>
          <p:cNvSpPr txBox="1">
            <a:spLocks/>
          </p:cNvSpPr>
          <p:nvPr/>
        </p:nvSpPr>
        <p:spPr>
          <a:xfrm>
            <a:off x="6335713" y="2160588"/>
            <a:ext cx="2935287" cy="3881437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US"/>
              <a:t>This it the children's play area.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/>
              <a:t>£15.00 for soft toys each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/>
              <a:t>£10.00 playing toys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/>
              <a:t>£20.00 for educational toys.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/>
              <a:t>Middle floor</a:t>
            </a:r>
            <a:endParaRPr lang="en-US" dirty="0"/>
          </a:p>
        </p:txBody>
      </p:sp>
      <p:pic>
        <p:nvPicPr>
          <p:cNvPr id="24580" name="Content Placeholder 8">
            <a:extLst>
              <a:ext uri="{FF2B5EF4-FFF2-40B4-BE49-F238E27FC236}">
                <a16:creationId xmlns:a16="http://schemas.microsoft.com/office/drawing/2014/main" id="{21C6F99A-0142-419D-ACA2-1FAB60BA05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53" r="3" b="3"/>
          <a:stretch>
            <a:fillRect/>
          </a:stretch>
        </p:blipFill>
        <p:spPr bwMode="auto">
          <a:xfrm>
            <a:off x="677863" y="2159000"/>
            <a:ext cx="5422900" cy="388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44D5CC0F-860A-4AA5-9B4F-204DEF6DB9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55" b="1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5603" name="Title 1">
            <a:extLst>
              <a:ext uri="{FF2B5EF4-FFF2-40B4-BE49-F238E27FC236}">
                <a16:creationId xmlns:a16="http://schemas.microsoft.com/office/drawing/2014/main" id="{0159B58D-0F0A-40D5-99EB-FB709C68E8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863" y="609600"/>
            <a:ext cx="3851275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</a:pPr>
            <a:r>
              <a:rPr lang="en-GB" altLang="pl-PL" sz="4400"/>
              <a:t>Sleeping area room</a:t>
            </a:r>
          </a:p>
        </p:txBody>
      </p:sp>
      <p:pic>
        <p:nvPicPr>
          <p:cNvPr id="25604" name="Content Placeholder 28">
            <a:extLst>
              <a:ext uri="{FF2B5EF4-FFF2-40B4-BE49-F238E27FC236}">
                <a16:creationId xmlns:a16="http://schemas.microsoft.com/office/drawing/2014/main" id="{8B6DEBA3-F70B-4A2C-8796-9293182A9C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8" y="2435225"/>
            <a:ext cx="5054600" cy="379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9ED89322-0452-4FC1-842E-19C30C314E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863" y="609600"/>
            <a:ext cx="8596312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</a:pPr>
            <a:r>
              <a:rPr lang="en-US" altLang="pl-PL" sz="4400"/>
              <a:t>Bathroom facility's and baby changing</a:t>
            </a:r>
            <a:br>
              <a:rPr lang="en-US" altLang="pl-PL" sz="4400"/>
            </a:br>
            <a:endParaRPr lang="en-US" altLang="pl-PL" sz="4400"/>
          </a:p>
        </p:txBody>
      </p:sp>
      <p:sp>
        <p:nvSpPr>
          <p:cNvPr id="26627" name="Content Placeholder 110">
            <a:extLst>
              <a:ext uri="{FF2B5EF4-FFF2-40B4-BE49-F238E27FC236}">
                <a16:creationId xmlns:a16="http://schemas.microsoft.com/office/drawing/2014/main" id="{4668FEED-289B-479F-BF10-27C8E119C3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35713" y="2160588"/>
            <a:ext cx="2935287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-18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 sz="2800">
                <a:solidFill>
                  <a:schemeClr val="tx1"/>
                </a:solidFill>
              </a:rPr>
              <a:t>This is our babies and toddler bathroom. This provide all use of what children's needs. </a:t>
            </a:r>
          </a:p>
        </p:txBody>
      </p:sp>
      <p:pic>
        <p:nvPicPr>
          <p:cNvPr id="26628" name="Content Placeholder 4">
            <a:extLst>
              <a:ext uri="{FF2B5EF4-FFF2-40B4-BE49-F238E27FC236}">
                <a16:creationId xmlns:a16="http://schemas.microsoft.com/office/drawing/2014/main" id="{21EDEA76-E0BA-49B5-B4B5-AF4747C4B4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55" r="824" b="-2"/>
          <a:stretch>
            <a:fillRect/>
          </a:stretch>
        </p:blipFill>
        <p:spPr bwMode="auto">
          <a:xfrm>
            <a:off x="677863" y="2159000"/>
            <a:ext cx="5422900" cy="388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C0636D6A-ACCE-410C-B0F3-3130104652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863" y="609600"/>
            <a:ext cx="2930525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</a:pPr>
            <a:r>
              <a:rPr lang="en-GB" altLang="pl-PL" sz="4400"/>
              <a:t>Kitchen facilities</a:t>
            </a:r>
          </a:p>
        </p:txBody>
      </p:sp>
      <p:sp>
        <p:nvSpPr>
          <p:cNvPr id="3" name="Content Placeholder 2058">
            <a:extLst>
              <a:ext uri="{FF2B5EF4-FFF2-40B4-BE49-F238E27FC236}">
                <a16:creationId xmlns:a16="http://schemas.microsoft.com/office/drawing/2014/main" id="{91866F0F-0A69-4E00-8454-0246170228DB}"/>
              </a:ext>
            </a:extLst>
          </p:cNvPr>
          <p:cNvSpPr txBox="1">
            <a:spLocks/>
          </p:cNvSpPr>
          <p:nvPr/>
        </p:nvSpPr>
        <p:spPr>
          <a:xfrm>
            <a:off x="677863" y="2160588"/>
            <a:ext cx="2930525" cy="3881437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US"/>
              <a:t>This is our kitchen equipment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/>
              <a:t>Microwave £55.18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/>
              <a:t>Kettle £189.00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/>
              <a:t>Children's equipment £10.75</a:t>
            </a:r>
            <a:endParaRPr lang="en-US" dirty="0"/>
          </a:p>
        </p:txBody>
      </p:sp>
      <p:pic>
        <p:nvPicPr>
          <p:cNvPr id="27652" name="Picture 2" descr="morphy-richards-accents-traditional-kettle-sand">
            <a:extLst>
              <a:ext uri="{FF2B5EF4-FFF2-40B4-BE49-F238E27FC236}">
                <a16:creationId xmlns:a16="http://schemas.microsoft.com/office/drawing/2014/main" id="{755A91A8-6335-4EA7-B579-D5B2EE2F9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213" y="609600"/>
            <a:ext cx="2074862" cy="2074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4" descr="caterlite-commercial-microwave-oven-900w">
            <a:extLst>
              <a:ext uri="{FF2B5EF4-FFF2-40B4-BE49-F238E27FC236}">
                <a16:creationId xmlns:a16="http://schemas.microsoft.com/office/drawing/2014/main" id="{B81AA5D3-BD44-441C-9F0F-A8C11AFFE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963" y="609600"/>
            <a:ext cx="2074862" cy="2074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4" name="Picture 6" descr="Ikea 36 Pcs Kalas Kids Plastic BPA Free Flatware, Bowl, Plate, Tumbler Set, Colorful">
            <a:extLst>
              <a:ext uri="{FF2B5EF4-FFF2-40B4-BE49-F238E27FC236}">
                <a16:creationId xmlns:a16="http://schemas.microsoft.com/office/drawing/2014/main" id="{30492FD2-CBB8-4129-B1AE-F96EB2E933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450" y="2909888"/>
            <a:ext cx="3132138" cy="3132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D7BA5758-D258-430F-9B55-F944CF6D4D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1" b="8024"/>
          <a:stretch/>
        </p:blipFill>
        <p:spPr>
          <a:xfrm>
            <a:off x="20" y="0"/>
            <a:ext cx="12191980" cy="685799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Content Placeholder 10">
            <a:extLst>
              <a:ext uri="{FF2B5EF4-FFF2-40B4-BE49-F238E27FC236}">
                <a16:creationId xmlns:a16="http://schemas.microsoft.com/office/drawing/2014/main" id="{70029CA7-E7B5-4B39-8D3A-98EB23F213EE}"/>
              </a:ext>
            </a:extLst>
          </p:cNvPr>
          <p:cNvSpPr txBox="1">
            <a:spLocks/>
          </p:cNvSpPr>
          <p:nvPr/>
        </p:nvSpPr>
        <p:spPr>
          <a:xfrm>
            <a:off x="1751013" y="3886200"/>
            <a:ext cx="8689975" cy="137160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200">
                <a:solidFill>
                  <a:schemeClr val="tx1">
                    <a:lumMod val="65000"/>
                    <a:lumOff val="35000"/>
                  </a:schemeClr>
                </a:solidFill>
              </a:rPr>
              <a:t>Eating Area / Reading Room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200">
                <a:solidFill>
                  <a:schemeClr val="tx1">
                    <a:lumMod val="65000"/>
                    <a:lumOff val="35000"/>
                  </a:schemeClr>
                </a:solidFill>
              </a:rPr>
              <a:t>Ground floor</a:t>
            </a:r>
            <a:endParaRPr lang="en-US" sz="2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345794A5-513E-47CB-A2A4-AFC002E289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863" y="609600"/>
            <a:ext cx="8596312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</a:pPr>
            <a:r>
              <a:rPr lang="en-GB" altLang="pl-PL" sz="4400"/>
              <a:t>Uniform for staff</a:t>
            </a:r>
          </a:p>
        </p:txBody>
      </p:sp>
      <p:pic>
        <p:nvPicPr>
          <p:cNvPr id="29699" name="Picture 2" descr="Staff members in pink uniforms">
            <a:extLst>
              <a:ext uri="{FF2B5EF4-FFF2-40B4-BE49-F238E27FC236}">
                <a16:creationId xmlns:a16="http://schemas.microsoft.com/office/drawing/2014/main" id="{A1B3C6DC-8C55-480A-9928-844E1C235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4863" y="1022350"/>
            <a:ext cx="4659312" cy="604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B6DBE692-5AAC-492F-847F-756481465D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863" y="609600"/>
            <a:ext cx="8596312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</a:pPr>
            <a:r>
              <a:rPr lang="en-GB" altLang="pl-PL" sz="4400"/>
              <a:t>Security and safety</a:t>
            </a:r>
          </a:p>
        </p:txBody>
      </p:sp>
      <p:sp>
        <p:nvSpPr>
          <p:cNvPr id="30723" name="Content Placeholder 3078">
            <a:extLst>
              <a:ext uri="{FF2B5EF4-FFF2-40B4-BE49-F238E27FC236}">
                <a16:creationId xmlns:a16="http://schemas.microsoft.com/office/drawing/2014/main" id="{7FC92879-AAC3-49F3-860A-BA0EC65608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08688" y="284163"/>
            <a:ext cx="2760662" cy="5757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-18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 sz="2800">
                <a:solidFill>
                  <a:schemeClr val="tx1"/>
                </a:solidFill>
              </a:rPr>
              <a:t>This is our CCTV, for each room and for outside as well.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 sz="2800">
                <a:solidFill>
                  <a:schemeClr val="tx1"/>
                </a:solidFill>
              </a:rPr>
              <a:t>£518.00 cost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 sz="2800">
                <a:solidFill>
                  <a:schemeClr val="tx1"/>
                </a:solidFill>
              </a:rPr>
              <a:t>First aid kit £25.20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US" altLang="pl-PL" sz="2800">
                <a:solidFill>
                  <a:schemeClr val="tx1"/>
                </a:solidFill>
              </a:rPr>
              <a:t>Stair gates</a:t>
            </a:r>
          </a:p>
          <a:p>
            <a:pPr defTabSz="914400" eaLnBrk="1" hangingPunct="1">
              <a:lnSpc>
                <a:spcPct val="90000"/>
              </a:lnSpc>
              <a:buClrTx/>
            </a:pPr>
            <a:endParaRPr lang="en-US" altLang="pl-PL" sz="2800">
              <a:solidFill>
                <a:schemeClr val="tx1"/>
              </a:solidFill>
            </a:endParaRPr>
          </a:p>
        </p:txBody>
      </p:sp>
      <p:pic>
        <p:nvPicPr>
          <p:cNvPr id="30724" name="Picture 2" descr="ANNKE Full 1080P Power over Ethernet Security Camera SystemÃÂ 6.0MP 8CH NVRÃÂ andÃÂ 8* 2MPÃÂ HD IP CamerasÃÂ Weatherproof with 100ft Night Vision">
            <a:extLst>
              <a:ext uri="{FF2B5EF4-FFF2-40B4-BE49-F238E27FC236}">
                <a16:creationId xmlns:a16="http://schemas.microsoft.com/office/drawing/2014/main" id="{5F463400-4AF6-44FA-9EF4-32018241ED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11" r="3" b="14407"/>
          <a:stretch>
            <a:fillRect/>
          </a:stretch>
        </p:blipFill>
        <p:spPr bwMode="auto">
          <a:xfrm>
            <a:off x="80963" y="1565275"/>
            <a:ext cx="5422900" cy="319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5" name="Picture 4" descr="https://images-na.ssl-images-amazon.com/images/I/61Hl02ch9QL._SL1000_.jpg">
            <a:extLst>
              <a:ext uri="{FF2B5EF4-FFF2-40B4-BE49-F238E27FC236}">
                <a16:creationId xmlns:a16="http://schemas.microsoft.com/office/drawing/2014/main" id="{8E8E1A02-80B2-4DA9-9DFF-AD21FA761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4175" y="509588"/>
            <a:ext cx="2562225" cy="2652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6" name="Picture 2" descr="Image result for image of baby gates">
            <a:extLst>
              <a:ext uri="{FF2B5EF4-FFF2-40B4-BE49-F238E27FC236}">
                <a16:creationId xmlns:a16="http://schemas.microsoft.com/office/drawing/2014/main" id="{F2B202E6-0A0B-4611-8BBB-D11B19AFA5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6763" y="4152900"/>
            <a:ext cx="3805237" cy="254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7" name="Picture 4" descr="https://cdn.shopify.com/s/files/1/0492/2329/products/fire-exit-door-on-left_1_1024x1024.png?v=1497380295">
            <a:extLst>
              <a:ext uri="{FF2B5EF4-FFF2-40B4-BE49-F238E27FC236}">
                <a16:creationId xmlns:a16="http://schemas.microsoft.com/office/drawing/2014/main" id="{13BB555A-063C-46F9-A577-C4E08A02B5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938" y="5292725"/>
            <a:ext cx="2076450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9280BD00-8945-4645-8F95-D6243AE52E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863" y="609600"/>
            <a:ext cx="8596312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</a:pPr>
            <a:r>
              <a:rPr lang="en-GB" altLang="pl-PL" sz="4400"/>
              <a:t>Other physical resources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4FEB716D-A2C3-489C-A1E6-EDD920CD27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2366963"/>
            <a:ext cx="10363200" cy="342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-18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hangingPunct="1">
              <a:lnSpc>
                <a:spcPct val="90000"/>
              </a:lnSpc>
              <a:buClrTx/>
            </a:pPr>
            <a:r>
              <a:rPr lang="en-GB" altLang="pl-PL" sz="2800">
                <a:solidFill>
                  <a:schemeClr val="tx1"/>
                </a:solidFill>
              </a:rPr>
              <a:t>Pushchairs for field trips</a:t>
            </a:r>
          </a:p>
          <a:p>
            <a:pPr defTabSz="914400" eaLnBrk="1" hangingPunct="1">
              <a:lnSpc>
                <a:spcPct val="90000"/>
              </a:lnSpc>
              <a:buClrTx/>
            </a:pPr>
            <a:r>
              <a:rPr lang="en-GB" altLang="pl-PL" sz="2800">
                <a:solidFill>
                  <a:schemeClr val="tx1"/>
                </a:solidFill>
              </a:rPr>
              <a:t>storage</a:t>
            </a:r>
          </a:p>
        </p:txBody>
      </p:sp>
      <p:pic>
        <p:nvPicPr>
          <p:cNvPr id="31748" name="Picture 2" descr="Image result for pushchairs and buggies">
            <a:extLst>
              <a:ext uri="{FF2B5EF4-FFF2-40B4-BE49-F238E27FC236}">
                <a16:creationId xmlns:a16="http://schemas.microsoft.com/office/drawing/2014/main" id="{19D096EC-7AC7-46B0-8D19-B342091EA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650" y="1816100"/>
            <a:ext cx="3706813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9" name="Picture 4" descr="Image result for kids laundry room to clean kids clothes">
            <a:extLst>
              <a:ext uri="{FF2B5EF4-FFF2-40B4-BE49-F238E27FC236}">
                <a16:creationId xmlns:a16="http://schemas.microsoft.com/office/drawing/2014/main" id="{824472CD-5A0F-4CC7-A0F7-D712E59BC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63" y="3833813"/>
            <a:ext cx="4498975" cy="259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15FC4-F9D8-440B-A55A-AB2A6A367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86013"/>
            <a:ext cx="8991600" cy="164623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pl-PL" dirty="0"/>
              <a:t>Marketing strategy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A close up of a pizza&#10;&#10;Description automatically generated">
            <a:extLst>
              <a:ext uri="{FF2B5EF4-FFF2-40B4-BE49-F238E27FC236}">
                <a16:creationId xmlns:a16="http://schemas.microsoft.com/office/drawing/2014/main" id="{5964DD1D-1576-40E1-8209-AB802048C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850" y="0"/>
            <a:ext cx="4564063" cy="685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A plate of food with a slice of pizza&#10;&#10;Description automatically generated">
            <a:extLst>
              <a:ext uri="{FF2B5EF4-FFF2-40B4-BE49-F238E27FC236}">
                <a16:creationId xmlns:a16="http://schemas.microsoft.com/office/drawing/2014/main" id="{1C79BCB6-9AAD-47FD-8749-488734531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188" y="15875"/>
            <a:ext cx="4873625" cy="682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DB2C906-B32D-4018-B516-BFA453E60910}"/>
              </a:ext>
            </a:extLst>
          </p:cNvPr>
          <p:cNvSpPr/>
          <p:nvPr/>
        </p:nvSpPr>
        <p:spPr>
          <a:xfrm>
            <a:off x="3048000" y="2082800"/>
            <a:ext cx="7572375" cy="3538538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+mj-lt"/>
              </a:rPr>
              <a:t>An Introduction and broad objectives </a:t>
            </a:r>
            <a:endParaRPr lang="pl-PL" sz="2800" dirty="0">
              <a:latin typeface="+mj-lt"/>
            </a:endParaRP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+mj-lt"/>
              </a:rPr>
              <a:t>Marketing overview</a:t>
            </a:r>
            <a:endParaRPr lang="pl-PL" sz="2800" dirty="0">
              <a:latin typeface="+mj-lt"/>
            </a:endParaRP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+mj-lt"/>
              </a:rPr>
              <a:t>The market landscape</a:t>
            </a:r>
            <a:endParaRPr lang="pl-PL" sz="2800" dirty="0">
              <a:latin typeface="+mj-lt"/>
            </a:endParaRP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+mj-lt"/>
              </a:rPr>
              <a:t>SWOT analysis</a:t>
            </a:r>
            <a:endParaRPr lang="pl-PL" sz="2800" dirty="0">
              <a:latin typeface="+mj-lt"/>
            </a:endParaRP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+mj-lt"/>
              </a:rPr>
              <a:t>Specific objectives</a:t>
            </a:r>
            <a:endParaRPr lang="pl-PL" sz="2800" dirty="0">
              <a:latin typeface="+mj-lt"/>
            </a:endParaRP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+mj-lt"/>
              </a:rPr>
              <a:t>Brand strategy</a:t>
            </a:r>
            <a:endParaRPr lang="pl-PL" sz="2800" dirty="0">
              <a:latin typeface="+mj-lt"/>
            </a:endParaRP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+mj-lt"/>
              </a:rPr>
              <a:t>Promotional strategy</a:t>
            </a:r>
            <a:endParaRPr lang="pl-PL" sz="2800" dirty="0">
              <a:latin typeface="+mj-lt"/>
            </a:endParaRP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latin typeface="+mj-lt"/>
              </a:rPr>
              <a:t>Actions, deadlines and budgets</a:t>
            </a:r>
            <a:endParaRPr lang="pl-PL" sz="2800" dirty="0">
              <a:latin typeface="+mj-lt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012DA54-E869-4192-8969-E46E2FCC7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0438" y="528638"/>
            <a:ext cx="7731125" cy="118903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pl-PL" dirty="0"/>
              <a:t>Marketing Plan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5C009EDA-79B5-4D04-B36B-D782410F95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857" y="229000"/>
            <a:ext cx="7314285" cy="640000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DE7F5-2346-45CA-8759-77278D3EB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0438" y="612775"/>
            <a:ext cx="7731125" cy="11890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pl-PL" dirty="0"/>
              <a:t>Logo design</a:t>
            </a:r>
          </a:p>
        </p:txBody>
      </p:sp>
      <p:pic>
        <p:nvPicPr>
          <p:cNvPr id="36867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73BF1899-687E-4EC1-BA26-E353A6348A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81" b="23981"/>
          <a:stretch>
            <a:fillRect/>
          </a:stretch>
        </p:blipFill>
        <p:spPr bwMode="auto">
          <a:xfrm>
            <a:off x="3860236" y="2735497"/>
            <a:ext cx="4471528" cy="232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927918BE-35EE-4552-8DB9-20A70A3EA8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1824" y="1421424"/>
            <a:ext cx="2192338" cy="274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001732-1CF4-4A35-B88E-1BE71DAA8923}"/>
              </a:ext>
            </a:extLst>
          </p:cNvPr>
          <p:cNvSpPr/>
          <p:nvPr/>
        </p:nvSpPr>
        <p:spPr>
          <a:xfrm>
            <a:off x="5744954" y="3048611"/>
            <a:ext cx="474018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pl-PL" sz="9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elinda" pitchFamily="50" charset="0"/>
              </a:rPr>
              <a:t>Tiny tots</a:t>
            </a:r>
            <a:endParaRPr lang="en-US" sz="96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Belinda" pitchFamily="50" charset="0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BE1DAD58-C22A-45AF-A383-DC8BB337C9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69" y="1421424"/>
            <a:ext cx="2192338" cy="274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0AD554E-DF01-4BFA-88B5-2D462D38F0DA}"/>
              </a:ext>
            </a:extLst>
          </p:cNvPr>
          <p:cNvSpPr/>
          <p:nvPr/>
        </p:nvSpPr>
        <p:spPr>
          <a:xfrm>
            <a:off x="298786" y="3279443"/>
            <a:ext cx="5249129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pl-PL" sz="6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Tiny tots</a:t>
            </a:r>
            <a:endParaRPr lang="en-US" sz="66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1695C-7E16-420A-8D85-5FE59881AB6E}"/>
              </a:ext>
            </a:extLst>
          </p:cNvPr>
          <p:cNvSpPr txBox="1">
            <a:spLocks/>
          </p:cNvSpPr>
          <p:nvPr/>
        </p:nvSpPr>
        <p:spPr>
          <a:xfrm>
            <a:off x="1691669" y="451461"/>
            <a:ext cx="7731125" cy="1189038"/>
          </a:xfrm>
          <a:prstGeom prst="rect">
            <a:avLst/>
          </a:prstGeom>
        </p:spPr>
        <p:txBody>
          <a:bodyPr/>
          <a:lstStyle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kern="1200" cap="all" spc="20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2pPr>
            <a:lvl3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3pPr>
            <a:lvl4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4pPr>
            <a:lvl5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5pPr>
            <a:lvl6pPr marL="4572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6pPr>
            <a:lvl7pPr marL="9144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7pPr>
            <a:lvl8pPr marL="13716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8pPr>
            <a:lvl9pPr marL="18288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fontAlgn="auto" hangingPunct="1">
              <a:spcAft>
                <a:spcPts val="0"/>
              </a:spcAft>
              <a:defRPr/>
            </a:pPr>
            <a:r>
              <a:rPr lang="pl-PL" dirty="0"/>
              <a:t>Logo design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54D5CD9-E966-4423-89B9-67E3B56DF3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0023" y="1505376"/>
            <a:ext cx="1235770" cy="12132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5FF4577-6C05-451F-899E-7C2B392785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0023" y="3236053"/>
            <a:ext cx="1235770" cy="1207866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CEC6582C-0289-4F50-A9AE-1E549B6BD088}"/>
              </a:ext>
            </a:extLst>
          </p:cNvPr>
          <p:cNvGrpSpPr/>
          <p:nvPr/>
        </p:nvGrpSpPr>
        <p:grpSpPr>
          <a:xfrm>
            <a:off x="8697879" y="5667645"/>
            <a:ext cx="4296668" cy="924005"/>
            <a:chOff x="5744954" y="2674515"/>
            <a:chExt cx="4740187" cy="1018972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2BD0FC0-3491-440E-BEA1-F33C1F654C1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80512" y="2674515"/>
              <a:ext cx="598640" cy="748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63FB0D8-4016-4708-BB08-6EB4896108ED}"/>
                </a:ext>
              </a:extLst>
            </p:cNvPr>
            <p:cNvSpPr/>
            <p:nvPr/>
          </p:nvSpPr>
          <p:spPr>
            <a:xfrm>
              <a:off x="5744954" y="3048611"/>
              <a:ext cx="4740187" cy="6448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pl-PL" sz="3200" dirty="0">
                  <a:ln w="0"/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  <a:latin typeface="Belinda" pitchFamily="50" charset="0"/>
                </a:rPr>
                <a:t>Tiny tots</a:t>
              </a:r>
              <a:endPara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Belinda" pitchFamily="50" charset="0"/>
              </a:endParaRPr>
            </a:p>
          </p:txBody>
        </p:sp>
      </p:grpSp>
      <p:sp>
        <p:nvSpPr>
          <p:cNvPr id="9" name="Title 7">
            <a:extLst>
              <a:ext uri="{FF2B5EF4-FFF2-40B4-BE49-F238E27FC236}">
                <a16:creationId xmlns:a16="http://schemas.microsoft.com/office/drawing/2014/main" id="{A2810007-C1B2-4139-ADAA-864CB9FD277E}"/>
              </a:ext>
            </a:extLst>
          </p:cNvPr>
          <p:cNvSpPr txBox="1">
            <a:spLocks/>
          </p:cNvSpPr>
          <p:nvPr/>
        </p:nvSpPr>
        <p:spPr>
          <a:xfrm>
            <a:off x="2997643" y="2303744"/>
            <a:ext cx="7731125" cy="2776756"/>
          </a:xfrm>
          <a:prstGeom prst="rect">
            <a:avLst/>
          </a:prstGeom>
        </p:spPr>
        <p:txBody>
          <a:bodyPr/>
          <a:lstStyle>
            <a:lvl1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kern="1200" cap="all" spc="20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2pPr>
            <a:lvl3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3pPr>
            <a:lvl4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4pPr>
            <a:lvl5pPr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5pPr>
            <a:lvl6pPr marL="4572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6pPr>
            <a:lvl7pPr marL="9144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7pPr>
            <a:lvl8pPr marL="13716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8pPr>
            <a:lvl9pPr marL="18288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262626"/>
                </a:solidFill>
                <a:latin typeface="Gill Sans MT" panose="020B0502020104020203" pitchFamily="34" charset="-18"/>
              </a:defRPr>
            </a:lvl9pPr>
          </a:lstStyle>
          <a:p>
            <a:pPr defTabSz="914400" eaLnBrk="1" fontAlgn="auto" hangingPunct="1">
              <a:spcAft>
                <a:spcPts val="0"/>
              </a:spcAft>
              <a:defRPr/>
            </a:pPr>
            <a:r>
              <a:rPr lang="pl-PL" sz="6600" dirty="0"/>
              <a:t>@tinytots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>
            <a:extLst>
              <a:ext uri="{FF2B5EF4-FFF2-40B4-BE49-F238E27FC236}">
                <a16:creationId xmlns:a16="http://schemas.microsoft.com/office/drawing/2014/main" id="{63CC731D-A31B-4DD2-BCF2-78B71862FA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530" b="4471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1235973-49B3-4F6C-B265-B2048EDA95F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055141" y="3231928"/>
            <a:ext cx="4818919" cy="1984010"/>
          </a:xfrm>
        </p:spPr>
        <p:txBody>
          <a:bodyPr>
            <a:normAutofit/>
          </a:bodyPr>
          <a:lstStyle/>
          <a:p>
            <a:pPr lvl="0"/>
            <a:r>
              <a:rPr lang="pl-PL" sz="7200" dirty="0"/>
              <a:t>Finance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A5D3D1B-FDE3-412D-AE7B-BC8DDAC289C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230437" y="1564634"/>
            <a:ext cx="7731125" cy="3101975"/>
          </a:xfrm>
        </p:spPr>
        <p:txBody>
          <a:bodyPr anchorCtr="1"/>
          <a:lstStyle/>
          <a:p>
            <a:pPr lvl="0" algn="ctr">
              <a:lnSpc>
                <a:spcPct val="100000"/>
              </a:lnSpc>
            </a:pPr>
            <a:r>
              <a:rPr lang="pl-PL" sz="4700" dirty="0"/>
              <a:t>Fixed costs or overheads</a:t>
            </a:r>
          </a:p>
          <a:p>
            <a:pPr lvl="0" algn="ctr">
              <a:lnSpc>
                <a:spcPct val="100000"/>
              </a:lnSpc>
            </a:pPr>
            <a:r>
              <a:rPr lang="pl-PL" sz="4700" dirty="0"/>
              <a:t>Direct or variable costs</a:t>
            </a:r>
          </a:p>
          <a:p>
            <a:pPr lvl="0" algn="ctr">
              <a:lnSpc>
                <a:spcPct val="100000"/>
              </a:lnSpc>
            </a:pPr>
            <a:r>
              <a:rPr lang="pl-PL" sz="4700" dirty="0"/>
              <a:t>Capital costs</a:t>
            </a:r>
          </a:p>
          <a:p>
            <a:pPr lvl="0" algn="ctr">
              <a:lnSpc>
                <a:spcPct val="100000"/>
              </a:lnSpc>
            </a:pPr>
            <a:r>
              <a:rPr lang="pl-PL" sz="4700" dirty="0"/>
              <a:t>Other costs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9B05A-572B-4764-A36E-9F6C1621A4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0437" y="336026"/>
            <a:ext cx="7731125" cy="1187450"/>
          </a:xfrm>
        </p:spPr>
        <p:txBody>
          <a:bodyPr/>
          <a:lstStyle/>
          <a:p>
            <a:pPr lvl="0"/>
            <a:r>
              <a:rPr lang="pl-PL"/>
              <a:t>Fixed costs or overheads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77A98-D3A6-417E-A7BC-5D3A9083DF7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78" y="1921081"/>
            <a:ext cx="10364449" cy="4672666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100000"/>
              </a:lnSpc>
            </a:pPr>
            <a:r>
              <a:rPr lang="en-GB" sz="1900" dirty="0"/>
              <a:t>Property rental cost - £1 500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Gas - £100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Electricity - £86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Phone (landline and mobile) - £50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Council tax - £176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Water - £44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Internet - £20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Marketing (website fees, leaflet</a:t>
            </a:r>
            <a:r>
              <a:rPr lang="pl-PL" sz="1900" dirty="0"/>
              <a:t>s</a:t>
            </a:r>
            <a:r>
              <a:rPr lang="en-GB" sz="1900" dirty="0"/>
              <a:t> &amp; brochure</a:t>
            </a:r>
            <a:r>
              <a:rPr lang="pl-PL" sz="1900" dirty="0"/>
              <a:t>s</a:t>
            </a:r>
            <a:r>
              <a:rPr lang="en-GB" sz="1900" dirty="0"/>
              <a:t>) - £</a:t>
            </a:r>
            <a:r>
              <a:rPr lang="pl-PL" sz="1900" dirty="0"/>
              <a:t>250</a:t>
            </a:r>
          </a:p>
          <a:p>
            <a:pPr lvl="0">
              <a:lnSpc>
                <a:spcPct val="100000"/>
              </a:lnSpc>
            </a:pPr>
            <a:r>
              <a:rPr lang="en-GB" sz="1900" dirty="0"/>
              <a:t>Ofsted Application fee - £9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Public Liability Insurance - £7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pl-PL" sz="1900" dirty="0"/>
              <a:t>Employers’ liability insurance - </a:t>
            </a:r>
            <a:r>
              <a:rPr lang="en-GB" sz="1900" dirty="0"/>
              <a:t>£</a:t>
            </a:r>
            <a:r>
              <a:rPr lang="pl-PL" sz="1900" dirty="0"/>
              <a:t>7</a:t>
            </a:r>
          </a:p>
          <a:p>
            <a:pPr lvl="0">
              <a:lnSpc>
                <a:spcPct val="100000"/>
              </a:lnSpc>
            </a:pPr>
            <a:r>
              <a:rPr lang="pl-PL" sz="1900" dirty="0"/>
              <a:t>Bank loan monthly repayment - </a:t>
            </a:r>
            <a:r>
              <a:rPr lang="en-GB" sz="1900" dirty="0"/>
              <a:t>£</a:t>
            </a:r>
            <a:r>
              <a:rPr lang="pl-PL" sz="1900" dirty="0"/>
              <a:t>930</a:t>
            </a:r>
          </a:p>
          <a:p>
            <a:pPr lvl="0">
              <a:lnSpc>
                <a:spcPct val="100000"/>
              </a:lnSpc>
            </a:pPr>
            <a:r>
              <a:rPr lang="en-GB" sz="1900" dirty="0"/>
              <a:t>All together = </a:t>
            </a:r>
            <a:r>
              <a:rPr lang="en-GB" sz="1900" b="1" dirty="0"/>
              <a:t>£2 </a:t>
            </a:r>
            <a:r>
              <a:rPr lang="pl-PL" sz="1900" b="1" dirty="0"/>
              <a:t>965</a:t>
            </a:r>
            <a:r>
              <a:rPr lang="en-GB" sz="1900" b="1" dirty="0"/>
              <a:t>pm</a:t>
            </a:r>
            <a:endParaRPr lang="pl-PL" sz="1900" b="1" dirty="0"/>
          </a:p>
          <a:p>
            <a:pPr lvl="0" algn="ctr">
              <a:lnSpc>
                <a:spcPct val="100000"/>
              </a:lnSpc>
            </a:pPr>
            <a:endParaRPr lang="pl-PL" sz="190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23B30-C979-4F24-A99D-D3E5D0E96F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0438" y="587695"/>
            <a:ext cx="7731125" cy="1187450"/>
          </a:xfrm>
        </p:spPr>
        <p:txBody>
          <a:bodyPr/>
          <a:lstStyle/>
          <a:p>
            <a:pPr lvl="0"/>
            <a:r>
              <a:rPr lang="pl-PL" dirty="0"/>
              <a:t>Direct or variable 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071F6-66E5-47D6-894C-5EF4118FF2E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Nappies - £200</a:t>
            </a:r>
            <a:endParaRPr lang="pl-PL" dirty="0"/>
          </a:p>
          <a:p>
            <a:pPr lvl="0"/>
            <a:r>
              <a:rPr lang="en-GB" dirty="0"/>
              <a:t>Baby’s pacifier - £30</a:t>
            </a:r>
            <a:endParaRPr lang="pl-PL" dirty="0"/>
          </a:p>
          <a:p>
            <a:pPr lvl="0"/>
            <a:r>
              <a:rPr lang="en-GB" dirty="0"/>
              <a:t>Pencils and Diaries - £50</a:t>
            </a:r>
            <a:endParaRPr lang="pl-PL" dirty="0"/>
          </a:p>
          <a:p>
            <a:pPr lvl="0"/>
            <a:r>
              <a:rPr lang="en-GB" dirty="0"/>
              <a:t>Catering - £200</a:t>
            </a:r>
            <a:endParaRPr lang="pl-PL" dirty="0"/>
          </a:p>
          <a:p>
            <a:pPr lvl="0"/>
            <a:r>
              <a:rPr lang="en-GB" dirty="0"/>
              <a:t>Student’s labour - Free of charge</a:t>
            </a:r>
            <a:endParaRPr lang="pl-PL" dirty="0"/>
          </a:p>
          <a:p>
            <a:pPr lvl="0"/>
            <a:r>
              <a:rPr lang="en-GB" dirty="0"/>
              <a:t>All together = </a:t>
            </a:r>
            <a:r>
              <a:rPr lang="en-GB" b="1" dirty="0"/>
              <a:t>£480pm</a:t>
            </a:r>
            <a:endParaRPr lang="pl-PL" b="1" dirty="0"/>
          </a:p>
          <a:p>
            <a:pPr lvl="0"/>
            <a:endParaRPr lang="pl-PL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CA43D-290A-452C-AA0E-6618EA6C44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0437" y="294081"/>
            <a:ext cx="7731125" cy="1187450"/>
          </a:xfrm>
        </p:spPr>
        <p:txBody>
          <a:bodyPr/>
          <a:lstStyle/>
          <a:p>
            <a:pPr lvl="0"/>
            <a:r>
              <a:rPr lang="pl-PL"/>
              <a:t>Capital 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54A79-AFF3-44F8-BD1B-0F6242BB0F1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78" y="1728133"/>
            <a:ext cx="10364449" cy="5129866"/>
          </a:xfrm>
        </p:spPr>
        <p:txBody>
          <a:bodyPr>
            <a:normAutofit fontScale="85000" lnSpcReduction="20000"/>
          </a:bodyPr>
          <a:lstStyle/>
          <a:p>
            <a:pPr lvl="0">
              <a:lnSpc>
                <a:spcPct val="100000"/>
              </a:lnSpc>
            </a:pPr>
            <a:r>
              <a:rPr lang="en-GB" sz="1900" dirty="0"/>
              <a:t>Toys - £1 500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pl-PL" sz="1900" dirty="0"/>
              <a:t>All in one Pc</a:t>
            </a:r>
            <a:r>
              <a:rPr lang="pl-PL" sz="1300" dirty="0"/>
              <a:t>s</a:t>
            </a:r>
            <a:r>
              <a:rPr lang="pl-PL" sz="1900" dirty="0"/>
              <a:t> - </a:t>
            </a:r>
            <a:r>
              <a:rPr lang="en-GB" sz="1900" dirty="0"/>
              <a:t>£</a:t>
            </a:r>
            <a:r>
              <a:rPr lang="pl-PL" sz="1900" dirty="0"/>
              <a:t>5579</a:t>
            </a:r>
          </a:p>
          <a:p>
            <a:pPr lvl="0">
              <a:lnSpc>
                <a:spcPct val="100000"/>
              </a:lnSpc>
            </a:pPr>
            <a:r>
              <a:rPr lang="pl-PL" sz="1900" dirty="0"/>
              <a:t>Lcd tv</a:t>
            </a:r>
            <a:r>
              <a:rPr lang="pl-PL" sz="1300" dirty="0"/>
              <a:t>s</a:t>
            </a:r>
            <a:r>
              <a:rPr lang="pl-PL" sz="1900" dirty="0"/>
              <a:t> - </a:t>
            </a:r>
            <a:r>
              <a:rPr lang="en-GB" sz="1900" dirty="0"/>
              <a:t>£</a:t>
            </a:r>
            <a:r>
              <a:rPr lang="pl-PL" sz="1900" dirty="0"/>
              <a:t>1580</a:t>
            </a:r>
          </a:p>
          <a:p>
            <a:pPr lvl="0">
              <a:lnSpc>
                <a:spcPct val="100000"/>
              </a:lnSpc>
            </a:pPr>
            <a:r>
              <a:rPr lang="en-GB" sz="1900" dirty="0"/>
              <a:t>Books - £500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First Aid Kits - £50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Bed Pans - £60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Security Cameras - £250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Tables - £480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Chairs - £250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Beds - £1 150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Extra locks on doors and windows – £200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Property Deposit = £450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en-GB" sz="1900" dirty="0"/>
              <a:t>Microwave - £50</a:t>
            </a:r>
            <a:endParaRPr lang="pl-PL" sz="1900" dirty="0"/>
          </a:p>
          <a:p>
            <a:pPr lvl="0">
              <a:lnSpc>
                <a:spcPct val="100000"/>
              </a:lnSpc>
            </a:pPr>
            <a:r>
              <a:rPr lang="pl-PL" sz="1900" dirty="0"/>
              <a:t>Council grant – (-</a:t>
            </a:r>
            <a:r>
              <a:rPr lang="en-GB" sz="1900" dirty="0"/>
              <a:t>£</a:t>
            </a:r>
            <a:r>
              <a:rPr lang="pl-PL" sz="1900" dirty="0"/>
              <a:t>1 000)</a:t>
            </a:r>
          </a:p>
          <a:p>
            <a:pPr lvl="0">
              <a:lnSpc>
                <a:spcPct val="100000"/>
              </a:lnSpc>
            </a:pPr>
            <a:r>
              <a:rPr lang="en-GB" sz="1900" dirty="0"/>
              <a:t>All together - </a:t>
            </a:r>
            <a:r>
              <a:rPr lang="en-GB" sz="1900" b="1" dirty="0"/>
              <a:t>£</a:t>
            </a:r>
            <a:r>
              <a:rPr lang="pl-PL" sz="1900" b="1" dirty="0"/>
              <a:t>11 099</a:t>
            </a:r>
          </a:p>
          <a:p>
            <a:pPr lvl="0">
              <a:lnSpc>
                <a:spcPct val="100000"/>
              </a:lnSpc>
            </a:pPr>
            <a:endParaRPr lang="pl-PL" sz="1900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F863A-A9C6-4C47-BEAB-6953F1D200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0438" y="523875"/>
            <a:ext cx="7731125" cy="1187450"/>
          </a:xfrm>
        </p:spPr>
        <p:txBody>
          <a:bodyPr/>
          <a:lstStyle/>
          <a:p>
            <a:pPr lvl="0"/>
            <a:r>
              <a:rPr lang="pl-PL"/>
              <a:t>Other 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ABD48-898B-4DF3-A25D-AF3F98ECC1B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NVQ Level 4 training (3 people) = £7 719</a:t>
            </a:r>
            <a:endParaRPr lang="pl-PL"/>
          </a:p>
          <a:p>
            <a:pPr lvl="0"/>
            <a:r>
              <a:rPr lang="en-GB"/>
              <a:t>Advanced Diploma in Accounting Level 3 - £1 300</a:t>
            </a:r>
            <a:endParaRPr lang="pl-PL"/>
          </a:p>
          <a:p>
            <a:pPr lvl="0"/>
            <a:r>
              <a:rPr lang="en-GB"/>
              <a:t>DBS check (5 people) - £128</a:t>
            </a:r>
            <a:endParaRPr lang="pl-PL"/>
          </a:p>
          <a:p>
            <a:pPr lvl="0"/>
            <a:r>
              <a:rPr lang="en-GB"/>
              <a:t>First Aid at Work Course (3 people) - £750</a:t>
            </a:r>
            <a:endParaRPr lang="pl-PL"/>
          </a:p>
          <a:p>
            <a:pPr lvl="0"/>
            <a:r>
              <a:rPr lang="en-GB"/>
              <a:t>All together - </a:t>
            </a:r>
            <a:r>
              <a:rPr lang="en-GB" b="1"/>
              <a:t>£9 873</a:t>
            </a:r>
            <a:endParaRPr lang="pl-PL" b="1"/>
          </a:p>
          <a:p>
            <a:pPr marL="0" lvl="0" indent="0">
              <a:buNone/>
            </a:pPr>
            <a:endParaRPr lang="pl-PL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F3A6E12-4134-4BA1-A4F0-B33D149338FB}"/>
              </a:ext>
            </a:extLst>
          </p:cNvPr>
          <p:cNvPicPr>
            <a:picLocks noMove="1" noResize="1"/>
          </p:cNvPicPr>
          <p:nvPr/>
        </p:nvPicPr>
        <p:blipFill>
          <a:blip r:embed="rId2">
            <a:alphaModFix/>
          </a:blip>
          <a:srcRect/>
          <a:stretch>
            <a:fillRect/>
          </a:stretch>
        </p:blipFill>
        <p:spPr>
          <a:xfrm>
            <a:off x="0" y="0"/>
            <a:ext cx="12192006" cy="6858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30">
            <a:extLst>
              <a:ext uri="{FF2B5EF4-FFF2-40B4-BE49-F238E27FC236}">
                <a16:creationId xmlns:a16="http://schemas.microsoft.com/office/drawing/2014/main" id="{0C7A1FC6-DB68-4647-8355-69C88DDEC676}"/>
              </a:ext>
            </a:extLst>
          </p:cNvPr>
          <p:cNvPicPr>
            <a:picLocks noMove="1" noResize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0560ECB-1118-4574-BEED-791B4B1406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t="4616" b="11114"/>
          <a:stretch>
            <a:fillRect/>
          </a:stretch>
        </p:blipFill>
        <p:spPr>
          <a:xfrm>
            <a:off x="18" y="9"/>
            <a:ext cx="12191978" cy="6857990"/>
          </a:xfr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5EE34-18CE-4EC5-AFFF-7A32653990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0438" y="523875"/>
            <a:ext cx="7731125" cy="1187450"/>
          </a:xfrm>
        </p:spPr>
        <p:txBody>
          <a:bodyPr/>
          <a:lstStyle/>
          <a:p>
            <a:pPr lvl="0"/>
            <a:r>
              <a:rPr lang="pl-PL"/>
              <a:t>Possible earnings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394D5-D34A-412D-A8B7-B3A01DACE69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anchorCtr="1">
            <a:normAutofit fontScale="77500" lnSpcReduction="20000"/>
          </a:bodyPr>
          <a:lstStyle/>
          <a:p>
            <a:pPr lvl="0" algn="ctr"/>
            <a:r>
              <a:rPr lang="en-GB" sz="3200" dirty="0"/>
              <a:t> Average cost of nursery</a:t>
            </a:r>
            <a:r>
              <a:rPr lang="pl-PL" sz="3200" dirty="0"/>
              <a:t> in UK</a:t>
            </a:r>
            <a:r>
              <a:rPr lang="en-GB" sz="3200" dirty="0"/>
              <a:t>:</a:t>
            </a:r>
            <a:endParaRPr lang="pl-PL" sz="3200" dirty="0"/>
          </a:p>
          <a:p>
            <a:pPr marL="0" lvl="0" indent="0" algn="ctr">
              <a:buNone/>
            </a:pPr>
            <a:r>
              <a:rPr lang="en-GB" sz="3200" dirty="0"/>
              <a:t>Full time (50h) - </a:t>
            </a:r>
            <a:r>
              <a:rPr lang="en-GB" sz="3200" b="1" dirty="0"/>
              <a:t>£232</a:t>
            </a:r>
            <a:r>
              <a:rPr lang="pl-PL" sz="3200" b="1" dirty="0"/>
              <a:t>pw</a:t>
            </a:r>
          </a:p>
          <a:p>
            <a:pPr marL="0" lvl="0" indent="0" algn="ctr">
              <a:buNone/>
            </a:pPr>
            <a:r>
              <a:rPr lang="en-GB" sz="3200" dirty="0"/>
              <a:t>Part time (25h) - </a:t>
            </a:r>
            <a:r>
              <a:rPr lang="en-GB" sz="3200" b="1" dirty="0"/>
              <a:t>£122</a:t>
            </a:r>
            <a:r>
              <a:rPr lang="pl-PL" sz="3200" b="1" dirty="0"/>
              <a:t>pw</a:t>
            </a:r>
          </a:p>
          <a:p>
            <a:pPr marL="0" lvl="0" indent="0" algn="ctr">
              <a:buNone/>
            </a:pPr>
            <a:endParaRPr lang="pl-PL" sz="3200" b="1" dirty="0"/>
          </a:p>
          <a:p>
            <a:pPr marL="0" lvl="0" indent="0" algn="ctr">
              <a:buNone/>
            </a:pPr>
            <a:r>
              <a:rPr lang="pl-PL" sz="3200" dirty="0"/>
              <a:t>Our rates</a:t>
            </a:r>
          </a:p>
          <a:p>
            <a:pPr marL="0" lvl="0" indent="0" algn="ctr">
              <a:buNone/>
            </a:pPr>
            <a:r>
              <a:rPr lang="pl-PL" sz="3200" dirty="0"/>
              <a:t>Full day - </a:t>
            </a:r>
            <a:r>
              <a:rPr lang="en-GB" sz="3200" b="1" dirty="0"/>
              <a:t>£</a:t>
            </a:r>
            <a:r>
              <a:rPr lang="pl-PL" sz="3200" b="1" dirty="0"/>
              <a:t>30 / </a:t>
            </a:r>
            <a:r>
              <a:rPr lang="en-GB" sz="3200" b="1" dirty="0"/>
              <a:t>£</a:t>
            </a:r>
            <a:r>
              <a:rPr lang="pl-PL" sz="3200" b="1" dirty="0"/>
              <a:t>210PW</a:t>
            </a:r>
          </a:p>
          <a:p>
            <a:pPr marL="0" lvl="0" indent="0" algn="ctr">
              <a:buNone/>
            </a:pPr>
            <a:r>
              <a:rPr lang="pl-PL" sz="3200" dirty="0"/>
              <a:t>Part time - </a:t>
            </a:r>
            <a:r>
              <a:rPr lang="en-GB" sz="3200" b="1" dirty="0"/>
              <a:t>£</a:t>
            </a:r>
            <a:r>
              <a:rPr lang="pl-PL" sz="3200" b="1" dirty="0"/>
              <a:t>17.5 / </a:t>
            </a:r>
            <a:r>
              <a:rPr lang="en-GB" sz="3200" b="1" dirty="0"/>
              <a:t>£</a:t>
            </a:r>
            <a:r>
              <a:rPr lang="pl-PL" sz="3200" b="1" dirty="0"/>
              <a:t>122.5PW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F923513-B7B7-4B4B-A6D9-59826ACE522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75" y="1825550"/>
            <a:ext cx="10364449" cy="3424107"/>
          </a:xfrm>
        </p:spPr>
        <p:txBody>
          <a:bodyPr/>
          <a:lstStyle/>
          <a:p>
            <a:pPr lvl="0" algn="ctr"/>
            <a:r>
              <a:rPr lang="en-GB" sz="3200" dirty="0"/>
              <a:t>Maximum customers per day:</a:t>
            </a:r>
            <a:endParaRPr lang="pl-PL" sz="3200" dirty="0"/>
          </a:p>
          <a:p>
            <a:pPr marL="0" lvl="0" indent="0" algn="ctr">
              <a:buNone/>
            </a:pPr>
            <a:r>
              <a:rPr lang="en-GB" sz="3200" b="1" dirty="0"/>
              <a:t>13</a:t>
            </a:r>
            <a:endParaRPr lang="pl-PL" sz="3200" b="1" dirty="0"/>
          </a:p>
          <a:p>
            <a:pPr lvl="0" algn="ctr"/>
            <a:r>
              <a:rPr lang="en-GB" sz="3200" dirty="0"/>
              <a:t>Minimum customers per day:</a:t>
            </a:r>
            <a:endParaRPr lang="pl-PL" sz="3200" dirty="0"/>
          </a:p>
          <a:p>
            <a:pPr marL="0" lvl="0" indent="0" algn="ctr">
              <a:buNone/>
            </a:pPr>
            <a:r>
              <a:rPr lang="en-GB" sz="3200" b="1" dirty="0"/>
              <a:t>0</a:t>
            </a:r>
            <a:endParaRPr lang="pl-PL" sz="3200" b="1" dirty="0"/>
          </a:p>
          <a:p>
            <a:pPr marL="0" lvl="0" indent="0">
              <a:buNone/>
            </a:pPr>
            <a:endParaRPr lang="pl-PL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BB3C3-836C-4189-98C1-E6513C2734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0438" y="523875"/>
            <a:ext cx="7731125" cy="1187450"/>
          </a:xfrm>
        </p:spPr>
        <p:txBody>
          <a:bodyPr/>
          <a:lstStyle/>
          <a:p>
            <a:pPr lvl="0"/>
            <a:r>
              <a:rPr lang="pl-PL"/>
              <a:t>Optymistic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EDE6A-0D37-4FF3-BE58-EF5238D0E80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algn="ctr"/>
            <a:r>
              <a:rPr lang="pl-PL" sz="2800" dirty="0"/>
              <a:t>13</a:t>
            </a:r>
            <a:r>
              <a:rPr lang="en-GB" sz="2800" dirty="0"/>
              <a:t> x £2</a:t>
            </a:r>
            <a:r>
              <a:rPr lang="pl-PL" sz="2800" dirty="0"/>
              <a:t>10</a:t>
            </a:r>
            <a:r>
              <a:rPr lang="en-GB" sz="2800" dirty="0"/>
              <a:t> = £</a:t>
            </a:r>
            <a:r>
              <a:rPr lang="pl-PL" sz="2800" dirty="0"/>
              <a:t>2 730PW</a:t>
            </a:r>
          </a:p>
          <a:p>
            <a:pPr lvl="0" algn="ctr"/>
            <a:r>
              <a:rPr lang="en-GB" sz="2800" dirty="0"/>
              <a:t>4 x £</a:t>
            </a:r>
            <a:r>
              <a:rPr lang="pl-PL" sz="2800" dirty="0"/>
              <a:t>2730</a:t>
            </a:r>
            <a:r>
              <a:rPr lang="en-GB" sz="2800" dirty="0"/>
              <a:t> = £</a:t>
            </a:r>
            <a:r>
              <a:rPr lang="pl-PL" sz="2800" dirty="0"/>
              <a:t>10 920PM</a:t>
            </a:r>
          </a:p>
          <a:p>
            <a:pPr lvl="0" algn="ctr"/>
            <a:r>
              <a:rPr lang="en-GB" sz="2800" dirty="0"/>
              <a:t>£</a:t>
            </a:r>
            <a:r>
              <a:rPr lang="pl-PL" sz="2800" dirty="0"/>
              <a:t>10 920 </a:t>
            </a:r>
            <a:r>
              <a:rPr lang="en-GB" sz="2800" dirty="0"/>
              <a:t>– (Fixed costs + Variable costs) = £</a:t>
            </a:r>
            <a:r>
              <a:rPr lang="pl-PL" sz="2800" dirty="0"/>
              <a:t>7 475</a:t>
            </a:r>
          </a:p>
          <a:p>
            <a:pPr lvl="0" algn="ctr"/>
            <a:r>
              <a:rPr lang="en-GB" sz="2800" dirty="0"/>
              <a:t>£</a:t>
            </a:r>
            <a:r>
              <a:rPr lang="pl-PL" sz="2800" dirty="0"/>
              <a:t>7 475</a:t>
            </a:r>
            <a:r>
              <a:rPr lang="en-GB" sz="2800" dirty="0"/>
              <a:t>÷ 5 = </a:t>
            </a:r>
            <a:r>
              <a:rPr lang="en-GB" sz="2800" b="1" dirty="0"/>
              <a:t>£</a:t>
            </a:r>
            <a:r>
              <a:rPr lang="pl-PL" sz="2800" b="1" dirty="0"/>
              <a:t>1 495</a:t>
            </a:r>
            <a:r>
              <a:rPr lang="en-GB" sz="2800" b="1" dirty="0"/>
              <a:t>pm</a:t>
            </a:r>
            <a:endParaRPr lang="pl-PL" sz="2800" b="1" dirty="0"/>
          </a:p>
          <a:p>
            <a:pPr lvl="0"/>
            <a:endParaRPr lang="pl-PL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A71C4-AFAD-4D72-8C29-1FD6356894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0438" y="587696"/>
            <a:ext cx="7731125" cy="1187450"/>
          </a:xfrm>
        </p:spPr>
        <p:txBody>
          <a:bodyPr/>
          <a:lstStyle/>
          <a:p>
            <a:pPr lvl="0"/>
            <a:r>
              <a:rPr lang="pl-PL"/>
              <a:t>Realistic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4B9D3-6210-4179-AB4D-C881EDA60B8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algn="ctr"/>
            <a:r>
              <a:rPr lang="pl-PL" sz="2800" dirty="0"/>
              <a:t>8</a:t>
            </a:r>
            <a:r>
              <a:rPr lang="en-GB" sz="2800" dirty="0"/>
              <a:t> x £2</a:t>
            </a:r>
            <a:r>
              <a:rPr lang="pl-PL" sz="2800" dirty="0"/>
              <a:t>10</a:t>
            </a:r>
            <a:r>
              <a:rPr lang="en-GB" sz="2800" dirty="0"/>
              <a:t> + </a:t>
            </a:r>
            <a:r>
              <a:rPr lang="pl-PL" sz="2800" dirty="0"/>
              <a:t>5</a:t>
            </a:r>
            <a:r>
              <a:rPr lang="en-GB" sz="2800" dirty="0"/>
              <a:t> x £122</a:t>
            </a:r>
            <a:r>
              <a:rPr lang="pl-PL" sz="2800" dirty="0"/>
              <a:t>.5</a:t>
            </a:r>
            <a:r>
              <a:rPr lang="en-GB" sz="2800" dirty="0"/>
              <a:t> = £</a:t>
            </a:r>
            <a:r>
              <a:rPr lang="pl-PL" sz="2800" dirty="0"/>
              <a:t>2 292.5</a:t>
            </a:r>
            <a:r>
              <a:rPr lang="en-GB" sz="2800" dirty="0"/>
              <a:t>pw</a:t>
            </a:r>
            <a:endParaRPr lang="pl-PL" sz="2800" dirty="0"/>
          </a:p>
          <a:p>
            <a:pPr lvl="0" algn="ctr"/>
            <a:r>
              <a:rPr lang="en-GB" sz="2800" dirty="0"/>
              <a:t>4 x £</a:t>
            </a:r>
            <a:r>
              <a:rPr lang="pl-PL" sz="2800" dirty="0"/>
              <a:t>2 292.5 </a:t>
            </a:r>
            <a:r>
              <a:rPr lang="en-GB" sz="2800" dirty="0"/>
              <a:t>= £</a:t>
            </a:r>
            <a:r>
              <a:rPr lang="pl-PL" sz="2800" dirty="0"/>
              <a:t>9 170PM</a:t>
            </a:r>
          </a:p>
          <a:p>
            <a:pPr lvl="0" algn="ctr"/>
            <a:r>
              <a:rPr lang="en-GB" sz="2800" dirty="0"/>
              <a:t>£</a:t>
            </a:r>
            <a:r>
              <a:rPr lang="pl-PL" sz="2800" dirty="0"/>
              <a:t>9 170 </a:t>
            </a:r>
            <a:r>
              <a:rPr lang="en-GB" sz="2800" dirty="0"/>
              <a:t>– (Fixed costs + Variable costs) = £</a:t>
            </a:r>
            <a:r>
              <a:rPr lang="pl-PL" sz="2800" dirty="0"/>
              <a:t>5 725</a:t>
            </a:r>
          </a:p>
          <a:p>
            <a:pPr lvl="0" algn="ctr"/>
            <a:r>
              <a:rPr lang="en-GB" sz="2800" dirty="0"/>
              <a:t>£</a:t>
            </a:r>
            <a:r>
              <a:rPr lang="pl-PL" sz="2800" dirty="0"/>
              <a:t>5 725</a:t>
            </a:r>
            <a:r>
              <a:rPr lang="en-GB" sz="2800" dirty="0"/>
              <a:t>÷ 5 = </a:t>
            </a:r>
            <a:r>
              <a:rPr lang="en-GB" sz="2800" b="1" dirty="0"/>
              <a:t>£</a:t>
            </a:r>
            <a:r>
              <a:rPr lang="pl-PL" sz="2800" b="1" dirty="0"/>
              <a:t>1 145</a:t>
            </a:r>
            <a:r>
              <a:rPr lang="en-GB" sz="2800" b="1" dirty="0"/>
              <a:t>pp pm</a:t>
            </a:r>
            <a:endParaRPr lang="pl-PL" sz="2800" b="1" dirty="0"/>
          </a:p>
          <a:p>
            <a:pPr lvl="0"/>
            <a:endParaRPr lang="pl-PL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E8423-8F1E-4F0A-BA32-1DDB954BCD7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0438" y="523875"/>
            <a:ext cx="7731125" cy="1187450"/>
          </a:xfrm>
        </p:spPr>
        <p:txBody>
          <a:bodyPr/>
          <a:lstStyle/>
          <a:p>
            <a:pPr lvl="0"/>
            <a:r>
              <a:rPr lang="pl-PL"/>
              <a:t>Pessimistic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B442-B8F2-4BC3-8EB2-16331EC015C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algn="ctr"/>
            <a:r>
              <a:rPr lang="en-GB" sz="2800" dirty="0"/>
              <a:t>5 x £2</a:t>
            </a:r>
            <a:r>
              <a:rPr lang="pl-PL" sz="2800" dirty="0"/>
              <a:t>10</a:t>
            </a:r>
            <a:r>
              <a:rPr lang="en-GB" sz="2800" dirty="0"/>
              <a:t> </a:t>
            </a:r>
            <a:r>
              <a:rPr lang="pl-PL" sz="2800" dirty="0"/>
              <a:t>+ 5 x 122.5</a:t>
            </a:r>
            <a:r>
              <a:rPr lang="en-GB" sz="2800" dirty="0"/>
              <a:t>= £1 </a:t>
            </a:r>
            <a:r>
              <a:rPr lang="pl-PL" sz="2800" dirty="0"/>
              <a:t>662.5</a:t>
            </a:r>
            <a:r>
              <a:rPr lang="en-GB" sz="2800" dirty="0"/>
              <a:t>pw</a:t>
            </a:r>
            <a:endParaRPr lang="pl-PL" sz="2800" dirty="0"/>
          </a:p>
          <a:p>
            <a:pPr lvl="0" algn="ctr"/>
            <a:r>
              <a:rPr lang="en-GB" sz="2800" dirty="0"/>
              <a:t>4 x £1 </a:t>
            </a:r>
            <a:r>
              <a:rPr lang="pl-PL" sz="2800" dirty="0"/>
              <a:t>662.5</a:t>
            </a:r>
            <a:r>
              <a:rPr lang="en-GB" sz="2800" dirty="0"/>
              <a:t> = £</a:t>
            </a:r>
            <a:r>
              <a:rPr lang="pl-PL" sz="2800" dirty="0"/>
              <a:t>6 650</a:t>
            </a:r>
            <a:r>
              <a:rPr lang="en-GB" sz="2800" dirty="0"/>
              <a:t>pm</a:t>
            </a:r>
            <a:endParaRPr lang="pl-PL" sz="2800" dirty="0"/>
          </a:p>
          <a:p>
            <a:pPr lvl="0" algn="ctr"/>
            <a:r>
              <a:rPr lang="en-GB" sz="2800" dirty="0"/>
              <a:t>£</a:t>
            </a:r>
            <a:r>
              <a:rPr lang="pl-PL" sz="2800" dirty="0"/>
              <a:t>6 650 </a:t>
            </a:r>
            <a:r>
              <a:rPr lang="en-GB" sz="2800" dirty="0"/>
              <a:t>– (Fixed costs + Variable costs) = £</a:t>
            </a:r>
            <a:r>
              <a:rPr lang="pl-PL" sz="2800" dirty="0"/>
              <a:t>3 205</a:t>
            </a:r>
          </a:p>
          <a:p>
            <a:pPr lvl="0" algn="ctr"/>
            <a:r>
              <a:rPr lang="en-GB" sz="2800" dirty="0"/>
              <a:t>£</a:t>
            </a:r>
            <a:r>
              <a:rPr lang="pl-PL" sz="2800" dirty="0"/>
              <a:t>3 205</a:t>
            </a:r>
            <a:r>
              <a:rPr lang="en-GB" sz="2800" dirty="0"/>
              <a:t>÷ 5 = </a:t>
            </a:r>
            <a:r>
              <a:rPr lang="en-GB" sz="2800" b="1" dirty="0"/>
              <a:t>£</a:t>
            </a:r>
            <a:r>
              <a:rPr lang="pl-PL" sz="2800" b="1" dirty="0"/>
              <a:t>641</a:t>
            </a:r>
            <a:r>
              <a:rPr lang="en-GB" sz="2800" b="1" dirty="0"/>
              <a:t>pp pm</a:t>
            </a:r>
            <a:endParaRPr lang="pl-PL" sz="2800" b="1" dirty="0"/>
          </a:p>
          <a:p>
            <a:pPr lvl="0"/>
            <a:endParaRPr lang="pl-PL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0BDAA-FB2A-414F-801F-3A7F8BBBA6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30437" y="570917"/>
            <a:ext cx="7731125" cy="1187450"/>
          </a:xfrm>
        </p:spPr>
        <p:txBody>
          <a:bodyPr/>
          <a:lstStyle/>
          <a:p>
            <a:pPr lvl="0"/>
            <a:r>
              <a:rPr lang="pl-PL"/>
              <a:t>Investment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686DE-BC78-41D5-8B51-8A456D3E078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48575" y="2367088"/>
            <a:ext cx="11381173" cy="3424107"/>
          </a:xfrm>
        </p:spPr>
        <p:txBody>
          <a:bodyPr>
            <a:normAutofit/>
          </a:bodyPr>
          <a:lstStyle/>
          <a:p>
            <a:pPr lvl="0" algn="ctr"/>
            <a:r>
              <a:rPr lang="en-GB" sz="2800" dirty="0"/>
              <a:t>Total cost of investment: </a:t>
            </a:r>
            <a:r>
              <a:rPr lang="en-GB" sz="2800" b="1" dirty="0"/>
              <a:t>£</a:t>
            </a:r>
            <a:r>
              <a:rPr lang="pl-PL" sz="2800" b="1" dirty="0"/>
              <a:t>26</a:t>
            </a:r>
            <a:r>
              <a:rPr lang="en-GB" sz="2800" b="1" dirty="0"/>
              <a:t> </a:t>
            </a:r>
            <a:r>
              <a:rPr lang="pl-PL" sz="2800" b="1" dirty="0"/>
              <a:t>862</a:t>
            </a:r>
          </a:p>
          <a:p>
            <a:pPr marL="0" lvl="0" indent="0" algn="ctr">
              <a:buNone/>
            </a:pPr>
            <a:endParaRPr lang="pl-PL" sz="2800" dirty="0"/>
          </a:p>
          <a:p>
            <a:pPr marL="0" lvl="0" indent="0" algn="ctr">
              <a:buNone/>
            </a:pPr>
            <a:r>
              <a:rPr lang="en-GB" sz="2800" dirty="0"/>
              <a:t>Source</a:t>
            </a:r>
            <a:r>
              <a:rPr lang="pl-PL" sz="2800" dirty="0"/>
              <a:t> of investment</a:t>
            </a:r>
            <a:r>
              <a:rPr lang="en-GB" sz="2800" dirty="0"/>
              <a:t>:</a:t>
            </a:r>
          </a:p>
          <a:p>
            <a:pPr lvl="0" algn="ctr"/>
            <a:r>
              <a:rPr lang="pl-PL" sz="2800" dirty="0"/>
              <a:t>Partership members (stephanie, Taslima, Malgorzata) - </a:t>
            </a:r>
            <a:r>
              <a:rPr lang="en-GB" sz="2800" b="1" dirty="0"/>
              <a:t>£</a:t>
            </a:r>
            <a:r>
              <a:rPr lang="pl-PL" sz="2800" b="1" dirty="0"/>
              <a:t>15 000</a:t>
            </a:r>
            <a:endParaRPr lang="pl-PL" sz="2800" dirty="0"/>
          </a:p>
          <a:p>
            <a:pPr lvl="0" algn="ctr"/>
            <a:r>
              <a:rPr lang="pl-PL" sz="2800" dirty="0"/>
              <a:t>Bank Loan - </a:t>
            </a:r>
            <a:r>
              <a:rPr lang="en-GB" sz="2800" b="1" dirty="0"/>
              <a:t>£</a:t>
            </a:r>
            <a:r>
              <a:rPr lang="pl-PL" sz="2800" b="1" dirty="0"/>
              <a:t>11 862</a:t>
            </a:r>
          </a:p>
          <a:p>
            <a:pPr lvl="0" algn="ctr"/>
            <a:r>
              <a:rPr lang="pl-PL" sz="2800" dirty="0"/>
              <a:t>Council grant - </a:t>
            </a:r>
            <a:r>
              <a:rPr lang="en-GB" sz="2800" b="1" dirty="0"/>
              <a:t>£</a:t>
            </a:r>
            <a:r>
              <a:rPr lang="pl-PL" sz="2800" b="1" dirty="0"/>
              <a:t>1 000</a:t>
            </a:r>
          </a:p>
          <a:p>
            <a:pPr marL="0" lvl="0" indent="0">
              <a:buNone/>
            </a:pPr>
            <a:endParaRPr lang="pl-PL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30035-F116-4082-BA04-30FE0A5C5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0437" y="730308"/>
            <a:ext cx="7731125" cy="1187450"/>
          </a:xfrm>
        </p:spPr>
        <p:txBody>
          <a:bodyPr/>
          <a:lstStyle/>
          <a:p>
            <a:r>
              <a:rPr lang="pl-PL" dirty="0"/>
              <a:t>Cash Flow for the first 12 month Period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EF8C6-44D1-41E5-9AB2-767F40C72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367093"/>
            <a:ext cx="12191999" cy="3980441"/>
          </a:xfrm>
        </p:spPr>
        <p:txBody>
          <a:bodyPr/>
          <a:lstStyle/>
          <a:p>
            <a:pPr marL="0" indent="0" algn="ctr">
              <a:buNone/>
            </a:pPr>
            <a:endParaRPr lang="pl-PL" dirty="0"/>
          </a:p>
          <a:p>
            <a:pPr marL="0" indent="0" algn="ctr">
              <a:buNone/>
            </a:pPr>
            <a:r>
              <a:rPr lang="pl-PL" sz="2200" dirty="0"/>
              <a:t>Income (realistic income pm x 12) - </a:t>
            </a:r>
            <a:r>
              <a:rPr lang="en-GB" sz="2200" dirty="0"/>
              <a:t>£</a:t>
            </a:r>
            <a:r>
              <a:rPr lang="pl-PL" sz="2200" dirty="0"/>
              <a:t>110 040</a:t>
            </a:r>
          </a:p>
          <a:p>
            <a:pPr marL="0" indent="0" algn="ctr">
              <a:buNone/>
            </a:pPr>
            <a:r>
              <a:rPr lang="pl-PL" sz="2200" dirty="0"/>
              <a:t>Expenses (fixed costs x 12 + variable costs x 12 + Capital costs + other costs) - </a:t>
            </a:r>
            <a:r>
              <a:rPr lang="en-GB" sz="2200" dirty="0"/>
              <a:t>£</a:t>
            </a:r>
            <a:r>
              <a:rPr lang="pl-PL" sz="2200" dirty="0"/>
              <a:t>62 312</a:t>
            </a:r>
          </a:p>
          <a:p>
            <a:pPr marL="0" indent="0" algn="ctr">
              <a:buNone/>
            </a:pPr>
            <a:r>
              <a:rPr lang="pl-PL" sz="2200" dirty="0"/>
              <a:t>Our take home pay for the first year- </a:t>
            </a:r>
            <a:r>
              <a:rPr lang="en-GB" sz="2800" b="1" dirty="0"/>
              <a:t>£</a:t>
            </a:r>
            <a:r>
              <a:rPr lang="pl-PL" sz="2800" b="1" dirty="0"/>
              <a:t>47 728</a:t>
            </a:r>
          </a:p>
          <a:p>
            <a:pPr marL="0" indent="0">
              <a:buNone/>
            </a:pP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66752896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5A90873-2C8B-4885-B1BD-513565A91AEE}"/>
              </a:ext>
            </a:extLst>
          </p:cNvPr>
          <p:cNvSpPr/>
          <p:nvPr/>
        </p:nvSpPr>
        <p:spPr>
          <a:xfrm>
            <a:off x="2040782" y="2674304"/>
            <a:ext cx="75945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SWOT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FA448D-54E5-4527-BBC1-FF981E0BE4EE}"/>
              </a:ext>
            </a:extLst>
          </p:cNvPr>
          <p:cNvSpPr txBox="1"/>
          <p:nvPr/>
        </p:nvSpPr>
        <p:spPr>
          <a:xfrm>
            <a:off x="469404" y="1064928"/>
            <a:ext cx="2671361" cy="2364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Strengths: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Strong team aiming for the same goal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Well suited location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Growing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We are a three floor building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All staff fully qualified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408295-CCC0-41BD-9078-0DC58842F8B3}"/>
              </a:ext>
            </a:extLst>
          </p:cNvPr>
          <p:cNvSpPr txBox="1"/>
          <p:nvPr/>
        </p:nvSpPr>
        <p:spPr>
          <a:xfrm>
            <a:off x="8242852" y="1064928"/>
            <a:ext cx="31109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Weakness: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Parking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We can only have 13 children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Tight budget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Not enough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No school runs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0F44B0-D5DF-4472-88AE-7F11439E95A4}"/>
              </a:ext>
            </a:extLst>
          </p:cNvPr>
          <p:cNvSpPr txBox="1"/>
          <p:nvPr/>
        </p:nvSpPr>
        <p:spPr>
          <a:xfrm>
            <a:off x="469404" y="3597634"/>
            <a:ext cx="38252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Opportunities: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When business expands create car park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We can have more children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More profit if we have full time children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Hire the qualified students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Have a business car or mini bus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C6A75F-6ABA-4648-BF3B-7F5EF6C3D1A5}"/>
              </a:ext>
            </a:extLst>
          </p:cNvPr>
          <p:cNvSpPr txBox="1"/>
          <p:nvPr/>
        </p:nvSpPr>
        <p:spPr>
          <a:xfrm>
            <a:off x="8242852" y="4160318"/>
            <a:ext cx="38252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Threats: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Competition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No good starting no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Money isn’t covering everything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Not enough customers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2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218</TotalTime>
  <Words>1025</Words>
  <Application>Microsoft Office PowerPoint</Application>
  <PresentationFormat>Widescreen</PresentationFormat>
  <Paragraphs>243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5" baseType="lpstr">
      <vt:lpstr>Gill Sans MT</vt:lpstr>
      <vt:lpstr>Arial</vt:lpstr>
      <vt:lpstr>Calibri</vt:lpstr>
      <vt:lpstr>Aharoni</vt:lpstr>
      <vt:lpstr>Times New Roman</vt:lpstr>
      <vt:lpstr>Belinda</vt:lpstr>
      <vt:lpstr>Parcel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Marketing strategy </vt:lpstr>
      <vt:lpstr>PowerPoint Presentation</vt:lpstr>
      <vt:lpstr>PowerPoint Presentation</vt:lpstr>
      <vt:lpstr>Marketing Plan</vt:lpstr>
      <vt:lpstr>PowerPoint Presentation</vt:lpstr>
      <vt:lpstr>Logo design</vt:lpstr>
      <vt:lpstr>PowerPoint Presentation</vt:lpstr>
      <vt:lpstr>PowerPoint Presentation</vt:lpstr>
      <vt:lpstr>Finance</vt:lpstr>
      <vt:lpstr>PowerPoint Presentation</vt:lpstr>
      <vt:lpstr>Fixed costs or overheads</vt:lpstr>
      <vt:lpstr>Direct or variable costs</vt:lpstr>
      <vt:lpstr>Capital costs</vt:lpstr>
      <vt:lpstr>Other costs</vt:lpstr>
      <vt:lpstr>PowerPoint Presentation</vt:lpstr>
      <vt:lpstr>Possible earnings</vt:lpstr>
      <vt:lpstr>PowerPoint Presentation</vt:lpstr>
      <vt:lpstr>Optymistic</vt:lpstr>
      <vt:lpstr>Realistic</vt:lpstr>
      <vt:lpstr>Pessimistic</vt:lpstr>
      <vt:lpstr>Investment</vt:lpstr>
      <vt:lpstr>Cash Flow for the first 12 month Period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boberroXXX boberroXXX</dc:creator>
  <cp:lastModifiedBy>boberroXXX boberroXXX</cp:lastModifiedBy>
  <cp:revision>11</cp:revision>
  <dcterms:created xsi:type="dcterms:W3CDTF">2019-03-27T07:43:49Z</dcterms:created>
  <dcterms:modified xsi:type="dcterms:W3CDTF">2019-03-27T18:24:52Z</dcterms:modified>
</cp:coreProperties>
</file>