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2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94" d="100"/>
          <a:sy n="94" d="100"/>
        </p:scale>
        <p:origin x="78" y="4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4628-E898-44D5-AD8C-AA4C368CCA0D}" type="datetimeFigureOut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05AAD-8B65-4E29-B0AE-546EA813F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3920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4628-E898-44D5-AD8C-AA4C368CCA0D}" type="datetimeFigureOut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05AAD-8B65-4E29-B0AE-546EA813F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078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4628-E898-44D5-AD8C-AA4C368CCA0D}" type="datetimeFigureOut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05AAD-8B65-4E29-B0AE-546EA813F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773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4628-E898-44D5-AD8C-AA4C368CCA0D}" type="datetimeFigureOut">
              <a:rPr lang="en-GB" smtClean="0"/>
              <a:t>03/05/2023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05AAD-8B65-4E29-B0AE-546EA813F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086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4628-E898-44D5-AD8C-AA4C368CCA0D}" type="datetimeFigureOut">
              <a:rPr lang="en-GB" smtClean="0"/>
              <a:t>03/05/2023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05AAD-8B65-4E29-B0AE-546EA813F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008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4628-E898-44D5-AD8C-AA4C368CCA0D}" type="datetimeFigureOut">
              <a:rPr lang="en-GB" smtClean="0"/>
              <a:t>03/05/2023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05AAD-8B65-4E29-B0AE-546EA813F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682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4628-E898-44D5-AD8C-AA4C368CCA0D}" type="datetimeFigureOut">
              <a:rPr lang="en-GB" smtClean="0"/>
              <a:t>03/05/2023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05AAD-8B65-4E29-B0AE-546EA813F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0995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4628-E898-44D5-AD8C-AA4C368CCA0D}" type="datetimeFigureOut">
              <a:rPr lang="en-GB" smtClean="0"/>
              <a:t>03/05/2023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05AAD-8B65-4E29-B0AE-546EA813F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0849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4628-E898-44D5-AD8C-AA4C368CCA0D}" type="datetimeFigureOut">
              <a:rPr lang="en-GB" smtClean="0"/>
              <a:t>03/05/2023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05AAD-8B65-4E29-B0AE-546EA813F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460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4628-E898-44D5-AD8C-AA4C368CCA0D}" type="datetimeFigureOut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05AAD-8B65-4E29-B0AE-546EA813F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949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4628-E898-44D5-AD8C-AA4C368CCA0D}" type="datetimeFigureOut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705AAD-8B65-4E29-B0AE-546EA813F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738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AC4628-E898-44D5-AD8C-AA4C368CCA0D}" type="datetimeFigureOut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705AAD-8B65-4E29-B0AE-546EA813FD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622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videos/search?&amp;q=student+protests+2010&amp;view=detail&amp;mid=BCC16C091C3F7D09D3F3BCC16C091C3F7D09D3F3&amp;FORM=VDRVSR&amp;ajaxhist=0" TargetMode="External"/><Relationship Id="rId2" Type="http://schemas.openxmlformats.org/officeDocument/2006/relationships/hyperlink" Target="https://www.bing.com/videos/search?q=occupy+wall+street&amp;&amp;view=detail&amp;mid=E589972EC77DCF867418E589972EC77DCF867418&amp;&amp;FORM=VRDGA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200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HPAN5020/6020</a:t>
            </a:r>
            <a:b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</a:br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Activism, Protest and Campaigning for Global Justice</a:t>
            </a:r>
            <a:endParaRPr lang="en-GB" dirty="0">
              <a:latin typeface="+mn-lt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6000" b="1" dirty="0">
                <a:solidFill>
                  <a:schemeClr val="accent2">
                    <a:lumMod val="50000"/>
                  </a:schemeClr>
                </a:solidFill>
              </a:rPr>
              <a:t>Occupy Wall Street</a:t>
            </a:r>
          </a:p>
          <a:p>
            <a:pPr marL="0" indent="0">
              <a:buNone/>
            </a:pP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744" y="3205492"/>
            <a:ext cx="3545408" cy="256781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4954" y="3205491"/>
            <a:ext cx="3663688" cy="2567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1770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44105"/>
            <a:ext cx="7886700" cy="1325563"/>
          </a:xfrm>
        </p:spPr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Occupy Wall Street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Occupy Wall Street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(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OWS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): radical left protest movement against inequality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began on 17 September 2011 in Zuccotti Park, New York City: part of the Wall Street financial district</a:t>
            </a:r>
          </a:p>
          <a:p>
            <a:r>
              <a:rPr lang="en-GB" i="1" dirty="0" err="1">
                <a:solidFill>
                  <a:schemeClr val="accent2">
                    <a:lumMod val="50000"/>
                  </a:schemeClr>
                </a:solidFill>
              </a:rPr>
              <a:t>Adbusters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, a Canadian anti-consumerist and pro-environment group/magazine originated the call to protest. 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The main issues raised by Occupy Wall Street were inequality, greed, corruption and “the undue influence of corporations on government”— particularly from the high finance sector. 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Their slogan, "We are the 99%", refers to inequality in incomes and wealth distribution. 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The protesters organised general assemblies which aimed for consensus decision-making in the campaign and direct action (rather than trying to persuade the authorities to change their practices)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The protesters were finally ejected from Zuccotti Park on15 November, 2011. Protesters then turned their focus to occupying banks, corporate headquarters, board meetings, foreclosed homes, and college and university campuses.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3891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Precedents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Manhattan has seen many riots, protests and occupations, including:</a:t>
            </a:r>
          </a:p>
          <a:p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The </a:t>
            </a:r>
            <a:r>
              <a:rPr lang="en-GB" sz="2600" i="1" dirty="0">
                <a:solidFill>
                  <a:schemeClr val="accent2">
                    <a:lumMod val="50000"/>
                  </a:schemeClr>
                </a:solidFill>
              </a:rPr>
              <a:t>Bonus Marchers </a:t>
            </a:r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(WW1 Veterans) in 1932, and </a:t>
            </a:r>
          </a:p>
          <a:p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The </a:t>
            </a:r>
            <a:r>
              <a:rPr lang="en-GB" sz="2600" i="1" dirty="0">
                <a:solidFill>
                  <a:schemeClr val="accent2">
                    <a:lumMod val="50000"/>
                  </a:schemeClr>
                </a:solidFill>
              </a:rPr>
              <a:t>May Day protest </a:t>
            </a:r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in 1971 (anti-Vietnam War)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More recent precedents for OWS include </a:t>
            </a:r>
          </a:p>
          <a:p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the </a:t>
            </a:r>
            <a:r>
              <a:rPr lang="en-GB" sz="2600" i="1" dirty="0">
                <a:solidFill>
                  <a:schemeClr val="accent2">
                    <a:lumMod val="50000"/>
                  </a:schemeClr>
                </a:solidFill>
              </a:rPr>
              <a:t>British student protests of 2010</a:t>
            </a:r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, </a:t>
            </a:r>
          </a:p>
          <a:p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2009-2010 </a:t>
            </a:r>
            <a:r>
              <a:rPr lang="en-GB" sz="2600" i="1" dirty="0">
                <a:solidFill>
                  <a:schemeClr val="accent2">
                    <a:lumMod val="50000"/>
                  </a:schemeClr>
                </a:solidFill>
              </a:rPr>
              <a:t>Iranian election protests</a:t>
            </a:r>
          </a:p>
          <a:p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the Arab Spring protests of 2011</a:t>
            </a:r>
            <a:endParaRPr lang="en-GB" sz="2600" baseline="30000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Other protests in Chile, Greece, Spain and India.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40178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British student </a:t>
            </a:r>
            <a:b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</a:br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protests 2010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Demonstrations in November and December 2010: central London was the focal point. Student-led, the protests opposed cuts to further education spending and an increase in the cap on tuition fees by the Conservative-Liberal Democrat coalition government. 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The first major demonstration occurred on 10 November, jointly organised by the National Union of Students (NUS) and the University and College Union (UCU); 30,000-50,000 demonstrators marched through central London, with a breakaway march of several hundred occupying the Conservative Party headquarters. 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There was some division within the student movement over the appropriateness of these tactics.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7048" y="317977"/>
            <a:ext cx="2880360" cy="288036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427" y="1690689"/>
            <a:ext cx="2457450" cy="1638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6037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British student </a:t>
            </a:r>
            <a:b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</a:br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protests 2010     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sz="3300" dirty="0">
                <a:solidFill>
                  <a:schemeClr val="accent2">
                    <a:lumMod val="50000"/>
                  </a:schemeClr>
                </a:solidFill>
              </a:rPr>
              <a:t>The National Campaign Against Fees and Cuts (NCAFC) called for a mass walk-out and demonstration on 24 November, with occupations taking place at campuses throughout the UK. A march in central London was hemmed in by police (</a:t>
            </a:r>
            <a:r>
              <a:rPr lang="en-GB" sz="3300" dirty="0" err="1">
                <a:solidFill>
                  <a:schemeClr val="accent2">
                    <a:lumMod val="50000"/>
                  </a:schemeClr>
                </a:solidFill>
              </a:rPr>
              <a:t>kettled</a:t>
            </a:r>
            <a:r>
              <a:rPr lang="en-GB" sz="3300" dirty="0">
                <a:solidFill>
                  <a:schemeClr val="accent2">
                    <a:lumMod val="50000"/>
                  </a:schemeClr>
                </a:solidFill>
              </a:rPr>
              <a:t>) in Whitehall, resulting in violent confrontation between police and protesters. </a:t>
            </a:r>
          </a:p>
          <a:p>
            <a:r>
              <a:rPr lang="en-GB" sz="3300" dirty="0">
                <a:solidFill>
                  <a:schemeClr val="accent2">
                    <a:lumMod val="50000"/>
                  </a:schemeClr>
                </a:solidFill>
              </a:rPr>
              <a:t>Further demonstrations were held in central London on 30 November, when police clashed with protesters and again </a:t>
            </a:r>
            <a:r>
              <a:rPr lang="en-GB" sz="3300" dirty="0" err="1">
                <a:solidFill>
                  <a:schemeClr val="accent2">
                    <a:lumMod val="50000"/>
                  </a:schemeClr>
                </a:solidFill>
              </a:rPr>
              <a:t>kettled</a:t>
            </a:r>
            <a:r>
              <a:rPr lang="en-GB" sz="3300" dirty="0">
                <a:solidFill>
                  <a:schemeClr val="accent2">
                    <a:lumMod val="50000"/>
                  </a:schemeClr>
                </a:solidFill>
              </a:rPr>
              <a:t> them in Trafalgar Square. Other protests took place throughout England and Wales. Another big protest took place on 9 December, as the proposed changes were being passed into law. </a:t>
            </a:r>
          </a:p>
          <a:p>
            <a:r>
              <a:rPr lang="en-GB" sz="3300" dirty="0">
                <a:solidFill>
                  <a:schemeClr val="accent2">
                    <a:lumMod val="50000"/>
                  </a:schemeClr>
                </a:solidFill>
              </a:rPr>
              <a:t>The student protests were unsuccessful in their aim of preventing the government's reforms. Controversies: the demonstrations faced condemnation for instances of violence and vandalism; the Metropolitan Police was widely criticised for instances of untruthfulness and excessive use of force. </a:t>
            </a:r>
          </a:p>
          <a:p>
            <a:endParaRPr lang="en-GB" sz="33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7048" y="317977"/>
            <a:ext cx="2880360" cy="288036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256" y="1716042"/>
            <a:ext cx="1256561" cy="146218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2448" y="1654222"/>
            <a:ext cx="2514600" cy="152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80809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Ideas behind </a:t>
            </a:r>
            <a:b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</a:br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Occupy Wall Street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4264" y="1881351"/>
            <a:ext cx="7886700" cy="4379694"/>
          </a:xfrm>
        </p:spPr>
        <p:txBody>
          <a:bodyPr>
            <a:normAutofit/>
          </a:bodyPr>
          <a:lstStyle/>
          <a:p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endParaRPr lang="en-GB" b="1" dirty="0"/>
          </a:p>
          <a:p>
            <a:r>
              <a:rPr lang="en-GB" sz="1800" b="1" dirty="0">
                <a:solidFill>
                  <a:schemeClr val="accent2">
                    <a:lumMod val="50000"/>
                  </a:schemeClr>
                </a:solidFill>
              </a:rPr>
              <a:t>David Rolfe Graeber</a:t>
            </a:r>
            <a:r>
              <a:rPr lang="en-GB" sz="1800" dirty="0">
                <a:solidFill>
                  <a:schemeClr val="accent2">
                    <a:lumMod val="50000"/>
                  </a:schemeClr>
                </a:solidFill>
              </a:rPr>
              <a:t> (1961-2020), American anthropologist, anarchist activist, author of </a:t>
            </a:r>
            <a:r>
              <a:rPr lang="en-GB" sz="1800" i="1" dirty="0">
                <a:solidFill>
                  <a:schemeClr val="accent2">
                    <a:lumMod val="50000"/>
                  </a:schemeClr>
                </a:solidFill>
              </a:rPr>
              <a:t>Debt: The First 5000 Years (2011)</a:t>
            </a:r>
            <a:r>
              <a:rPr lang="en-GB" sz="1800" dirty="0">
                <a:solidFill>
                  <a:schemeClr val="accent2">
                    <a:lumMod val="50000"/>
                  </a:schemeClr>
                </a:solidFill>
              </a:rPr>
              <a:t>; professor of anthropology at the London School of Economics </a:t>
            </a:r>
          </a:p>
          <a:p>
            <a:r>
              <a:rPr lang="en-GB" sz="1800" dirty="0">
                <a:solidFill>
                  <a:schemeClr val="accent2">
                    <a:lumMod val="50000"/>
                  </a:schemeClr>
                </a:solidFill>
              </a:rPr>
              <a:t>Former assistant professor and associate professor of anthropology at Yale (1998–2007),  where he wrote about theories of value. </a:t>
            </a:r>
          </a:p>
          <a:p>
            <a:r>
              <a:rPr lang="en-GB" sz="1800" dirty="0">
                <a:solidFill>
                  <a:schemeClr val="accent2">
                    <a:lumMod val="50000"/>
                  </a:schemeClr>
                </a:solidFill>
              </a:rPr>
              <a:t>Reader in Social Anthropology at Goldsmiths, University of London (2007–13) </a:t>
            </a:r>
          </a:p>
          <a:p>
            <a:r>
              <a:rPr lang="en-GB" sz="1800" dirty="0">
                <a:solidFill>
                  <a:schemeClr val="accent2">
                    <a:lumMod val="50000"/>
                  </a:schemeClr>
                </a:solidFill>
              </a:rPr>
              <a:t>Graeber was a leading figure in the Occupy Wall Street movement, (often credited with having coined the slogan, "We are the 99 percent“).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3034" y="365126"/>
            <a:ext cx="2186152" cy="2752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4495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B0B6C-51F6-4ABF-ADBD-2DD476201B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>David Graeber – selected 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D38290-8D51-406D-A677-9FCF0C15FB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Toward an Anthropological Theory of Value (2001)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Fragments of an Anarchist Anthropology (2004)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Lost People: Magic and the Legacy of Slavery in Madagascar (2007)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Direct Action: An Ethnography (2009)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Debt: the first 5000 years (2011)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The Democracy Project: A history, a crisis, a movement (2013)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The Utopia of Rules (2015)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Bullshit Jobs: A Theory (2018)</a:t>
            </a:r>
          </a:p>
        </p:txBody>
      </p:sp>
      <p:pic>
        <p:nvPicPr>
          <p:cNvPr id="1026" name="Picture 2" descr="Image result for debt the first 5000 years">
            <a:extLst>
              <a:ext uri="{FF2B5EF4-FFF2-40B4-BE49-F238E27FC236}">
                <a16:creationId xmlns:a16="http://schemas.microsoft.com/office/drawing/2014/main" id="{A6A9A738-2720-4574-8EB2-FBE53BD274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2647" y="1314755"/>
            <a:ext cx="1918555" cy="2558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Bullshit jobs">
            <a:extLst>
              <a:ext uri="{FF2B5EF4-FFF2-40B4-BE49-F238E27FC236}">
                <a16:creationId xmlns:a16="http://schemas.microsoft.com/office/drawing/2014/main" id="{A6DAF7B5-28DE-4C97-B163-2BAB7778BB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1909" y="1314755"/>
            <a:ext cx="1383928" cy="1983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7958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D7A6A-2EE6-4ADC-82E4-587F55D1DA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>Big ideas: Debt, Exchange, Value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A9E81C-2BA8-4103-89D0-09E657AD8D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Polanyi: capitalisation of Land</a:t>
            </a:r>
            <a:r>
              <a:rPr lang="en-GB">
                <a:solidFill>
                  <a:schemeClr val="accent4">
                    <a:lumMod val="50000"/>
                  </a:schemeClr>
                </a:solidFill>
              </a:rPr>
              <a:t>, Labour, 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Money (The Great Transformation)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Graeber: Debt, Money, Barter</a:t>
            </a:r>
          </a:p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Marx: Theories of Surplus Value</a:t>
            </a:r>
          </a:p>
        </p:txBody>
      </p:sp>
    </p:spTree>
    <p:extLst>
      <p:ext uri="{BB962C8B-B14F-4D97-AF65-F5344CB8AC3E}">
        <p14:creationId xmlns:p14="http://schemas.microsoft.com/office/powerpoint/2010/main" val="41649912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Film clips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Occupy Wall Street: the story behind seven months of protest – video. The Guardian 13/4/2014 (4:42)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accent2">
                    <a:lumMod val="50000"/>
                  </a:schemeClr>
                </a:solidFill>
                <a:hlinkClick r:id="rId2"/>
              </a:rPr>
              <a:t>https://www.bing.com/videos/search?q=occupy+wall+street&amp;&amp;view=detail&amp;mid=E589972EC77DCF867418E589972EC77DCF867418&amp;&amp;FORM=VRDGAR</a:t>
            </a:r>
            <a:endParaRPr lang="en-GB" sz="1800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Student </a:t>
            </a:r>
            <a:r>
              <a:rPr lang="en-GB">
                <a:solidFill>
                  <a:schemeClr val="accent2">
                    <a:lumMod val="50000"/>
                  </a:schemeClr>
                </a:solidFill>
              </a:rPr>
              <a:t>protests UK 2010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: (2:28)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Thousands march in student protest over university fees - Bing video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5424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79</TotalTime>
  <Words>803</Words>
  <Application>Microsoft Office PowerPoint</Application>
  <PresentationFormat>On-screen Show (4:3)</PresentationFormat>
  <Paragraphs>68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HPAN5020/6020 Activism, Protest and Campaigning for Global Justice</vt:lpstr>
      <vt:lpstr>Occupy Wall Street</vt:lpstr>
      <vt:lpstr>Precedents</vt:lpstr>
      <vt:lpstr>British student  protests 2010</vt:lpstr>
      <vt:lpstr>British student  protests 2010      </vt:lpstr>
      <vt:lpstr>Ideas behind  Occupy Wall Street</vt:lpstr>
      <vt:lpstr>David Graeber – selected works</vt:lpstr>
      <vt:lpstr>Big ideas: Debt, Exchange, Value</vt:lpstr>
      <vt:lpstr>Film clips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HPAN5020/6020 Activism, Protest and Campaigning for Global Justice</dc:title>
  <dc:creator>Andy Bevan</dc:creator>
  <cp:lastModifiedBy>Andy Bevan</cp:lastModifiedBy>
  <cp:revision>20</cp:revision>
  <dcterms:created xsi:type="dcterms:W3CDTF">2019-02-23T14:16:43Z</dcterms:created>
  <dcterms:modified xsi:type="dcterms:W3CDTF">2023-05-03T08:19:27Z</dcterms:modified>
</cp:coreProperties>
</file>