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9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0E1"/>
    <a:srgbClr val="B79D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34"/>
    <p:restoredTop sz="95846"/>
  </p:normalViewPr>
  <p:slideViewPr>
    <p:cSldViewPr snapToGrid="0" snapToObjects="1">
      <p:cViewPr>
        <p:scale>
          <a:sx n="85" d="100"/>
          <a:sy n="85" d="100"/>
        </p:scale>
        <p:origin x="17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60F46-8A25-3C82-50C3-DC4BF3DC5C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53845C-7FD7-8FDB-4D5D-29D65F720B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A0E59-0FD3-2616-BA81-EB026234A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FD6BAA-0D00-393F-7659-7F81678BF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F9DA3-E4D6-6671-08E5-41C42AFFC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161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A0778-0D6E-90F9-4EB4-E10281B69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D8FDB-D5F8-5A52-7C66-DE2DF55C1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3B65E-E642-06A0-BF9D-6A4872B4A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0B4F6-AC39-CA6B-353B-33660BA9D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DE943A-161C-E6B6-23FC-9484BA1C5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264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6C9BC-78EA-B54F-43BF-6A7D8884F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53123-8DE5-C1AE-B593-5A50D4DBA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34C74-0E81-97E5-E96F-F9CFB9A08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185640-B6B0-4489-4FAC-FC6747597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F097F3-EFEF-1AD0-0E28-4A18CEE81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497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17C8B-A85B-3278-8B3C-1A974BFA8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009FB-124E-7ADD-8F14-38A9B8C45F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639319-E11D-ABC8-F855-C408023DB0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29ED3-605C-4050-2444-9E5C427C2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04F5D9-B0B9-9423-5324-98379B2273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32A5D1-7735-13CE-38A7-0FDD72367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437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16E6C-C19B-082F-623D-8927D1A49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B11419-2757-DB51-92B2-C8C86AAE2F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F85BB9-5ED8-0AE2-AA55-CA02B3B01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1FFFB5-AFC8-5A4B-ECE8-0E493DDBFD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9C6735-BBBB-CD4E-BC8B-0C148EFF90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7F7546-E7F1-15DE-9D90-7731C55EE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DE7DCF-DC72-38D9-C118-C4AC210C1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F0D68F-6DB6-39C7-8DC4-649D719D8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349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B7417-7A4E-1BB0-ABAC-7F98DFDB7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114D69-CF2A-6BFF-2E5F-CFE836786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262CAE-7761-A225-603E-EB61C79A4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045210-DDA0-30F8-F18C-9544D6D19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112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A74AF5-6DBA-9C84-0C84-E861A324B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9DD71B-EC8B-9DDA-47BE-C31A177CA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308865-22FA-28C1-E6BB-BCE7F4BAB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708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C0E5C-EB38-44A6-856E-90AE24605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E610C-A43A-A0B9-4F6B-AC426904B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E6B684-A32A-E399-D069-45EC580C9F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877504-F4BA-73E3-50E2-C7347F62A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86E7A9-7B2C-6BAB-E017-53642505F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2D470D-62E4-955F-8F69-C912E5743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090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23277-EBE5-BAD4-97F0-25B7633A6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1D1651-C05D-2317-A36B-869EC57B49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5C85BB-FFE4-72AE-E095-216C3F615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E42A16-010C-1352-430A-D398F9B94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A2291-7B44-6EC7-1905-A0A4DF5A9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5C7336-3230-52B6-3DA2-155A3E9C9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758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E8B48-BBC0-8611-9F72-1F0AE4546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07D3-FF66-C715-0B90-D51934F70B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CF8C1-3821-CBEB-0A37-67B4B2F82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F564D-F6C4-4A48-DEA2-09E6CC6DC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E8A533-9420-F99C-C042-1C6906B71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465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3DCC8C-C920-94A7-1476-547E6A6C04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A60820-66BC-3409-9904-6895E33ADB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F9C11-985C-AB27-E3BB-43565FCBE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8545F-243B-E68F-6889-17B3BADC8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9ED94-52FB-2B77-0C62-A288050DB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83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26000" t="20000" r="28000" b="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EF0740-1F47-D14D-7B2C-B5047E452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B50F7-F381-900E-051E-47F2146C0A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1175E-BD03-AED1-50F4-880E6270E2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07D84-B764-5D4A-9FF6-6BAA763DE2A1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8975F-7862-D6CD-A817-6B20F400CB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8AE797-9FBF-3F68-8367-5E9D614956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845FD-625D-FC49-9BFA-C7A9B0639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629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image" Target="../media/image13.jpg"/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12" Type="http://schemas.openxmlformats.org/officeDocument/2006/relationships/image" Target="../media/image12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jpg"/><Relationship Id="rId5" Type="http://schemas.openxmlformats.org/officeDocument/2006/relationships/image" Target="../media/image5.jp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g"/><Relationship Id="rId14" Type="http://schemas.openxmlformats.org/officeDocument/2006/relationships/image" Target="../media/image1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13" Type="http://schemas.openxmlformats.org/officeDocument/2006/relationships/image" Target="../media/image25.jp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jp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g"/><Relationship Id="rId14" Type="http://schemas.openxmlformats.org/officeDocument/2006/relationships/image" Target="../media/image2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5B023E-5A6D-5B23-C9DA-AEA2A8584438}"/>
              </a:ext>
            </a:extLst>
          </p:cNvPr>
          <p:cNvSpPr txBox="1"/>
          <p:nvPr/>
        </p:nvSpPr>
        <p:spPr>
          <a:xfrm>
            <a:off x="1550671" y="296179"/>
            <a:ext cx="1348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Algerian" panose="020F0502020204030204" pitchFamily="34" charset="0"/>
                <a:cs typeface="Algerian" panose="020F0502020204030204" pitchFamily="34" charset="0"/>
              </a:rPr>
              <a:t>Starters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8850A9-349C-3A04-30A2-22A5FB4EA822}"/>
              </a:ext>
            </a:extLst>
          </p:cNvPr>
          <p:cNvSpPr txBox="1"/>
          <p:nvPr/>
        </p:nvSpPr>
        <p:spPr>
          <a:xfrm>
            <a:off x="-209430" y="788221"/>
            <a:ext cx="5518030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Honey –Glazed Onion Rings 5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Sweet onions, deep fried in beer batter, glazed with thyme honey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Fried Calamari 5.20</a:t>
            </a:r>
          </a:p>
          <a:p>
            <a:pPr algn="ctr"/>
            <a:endParaRPr lang="en-GB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Hummus Plate. 7.20</a:t>
            </a: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House-made Hummus, carrot sticks, cucumber rounds and </a:t>
            </a: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fresh radish</a:t>
            </a: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Langoustine ravioli, braised orange endive and langoustine jus 8</a:t>
            </a:r>
          </a:p>
          <a:p>
            <a:pPr algn="ctr"/>
            <a:endParaRPr lang="en-GB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Prosciutto-wrapped prawns 5.20</a:t>
            </a:r>
          </a:p>
          <a:p>
            <a:pPr algn="ctr"/>
            <a:endParaRPr lang="en-GB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Crispy salt &amp; Chilli Glazed Chicken 6</a:t>
            </a: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Hoisin Mayo, Sesame, Chilli, Coriander</a:t>
            </a:r>
          </a:p>
          <a:p>
            <a:endParaRPr lang="en-GB" sz="1100" dirty="0">
              <a:solidFill>
                <a:srgbClr val="002060"/>
              </a:solidFill>
            </a:endParaRPr>
          </a:p>
          <a:p>
            <a:endParaRPr lang="en-GB" sz="1100" dirty="0">
              <a:solidFill>
                <a:srgbClr val="002060"/>
              </a:solidFill>
            </a:endParaRPr>
          </a:p>
          <a:p>
            <a:endParaRPr lang="en-US" sz="1100" dirty="0">
              <a:solidFill>
                <a:srgbClr val="00206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196C4D-BE6C-5BC8-06A5-C9D5E247D494}"/>
              </a:ext>
            </a:extLst>
          </p:cNvPr>
          <p:cNvSpPr txBox="1"/>
          <p:nvPr/>
        </p:nvSpPr>
        <p:spPr>
          <a:xfrm>
            <a:off x="9598268" y="26384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Algerian" pitchFamily="82" charset="77"/>
              </a:rPr>
              <a:t>MAINS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BC8F9F-A2DB-10B4-727E-16F6DDA07058}"/>
              </a:ext>
            </a:extLst>
          </p:cNvPr>
          <p:cNvSpPr txBox="1"/>
          <p:nvPr/>
        </p:nvSpPr>
        <p:spPr>
          <a:xfrm>
            <a:off x="8032092" y="758700"/>
            <a:ext cx="399669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Shrimp Linguini 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A generous portion of garlic shrimp sauteed with cherry tomatoes in a vegetable and white wine reduction over linguini, garnisher with chopped parsley, basil, served with garlic bread  14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Bowtie Pasta with Salmon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Bowtie pasta in a blush sauce with chunks of salmon, fresh herbs, sun-dried tomatoes, served with garlic bread 14.60 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*Why not to try this dish with our Sauvignon Blanc, an aromatic wine which goes perfectly with fish and pasta?*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Roast Turkey &amp; Glazed Ham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Chestnut Stuffing</a:t>
            </a: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All served with cream potatoes, honey roasted vegetables and roast potatoes. 15.30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Slow Braised Irish Beed </a:t>
            </a: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Yorkshire pudding, Gravy 14.20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Pan Roasted Chicken Escalope</a:t>
            </a:r>
          </a:p>
          <a:p>
            <a:pPr algn="ctr"/>
            <a:r>
              <a:rPr lang="en-US" sz="1050" b="1" dirty="0" err="1">
                <a:solidFill>
                  <a:srgbClr val="002060"/>
                </a:solidFill>
                <a:latin typeface="ACADEMY ENGRAVED LET PLAIN:1.0" panose="02000000000000000000" pitchFamily="2" charset="0"/>
              </a:rPr>
              <a:t>Bushmill`s</a:t>
            </a:r>
            <a:r>
              <a:rPr lang="en-US" sz="1050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 peppercorn Sauce 11.20</a:t>
            </a: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endParaRPr lang="en-US" sz="1050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</p:txBody>
      </p:sp>
      <p:pic>
        <p:nvPicPr>
          <p:cNvPr id="6" name="Picture 5" descr="A picture containing food, plate, dish, pasta&#10;&#10;Description automatically generated">
            <a:extLst>
              <a:ext uri="{FF2B5EF4-FFF2-40B4-BE49-F238E27FC236}">
                <a16:creationId xmlns:a16="http://schemas.microsoft.com/office/drawing/2014/main" id="{C972E40D-1F57-1363-1461-D129D0298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3964" y="122845"/>
            <a:ext cx="1990646" cy="1322254"/>
          </a:xfrm>
          <a:prstGeom prst="rect">
            <a:avLst/>
          </a:prstGeom>
          <a:effectLst>
            <a:softEdge rad="270408"/>
          </a:effectLst>
        </p:spPr>
      </p:pic>
      <p:pic>
        <p:nvPicPr>
          <p:cNvPr id="7" name="Picture 6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3746919A-6808-F166-58DE-BFB64C5CC6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96526" y="1901184"/>
            <a:ext cx="977694" cy="886346"/>
          </a:xfrm>
          <a:prstGeom prst="rect">
            <a:avLst/>
          </a:prstGeom>
          <a:effectLst>
            <a:softEdge rad="157667"/>
          </a:effectLst>
        </p:spPr>
      </p:pic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3E8F7C7-78DE-7640-28F5-9F04E7916F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825" y="6299200"/>
            <a:ext cx="3644900" cy="5588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C716956-5577-958B-F84B-AE4542085675}"/>
              </a:ext>
            </a:extLst>
          </p:cNvPr>
          <p:cNvSpPr txBox="1"/>
          <p:nvPr/>
        </p:nvSpPr>
        <p:spPr>
          <a:xfrm>
            <a:off x="4211554" y="5301401"/>
            <a:ext cx="36718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002060"/>
                </a:solidFill>
              </a:rPr>
              <a:t>10% OFF </a:t>
            </a:r>
          </a:p>
          <a:p>
            <a:pPr algn="ctr"/>
            <a:r>
              <a:rPr lang="en-US" dirty="0">
                <a:solidFill>
                  <a:srgbClr val="002060"/>
                </a:solidFill>
              </a:rPr>
              <a:t>On orders over 50</a:t>
            </a:r>
          </a:p>
          <a:p>
            <a:pPr algn="ctr"/>
            <a:r>
              <a:rPr lang="en-US" dirty="0">
                <a:solidFill>
                  <a:srgbClr val="002060"/>
                </a:solidFill>
              </a:rPr>
              <a:t>http://</a:t>
            </a:r>
            <a:r>
              <a:rPr lang="en-US" dirty="0" err="1">
                <a:solidFill>
                  <a:srgbClr val="002060"/>
                </a:solidFill>
              </a:rPr>
              <a:t>trinityhotelandresorts.co.uk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12D8CA-EEE5-FD58-33F3-94EC84DE6862}"/>
              </a:ext>
            </a:extLst>
          </p:cNvPr>
          <p:cNvSpPr txBox="1"/>
          <p:nvPr/>
        </p:nvSpPr>
        <p:spPr>
          <a:xfrm>
            <a:off x="1961275" y="6299200"/>
            <a:ext cx="8172450" cy="923330"/>
          </a:xfrm>
          <a:prstGeom prst="rect">
            <a:avLst/>
          </a:prstGeom>
          <a:blipFill dpi="0" rotWithShape="1">
            <a:blip r:embed="rId5">
              <a:alphaModFix amt="0"/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pPr algn="ctr"/>
            <a:r>
              <a:rPr lang="en-US" sz="1200" b="1" i="1" dirty="0">
                <a:solidFill>
                  <a:srgbClr val="002060"/>
                </a:solidFill>
              </a:rPr>
              <a:t>Call 0120 333 4423 Takeaway open daily 10:00 am – 05:30 pm </a:t>
            </a:r>
            <a:br>
              <a:rPr lang="en-GB" sz="1200" b="1" i="1" dirty="0">
                <a:solidFill>
                  <a:srgbClr val="002060"/>
                </a:solidFill>
              </a:rPr>
            </a:br>
            <a:r>
              <a:rPr lang="en-US" sz="1200" b="1" i="1" dirty="0">
                <a:solidFill>
                  <a:srgbClr val="002060"/>
                </a:solidFill>
              </a:rPr>
              <a:t>– Friday-Saturday-Sunday 12:00 noon – 8:30 pm</a:t>
            </a:r>
            <a:br>
              <a:rPr lang="en-US" sz="1200" b="1" i="1" dirty="0">
                <a:solidFill>
                  <a:srgbClr val="002060"/>
                </a:solidFill>
              </a:rPr>
            </a:br>
            <a:r>
              <a:rPr lang="en-GB" sz="1200" b="1" i="1" dirty="0">
                <a:solidFill>
                  <a:srgbClr val="002060"/>
                </a:solidFill>
              </a:rPr>
              <a:t>Trawler Rd, Maritime Quarter, Swansea SA1 1XA</a:t>
            </a:r>
            <a:br>
              <a:rPr lang="en-GB" dirty="0">
                <a:solidFill>
                  <a:srgbClr val="002060"/>
                </a:solidFill>
              </a:rPr>
            </a:b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11" name="Picture 10" descr="Graphical user interface, application, chat or text message, icon&#10;&#10;Description automatically generated">
            <a:extLst>
              <a:ext uri="{FF2B5EF4-FFF2-40B4-BE49-F238E27FC236}">
                <a16:creationId xmlns:a16="http://schemas.microsoft.com/office/drawing/2014/main" id="{45F7A699-E90C-D505-EE6B-3E3C144AC1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29321" y="6299199"/>
            <a:ext cx="3644899" cy="59511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5AC38A9-BE59-42CB-F7FC-998DA4F1F820}"/>
              </a:ext>
            </a:extLst>
          </p:cNvPr>
          <p:cNvSpPr txBox="1"/>
          <p:nvPr/>
        </p:nvSpPr>
        <p:spPr>
          <a:xfrm>
            <a:off x="6480333" y="4257466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B79DA7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rinity</a:t>
            </a:r>
          </a:p>
        </p:txBody>
      </p:sp>
      <p:pic>
        <p:nvPicPr>
          <p:cNvPr id="17" name="Picture 16" descr="A picture containing food&#10;&#10;Description automatically generated">
            <a:extLst>
              <a:ext uri="{FF2B5EF4-FFF2-40B4-BE49-F238E27FC236}">
                <a16:creationId xmlns:a16="http://schemas.microsoft.com/office/drawing/2014/main" id="{8D178EB6-582F-649C-7FE7-5BEEEFAB1D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043850">
            <a:off x="41601" y="3454254"/>
            <a:ext cx="1691968" cy="1691968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  <a:reflection stA="91146" endPos="65000" dir="5400000" sy="-100000" algn="bl" rotWithShape="0"/>
            <a:softEdge rad="288664"/>
          </a:effectLst>
        </p:spPr>
      </p:pic>
      <p:pic>
        <p:nvPicPr>
          <p:cNvPr id="19" name="Picture 18" descr="A picture containing wooden, several&#10;&#10;Description automatically generated">
            <a:extLst>
              <a:ext uri="{FF2B5EF4-FFF2-40B4-BE49-F238E27FC236}">
                <a16:creationId xmlns:a16="http://schemas.microsoft.com/office/drawing/2014/main" id="{5055B99D-9692-5522-DCEE-684BC5723F4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8825" y="50025"/>
            <a:ext cx="824152" cy="1076630"/>
          </a:xfrm>
          <a:prstGeom prst="rect">
            <a:avLst/>
          </a:prstGeom>
          <a:effectLst>
            <a:reflection stA="38060" endPos="65000" dist="50800" dir="5400000" sy="-100000" algn="bl" rotWithShape="0"/>
            <a:softEdge rad="211333"/>
          </a:effectLst>
        </p:spPr>
      </p:pic>
      <p:pic>
        <p:nvPicPr>
          <p:cNvPr id="21" name="Picture 20" descr="A plate of food&#10;&#10;Description automatically generated">
            <a:extLst>
              <a:ext uri="{FF2B5EF4-FFF2-40B4-BE49-F238E27FC236}">
                <a16:creationId xmlns:a16="http://schemas.microsoft.com/office/drawing/2014/main" id="{73A90E81-B662-6440-3177-EBD3632C270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 flipV="1">
            <a:off x="3183068" y="55190"/>
            <a:ext cx="1028486" cy="1181100"/>
          </a:xfrm>
          <a:prstGeom prst="rect">
            <a:avLst/>
          </a:prstGeom>
          <a:effectLst>
            <a:reflection endPos="0" dist="50800" dir="5400000" sy="-100000" algn="bl" rotWithShape="0"/>
            <a:softEdge rad="209270"/>
          </a:effectLst>
        </p:spPr>
      </p:pic>
      <p:pic>
        <p:nvPicPr>
          <p:cNvPr id="23" name="Picture 22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3849DBFD-D2A4-A10B-7C2D-D811E273DE8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457168" flipH="1">
            <a:off x="2011863" y="3967974"/>
            <a:ext cx="1753100" cy="1325178"/>
          </a:xfrm>
          <a:prstGeom prst="rect">
            <a:avLst/>
          </a:prstGeom>
          <a:effectLst>
            <a:reflection stA="82000" endPos="65000" dist="50800" dir="5400000" sy="-100000" algn="bl" rotWithShape="0"/>
            <a:softEdge rad="240287"/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D22495A-82E9-4DBE-C39D-031663F80B9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177364" y="3974340"/>
            <a:ext cx="977694" cy="651796"/>
          </a:xfrm>
          <a:prstGeom prst="rect">
            <a:avLst/>
          </a:prstGeom>
          <a:effectLst>
            <a:softEdge rad="204384"/>
          </a:effectLst>
        </p:spPr>
      </p:pic>
      <p:pic>
        <p:nvPicPr>
          <p:cNvPr id="27" name="Picture 26" descr="A bowl of soup&#10;&#10;Description automatically generated with medium confidence">
            <a:extLst>
              <a:ext uri="{FF2B5EF4-FFF2-40B4-BE49-F238E27FC236}">
                <a16:creationId xmlns:a16="http://schemas.microsoft.com/office/drawing/2014/main" id="{724A3D0D-EA10-61BA-B066-749E78F416B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46681">
            <a:off x="7978156" y="4562732"/>
            <a:ext cx="799792" cy="1199688"/>
          </a:xfrm>
          <a:prstGeom prst="rect">
            <a:avLst/>
          </a:prstGeom>
          <a:effectLst>
            <a:softEdge rad="195794"/>
          </a:effectLst>
        </p:spPr>
      </p:pic>
      <p:pic>
        <p:nvPicPr>
          <p:cNvPr id="29" name="Picture 28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4797E80B-B39A-DEB8-6A98-9DCC8FA4FFA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385037" y="5301401"/>
            <a:ext cx="746775" cy="935038"/>
          </a:xfrm>
          <a:prstGeom prst="rect">
            <a:avLst/>
          </a:prstGeom>
          <a:effectLst>
            <a:softEdge rad="204809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01432D1-8AA5-7E40-3B09-EA5B1C0A9915}"/>
              </a:ext>
            </a:extLst>
          </p:cNvPr>
          <p:cNvSpPr txBox="1"/>
          <p:nvPr/>
        </p:nvSpPr>
        <p:spPr>
          <a:xfrm>
            <a:off x="4868038" y="263848"/>
            <a:ext cx="2039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Takeaway Menu</a:t>
            </a:r>
          </a:p>
        </p:txBody>
      </p:sp>
      <p:pic>
        <p:nvPicPr>
          <p:cNvPr id="15" name="Picture 14" descr="A picture containing clipart&#10;&#10;Description automatically generated">
            <a:extLst>
              <a:ext uri="{FF2B5EF4-FFF2-40B4-BE49-F238E27FC236}">
                <a16:creationId xmlns:a16="http://schemas.microsoft.com/office/drawing/2014/main" id="{C41F4B9B-7CD6-10FA-EC05-D8B44233DFA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094216" y="76336"/>
            <a:ext cx="1587500" cy="317500"/>
          </a:xfrm>
          <a:prstGeom prst="rect">
            <a:avLst/>
          </a:prstGeom>
          <a:effectLst>
            <a:softEdge rad="124066"/>
          </a:effectLst>
        </p:spPr>
      </p:pic>
    </p:spTree>
    <p:extLst>
      <p:ext uri="{BB962C8B-B14F-4D97-AF65-F5344CB8AC3E}">
        <p14:creationId xmlns:p14="http://schemas.microsoft.com/office/powerpoint/2010/main" val="1463015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1000"/>
            <a:lum/>
          </a:blip>
          <a:srcRect/>
          <a:stretch>
            <a:fillRect l="26000" t="20000" r="28000" b="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87C58D7-1352-7CD4-D285-D054ABC834D0}"/>
              </a:ext>
            </a:extLst>
          </p:cNvPr>
          <p:cNvSpPr txBox="1"/>
          <p:nvPr/>
        </p:nvSpPr>
        <p:spPr>
          <a:xfrm>
            <a:off x="1897012" y="5191839"/>
            <a:ext cx="849372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rgbClr val="002060"/>
                </a:solidFill>
              </a:rPr>
              <a:t>ALLERGIES AND INTOLERANCES</a:t>
            </a:r>
          </a:p>
          <a:p>
            <a:pPr algn="ctr"/>
            <a:r>
              <a:rPr lang="en-US" sz="1400" b="1" dirty="0">
                <a:solidFill>
                  <a:srgbClr val="002060"/>
                </a:solidFill>
              </a:rPr>
              <a:t>Please be advised some of our dishes may contain the following allergens:</a:t>
            </a:r>
          </a:p>
          <a:p>
            <a:pPr algn="ctr"/>
            <a:r>
              <a:rPr lang="en-US" sz="1400" b="1" dirty="0">
                <a:solidFill>
                  <a:srgbClr val="002060"/>
                </a:solidFill>
              </a:rPr>
              <a:t>Gluten , Milk , Soya, Egg, Fish, Lupin, Celery, Peanut, </a:t>
            </a:r>
            <a:r>
              <a:rPr lang="en-US" sz="1400" b="1" dirty="0" err="1">
                <a:solidFill>
                  <a:srgbClr val="002060"/>
                </a:solidFill>
              </a:rPr>
              <a:t>Molluscs</a:t>
            </a:r>
            <a:r>
              <a:rPr lang="en-US" sz="1400" b="1" dirty="0">
                <a:solidFill>
                  <a:srgbClr val="002060"/>
                </a:solidFill>
              </a:rPr>
              <a:t>, Crustaceans.</a:t>
            </a:r>
          </a:p>
          <a:p>
            <a:pPr algn="ctr"/>
            <a:endParaRPr lang="en-US" sz="1400" b="1" dirty="0">
              <a:solidFill>
                <a:srgbClr val="002060"/>
              </a:solidFill>
            </a:endParaRPr>
          </a:p>
          <a:p>
            <a:pPr algn="ctr"/>
            <a:r>
              <a:rPr lang="en-US" sz="1400" b="1" dirty="0">
                <a:solidFill>
                  <a:srgbClr val="002060"/>
                </a:solidFill>
              </a:rPr>
              <a:t>Fish dishes may contain bones.</a:t>
            </a:r>
          </a:p>
          <a:p>
            <a:pPr algn="ctr"/>
            <a:r>
              <a:rPr lang="en-US" sz="1400" b="1" dirty="0">
                <a:solidFill>
                  <a:srgbClr val="002060"/>
                </a:solidFill>
              </a:rPr>
              <a:t>Please speak to a member of staff when ordering if you have an allergy.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27D6A-C775-FD72-9AF1-D5331B8F21BA}"/>
              </a:ext>
            </a:extLst>
          </p:cNvPr>
          <p:cNvSpPr txBox="1"/>
          <p:nvPr/>
        </p:nvSpPr>
        <p:spPr>
          <a:xfrm>
            <a:off x="744454" y="5314951"/>
            <a:ext cx="151297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ALLERGY GUIDE</a:t>
            </a:r>
          </a:p>
          <a:p>
            <a:r>
              <a:rPr lang="en-US" sz="1400" b="1" dirty="0">
                <a:solidFill>
                  <a:schemeClr val="accent2"/>
                </a:solidFill>
              </a:rPr>
              <a:t>D=DIARY</a:t>
            </a:r>
          </a:p>
          <a:p>
            <a:r>
              <a:rPr lang="en-US" sz="1400" b="1" dirty="0">
                <a:solidFill>
                  <a:srgbClr val="C00000"/>
                </a:solidFill>
              </a:rPr>
              <a:t>G=GLUTEN</a:t>
            </a:r>
          </a:p>
          <a:p>
            <a:r>
              <a:rPr lang="en-US" sz="1400" b="1" dirty="0">
                <a:solidFill>
                  <a:schemeClr val="accent6">
                    <a:lumMod val="50000"/>
                  </a:schemeClr>
                </a:solidFill>
              </a:rPr>
              <a:t>V=VEGETARIAN</a:t>
            </a:r>
          </a:p>
          <a:p>
            <a:r>
              <a:rPr lang="en-US" sz="1400" b="1" dirty="0">
                <a:solidFill>
                  <a:schemeClr val="accent6">
                    <a:lumMod val="50000"/>
                  </a:schemeClr>
                </a:solidFill>
              </a:rPr>
              <a:t>VEG=VEGAN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6DCC6C5-36D1-B0C5-1624-331A755DAB19}"/>
              </a:ext>
            </a:extLst>
          </p:cNvPr>
          <p:cNvSpPr txBox="1">
            <a:spLocks/>
          </p:cNvSpPr>
          <p:nvPr/>
        </p:nvSpPr>
        <p:spPr>
          <a:xfrm>
            <a:off x="9087609" y="4909978"/>
            <a:ext cx="3056436" cy="1812676"/>
          </a:xfrm>
          <a:prstGeom prst="rect">
            <a:avLst/>
          </a:prstGeom>
        </p:spPr>
        <p:txBody>
          <a:bodyPr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US" sz="1400" b="1" i="1" dirty="0">
                <a:solidFill>
                  <a:srgbClr val="002060"/>
                </a:solidFill>
              </a:rPr>
            </a:br>
            <a:br>
              <a:rPr lang="en-US" sz="1400" b="1" i="1" dirty="0">
                <a:solidFill>
                  <a:srgbClr val="002060"/>
                </a:solidFill>
              </a:rPr>
            </a:br>
            <a:r>
              <a:rPr lang="en-US" sz="1400" b="1" i="1" dirty="0">
                <a:solidFill>
                  <a:srgbClr val="002060"/>
                </a:solidFill>
              </a:rPr>
              <a:t>Hotel Trinity</a:t>
            </a:r>
            <a:br>
              <a:rPr lang="en-US" sz="1400" b="1" i="1" dirty="0">
                <a:solidFill>
                  <a:srgbClr val="002060"/>
                </a:solidFill>
              </a:rPr>
            </a:br>
            <a:r>
              <a:rPr lang="en-US" sz="1400" b="1" i="1" dirty="0">
                <a:solidFill>
                  <a:srgbClr val="002060"/>
                </a:solidFill>
              </a:rPr>
              <a:t> BRANCHES:</a:t>
            </a:r>
          </a:p>
          <a:p>
            <a:pPr algn="ctr"/>
            <a:br>
              <a:rPr lang="en-GB" sz="1400" b="1" i="1" dirty="0">
                <a:solidFill>
                  <a:srgbClr val="002060"/>
                </a:solidFill>
              </a:rPr>
            </a:br>
            <a:r>
              <a:rPr lang="en-GB" sz="1400" b="1" i="1" dirty="0">
                <a:solidFill>
                  <a:srgbClr val="002060"/>
                </a:solidFill>
              </a:rPr>
              <a:t>Trawler Rd, Maritime Quarter, Swansea SA1 1XA</a:t>
            </a:r>
          </a:p>
          <a:p>
            <a:pPr algn="ctr"/>
            <a:r>
              <a:rPr lang="en-GB" sz="1400" b="1" i="1" dirty="0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GB" sz="1400" b="1" i="1" dirty="0" err="1">
                <a:solidFill>
                  <a:srgbClr val="002060"/>
                </a:solidFill>
              </a:rPr>
              <a:t>Gorseion</a:t>
            </a:r>
            <a:r>
              <a:rPr lang="en-GB" sz="1400" b="1" i="1" dirty="0">
                <a:solidFill>
                  <a:srgbClr val="002060"/>
                </a:solidFill>
              </a:rPr>
              <a:t> Garden Village, Swansea (Abertawe) SA44ET</a:t>
            </a:r>
            <a:r>
              <a:rPr lang="en-US" sz="1400" b="1" i="1" dirty="0">
                <a:solidFill>
                  <a:srgbClr val="002060"/>
                </a:solidFill>
              </a:rPr>
              <a:t> </a:t>
            </a:r>
            <a:br>
              <a:rPr lang="en-GB" sz="1400" b="1" i="1" dirty="0">
                <a:solidFill>
                  <a:srgbClr val="002060"/>
                </a:solidFill>
              </a:rPr>
            </a:br>
            <a:endParaRPr lang="en-US" sz="1400" dirty="0">
              <a:solidFill>
                <a:srgbClr val="002060"/>
              </a:solidFill>
            </a:endParaRPr>
          </a:p>
        </p:txBody>
      </p:sp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5DE6C4DA-4EF4-7981-9C3A-3C92E511D0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0683" y="0"/>
            <a:ext cx="1131317" cy="1131317"/>
          </a:xfrm>
          <a:prstGeom prst="rect">
            <a:avLst/>
          </a:prstGeom>
          <a:effectLst>
            <a:softEdge rad="152876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12FEE63-B025-1F48-7E9A-12F216BF4F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9966"/>
            <a:ext cx="1707596" cy="1099936"/>
          </a:xfrm>
          <a:prstGeom prst="rect">
            <a:avLst/>
          </a:prstGeom>
          <a:effectLst>
            <a:softEdge rad="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3492D35-D256-BA61-3586-09108C6EAFA1}"/>
              </a:ext>
            </a:extLst>
          </p:cNvPr>
          <p:cNvSpPr txBox="1"/>
          <p:nvPr/>
        </p:nvSpPr>
        <p:spPr>
          <a:xfrm>
            <a:off x="-62833" y="1252207"/>
            <a:ext cx="3797380" cy="211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lgerian" pitchFamily="82" charset="77"/>
              </a:rPr>
              <a:t>COFFEE`s</a:t>
            </a:r>
          </a:p>
          <a:p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Expresso Macchiato</a:t>
            </a: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2 shots of expresso and 2oz of semi-skimmed </a:t>
            </a:r>
            <a:r>
              <a:rPr lang="en-US" sz="1050" b="1" dirty="0" err="1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milf</a:t>
            </a:r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 and foam 2.95</a:t>
            </a:r>
          </a:p>
          <a:p>
            <a:pPr algn="ctr"/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Caffe Latte</a:t>
            </a: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1 shot of expresso and 2oz of semi-skimmed milk</a:t>
            </a:r>
          </a:p>
          <a:p>
            <a:pPr algn="ctr"/>
            <a:r>
              <a:rPr lang="en-US" sz="105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*Recommended with chocolate or caramel 3.95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A8F8AB-1671-B56C-8AFB-01D75FA6B1B8}"/>
              </a:ext>
            </a:extLst>
          </p:cNvPr>
          <p:cNvSpPr txBox="1"/>
          <p:nvPr/>
        </p:nvSpPr>
        <p:spPr>
          <a:xfrm>
            <a:off x="744454" y="3312337"/>
            <a:ext cx="2733441" cy="14927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en-US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dirty="0">
                <a:solidFill>
                  <a:srgbClr val="002060"/>
                </a:solidFill>
                <a:latin typeface="Algerian" pitchFamily="82" charset="77"/>
              </a:rPr>
              <a:t>Non-Alcoholic Drinks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Guava Margarita 2.95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Cherry Crush 3.50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Coconut Fizz 3.95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Iced Lemongrass Mint Tea 4.95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Tart Cherry Sparkling Lemonade 2.95</a:t>
            </a:r>
          </a:p>
        </p:txBody>
      </p:sp>
      <p:pic>
        <p:nvPicPr>
          <p:cNvPr id="8" name="Picture 7" descr="A glass of red liquid with a slice of lemon on top&#10;&#10;Description automatically generated with low confidence">
            <a:extLst>
              <a:ext uri="{FF2B5EF4-FFF2-40B4-BE49-F238E27FC236}">
                <a16:creationId xmlns:a16="http://schemas.microsoft.com/office/drawing/2014/main" id="{CA93A000-5BA1-CFD9-5980-3D7B9C2C60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13" y="3486913"/>
            <a:ext cx="876070" cy="1048726"/>
          </a:xfrm>
          <a:prstGeom prst="rect">
            <a:avLst/>
          </a:prstGeom>
          <a:effectLst>
            <a:reflection endPos="0" dist="50800" dir="5400000" sy="-100000" algn="bl" rotWithShape="0"/>
            <a:softEdge rad="263828"/>
          </a:effectLst>
        </p:spPr>
      </p:pic>
      <p:pic>
        <p:nvPicPr>
          <p:cNvPr id="10" name="Picture 9" descr="A picture containing cup, table, glass, drink&#10;&#10;Description automatically generated">
            <a:extLst>
              <a:ext uri="{FF2B5EF4-FFF2-40B4-BE49-F238E27FC236}">
                <a16:creationId xmlns:a16="http://schemas.microsoft.com/office/drawing/2014/main" id="{92CD8D9C-9A71-59A3-FE00-40E9053216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0248" y="3905127"/>
            <a:ext cx="444859" cy="532532"/>
          </a:xfrm>
          <a:prstGeom prst="rect">
            <a:avLst/>
          </a:prstGeom>
        </p:spPr>
      </p:pic>
      <p:pic>
        <p:nvPicPr>
          <p:cNvPr id="12" name="Picture 11" descr="A picture containing cup, table, coffee, glass&#10;&#10;Description automatically generated">
            <a:extLst>
              <a:ext uri="{FF2B5EF4-FFF2-40B4-BE49-F238E27FC236}">
                <a16:creationId xmlns:a16="http://schemas.microsoft.com/office/drawing/2014/main" id="{9A17D5C7-2BC4-8684-2612-821924AEC6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 flipV="1">
            <a:off x="257174" y="4517547"/>
            <a:ext cx="461661" cy="764953"/>
          </a:xfrm>
          <a:prstGeom prst="rect">
            <a:avLst/>
          </a:prstGeom>
          <a:effectLst>
            <a:softEdge rad="74946"/>
          </a:effectLst>
        </p:spPr>
      </p:pic>
      <p:pic>
        <p:nvPicPr>
          <p:cNvPr id="17" name="Picture 16" descr="A picture containing cup, coffee, table, beverage&#10;&#10;Description automatically generated">
            <a:extLst>
              <a:ext uri="{FF2B5EF4-FFF2-40B4-BE49-F238E27FC236}">
                <a16:creationId xmlns:a16="http://schemas.microsoft.com/office/drawing/2014/main" id="{B822F53B-58DD-95B0-6041-F531FFE48F5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84002" y="2199967"/>
            <a:ext cx="1228688" cy="815975"/>
          </a:xfrm>
          <a:prstGeom prst="rect">
            <a:avLst/>
          </a:prstGeom>
          <a:effectLst>
            <a:softEdge rad="216212"/>
          </a:effectLst>
        </p:spPr>
      </p:pic>
      <p:pic>
        <p:nvPicPr>
          <p:cNvPr id="19" name="Picture 18" descr="A picture containing cup, table, coffee, glass&#10;&#10;Description automatically generated">
            <a:extLst>
              <a:ext uri="{FF2B5EF4-FFF2-40B4-BE49-F238E27FC236}">
                <a16:creationId xmlns:a16="http://schemas.microsoft.com/office/drawing/2014/main" id="{A0FEBBEC-F36C-16FD-0FDF-15179D11893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257173" y="2159490"/>
            <a:ext cx="1121726" cy="747070"/>
          </a:xfrm>
          <a:prstGeom prst="rect">
            <a:avLst/>
          </a:prstGeom>
          <a:effectLst>
            <a:softEdge rad="217852"/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AAB4653-F748-69F0-A6AF-A403E5C4C1AC}"/>
              </a:ext>
            </a:extLst>
          </p:cNvPr>
          <p:cNvSpPr txBox="1"/>
          <p:nvPr/>
        </p:nvSpPr>
        <p:spPr>
          <a:xfrm>
            <a:off x="3717707" y="89666"/>
            <a:ext cx="7517034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  <a:latin typeface="Algerian" pitchFamily="82" charset="77"/>
              </a:rPr>
              <a:t>Desserts</a:t>
            </a:r>
          </a:p>
          <a:p>
            <a:pPr algn="ctr"/>
            <a:endParaRPr lang="en-US" dirty="0">
              <a:solidFill>
                <a:srgbClr val="002060"/>
              </a:solidFill>
              <a:latin typeface="Algerian" pitchFamily="82" charset="77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Tiramisu Layer cake</a:t>
            </a:r>
          </a:p>
          <a:p>
            <a:pPr algn="ctr"/>
            <a:r>
              <a:rPr lang="en-GB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Rich and wealthy layered Italian dessert made with sensitive ladyfinger treats, coffee, mascarpone, cheese, eggs, sugar, Marsala wine ,rum and cocoa powder 4.25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Chocolate Lava Cake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A decadent chocolate cake layer cradling a reservoir of smooth, luxurious molten chocolate 5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Cheesecake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Thick, creamy filling of cheese, eggs and sugar over a thinner crust and topped with sweet. 6</a:t>
            </a:r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68CC58A-1FE1-C275-41EB-08611477FD80}"/>
              </a:ext>
            </a:extLst>
          </p:cNvPr>
          <p:cNvSpPr txBox="1"/>
          <p:nvPr/>
        </p:nvSpPr>
        <p:spPr>
          <a:xfrm>
            <a:off x="8654303" y="2536114"/>
            <a:ext cx="2961067" cy="27853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ALCOHOLIC DRINKS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Sauvignon Blank.       16.95/75cl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White French Wine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Cabernet Sauvignon Red Wine 16.95/75cl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Red French wine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Prosecco Rose                18.25/75cl</a:t>
            </a:r>
          </a:p>
          <a:p>
            <a:pPr algn="ctr"/>
            <a:endParaRPr lang="en-US" sz="1100" b="1" dirty="0">
              <a:solidFill>
                <a:srgbClr val="002060"/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Hamilton Russel Vineyards   26.90/75cl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White wine from </a:t>
            </a:r>
            <a:r>
              <a:rPr lang="en-US" sz="1100" b="1" dirty="0" err="1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Hemel-en-Aarde</a:t>
            </a:r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 Valley, </a:t>
            </a:r>
          </a:p>
          <a:p>
            <a:pPr algn="ctr"/>
            <a:r>
              <a:rPr lang="en-US" sz="1100" b="1" dirty="0">
                <a:solidFill>
                  <a:srgbClr val="002060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South Africa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CADEMY ENGRAVED LET PLAIN:1.0" panose="02000000000000000000" pitchFamily="2" charset="0"/>
            </a:endParaRPr>
          </a:p>
        </p:txBody>
      </p:sp>
      <p:pic>
        <p:nvPicPr>
          <p:cNvPr id="9" name="Picture 8" descr="A picture containing cup, coffee, food&#10;&#10;Description automatically generated">
            <a:extLst>
              <a:ext uri="{FF2B5EF4-FFF2-40B4-BE49-F238E27FC236}">
                <a16:creationId xmlns:a16="http://schemas.microsoft.com/office/drawing/2014/main" id="{73F858A8-4096-185F-385F-064CE01AA83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01229" y="135346"/>
            <a:ext cx="833084" cy="623063"/>
          </a:xfrm>
          <a:prstGeom prst="rect">
            <a:avLst/>
          </a:prstGeom>
          <a:effectLst>
            <a:softEdge rad="63807"/>
          </a:effectLst>
        </p:spPr>
      </p:pic>
      <p:pic>
        <p:nvPicPr>
          <p:cNvPr id="14" name="Picture 13" descr="A picture containing plate, cake, table, indoor&#10;&#10;Description automatically generated">
            <a:extLst>
              <a:ext uri="{FF2B5EF4-FFF2-40B4-BE49-F238E27FC236}">
                <a16:creationId xmlns:a16="http://schemas.microsoft.com/office/drawing/2014/main" id="{D58856C1-7804-4497-CE42-93F0B06EA08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771770" y="1430615"/>
            <a:ext cx="925941" cy="661231"/>
          </a:xfrm>
          <a:prstGeom prst="rect">
            <a:avLst/>
          </a:prstGeom>
          <a:effectLst>
            <a:softEdge rad="129451"/>
          </a:effectLst>
        </p:spPr>
      </p:pic>
      <p:pic>
        <p:nvPicPr>
          <p:cNvPr id="18" name="Picture 17" descr="A picture containing cake, table, plate, piece&#10;&#10;Description automatically generated">
            <a:extLst>
              <a:ext uri="{FF2B5EF4-FFF2-40B4-BE49-F238E27FC236}">
                <a16:creationId xmlns:a16="http://schemas.microsoft.com/office/drawing/2014/main" id="{E93B9F5E-5725-94FD-B2D8-34C52BFB0F9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533966" y="1003271"/>
            <a:ext cx="833084" cy="1249626"/>
          </a:xfrm>
          <a:prstGeom prst="rect">
            <a:avLst/>
          </a:prstGeom>
          <a:effectLst>
            <a:reflection endPos="23614" dist="34918" dir="5400000" sy="-100000" algn="bl" rotWithShape="0"/>
            <a:softEdge rad="239029"/>
          </a:effec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5976B7A-5579-2FB0-E96D-FA89D5A0AABF}"/>
              </a:ext>
            </a:extLst>
          </p:cNvPr>
          <p:cNvSpPr txBox="1"/>
          <p:nvPr/>
        </p:nvSpPr>
        <p:spPr>
          <a:xfrm>
            <a:off x="6480333" y="4257466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B79DA7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rinity</a:t>
            </a:r>
          </a:p>
        </p:txBody>
      </p:sp>
      <p:pic>
        <p:nvPicPr>
          <p:cNvPr id="23" name="Picture 22" descr="A bottle of wine next to a glass of wine&#10;&#10;Description automatically generated with medium confidence">
            <a:extLst>
              <a:ext uri="{FF2B5EF4-FFF2-40B4-BE49-F238E27FC236}">
                <a16:creationId xmlns:a16="http://schemas.microsoft.com/office/drawing/2014/main" id="{19C54769-A578-3396-B1A8-E8A5860A4C5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21441" y="2764935"/>
            <a:ext cx="683696" cy="854620"/>
          </a:xfrm>
          <a:prstGeom prst="rect">
            <a:avLst/>
          </a:prstGeom>
          <a:effectLst>
            <a:softEdge rad="0"/>
          </a:effectLst>
        </p:spPr>
      </p:pic>
      <p:pic>
        <p:nvPicPr>
          <p:cNvPr id="26" name="Picture 25" descr="A bottle of alcohol&#10;&#10;Description automatically generated with low confidence">
            <a:extLst>
              <a:ext uri="{FF2B5EF4-FFF2-40B4-BE49-F238E27FC236}">
                <a16:creationId xmlns:a16="http://schemas.microsoft.com/office/drawing/2014/main" id="{D2636C49-5608-115D-8B87-E2F0C48FF72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270575" y="3423837"/>
            <a:ext cx="952157" cy="952157"/>
          </a:xfrm>
          <a:prstGeom prst="rect">
            <a:avLst/>
          </a:prstGeom>
          <a:effectLst>
            <a:softEdge rad="117758"/>
          </a:effectLst>
        </p:spPr>
      </p:pic>
      <p:pic>
        <p:nvPicPr>
          <p:cNvPr id="28" name="Picture 27" descr="A bottle of wine next to a glass of wine&#10;&#10;Description automatically generated with low confidence">
            <a:extLst>
              <a:ext uri="{FF2B5EF4-FFF2-40B4-BE49-F238E27FC236}">
                <a16:creationId xmlns:a16="http://schemas.microsoft.com/office/drawing/2014/main" id="{8A423F5A-F98C-EF3C-E566-11845001730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694884" y="4242073"/>
            <a:ext cx="845058" cy="1015657"/>
          </a:xfrm>
          <a:prstGeom prst="rect">
            <a:avLst/>
          </a:prstGeom>
          <a:effectLst>
            <a:softEdge rad="113381"/>
          </a:effectLst>
        </p:spPr>
      </p:pic>
    </p:spTree>
    <p:extLst>
      <p:ext uri="{BB962C8B-B14F-4D97-AF65-F5344CB8AC3E}">
        <p14:creationId xmlns:p14="http://schemas.microsoft.com/office/powerpoint/2010/main" val="21171209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9658</TotalTime>
  <Words>500</Words>
  <Application>Microsoft Macintosh PowerPoint</Application>
  <PresentationFormat>Widescreen</PresentationFormat>
  <Paragraphs>107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ACADEMY ENGRAVED LET PLAIN:1.0</vt:lpstr>
      <vt:lpstr>Algerian</vt:lpstr>
      <vt:lpstr>Apple Chancery</vt:lpstr>
      <vt:lpstr>arial</vt:lpstr>
      <vt:lpstr>Baskerville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Iulia-Denis Cristea (2119917)</dc:creator>
  <cp:lastModifiedBy>Iulia-Denis Cristea (2119917)</cp:lastModifiedBy>
  <cp:revision>4</cp:revision>
  <dcterms:created xsi:type="dcterms:W3CDTF">2022-06-06T18:36:14Z</dcterms:created>
  <dcterms:modified xsi:type="dcterms:W3CDTF">2022-06-17T12:59:00Z</dcterms:modified>
</cp:coreProperties>
</file>