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2.xml" ContentType="application/vnd.openxmlformats-officedocument.theme+xml"/>
  <Override PartName="/ppt/slideLayouts/slideLayout43.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 id="2147483725" r:id="rId23"/>
    <p:sldMasterId id="2147483729" r:id="rId24"/>
    <p:sldMasterId id="2147483741" r:id="rId25"/>
  </p:sldMasterIdLst>
  <p:notesMasterIdLst>
    <p:notesMasterId r:id="rId53"/>
  </p:notesMasterIdLst>
  <p:sldIdLst>
    <p:sldId id="256" r:id="rId26"/>
    <p:sldId id="739" r:id="rId27"/>
    <p:sldId id="719" r:id="rId28"/>
    <p:sldId id="721" r:id="rId29"/>
    <p:sldId id="715" r:id="rId30"/>
    <p:sldId id="724" r:id="rId31"/>
    <p:sldId id="725" r:id="rId32"/>
    <p:sldId id="726" r:id="rId33"/>
    <p:sldId id="735" r:id="rId34"/>
    <p:sldId id="727" r:id="rId35"/>
    <p:sldId id="728" r:id="rId36"/>
    <p:sldId id="729" r:id="rId37"/>
    <p:sldId id="730" r:id="rId38"/>
    <p:sldId id="732" r:id="rId39"/>
    <p:sldId id="259" r:id="rId40"/>
    <p:sldId id="349" r:id="rId41"/>
    <p:sldId id="356" r:id="rId42"/>
    <p:sldId id="350" r:id="rId43"/>
    <p:sldId id="358" r:id="rId44"/>
    <p:sldId id="740" r:id="rId45"/>
    <p:sldId id="351" r:id="rId46"/>
    <p:sldId id="352" r:id="rId47"/>
    <p:sldId id="359" r:id="rId48"/>
    <p:sldId id="736" r:id="rId49"/>
    <p:sldId id="360" r:id="rId50"/>
    <p:sldId id="738" r:id="rId51"/>
    <p:sldId id="357"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809"/>
    <p:restoredTop sz="96327"/>
  </p:normalViewPr>
  <p:slideViewPr>
    <p:cSldViewPr snapToGrid="0" snapToObjects="1">
      <p:cViewPr varScale="1">
        <p:scale>
          <a:sx n="128" d="100"/>
          <a:sy n="128" d="100"/>
        </p:scale>
        <p:origin x="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9.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viewProps" Target="view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9" Type="http://schemas.openxmlformats.org/officeDocument/2006/relationships/slide" Target="slides/slide4.xml"/><Relationship Id="rId11" Type="http://schemas.openxmlformats.org/officeDocument/2006/relationships/slideMaster" Target="slideMasters/slideMaster9.xml"/><Relationship Id="rId24" Type="http://schemas.openxmlformats.org/officeDocument/2006/relationships/slideMaster" Target="slideMasters/slideMaster22.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notesMaster" Target="notesMasters/notesMaster1.xml"/><Relationship Id="rId5" Type="http://schemas.openxmlformats.org/officeDocument/2006/relationships/slideMaster" Target="slideMasters/slideMaster3.xml"/><Relationship Id="rId19" Type="http://schemas.openxmlformats.org/officeDocument/2006/relationships/slideMaster" Target="slideMasters/slideMaster17.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theme" Target="theme/theme1.xml"/><Relationship Id="rId8" Type="http://schemas.openxmlformats.org/officeDocument/2006/relationships/slideMaster" Target="slideMasters/slideMaster6.xml"/><Relationship Id="rId51" Type="http://schemas.openxmlformats.org/officeDocument/2006/relationships/slide" Target="slides/slide2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Master" Target="slideMasters/slideMaster23.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18.xml"/><Relationship Id="rId41" Type="http://schemas.openxmlformats.org/officeDocument/2006/relationships/slide" Target="slides/slide1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Master" Target="slideMasters/slideMaster13.xml"/><Relationship Id="rId23" Type="http://schemas.openxmlformats.org/officeDocument/2006/relationships/slideMaster" Target="slideMasters/slideMaster21.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tableStyles" Target="tableStyles.xml"/><Relationship Id="rId10" Type="http://schemas.openxmlformats.org/officeDocument/2006/relationships/slideMaster" Target="slideMasters/slideMaster8.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06765-27AF-0F48-A8B5-A4542BA51321}" type="datetimeFigureOut">
              <a:rPr lang="en-US" smtClean="0"/>
              <a:t>9/23/23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8DE12-76E7-E743-B5FC-B59F84036153}" type="slidenum">
              <a:rPr lang="en-US" smtClean="0"/>
              <a:t>‹#›</a:t>
            </a:fld>
            <a:endParaRPr lang="en-US"/>
          </a:p>
        </p:txBody>
      </p:sp>
    </p:spTree>
    <p:extLst>
      <p:ext uri="{BB962C8B-B14F-4D97-AF65-F5344CB8AC3E}">
        <p14:creationId xmlns:p14="http://schemas.microsoft.com/office/powerpoint/2010/main" val="1151162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Process Diagram: OME Apprenticeships – Command, Control and Communication</a:t>
            </a:r>
          </a:p>
          <a:p>
            <a:endParaRPr lang="en-US" dirty="0"/>
          </a:p>
          <a:p>
            <a:pPr marL="228600" indent="-228600">
              <a:buAutoNum type="arabicPeriod"/>
            </a:pPr>
            <a:r>
              <a:rPr lang="en-US" dirty="0"/>
              <a:t>The two main contacts for students/apprentices are PM (academic) and ALO (vocational/administrative). Reaching out beyond either POC causes delay and confusion.</a:t>
            </a:r>
          </a:p>
          <a:p>
            <a:pPr marL="228600" indent="-228600">
              <a:buAutoNum type="arabicPeriod"/>
            </a:pPr>
            <a:r>
              <a:rPr lang="en-US" dirty="0"/>
              <a:t>Each student has a dedicated ALO to provide expediency.</a:t>
            </a:r>
          </a:p>
          <a:p>
            <a:pPr marL="228600" indent="-228600">
              <a:buAutoNum type="arabicPeriod"/>
            </a:pPr>
            <a:r>
              <a:rPr lang="en-US" dirty="0"/>
              <a:t>Lecturers deliver indicative content based on the UWTSD PoS and Module Directory. They are supported by the PM.</a:t>
            </a:r>
          </a:p>
          <a:p>
            <a:pPr marL="228600" indent="-228600">
              <a:buAutoNum type="arabicPeriod"/>
            </a:pPr>
            <a:r>
              <a:rPr lang="en-US" dirty="0"/>
              <a:t>Students/apprentices may approach lecturers directly for matters of academic clarification during normal academic study/process (lectures, feedback, marks awarded etc).</a:t>
            </a:r>
          </a:p>
          <a:p>
            <a:pPr marL="228600" indent="-228600">
              <a:buAutoNum type="arabicPeriod"/>
            </a:pPr>
            <a:r>
              <a:rPr lang="en-US" dirty="0"/>
              <a:t>The ALO provides Apprentice Handbooks, which are employer facing and based on the PoS and Module Directory.</a:t>
            </a:r>
          </a:p>
          <a:p>
            <a:pPr marL="228600" indent="-228600">
              <a:buAutoNum type="arabicPeriod"/>
            </a:pPr>
            <a:r>
              <a:rPr lang="en-US" dirty="0"/>
              <a:t>If resolution cannot be provided on either administrative or academic matters, then the process in the PoS should be followed (owned by PM), or the Apprentice Handbook (owned by ALO).</a:t>
            </a:r>
          </a:p>
          <a:p>
            <a:pPr marL="228600" indent="-228600">
              <a:buAutoNum type="arabicPeriod"/>
            </a:pPr>
            <a:r>
              <a:rPr lang="en-US" dirty="0"/>
              <a:t>The Document Management System for the OME apprenticeship is MOODLE. This is explained clearly within the PoS, which is issued annually to all students/apprentices on MOODLE.</a:t>
            </a:r>
          </a:p>
          <a:p>
            <a:pPr marL="228600" indent="-228600">
              <a:buAutoNum type="arabicPeriod"/>
            </a:pPr>
            <a:r>
              <a:rPr lang="en-US" dirty="0"/>
              <a:t>The main modes of formal communication are to be university e-mail addresses and Teams. It may not be possible for UWTSD staff to respond to work email owing to GDPR.</a:t>
            </a:r>
          </a:p>
          <a:p>
            <a:pPr marL="228600" indent="-228600">
              <a:buAutoNum type="arabicPeriod"/>
            </a:pPr>
            <a:r>
              <a:rPr lang="en-US" dirty="0"/>
              <a:t>Governance of the OME apprenticeship is regulated by the PoS and Apprenticeship Handbook. Matters of governance are managed by UWTSD, with employer input provided directly to the ALU.</a:t>
            </a:r>
          </a:p>
          <a:p>
            <a:pPr marL="228600" indent="-228600">
              <a:buAutoNum type="arabicPeriod"/>
            </a:pPr>
            <a:r>
              <a:rPr lang="en-US" dirty="0"/>
              <a:t>The ILG is the formal face between employer and UWTSD. It meets quarterly. The PRB is subordinate to the ILG and manages the actions of the ILG It meets monthly.</a:t>
            </a:r>
          </a:p>
          <a:p>
            <a:pPr marL="228600" indent="-228600">
              <a:buAutoNum type="arabicPeriod"/>
            </a:pPr>
            <a:r>
              <a:rPr lang="en-US" dirty="0"/>
              <a:t>Matters of University Academic Planning, Admissions, Registry, Financial Services, Timetabling, and Compliance are central functions, encompassing 22,000 students and apprentices globally. These matters are outside the control of SOAC and are set by Charter Statutes and Ordinances. Every attempt shall be made by the PM and ALO to provide timely information, but the OME apprenticeship complies with directives set by UWTSD WISA.</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D139688-FB3B-7F4D-9683-4C51F864DF1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191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5003520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960086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79735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175709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946296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A507EE-6EC3-1344-86AA-A5C614ACBDD7}" type="datetimeFigureOut">
              <a:rPr lang="en-US" smtClean="0"/>
              <a:t>9/23/23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538356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A507EE-6EC3-1344-86AA-A5C614ACBDD7}" type="datetimeFigureOut">
              <a:rPr lang="en-US" smtClean="0"/>
              <a:t>9/23/23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27316541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A507EE-6EC3-1344-86AA-A5C614ACBDD7}" type="datetimeFigureOut">
              <a:rPr lang="en-US" smtClean="0"/>
              <a:t>9/23/23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8042979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A507EE-6EC3-1344-86AA-A5C614ACBDD7}" type="datetimeFigureOut">
              <a:rPr lang="en-US" smtClean="0"/>
              <a:t>9/23/23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710352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A507EE-6EC3-1344-86AA-A5C614ACBDD7}" type="datetimeFigureOut">
              <a:rPr lang="en-US" smtClean="0"/>
              <a:t>9/23/23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8982461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4588452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A507EE-6EC3-1344-86AA-A5C614ACBDD7}" type="datetimeFigureOut">
              <a:rPr lang="en-US" smtClean="0"/>
              <a:t>9/23/23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5285737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3325533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A507EE-6EC3-1344-86AA-A5C614ACBDD7}" type="datetimeFigureOut">
              <a:rPr lang="en-US" smtClean="0"/>
              <a:t>9/23/23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D243897-9686-BB44-80D8-81199CE49DC9}" type="slidenum">
              <a:rPr lang="en-US" smtClean="0"/>
              <a:t>‹#›</a:t>
            </a:fld>
            <a:endParaRPr lang="en-US" dirty="0"/>
          </a:p>
        </p:txBody>
      </p:sp>
    </p:spTree>
    <p:extLst>
      <p:ext uri="{BB962C8B-B14F-4D97-AF65-F5344CB8AC3E}">
        <p14:creationId xmlns:p14="http://schemas.microsoft.com/office/powerpoint/2010/main" val="1761445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610609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27.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2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theme" Target="../theme/theme23.xml"/><Relationship Id="rId1"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9/23/23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4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4204182"/>
      </p:ext>
    </p:extLst>
  </p:cSld>
  <p:clrMap bg1="lt1" tx1="dk1" bg2="lt2" tx2="dk2" accent1="accent1" accent2="accent2" accent3="accent3" accent4="accent4" accent5="accent5" accent6="accent6" hlink="hlink" folHlink="folHlink"/>
  <p:sldLayoutIdLst>
    <p:sldLayoutId id="2147483726" r:id="rId1"/>
    <p:sldLayoutId id="214748372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507EE-6EC3-1344-86AA-A5C614ACBDD7}" type="datetimeFigureOut">
              <a:rPr lang="en-US" smtClean="0"/>
              <a:t>9/23/23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43897-9686-BB44-80D8-81199CE49DC9}" type="slidenum">
              <a:rPr lang="en-US" smtClean="0"/>
              <a:t>‹#›</a:t>
            </a:fld>
            <a:endParaRPr lang="en-US" dirty="0"/>
          </a:p>
        </p:txBody>
      </p:sp>
    </p:spTree>
    <p:extLst>
      <p:ext uri="{BB962C8B-B14F-4D97-AF65-F5344CB8AC3E}">
        <p14:creationId xmlns:p14="http://schemas.microsoft.com/office/powerpoint/2010/main" val="225065717"/>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2"/>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74244099"/>
      </p:ext>
    </p:extLst>
  </p:cSld>
  <p:clrMap bg1="lt1" tx1="dk1" bg2="lt2" tx2="dk2" accent1="accent1" accent2="accent2" accent3="accent3" accent4="accent4" accent5="accent5" accent6="accent6" hlink="hlink" folHlink="folHlink"/>
  <p:sldLayoutIdLst>
    <p:sldLayoutId id="2147483742" r:id="rId1"/>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18"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hyperlink" Target="mailto:emma.davies@uwtsd.ac.uk" TargetMode="External"/><Relationship Id="rId2" Type="http://schemas.openxmlformats.org/officeDocument/2006/relationships/hyperlink" Target="mailto:stephen.mosey@uwtsd.ac.uk" TargetMode="External"/><Relationship Id="rId1" Type="http://schemas.openxmlformats.org/officeDocument/2006/relationships/slideLayout" Target="../slideLayouts/slideLayout18.xml"/><Relationship Id="rId5" Type="http://schemas.openxmlformats.org/officeDocument/2006/relationships/hyperlink" Target="mailto:gavin.thomas@uwtsd.ac.uk" TargetMode="External"/><Relationship Id="rId4" Type="http://schemas.openxmlformats.org/officeDocument/2006/relationships/hyperlink" Target="mailto:p.isaac@uwtsd.ac.uk"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student-services/safeguarding/"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18.xml"/><Relationship Id="rId4" Type="http://schemas.openxmlformats.org/officeDocument/2006/relationships/hyperlink" Target="https://www.uwtsd.ac.uk/student-services/safeguarding/preven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library/student-essentials/referencing-handbooks/" TargetMode="External"/><Relationship Id="rId2" Type="http://schemas.openxmlformats.org/officeDocument/2006/relationships/hyperlink" Target="https://www.uwtsd.ac.uk/library/student-essentials/getting-started-guides/" TargetMode="External"/><Relationship Id="rId1" Type="http://schemas.openxmlformats.org/officeDocument/2006/relationships/slideLayout" Target="../slideLayouts/slideLayout18.xml"/><Relationship Id="rId4" Type="http://schemas.openxmlformats.org/officeDocument/2006/relationships/hyperlink" Target="https://jisc.potential.ly/signi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5.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7.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E60BCF-CBC8-24AD-A9CF-496A8C20BF36}"/>
              </a:ext>
            </a:extLst>
          </p:cNvPr>
          <p:cNvSpPr>
            <a:spLocks noGrp="1"/>
          </p:cNvSpPr>
          <p:nvPr>
            <p:ph idx="1"/>
          </p:nvPr>
        </p:nvSpPr>
        <p:spPr>
          <a:xfrm>
            <a:off x="161230" y="1650887"/>
            <a:ext cx="6458512" cy="3751868"/>
          </a:xfrm>
        </p:spPr>
        <p:txBody>
          <a:bodyPr wrap="square"/>
          <a:lstStyle/>
          <a:p>
            <a:pPr marL="0" indent="0">
              <a:buNone/>
            </a:pPr>
            <a:r>
              <a:rPr lang="en-GB" sz="4400" dirty="0"/>
              <a:t>BEng Embedded Electronic Systems</a:t>
            </a:r>
          </a:p>
          <a:p>
            <a:pPr marL="0" indent="0">
              <a:buNone/>
            </a:pPr>
            <a:r>
              <a:rPr lang="en-GB" sz="3200" dirty="0"/>
              <a:t>Applied Computing</a:t>
            </a:r>
            <a:br>
              <a:rPr lang="en-GB" dirty="0"/>
            </a:br>
            <a:r>
              <a:rPr lang="en-GB" dirty="0"/>
              <a:t>Wales Institute of Science and Art (WISA)</a:t>
            </a:r>
            <a:br>
              <a:rPr lang="en-GB" dirty="0"/>
            </a:br>
            <a:br>
              <a:rPr lang="en-GB" dirty="0"/>
            </a:br>
            <a:r>
              <a:rPr lang="en-GB" sz="3200" dirty="0"/>
              <a:t>Year 3 Induction</a:t>
            </a:r>
            <a:br>
              <a:rPr lang="en-GB" sz="2800" dirty="0"/>
            </a:br>
            <a:br>
              <a:rPr lang="en-GB" sz="2800" dirty="0"/>
            </a:br>
            <a:br>
              <a:rPr lang="en-GB" sz="2800" dirty="0"/>
            </a:br>
            <a:r>
              <a:rPr lang="en-GB" sz="2800" dirty="0"/>
              <a:t> </a:t>
            </a:r>
            <a:endParaRPr lang="en-GB" sz="3600" dirty="0"/>
          </a:p>
          <a:p>
            <a:endParaRPr lang="en-US" dirty="0"/>
          </a:p>
        </p:txBody>
      </p:sp>
    </p:spTree>
    <p:extLst>
      <p:ext uri="{BB962C8B-B14F-4D97-AF65-F5344CB8AC3E}">
        <p14:creationId xmlns:p14="http://schemas.microsoft.com/office/powerpoint/2010/main" val="1018147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EAA2791-F2FB-9AB3-D976-913FBBBCF997}"/>
              </a:ext>
            </a:extLst>
          </p:cNvPr>
          <p:cNvSpPr txBox="1"/>
          <p:nvPr/>
        </p:nvSpPr>
        <p:spPr>
          <a:xfrm>
            <a:off x="5894962" y="479493"/>
            <a:ext cx="5458838" cy="1325563"/>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0" i="0" u="none" strike="noStrike" kern="1200" cap="none" spc="0" normalizeH="0" baseline="0" noProof="0">
                <a:ln>
                  <a:noFill/>
                </a:ln>
                <a:solidFill>
                  <a:prstClr val="black"/>
                </a:solidFill>
                <a:effectLst/>
                <a:uLnTx/>
                <a:uFillTx/>
                <a:latin typeface="Calibri Light" panose="020F0302020204030204"/>
                <a:ea typeface="+mn-ea"/>
                <a:cs typeface="+mn-cs"/>
              </a:rPr>
              <a:t>Parish Notices</a:t>
            </a:r>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Diagram&#10;&#10;Description automatically generated">
            <a:extLst>
              <a:ext uri="{FF2B5EF4-FFF2-40B4-BE49-F238E27FC236}">
                <a16:creationId xmlns:a16="http://schemas.microsoft.com/office/drawing/2014/main" id="{A6BBA86C-9803-475D-A5E8-B106051A2AC7}"/>
              </a:ext>
            </a:extLst>
          </p:cNvPr>
          <p:cNvPicPr>
            <a:picLocks noChangeAspect="1"/>
          </p:cNvPicPr>
          <p:nvPr/>
        </p:nvPicPr>
        <p:blipFill>
          <a:blip r:embed="rId2"/>
          <a:stretch>
            <a:fillRect/>
          </a:stretch>
        </p:blipFill>
        <p:spPr>
          <a:xfrm>
            <a:off x="910589" y="511293"/>
            <a:ext cx="4362566"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Content Placeholder 2">
            <a:extLst>
              <a:ext uri="{FF2B5EF4-FFF2-40B4-BE49-F238E27FC236}">
                <a16:creationId xmlns:a16="http://schemas.microsoft.com/office/drawing/2014/main" id="{C1B5029E-02F0-8860-B4E8-CD32D36BBAB0}"/>
              </a:ext>
            </a:extLst>
          </p:cNvPr>
          <p:cNvSpPr txBox="1">
            <a:spLocks/>
          </p:cNvSpPr>
          <p:nvPr/>
        </p:nvSpPr>
        <p:spPr>
          <a:xfrm>
            <a:off x="5894962" y="1984443"/>
            <a:ext cx="5458838" cy="4192520"/>
          </a:xfrm>
          <a:prstGeom prst="rect">
            <a:avLst/>
          </a:prstGeom>
        </p:spPr>
        <p:txBody>
          <a:bodyPr vert="horz" lIns="91440" tIns="45720" rIns="91440" bIns="45720" rtlCol="0"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800" kern="1200">
                <a:solidFill>
                  <a:schemeClr val="tx1">
                    <a:tint val="75000"/>
                  </a:schemeClr>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9pPr>
          </a:lstStyle>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Is everyone on </a:t>
            </a:r>
            <a:r>
              <a:rPr lang="en-US" dirty="0">
                <a:solidFill>
                  <a:prstClr val="black"/>
                </a:solidFill>
                <a:latin typeface="Calibri" panose="020F0502020204030204"/>
              </a:rPr>
              <a:t>EES</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 in this room?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Actions on the event of a fire alarm</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solidFill>
                  <a:prstClr val="black"/>
                </a:solidFill>
                <a:latin typeface="Calibri" panose="020F0502020204030204"/>
              </a:rPr>
              <a:t>Refreshments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Toilets </a:t>
            </a: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5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C6AE-E838-71FE-58EB-6D3DDBFF80CA}"/>
              </a:ext>
            </a:extLst>
          </p:cNvPr>
          <p:cNvSpPr>
            <a:spLocks noGrp="1"/>
          </p:cNvSpPr>
          <p:nvPr>
            <p:ph type="title"/>
          </p:nvPr>
        </p:nvSpPr>
        <p:spPr>
          <a:xfrm>
            <a:off x="2276061" y="296187"/>
            <a:ext cx="6897822" cy="691303"/>
          </a:xfrm>
        </p:spPr>
        <p:txBody>
          <a:bodyPr>
            <a:noAutofit/>
          </a:bodyPr>
          <a:lstStyle/>
          <a:p>
            <a:r>
              <a:rPr lang="en-GB" sz="3600" b="1" dirty="0">
                <a:solidFill>
                  <a:schemeClr val="tx1"/>
                </a:solidFill>
              </a:rPr>
              <a:t>Electronics Programme Core Team </a:t>
            </a:r>
          </a:p>
        </p:txBody>
      </p:sp>
      <p:sp>
        <p:nvSpPr>
          <p:cNvPr id="4" name="Content Placeholder 2">
            <a:extLst>
              <a:ext uri="{FF2B5EF4-FFF2-40B4-BE49-F238E27FC236}">
                <a16:creationId xmlns:a16="http://schemas.microsoft.com/office/drawing/2014/main" id="{51AD5FBF-2F87-C0D6-A500-46381FB888D4}"/>
              </a:ext>
            </a:extLst>
          </p:cNvPr>
          <p:cNvSpPr txBox="1">
            <a:spLocks/>
          </p:cNvSpPr>
          <p:nvPr/>
        </p:nvSpPr>
        <p:spPr>
          <a:xfrm>
            <a:off x="292608" y="1268260"/>
            <a:ext cx="5803392" cy="432147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u="sng" dirty="0">
                <a:solidFill>
                  <a:schemeClr val="tx1"/>
                </a:solidFill>
              </a:rPr>
              <a:t>Academic Staff </a:t>
            </a:r>
            <a:r>
              <a:rPr lang="en-GB" sz="2400" b="1" dirty="0">
                <a:solidFill>
                  <a:schemeClr val="tx1"/>
                </a:solidFill>
              </a:rPr>
              <a:t> </a:t>
            </a:r>
          </a:p>
          <a:p>
            <a:r>
              <a:rPr lang="en-GB" sz="2400" b="1" dirty="0">
                <a:solidFill>
                  <a:schemeClr val="tx1"/>
                </a:solidFill>
              </a:rPr>
              <a:t>Dr Steve Mosey, Programme Manager</a:t>
            </a:r>
          </a:p>
          <a:p>
            <a:r>
              <a:rPr lang="en-GB" sz="2400" b="1" dirty="0">
                <a:solidFill>
                  <a:schemeClr val="tx1"/>
                </a:solidFill>
              </a:rPr>
              <a:t>Dr Gary Jones, Senior Lecturer</a:t>
            </a:r>
          </a:p>
          <a:p>
            <a:r>
              <a:rPr lang="en-GB" sz="2400" b="1" dirty="0">
                <a:solidFill>
                  <a:schemeClr val="tx1"/>
                </a:solidFill>
              </a:rPr>
              <a:t>Mr Stalin Jacob </a:t>
            </a:r>
            <a:r>
              <a:rPr lang="en-GB" sz="2400" b="1" dirty="0" err="1">
                <a:solidFill>
                  <a:schemeClr val="tx1"/>
                </a:solidFill>
              </a:rPr>
              <a:t>Dhas</a:t>
            </a:r>
            <a:r>
              <a:rPr lang="en-GB" sz="2400" b="1" dirty="0">
                <a:solidFill>
                  <a:schemeClr val="tx1"/>
                </a:solidFill>
              </a:rPr>
              <a:t>, Senior Lecturer</a:t>
            </a:r>
          </a:p>
          <a:p>
            <a:r>
              <a:rPr lang="en-GB" sz="2400" b="1" dirty="0">
                <a:solidFill>
                  <a:schemeClr val="tx1"/>
                </a:solidFill>
              </a:rPr>
              <a:t>Ms Jenifer Prince Devaraj, Lecturer</a:t>
            </a:r>
          </a:p>
          <a:p>
            <a:pPr marL="0" indent="0">
              <a:buNone/>
            </a:pPr>
            <a:endParaRPr lang="en-GB" sz="2400" b="1" dirty="0">
              <a:solidFill>
                <a:schemeClr val="tx1"/>
              </a:solidFill>
            </a:endParaRPr>
          </a:p>
          <a:p>
            <a:pPr marL="0" indent="0">
              <a:buNone/>
            </a:pPr>
            <a:r>
              <a:rPr lang="en-GB" sz="2400" b="1" u="sng" dirty="0">
                <a:solidFill>
                  <a:schemeClr val="tx1"/>
                </a:solidFill>
              </a:rPr>
              <a:t>Technician</a:t>
            </a:r>
          </a:p>
          <a:p>
            <a:r>
              <a:rPr lang="en-GB" sz="2400" b="1" dirty="0">
                <a:solidFill>
                  <a:schemeClr val="tx1"/>
                </a:solidFill>
              </a:rPr>
              <a:t>Mr Said (Dylan) </a:t>
            </a:r>
            <a:r>
              <a:rPr lang="en-GB" sz="2400" b="1" dirty="0" err="1">
                <a:solidFill>
                  <a:schemeClr val="tx1"/>
                </a:solidFill>
              </a:rPr>
              <a:t>Alame</a:t>
            </a:r>
            <a:endParaRPr lang="en-GB" sz="2400" b="1" dirty="0">
              <a:solidFill>
                <a:schemeClr val="tx1"/>
              </a:solidFill>
            </a:endParaRPr>
          </a:p>
          <a:p>
            <a:pPr marL="0" indent="0">
              <a:buNone/>
            </a:pPr>
            <a:endParaRPr lang="en-GB" sz="2400" b="1" dirty="0">
              <a:solidFill>
                <a:schemeClr val="tx1"/>
              </a:solidFill>
            </a:endParaRPr>
          </a:p>
          <a:p>
            <a:endParaRPr lang="en-GB" sz="1800" b="1" dirty="0">
              <a:solidFill>
                <a:schemeClr val="tx1"/>
              </a:solidFill>
            </a:endParaRPr>
          </a:p>
        </p:txBody>
      </p:sp>
      <p:sp>
        <p:nvSpPr>
          <p:cNvPr id="5" name="Content Placeholder 2">
            <a:extLst>
              <a:ext uri="{FF2B5EF4-FFF2-40B4-BE49-F238E27FC236}">
                <a16:creationId xmlns:a16="http://schemas.microsoft.com/office/drawing/2014/main" id="{8191B2A4-971C-4C74-349D-87213510353B}"/>
              </a:ext>
            </a:extLst>
          </p:cNvPr>
          <p:cNvSpPr txBox="1">
            <a:spLocks/>
          </p:cNvSpPr>
          <p:nvPr/>
        </p:nvSpPr>
        <p:spPr>
          <a:xfrm>
            <a:off x="6096000" y="1187237"/>
            <a:ext cx="5803392" cy="4083485"/>
          </a:xfrm>
          <a:prstGeom prst="rect">
            <a:avLst/>
          </a:prstGeom>
        </p:spPr>
        <p:txBody>
          <a:bodyPr vert="horz" wrap="none" lIns="0" tIns="0" rIns="0" bIns="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sng" strike="noStrike" kern="1200" cap="none" spc="0" normalizeH="0" baseline="0" noProof="0" dirty="0">
                <a:ln>
                  <a:noFill/>
                </a:ln>
                <a:solidFill>
                  <a:schemeClr val="tx1"/>
                </a:solidFill>
                <a:effectLst/>
                <a:uLnTx/>
                <a:uFillTx/>
                <a:ea typeface="+mn-ea"/>
                <a:cs typeface="+mn-cs"/>
              </a:rPr>
              <a:t>Apprenticeship Unit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Ms Emma Davies, Senior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Mr Paul Isaac, ALO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200" b="1" dirty="0">
                <a:solidFill>
                  <a:schemeClr val="tx1"/>
                </a:solidFill>
              </a:rPr>
              <a:t>Mr Gavin Thomas, ALO</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Ms Bridget Moseley, Head of Apprenticeship</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a:ln>
                  <a:noFill/>
                </a:ln>
                <a:solidFill>
                  <a:schemeClr val="tx1"/>
                </a:solidFill>
                <a:effectLst/>
                <a:uLnTx/>
                <a:uFillTx/>
                <a:ea typeface="+mn-ea"/>
                <a:cs typeface="+mn-cs"/>
              </a:rPr>
              <a:t> Unit</a:t>
            </a:r>
          </a:p>
          <a:p>
            <a:pPr>
              <a:defRPr/>
            </a:pPr>
            <a:endParaRPr lang="en-GB" sz="2000" b="1" dirty="0">
              <a:solidFill>
                <a:schemeClr val="tx1"/>
              </a:solidFill>
            </a:endParaRPr>
          </a:p>
          <a:p>
            <a:pPr>
              <a:defRPr/>
            </a:pPr>
            <a:r>
              <a:rPr lang="en-GB" sz="2400" b="1" dirty="0">
                <a:solidFill>
                  <a:schemeClr val="tx1"/>
                </a:solidFill>
              </a:rPr>
              <a:t>Dr Kapilan Radhakrishnan, Academic Director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200" b="1" i="0" u="none" strike="noStrike" kern="1200" cap="none" spc="0" normalizeH="0" baseline="0" noProof="0" dirty="0">
              <a:ln>
                <a:noFill/>
              </a:ln>
              <a:solidFill>
                <a:schemeClr val="tx1"/>
              </a:solidFill>
              <a:effectLst/>
              <a:uLnTx/>
              <a:uFillTx/>
              <a:ea typeface="+mn-ea"/>
              <a:cs typeface="+mn-cs"/>
            </a:endParaRPr>
          </a:p>
        </p:txBody>
      </p:sp>
    </p:spTree>
    <p:extLst>
      <p:ext uri="{BB962C8B-B14F-4D97-AF65-F5344CB8AC3E}">
        <p14:creationId xmlns:p14="http://schemas.microsoft.com/office/powerpoint/2010/main" val="2529168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rminator 5">
            <a:extLst>
              <a:ext uri="{FF2B5EF4-FFF2-40B4-BE49-F238E27FC236}">
                <a16:creationId xmlns:a16="http://schemas.microsoft.com/office/drawing/2014/main" id="{57D27299-CCFE-DA34-6887-76BDA1F2AB35}"/>
              </a:ext>
            </a:extLst>
          </p:cNvPr>
          <p:cNvSpPr/>
          <p:nvPr/>
        </p:nvSpPr>
        <p:spPr>
          <a:xfrm>
            <a:off x="1650994" y="5235056"/>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sp>
        <p:nvSpPr>
          <p:cNvPr id="7" name="Terminator 6">
            <a:extLst>
              <a:ext uri="{FF2B5EF4-FFF2-40B4-BE49-F238E27FC236}">
                <a16:creationId xmlns:a16="http://schemas.microsoft.com/office/drawing/2014/main" id="{846BF3F9-5987-D755-FA43-0DBAC837D452}"/>
              </a:ext>
            </a:extLst>
          </p:cNvPr>
          <p:cNvSpPr/>
          <p:nvPr/>
        </p:nvSpPr>
        <p:spPr>
          <a:xfrm>
            <a:off x="8378634" y="2683445"/>
            <a:ext cx="1399784" cy="507304"/>
          </a:xfrm>
          <a:prstGeom prst="flowChartTerminator">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Employers</a:t>
            </a:r>
          </a:p>
        </p:txBody>
      </p:sp>
      <p:sp>
        <p:nvSpPr>
          <p:cNvPr id="8" name="Process 7">
            <a:extLst>
              <a:ext uri="{FF2B5EF4-FFF2-40B4-BE49-F238E27FC236}">
                <a16:creationId xmlns:a16="http://schemas.microsoft.com/office/drawing/2014/main" id="{7485AE3E-F613-AC3A-8AE0-1604D1BD2A0E}"/>
              </a:ext>
            </a:extLst>
          </p:cNvPr>
          <p:cNvSpPr/>
          <p:nvPr/>
        </p:nvSpPr>
        <p:spPr>
          <a:xfrm>
            <a:off x="5187635" y="2517476"/>
            <a:ext cx="901874" cy="877604"/>
          </a:xfrm>
          <a:prstGeom prst="flowChart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Student/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a:t>
            </a:r>
          </a:p>
        </p:txBody>
      </p:sp>
      <p:sp>
        <p:nvSpPr>
          <p:cNvPr id="12" name="Predefined Process 11">
            <a:extLst>
              <a:ext uri="{FF2B5EF4-FFF2-40B4-BE49-F238E27FC236}">
                <a16:creationId xmlns:a16="http://schemas.microsoft.com/office/drawing/2014/main" id="{1E29693C-D3DE-B01F-2254-28BAB6C0E84D}"/>
              </a:ext>
            </a:extLst>
          </p:cNvPr>
          <p:cNvSpPr/>
          <p:nvPr/>
        </p:nvSpPr>
        <p:spPr>
          <a:xfrm>
            <a:off x="1859095" y="2617904"/>
            <a:ext cx="1024003" cy="686864"/>
          </a:xfrm>
          <a:prstGeom prst="flowChartPredefinedProces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Lecturers</a:t>
            </a:r>
          </a:p>
        </p:txBody>
      </p:sp>
      <p:sp>
        <p:nvSpPr>
          <p:cNvPr id="13" name="Multi-document 12">
            <a:extLst>
              <a:ext uri="{FF2B5EF4-FFF2-40B4-BE49-F238E27FC236}">
                <a16:creationId xmlns:a16="http://schemas.microsoft.com/office/drawing/2014/main" id="{3DFD2E6E-1EF5-AEDA-2F7B-59C5556E9C18}"/>
              </a:ext>
            </a:extLst>
          </p:cNvPr>
          <p:cNvSpPr/>
          <p:nvPr/>
        </p:nvSpPr>
        <p:spPr>
          <a:xfrm>
            <a:off x="5011095" y="964095"/>
            <a:ext cx="1430319" cy="1082974"/>
          </a:xfrm>
          <a:prstGeom prst="flowChartMulti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DCS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Moodle</a:t>
            </a:r>
          </a:p>
        </p:txBody>
      </p:sp>
      <p:sp>
        <p:nvSpPr>
          <p:cNvPr id="14" name="Document 13">
            <a:extLst>
              <a:ext uri="{FF2B5EF4-FFF2-40B4-BE49-F238E27FC236}">
                <a16:creationId xmlns:a16="http://schemas.microsoft.com/office/drawing/2014/main" id="{5ED8B1F2-94E2-3F28-315D-BB6573B33BD8}"/>
              </a:ext>
            </a:extLst>
          </p:cNvPr>
          <p:cNvSpPr/>
          <p:nvPr/>
        </p:nvSpPr>
        <p:spPr>
          <a:xfrm>
            <a:off x="3433205" y="1167746"/>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Programme of Study</a:t>
            </a:r>
          </a:p>
        </p:txBody>
      </p:sp>
      <p:sp>
        <p:nvSpPr>
          <p:cNvPr id="15" name="Document 14">
            <a:extLst>
              <a:ext uri="{FF2B5EF4-FFF2-40B4-BE49-F238E27FC236}">
                <a16:creationId xmlns:a16="http://schemas.microsoft.com/office/drawing/2014/main" id="{FF006250-BE2F-949F-8EFA-E7002DF25052}"/>
              </a:ext>
            </a:extLst>
          </p:cNvPr>
          <p:cNvSpPr/>
          <p:nvPr/>
        </p:nvSpPr>
        <p:spPr>
          <a:xfrm>
            <a:off x="6932924" y="1167745"/>
            <a:ext cx="1155518"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Apprenticeship Handbook</a:t>
            </a:r>
          </a:p>
        </p:txBody>
      </p:sp>
      <p:pic>
        <p:nvPicPr>
          <p:cNvPr id="17" name="Picture 16">
            <a:extLst>
              <a:ext uri="{FF2B5EF4-FFF2-40B4-BE49-F238E27FC236}">
                <a16:creationId xmlns:a16="http://schemas.microsoft.com/office/drawing/2014/main" id="{3CB7A618-F235-7364-04DF-79564623F377}"/>
              </a:ext>
            </a:extLst>
          </p:cNvPr>
          <p:cNvPicPr>
            <a:picLocks noChangeAspect="1"/>
          </p:cNvPicPr>
          <p:nvPr/>
        </p:nvPicPr>
        <p:blipFill>
          <a:blip r:embed="rId3"/>
          <a:stretch>
            <a:fillRect/>
          </a:stretch>
        </p:blipFill>
        <p:spPr>
          <a:xfrm>
            <a:off x="3673332" y="4696389"/>
            <a:ext cx="2239878" cy="1584638"/>
          </a:xfrm>
          <a:prstGeom prst="rect">
            <a:avLst/>
          </a:prstGeom>
        </p:spPr>
      </p:pic>
      <p:sp>
        <p:nvSpPr>
          <p:cNvPr id="28" name="Decision 27">
            <a:extLst>
              <a:ext uri="{FF2B5EF4-FFF2-40B4-BE49-F238E27FC236}">
                <a16:creationId xmlns:a16="http://schemas.microsoft.com/office/drawing/2014/main" id="{4B3F0A25-0DB1-A136-6D22-92771A4DE669}"/>
              </a:ext>
            </a:extLst>
          </p:cNvPr>
          <p:cNvSpPr/>
          <p:nvPr/>
        </p:nvSpPr>
        <p:spPr>
          <a:xfrm>
            <a:off x="1838885" y="3768237"/>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SOAC</a:t>
            </a:r>
          </a:p>
        </p:txBody>
      </p:sp>
      <p:cxnSp>
        <p:nvCxnSpPr>
          <p:cNvPr id="32" name="Straight Arrow Connector 31">
            <a:extLst>
              <a:ext uri="{FF2B5EF4-FFF2-40B4-BE49-F238E27FC236}">
                <a16:creationId xmlns:a16="http://schemas.microsoft.com/office/drawing/2014/main" id="{F20DA762-5AD9-D358-FE01-93AC60C3457C}"/>
              </a:ext>
            </a:extLst>
          </p:cNvPr>
          <p:cNvCxnSpPr>
            <a:cxnSpLocks/>
            <a:stCxn id="17" idx="1"/>
            <a:endCxn id="6" idx="3"/>
          </p:cNvCxnSpPr>
          <p:nvPr/>
        </p:nvCxnSpPr>
        <p:spPr>
          <a:xfrm flipH="1">
            <a:off x="3050778" y="5488708"/>
            <a:ext cx="622554"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4" name="Straight Arrow Connector 33">
            <a:extLst>
              <a:ext uri="{FF2B5EF4-FFF2-40B4-BE49-F238E27FC236}">
                <a16:creationId xmlns:a16="http://schemas.microsoft.com/office/drawing/2014/main" id="{EB4702DC-0DC6-32FB-DBFE-ABDE2B215F2A}"/>
              </a:ext>
            </a:extLst>
          </p:cNvPr>
          <p:cNvCxnSpPr>
            <a:stCxn id="6" idx="0"/>
            <a:endCxn id="28" idx="2"/>
          </p:cNvCxnSpPr>
          <p:nvPr/>
        </p:nvCxnSpPr>
        <p:spPr>
          <a:xfrm flipV="1">
            <a:off x="2350886" y="4555028"/>
            <a:ext cx="0" cy="680029"/>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38" name="Straight Arrow Connector 37">
            <a:extLst>
              <a:ext uri="{FF2B5EF4-FFF2-40B4-BE49-F238E27FC236}">
                <a16:creationId xmlns:a16="http://schemas.microsoft.com/office/drawing/2014/main" id="{D45E1D0C-3A9B-E872-BBEE-C7B5242E824F}"/>
              </a:ext>
            </a:extLst>
          </p:cNvPr>
          <p:cNvCxnSpPr>
            <a:cxnSpLocks/>
            <a:stCxn id="28" idx="0"/>
          </p:cNvCxnSpPr>
          <p:nvPr/>
        </p:nvCxnSpPr>
        <p:spPr>
          <a:xfrm flipV="1">
            <a:off x="2350887" y="3342346"/>
            <a:ext cx="12389" cy="42589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46" name="Straight Arrow Connector 45">
            <a:extLst>
              <a:ext uri="{FF2B5EF4-FFF2-40B4-BE49-F238E27FC236}">
                <a16:creationId xmlns:a16="http://schemas.microsoft.com/office/drawing/2014/main" id="{95D4D0DC-274F-29E2-88B3-3D076152DC28}"/>
              </a:ext>
            </a:extLst>
          </p:cNvPr>
          <p:cNvCxnSpPr>
            <a:stCxn id="13" idx="2"/>
            <a:endCxn id="8" idx="0"/>
          </p:cNvCxnSpPr>
          <p:nvPr/>
        </p:nvCxnSpPr>
        <p:spPr>
          <a:xfrm>
            <a:off x="5626794" y="2006056"/>
            <a:ext cx="11779" cy="511420"/>
          </a:xfrm>
          <a:prstGeom prst="straightConnector1">
            <a:avLst/>
          </a:prstGeom>
          <a:ln w="57150">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52" name="Straight Arrow Connector 51">
            <a:extLst>
              <a:ext uri="{FF2B5EF4-FFF2-40B4-BE49-F238E27FC236}">
                <a16:creationId xmlns:a16="http://schemas.microsoft.com/office/drawing/2014/main" id="{39CA0E2B-AD96-E710-9CA4-1AC6C5E5457D}"/>
              </a:ext>
            </a:extLst>
          </p:cNvPr>
          <p:cNvCxnSpPr>
            <a:stCxn id="14" idx="3"/>
            <a:endCxn id="13" idx="1"/>
          </p:cNvCxnSpPr>
          <p:nvPr/>
        </p:nvCxnSpPr>
        <p:spPr>
          <a:xfrm flipV="1">
            <a:off x="4335080" y="1505583"/>
            <a:ext cx="676015" cy="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53" name="Alternative Process 52">
            <a:extLst>
              <a:ext uri="{FF2B5EF4-FFF2-40B4-BE49-F238E27FC236}">
                <a16:creationId xmlns:a16="http://schemas.microsoft.com/office/drawing/2014/main" id="{A1731E26-15A0-951F-3946-EA5265AFE9B2}"/>
              </a:ext>
            </a:extLst>
          </p:cNvPr>
          <p:cNvSpPr/>
          <p:nvPr/>
        </p:nvSpPr>
        <p:spPr>
          <a:xfrm>
            <a:off x="9583678" y="3555291"/>
            <a:ext cx="818494" cy="586652"/>
          </a:xfrm>
          <a:prstGeom prst="flowChartAlternateProcess">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Line Managers</a:t>
            </a:r>
          </a:p>
        </p:txBody>
      </p:sp>
      <p:cxnSp>
        <p:nvCxnSpPr>
          <p:cNvPr id="67" name="Straight Arrow Connector 66">
            <a:extLst>
              <a:ext uri="{FF2B5EF4-FFF2-40B4-BE49-F238E27FC236}">
                <a16:creationId xmlns:a16="http://schemas.microsoft.com/office/drawing/2014/main" id="{DDCCFEFF-134F-49A5-EF2A-CCA3E34C62CD}"/>
              </a:ext>
            </a:extLst>
          </p:cNvPr>
          <p:cNvCxnSpPr>
            <a:cxnSpLocks/>
            <a:stCxn id="15" idx="1"/>
            <a:endCxn id="13" idx="3"/>
          </p:cNvCxnSpPr>
          <p:nvPr/>
        </p:nvCxnSpPr>
        <p:spPr>
          <a:xfrm flipH="1">
            <a:off x="6441414" y="1505582"/>
            <a:ext cx="491511" cy="0"/>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80" name="Decision 79">
            <a:extLst>
              <a:ext uri="{FF2B5EF4-FFF2-40B4-BE49-F238E27FC236}">
                <a16:creationId xmlns:a16="http://schemas.microsoft.com/office/drawing/2014/main" id="{A46B088C-C975-D512-E1E2-CD411A7797E1}"/>
              </a:ext>
            </a:extLst>
          </p:cNvPr>
          <p:cNvSpPr/>
          <p:nvPr/>
        </p:nvSpPr>
        <p:spPr>
          <a:xfrm>
            <a:off x="3373707" y="2560272"/>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PM</a:t>
            </a:r>
          </a:p>
        </p:txBody>
      </p:sp>
      <p:cxnSp>
        <p:nvCxnSpPr>
          <p:cNvPr id="88" name="Straight Arrow Connector 87">
            <a:extLst>
              <a:ext uri="{FF2B5EF4-FFF2-40B4-BE49-F238E27FC236}">
                <a16:creationId xmlns:a16="http://schemas.microsoft.com/office/drawing/2014/main" id="{4425AD06-4D1E-E618-4E42-7A8A62F59C07}"/>
              </a:ext>
            </a:extLst>
          </p:cNvPr>
          <p:cNvCxnSpPr>
            <a:stCxn id="80" idx="3"/>
            <a:endCxn id="8" idx="1"/>
          </p:cNvCxnSpPr>
          <p:nvPr/>
        </p:nvCxnSpPr>
        <p:spPr>
          <a:xfrm>
            <a:off x="4397709" y="2953668"/>
            <a:ext cx="789926" cy="261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5627449F-0D23-BDD7-0524-D807CA8637E6}"/>
              </a:ext>
            </a:extLst>
          </p:cNvPr>
          <p:cNvSpPr txBox="1"/>
          <p:nvPr/>
        </p:nvSpPr>
        <p:spPr>
          <a:xfrm>
            <a:off x="3381654" y="188044"/>
            <a:ext cx="992451"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Academic</a:t>
            </a:r>
          </a:p>
        </p:txBody>
      </p:sp>
      <p:sp>
        <p:nvSpPr>
          <p:cNvPr id="101" name="TextBox 100">
            <a:extLst>
              <a:ext uri="{FF2B5EF4-FFF2-40B4-BE49-F238E27FC236}">
                <a16:creationId xmlns:a16="http://schemas.microsoft.com/office/drawing/2014/main" id="{D787FAFB-ED39-2180-F6F5-E5CCD7B64233}"/>
              </a:ext>
            </a:extLst>
          </p:cNvPr>
          <p:cNvSpPr txBox="1"/>
          <p:nvPr/>
        </p:nvSpPr>
        <p:spPr>
          <a:xfrm>
            <a:off x="6861996" y="169447"/>
            <a:ext cx="1058880" cy="338554"/>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Vocational</a:t>
            </a:r>
          </a:p>
        </p:txBody>
      </p:sp>
      <p:cxnSp>
        <p:nvCxnSpPr>
          <p:cNvPr id="117" name="Straight Arrow Connector 116">
            <a:extLst>
              <a:ext uri="{FF2B5EF4-FFF2-40B4-BE49-F238E27FC236}">
                <a16:creationId xmlns:a16="http://schemas.microsoft.com/office/drawing/2014/main" id="{D15597B2-69DE-CDB8-357D-3F699ECDBCFD}"/>
              </a:ext>
            </a:extLst>
          </p:cNvPr>
          <p:cNvCxnSpPr>
            <a:stCxn id="12" idx="3"/>
            <a:endCxn id="80" idx="1"/>
          </p:cNvCxnSpPr>
          <p:nvPr/>
        </p:nvCxnSpPr>
        <p:spPr>
          <a:xfrm flipV="1">
            <a:off x="2883098" y="2953668"/>
            <a:ext cx="490609" cy="7669"/>
          </a:xfrm>
          <a:prstGeom prst="straightConnector1">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19" name="Elbow Connector 118">
            <a:extLst>
              <a:ext uri="{FF2B5EF4-FFF2-40B4-BE49-F238E27FC236}">
                <a16:creationId xmlns:a16="http://schemas.microsoft.com/office/drawing/2014/main" id="{56A7F7BF-4D43-8E98-9D05-E69B3C9F90D9}"/>
              </a:ext>
            </a:extLst>
          </p:cNvPr>
          <p:cNvCxnSpPr>
            <a:stCxn id="28" idx="3"/>
            <a:endCxn id="80" idx="2"/>
          </p:cNvCxnSpPr>
          <p:nvPr/>
        </p:nvCxnSpPr>
        <p:spPr>
          <a:xfrm flipV="1">
            <a:off x="2862888" y="3347062"/>
            <a:ext cx="1022821" cy="814570"/>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20" name="Terminator 119">
            <a:extLst>
              <a:ext uri="{FF2B5EF4-FFF2-40B4-BE49-F238E27FC236}">
                <a16:creationId xmlns:a16="http://schemas.microsoft.com/office/drawing/2014/main" id="{9F5079B7-4E59-EAE6-F32D-D9AFE2AB0C38}"/>
              </a:ext>
            </a:extLst>
          </p:cNvPr>
          <p:cNvSpPr/>
          <p:nvPr/>
        </p:nvSpPr>
        <p:spPr>
          <a:xfrm>
            <a:off x="6790256" y="5239059"/>
            <a:ext cx="1399784" cy="507304"/>
          </a:xfrm>
          <a:prstGeom prst="flowChartTerminator">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UWTSD</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WISA</a:t>
            </a:r>
          </a:p>
        </p:txBody>
      </p:sp>
      <p:cxnSp>
        <p:nvCxnSpPr>
          <p:cNvPr id="123" name="Straight Arrow Connector 122">
            <a:extLst>
              <a:ext uri="{FF2B5EF4-FFF2-40B4-BE49-F238E27FC236}">
                <a16:creationId xmlns:a16="http://schemas.microsoft.com/office/drawing/2014/main" id="{513125D3-82F0-867A-6A94-F73B6BEDF942}"/>
              </a:ext>
            </a:extLst>
          </p:cNvPr>
          <p:cNvCxnSpPr>
            <a:stCxn id="17" idx="3"/>
            <a:endCxn id="120" idx="1"/>
          </p:cNvCxnSpPr>
          <p:nvPr/>
        </p:nvCxnSpPr>
        <p:spPr>
          <a:xfrm>
            <a:off x="5913210" y="5488709"/>
            <a:ext cx="877046" cy="4003"/>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5" name="Elbow Connector 124">
            <a:extLst>
              <a:ext uri="{FF2B5EF4-FFF2-40B4-BE49-F238E27FC236}">
                <a16:creationId xmlns:a16="http://schemas.microsoft.com/office/drawing/2014/main" id="{86F0E98B-3498-9091-3E83-3B95DA02E47A}"/>
              </a:ext>
            </a:extLst>
          </p:cNvPr>
          <p:cNvCxnSpPr>
            <a:cxnSpLocks/>
            <a:stCxn id="15" idx="3"/>
            <a:endCxn id="7" idx="0"/>
          </p:cNvCxnSpPr>
          <p:nvPr/>
        </p:nvCxnSpPr>
        <p:spPr>
          <a:xfrm>
            <a:off x="8088442" y="1505583"/>
            <a:ext cx="990084" cy="1177863"/>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28" name="Elbow Connector 127">
            <a:extLst>
              <a:ext uri="{FF2B5EF4-FFF2-40B4-BE49-F238E27FC236}">
                <a16:creationId xmlns:a16="http://schemas.microsoft.com/office/drawing/2014/main" id="{BA33F22D-25D1-1AC9-7BEF-4C8C677AD998}"/>
              </a:ext>
            </a:extLst>
          </p:cNvPr>
          <p:cNvCxnSpPr>
            <a:stCxn id="7" idx="3"/>
            <a:endCxn id="53" idx="0"/>
          </p:cNvCxnSpPr>
          <p:nvPr/>
        </p:nvCxnSpPr>
        <p:spPr>
          <a:xfrm>
            <a:off x="9778419" y="2937097"/>
            <a:ext cx="214507" cy="618194"/>
          </a:xfrm>
          <a:prstGeom prst="bentConnector2">
            <a:avLst/>
          </a:prstGeom>
          <a:ln w="38100">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31" name="Straight Arrow Connector 130">
            <a:extLst>
              <a:ext uri="{FF2B5EF4-FFF2-40B4-BE49-F238E27FC236}">
                <a16:creationId xmlns:a16="http://schemas.microsoft.com/office/drawing/2014/main" id="{6FF1D9C2-E15B-7880-5CBB-A8E5C8764098}"/>
              </a:ext>
            </a:extLst>
          </p:cNvPr>
          <p:cNvCxnSpPr>
            <a:cxnSpLocks/>
            <a:stCxn id="137" idx="0"/>
            <a:endCxn id="15" idx="2"/>
          </p:cNvCxnSpPr>
          <p:nvPr/>
        </p:nvCxnSpPr>
        <p:spPr>
          <a:xfrm flipV="1">
            <a:off x="7509969" y="1798749"/>
            <a:ext cx="715" cy="1719188"/>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37" name="Decision 136">
            <a:extLst>
              <a:ext uri="{FF2B5EF4-FFF2-40B4-BE49-F238E27FC236}">
                <a16:creationId xmlns:a16="http://schemas.microsoft.com/office/drawing/2014/main" id="{312329C3-4694-F800-F4F2-E9CCED53A73C}"/>
              </a:ext>
            </a:extLst>
          </p:cNvPr>
          <p:cNvSpPr/>
          <p:nvPr/>
        </p:nvSpPr>
        <p:spPr>
          <a:xfrm>
            <a:off x="6997967" y="3517938"/>
            <a:ext cx="1024003" cy="786791"/>
          </a:xfrm>
          <a:prstGeom prst="flowChartDecis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ALO</a:t>
            </a:r>
          </a:p>
        </p:txBody>
      </p:sp>
      <p:cxnSp>
        <p:nvCxnSpPr>
          <p:cNvPr id="145" name="Elbow Connector 144">
            <a:extLst>
              <a:ext uri="{FF2B5EF4-FFF2-40B4-BE49-F238E27FC236}">
                <a16:creationId xmlns:a16="http://schemas.microsoft.com/office/drawing/2014/main" id="{C1240FB6-4F18-CE93-FA6E-23D2DF445450}"/>
              </a:ext>
            </a:extLst>
          </p:cNvPr>
          <p:cNvCxnSpPr>
            <a:stCxn id="8" idx="2"/>
            <a:endCxn id="137" idx="1"/>
          </p:cNvCxnSpPr>
          <p:nvPr/>
        </p:nvCxnSpPr>
        <p:spPr>
          <a:xfrm rot="16200000" flipH="1">
            <a:off x="6060144" y="2973509"/>
            <a:ext cx="516253" cy="1359394"/>
          </a:xfrm>
          <a:prstGeom prst="bentConnector2">
            <a:avLst/>
          </a:prstGeom>
          <a:ln w="57150">
            <a:solidFill>
              <a:srgbClr val="FF0000"/>
            </a:solidFill>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147" name="Straight Arrow Connector 146">
            <a:extLst>
              <a:ext uri="{FF2B5EF4-FFF2-40B4-BE49-F238E27FC236}">
                <a16:creationId xmlns:a16="http://schemas.microsoft.com/office/drawing/2014/main" id="{8BB04AEE-942D-C580-849F-9FF7CBE6B003}"/>
              </a:ext>
            </a:extLst>
          </p:cNvPr>
          <p:cNvCxnSpPr>
            <a:stCxn id="8" idx="3"/>
            <a:endCxn id="7" idx="1"/>
          </p:cNvCxnSpPr>
          <p:nvPr/>
        </p:nvCxnSpPr>
        <p:spPr>
          <a:xfrm flipV="1">
            <a:off x="6089510" y="2937098"/>
            <a:ext cx="2289125" cy="19181"/>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9" name="Elbow Connector 148">
            <a:extLst>
              <a:ext uri="{FF2B5EF4-FFF2-40B4-BE49-F238E27FC236}">
                <a16:creationId xmlns:a16="http://schemas.microsoft.com/office/drawing/2014/main" id="{6B70B178-E0D6-E946-4E9C-0B4B3BAEE5FC}"/>
              </a:ext>
            </a:extLst>
          </p:cNvPr>
          <p:cNvCxnSpPr>
            <a:stCxn id="137" idx="3"/>
            <a:endCxn id="7" idx="2"/>
          </p:cNvCxnSpPr>
          <p:nvPr/>
        </p:nvCxnSpPr>
        <p:spPr>
          <a:xfrm flipV="1">
            <a:off x="8021970" y="3190749"/>
            <a:ext cx="1056557" cy="720584"/>
          </a:xfrm>
          <a:prstGeom prst="bentConnector2">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34E30C33-111E-BFB0-7876-D78E4AD3DF1F}"/>
              </a:ext>
            </a:extLst>
          </p:cNvPr>
          <p:cNvCxnSpPr>
            <a:stCxn id="120" idx="0"/>
            <a:endCxn id="137" idx="2"/>
          </p:cNvCxnSpPr>
          <p:nvPr/>
        </p:nvCxnSpPr>
        <p:spPr>
          <a:xfrm flipV="1">
            <a:off x="7490148" y="4304729"/>
            <a:ext cx="19820" cy="93433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54" name="TextBox 153">
            <a:extLst>
              <a:ext uri="{FF2B5EF4-FFF2-40B4-BE49-F238E27FC236}">
                <a16:creationId xmlns:a16="http://schemas.microsoft.com/office/drawing/2014/main" id="{767ECE4D-D45D-794D-D456-34E5700E5067}"/>
              </a:ext>
            </a:extLst>
          </p:cNvPr>
          <p:cNvSpPr txBox="1"/>
          <p:nvPr/>
        </p:nvSpPr>
        <p:spPr>
          <a:xfrm>
            <a:off x="9724837" y="743759"/>
            <a:ext cx="2097921" cy="1077218"/>
          </a:xfrm>
          <a:prstGeom prst="rect">
            <a:avLst/>
          </a:prstGeom>
          <a:solidFill>
            <a:schemeClr val="accent1">
              <a:lumMod val="60000"/>
              <a:lumOff val="40000"/>
            </a:schemeClr>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Governance: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ILG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PRB(IET)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prstClr val="black"/>
                </a:solidFill>
                <a:latin typeface="Calibri" panose="020F0502020204030204"/>
              </a:rPr>
              <a:t>OFSTED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56" name="Elbow Connector 155">
            <a:extLst>
              <a:ext uri="{FF2B5EF4-FFF2-40B4-BE49-F238E27FC236}">
                <a16:creationId xmlns:a16="http://schemas.microsoft.com/office/drawing/2014/main" id="{528CB626-8CBC-1117-BEA8-8E625E80AB50}"/>
              </a:ext>
            </a:extLst>
          </p:cNvPr>
          <p:cNvCxnSpPr>
            <a:stCxn id="14" idx="1"/>
            <a:endCxn id="12" idx="0"/>
          </p:cNvCxnSpPr>
          <p:nvPr/>
        </p:nvCxnSpPr>
        <p:spPr>
          <a:xfrm rot="10800000" flipV="1">
            <a:off x="2371098" y="1505583"/>
            <a:ext cx="1062109" cy="1112321"/>
          </a:xfrm>
          <a:prstGeom prst="bentConnector2">
            <a:avLst/>
          </a:prstGeom>
          <a:ln w="38100">
            <a:tailEnd type="triangle"/>
          </a:ln>
        </p:spPr>
        <p:style>
          <a:lnRef idx="1">
            <a:schemeClr val="accent2"/>
          </a:lnRef>
          <a:fillRef idx="0">
            <a:schemeClr val="accent2"/>
          </a:fillRef>
          <a:effectRef idx="0">
            <a:schemeClr val="accent2"/>
          </a:effectRef>
          <a:fontRef idx="minor">
            <a:schemeClr val="tx1"/>
          </a:fontRef>
        </p:style>
      </p:cxnSp>
      <p:cxnSp>
        <p:nvCxnSpPr>
          <p:cNvPr id="158" name="Straight Arrow Connector 157">
            <a:extLst>
              <a:ext uri="{FF2B5EF4-FFF2-40B4-BE49-F238E27FC236}">
                <a16:creationId xmlns:a16="http://schemas.microsoft.com/office/drawing/2014/main" id="{521ADFD5-0B34-5AEF-C94F-BFDE9E4D31B7}"/>
              </a:ext>
            </a:extLst>
          </p:cNvPr>
          <p:cNvCxnSpPr>
            <a:cxnSpLocks/>
            <a:stCxn id="80" idx="0"/>
            <a:endCxn id="14" idx="2"/>
          </p:cNvCxnSpPr>
          <p:nvPr/>
        </p:nvCxnSpPr>
        <p:spPr>
          <a:xfrm flipH="1" flipV="1">
            <a:off x="3884142" y="1798751"/>
            <a:ext cx="1566" cy="761521"/>
          </a:xfrm>
          <a:prstGeom prst="straightConnector1">
            <a:avLst/>
          </a:prstGeom>
          <a:ln w="38100">
            <a:tailEnd type="triangle"/>
          </a:ln>
        </p:spPr>
        <p:style>
          <a:lnRef idx="1">
            <a:schemeClr val="accent2"/>
          </a:lnRef>
          <a:fillRef idx="0">
            <a:schemeClr val="accent2"/>
          </a:fillRef>
          <a:effectRef idx="0">
            <a:schemeClr val="accent2"/>
          </a:effectRef>
          <a:fontRef idx="minor">
            <a:schemeClr val="tx1"/>
          </a:fontRef>
        </p:style>
      </p:cxnSp>
      <p:sp>
        <p:nvSpPr>
          <p:cNvPr id="160" name="TextBox 159">
            <a:extLst>
              <a:ext uri="{FF2B5EF4-FFF2-40B4-BE49-F238E27FC236}">
                <a16:creationId xmlns:a16="http://schemas.microsoft.com/office/drawing/2014/main" id="{C4444D46-E34D-9AD2-4B04-D73A33347D7D}"/>
              </a:ext>
            </a:extLst>
          </p:cNvPr>
          <p:cNvSpPr txBox="1"/>
          <p:nvPr/>
        </p:nvSpPr>
        <p:spPr>
          <a:xfrm>
            <a:off x="7904996" y="5773196"/>
            <a:ext cx="2643031" cy="1015663"/>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Primary Contact for student/apprentice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Secondary Contact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No direct input…..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Academic and Vocational Governance</a:t>
            </a:r>
          </a:p>
        </p:txBody>
      </p:sp>
      <p:sp>
        <p:nvSpPr>
          <p:cNvPr id="161" name="Rectangle 160">
            <a:extLst>
              <a:ext uri="{FF2B5EF4-FFF2-40B4-BE49-F238E27FC236}">
                <a16:creationId xmlns:a16="http://schemas.microsoft.com/office/drawing/2014/main" id="{EA183F4F-978F-9C28-CEF2-A77F749A9051}"/>
              </a:ext>
            </a:extLst>
          </p:cNvPr>
          <p:cNvSpPr/>
          <p:nvPr/>
        </p:nvSpPr>
        <p:spPr>
          <a:xfrm>
            <a:off x="7631646" y="5994401"/>
            <a:ext cx="170194" cy="13546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54C6C062-F434-0E5B-AE69-736F5F5B6E3B}"/>
              </a:ext>
            </a:extLst>
          </p:cNvPr>
          <p:cNvSpPr/>
          <p:nvPr/>
        </p:nvSpPr>
        <p:spPr>
          <a:xfrm>
            <a:off x="7631649" y="6214533"/>
            <a:ext cx="170194" cy="13546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3" name="Rectangle 162">
            <a:extLst>
              <a:ext uri="{FF2B5EF4-FFF2-40B4-BE49-F238E27FC236}">
                <a16:creationId xmlns:a16="http://schemas.microsoft.com/office/drawing/2014/main" id="{16C0D615-F620-C6C1-2E3E-F10AB991E42D}"/>
              </a:ext>
            </a:extLst>
          </p:cNvPr>
          <p:cNvSpPr/>
          <p:nvPr/>
        </p:nvSpPr>
        <p:spPr>
          <a:xfrm>
            <a:off x="7631652" y="6417732"/>
            <a:ext cx="170194" cy="135467"/>
          </a:xfrm>
          <a:prstGeom prst="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4" name="Rectangle 163">
            <a:extLst>
              <a:ext uri="{FF2B5EF4-FFF2-40B4-BE49-F238E27FC236}">
                <a16:creationId xmlns:a16="http://schemas.microsoft.com/office/drawing/2014/main" id="{62B9C478-D23E-494B-E9BD-9BFF4104D912}"/>
              </a:ext>
            </a:extLst>
          </p:cNvPr>
          <p:cNvSpPr/>
          <p:nvPr/>
        </p:nvSpPr>
        <p:spPr>
          <a:xfrm>
            <a:off x="7631647" y="6603998"/>
            <a:ext cx="170194" cy="13546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166" name="Straight Connector 165">
            <a:extLst>
              <a:ext uri="{FF2B5EF4-FFF2-40B4-BE49-F238E27FC236}">
                <a16:creationId xmlns:a16="http://schemas.microsoft.com/office/drawing/2014/main" id="{AED905C9-1A51-C26F-F10D-F883C6C5554E}"/>
              </a:ext>
            </a:extLst>
          </p:cNvPr>
          <p:cNvCxnSpPr/>
          <p:nvPr/>
        </p:nvCxnSpPr>
        <p:spPr>
          <a:xfrm>
            <a:off x="5626794" y="119941"/>
            <a:ext cx="11779" cy="802326"/>
          </a:xfrm>
          <a:prstGeom prst="line">
            <a:avLst/>
          </a:prstGeom>
          <a:ln w="38100">
            <a:solidFill>
              <a:schemeClr val="tx1">
                <a:lumMod val="95000"/>
                <a:lumOff val="5000"/>
              </a:schemeClr>
            </a:solidFill>
            <a:prstDash val="dashDot"/>
          </a:ln>
        </p:spPr>
        <p:style>
          <a:lnRef idx="1">
            <a:schemeClr val="accent1"/>
          </a:lnRef>
          <a:fillRef idx="0">
            <a:schemeClr val="accent1"/>
          </a:fillRef>
          <a:effectRef idx="0">
            <a:schemeClr val="accent1"/>
          </a:effectRef>
          <a:fontRef idx="minor">
            <a:schemeClr val="tx1"/>
          </a:fontRef>
        </p:style>
      </p:cxnSp>
      <p:cxnSp>
        <p:nvCxnSpPr>
          <p:cNvPr id="168" name="Straight Arrow Connector 167">
            <a:extLst>
              <a:ext uri="{FF2B5EF4-FFF2-40B4-BE49-F238E27FC236}">
                <a16:creationId xmlns:a16="http://schemas.microsoft.com/office/drawing/2014/main" id="{B6C86C2C-FC60-A10C-15A1-B0CAEAF7146E}"/>
              </a:ext>
            </a:extLst>
          </p:cNvPr>
          <p:cNvCxnSpPr>
            <a:cxnSpLocks/>
          </p:cNvCxnSpPr>
          <p:nvPr/>
        </p:nvCxnSpPr>
        <p:spPr>
          <a:xfrm>
            <a:off x="2249287" y="521104"/>
            <a:ext cx="3275908"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0" name="Straight Arrow Connector 169">
            <a:extLst>
              <a:ext uri="{FF2B5EF4-FFF2-40B4-BE49-F238E27FC236}">
                <a16:creationId xmlns:a16="http://schemas.microsoft.com/office/drawing/2014/main" id="{7A684B21-04DB-14BB-39BB-CB68CEA24A9D}"/>
              </a:ext>
            </a:extLst>
          </p:cNvPr>
          <p:cNvCxnSpPr>
            <a:cxnSpLocks/>
          </p:cNvCxnSpPr>
          <p:nvPr/>
        </p:nvCxnSpPr>
        <p:spPr>
          <a:xfrm>
            <a:off x="5788351" y="521107"/>
            <a:ext cx="4204575" cy="0"/>
          </a:xfrm>
          <a:prstGeom prst="straightConnector1">
            <a:avLst/>
          </a:prstGeom>
          <a:ln w="19050">
            <a:solidFill>
              <a:schemeClr val="tx1">
                <a:lumMod val="95000"/>
                <a:lumOff val="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72" name="Document 171">
            <a:extLst>
              <a:ext uri="{FF2B5EF4-FFF2-40B4-BE49-F238E27FC236}">
                <a16:creationId xmlns:a16="http://schemas.microsoft.com/office/drawing/2014/main" id="{F7A003DE-7EC7-AE2A-5C3B-928F83FEB643}"/>
              </a:ext>
            </a:extLst>
          </p:cNvPr>
          <p:cNvSpPr/>
          <p:nvPr/>
        </p:nvSpPr>
        <p:spPr>
          <a:xfrm>
            <a:off x="3043740" y="1692680"/>
            <a:ext cx="901874" cy="675675"/>
          </a:xfrm>
          <a:prstGeom prst="flowChartDocumen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white"/>
                </a:solidFill>
                <a:effectLst/>
                <a:uLnTx/>
                <a:uFillTx/>
                <a:latin typeface="Calibri" panose="020F0502020204030204"/>
                <a:ea typeface="+mn-ea"/>
                <a:cs typeface="+mn-cs"/>
              </a:rPr>
              <a:t>Module Directory</a:t>
            </a:r>
          </a:p>
        </p:txBody>
      </p:sp>
      <p:sp>
        <p:nvSpPr>
          <p:cNvPr id="173" name="Decision 172">
            <a:extLst>
              <a:ext uri="{FF2B5EF4-FFF2-40B4-BE49-F238E27FC236}">
                <a16:creationId xmlns:a16="http://schemas.microsoft.com/office/drawing/2014/main" id="{7A3A2547-D691-6DBB-FE1B-A8EDF6D03FDF}"/>
              </a:ext>
            </a:extLst>
          </p:cNvPr>
          <p:cNvSpPr/>
          <p:nvPr/>
        </p:nvSpPr>
        <p:spPr>
          <a:xfrm>
            <a:off x="7220786" y="3964368"/>
            <a:ext cx="1024003" cy="786791"/>
          </a:xfrm>
          <a:prstGeom prst="flowChartDecisi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351" b="0" i="0" u="none" strike="noStrike" kern="1200" cap="none" spc="0" normalizeH="0" baseline="0" noProof="0" dirty="0">
                <a:ln>
                  <a:noFill/>
                </a:ln>
                <a:solidFill>
                  <a:prstClr val="white"/>
                </a:solidFill>
                <a:effectLst/>
                <a:uLnTx/>
                <a:uFillTx/>
                <a:latin typeface="Calibri" panose="020F0502020204030204"/>
                <a:ea typeface="+mn-ea"/>
                <a:cs typeface="+mn-cs"/>
              </a:rPr>
              <a:t>AU</a:t>
            </a:r>
          </a:p>
        </p:txBody>
      </p:sp>
      <p:sp>
        <p:nvSpPr>
          <p:cNvPr id="29" name="TextBox 28">
            <a:extLst>
              <a:ext uri="{FF2B5EF4-FFF2-40B4-BE49-F238E27FC236}">
                <a16:creationId xmlns:a16="http://schemas.microsoft.com/office/drawing/2014/main" id="{7D84A842-19F6-E119-D64B-4BED117E1B79}"/>
              </a:ext>
            </a:extLst>
          </p:cNvPr>
          <p:cNvSpPr txBox="1"/>
          <p:nvPr/>
        </p:nvSpPr>
        <p:spPr>
          <a:xfrm>
            <a:off x="78703" y="651767"/>
            <a:ext cx="3438277"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dirty="0">
                <a:latin typeface="Calibri" panose="020F0502020204030204"/>
              </a:rPr>
              <a:t>Governance and Oversight</a:t>
            </a:r>
            <a:endParaRPr kumimoji="0" lang="en-GB" sz="3600" b="0" i="0" u="none" strike="noStrike" kern="1200" cap="none" spc="0" normalizeH="0" baseline="0" noProof="0" dirty="0">
              <a:ln>
                <a:noFill/>
              </a:ln>
              <a:effectLst/>
              <a:uLnTx/>
              <a:uFillTx/>
              <a:latin typeface="Calibri" panose="020F0502020204030204"/>
              <a:ea typeface="+mn-ea"/>
              <a:cs typeface="+mn-cs"/>
            </a:endParaRPr>
          </a:p>
        </p:txBody>
      </p:sp>
    </p:spTree>
    <p:extLst>
      <p:ext uri="{BB962C8B-B14F-4D97-AF65-F5344CB8AC3E}">
        <p14:creationId xmlns:p14="http://schemas.microsoft.com/office/powerpoint/2010/main" val="1719785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5BBA300-8B6F-D4F9-8632-E874EF2412FB}"/>
              </a:ext>
            </a:extLst>
          </p:cNvPr>
          <p:cNvSpPr>
            <a:spLocks noGrp="1"/>
          </p:cNvSpPr>
          <p:nvPr>
            <p:ph idx="1"/>
          </p:nvPr>
        </p:nvSpPr>
        <p:spPr>
          <a:xfrm>
            <a:off x="957405" y="1250440"/>
            <a:ext cx="10718085" cy="4383804"/>
          </a:xfrm>
        </p:spPr>
        <p:txBody>
          <a:bodyPr wrap="square">
            <a:normAutofit/>
          </a:bodyPr>
          <a:lstStyle/>
          <a:p>
            <a:pPr marL="457200" indent="-457200">
              <a:buFont typeface="Arial" panose="020B0604020202020204" pitchFamily="34" charset="0"/>
              <a:buChar char="•"/>
            </a:pPr>
            <a:r>
              <a:rPr lang="en-GB" dirty="0">
                <a:solidFill>
                  <a:schemeClr val="tx1"/>
                </a:solidFill>
              </a:rPr>
              <a:t>Programme Manager (University Facing) - Point of contact:</a:t>
            </a:r>
          </a:p>
          <a:p>
            <a:pPr marL="1143000" lvl="1" indent="-457200"/>
            <a:r>
              <a:rPr lang="en-GB" dirty="0">
                <a:solidFill>
                  <a:schemeClr val="tx1"/>
                </a:solidFill>
              </a:rPr>
              <a:t>Stephen Mosey – </a:t>
            </a:r>
            <a:r>
              <a:rPr lang="en-GB" u="sng" dirty="0">
                <a:solidFill>
                  <a:schemeClr val="tx1"/>
                </a:solidFill>
                <a:hlinkClick r:id="rId2"/>
              </a:rPr>
              <a:t>stephen.mosey@uwtsd.ac.uk</a:t>
            </a:r>
            <a:r>
              <a:rPr lang="en-GB" u="sng" dirty="0">
                <a:solidFill>
                  <a:schemeClr val="tx1"/>
                </a:solidFill>
              </a:rPr>
              <a:t> </a:t>
            </a:r>
          </a:p>
          <a:p>
            <a:pPr marL="457200" indent="-457200">
              <a:buFont typeface="Arial" panose="020B0604020202020204" pitchFamily="34" charset="0"/>
              <a:buChar char="•"/>
            </a:pPr>
            <a:endParaRPr lang="en-GB" dirty="0">
              <a:solidFill>
                <a:schemeClr val="tx1"/>
              </a:solidFill>
            </a:endParaRPr>
          </a:p>
          <a:p>
            <a:pPr marL="457200" indent="-457200">
              <a:buFont typeface="Arial" panose="020B0604020202020204" pitchFamily="34" charset="0"/>
              <a:buChar char="•"/>
            </a:pPr>
            <a:r>
              <a:rPr lang="en-GB" dirty="0">
                <a:solidFill>
                  <a:schemeClr val="tx1"/>
                </a:solidFill>
              </a:rPr>
              <a:t>Apprentice Liaison Officer (Employer Facing) – Point of Contact</a:t>
            </a:r>
          </a:p>
          <a:p>
            <a:pPr marL="1143000" lvl="1" indent="-457200"/>
            <a:r>
              <a:rPr lang="en-GB" dirty="0">
                <a:solidFill>
                  <a:schemeClr val="tx1"/>
                </a:solidFill>
              </a:rPr>
              <a:t>Emma Davies– </a:t>
            </a:r>
            <a:r>
              <a:rPr lang="en-GB" b="0" i="0" u="sng" dirty="0">
                <a:solidFill>
                  <a:srgbClr val="0000FF"/>
                </a:solidFill>
                <a:effectLst/>
                <a:latin typeface="Calibri" panose="020F0502020204030204" pitchFamily="34" charset="0"/>
                <a:hlinkClick r:id="rId3" tooltip="mailto:emma.davies@uwtsd.ac.uk"/>
              </a:rPr>
              <a:t>emma.davies@uwtsd.ac.uk</a:t>
            </a:r>
            <a:endParaRPr lang="en-GB" b="0" i="0" u="sng" dirty="0">
              <a:solidFill>
                <a:srgbClr val="0000FF"/>
              </a:solidFill>
              <a:effectLst/>
              <a:latin typeface="Calibri" panose="020F0502020204030204" pitchFamily="34" charset="0"/>
            </a:endParaRPr>
          </a:p>
          <a:p>
            <a:pPr marL="1143000" lvl="1" indent="-457200"/>
            <a:r>
              <a:rPr lang="en-GB" dirty="0">
                <a:solidFill>
                  <a:schemeClr val="tx1"/>
                </a:solidFill>
              </a:rPr>
              <a:t>Paul Isaac </a:t>
            </a:r>
            <a:r>
              <a:rPr lang="en-GB" dirty="0">
                <a:solidFill>
                  <a:schemeClr val="tx1"/>
                </a:solidFill>
                <a:hlinkClick r:id="rId4"/>
              </a:rPr>
              <a:t>p.isaac@uwtsd.ac.uk</a:t>
            </a:r>
            <a:endParaRPr lang="en-GB" dirty="0">
              <a:solidFill>
                <a:schemeClr val="tx1"/>
              </a:solidFill>
            </a:endParaRPr>
          </a:p>
          <a:p>
            <a:pPr marL="1143000" lvl="1" indent="-457200"/>
            <a:r>
              <a:rPr lang="en-GB" dirty="0">
                <a:solidFill>
                  <a:schemeClr val="tx1"/>
                </a:solidFill>
              </a:rPr>
              <a:t>Gavin Thomas </a:t>
            </a:r>
            <a:r>
              <a:rPr lang="en-GB" dirty="0">
                <a:solidFill>
                  <a:schemeClr val="tx1"/>
                </a:solidFill>
                <a:hlinkClick r:id="rId5"/>
              </a:rPr>
              <a:t>gavin.thomas@uwtsd.ac.uk</a:t>
            </a:r>
            <a:endParaRPr lang="en-GB" dirty="0">
              <a:solidFill>
                <a:schemeClr val="tx1"/>
              </a:solidFill>
            </a:endParaRPr>
          </a:p>
          <a:p>
            <a:pPr marL="1143000" lvl="1" indent="-457200"/>
            <a:endParaRPr lang="en-GB" dirty="0">
              <a:solidFill>
                <a:schemeClr val="tx1"/>
              </a:solidFill>
            </a:endParaRPr>
          </a:p>
          <a:p>
            <a:pPr marL="457200" indent="-457200">
              <a:buFont typeface="Arial" panose="020B0604020202020204" pitchFamily="34" charset="0"/>
              <a:buChar char="•"/>
            </a:pPr>
            <a:r>
              <a:rPr lang="en-GB" dirty="0">
                <a:solidFill>
                  <a:schemeClr val="tx1"/>
                </a:solidFill>
              </a:rPr>
              <a:t>Only through University email address – GDPR, Safeguarding, PREVENT</a:t>
            </a:r>
          </a:p>
        </p:txBody>
      </p:sp>
      <p:sp>
        <p:nvSpPr>
          <p:cNvPr id="5" name="TextBox 4">
            <a:extLst>
              <a:ext uri="{FF2B5EF4-FFF2-40B4-BE49-F238E27FC236}">
                <a16:creationId xmlns:a16="http://schemas.microsoft.com/office/drawing/2014/main" id="{DE6970F4-9016-8E13-3F81-0E4CD17FB885}"/>
              </a:ext>
            </a:extLst>
          </p:cNvPr>
          <p:cNvSpPr txBox="1"/>
          <p:nvPr/>
        </p:nvSpPr>
        <p:spPr>
          <a:xfrm>
            <a:off x="3557878" y="237895"/>
            <a:ext cx="626413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panose="020F0502020204030204"/>
                <a:ea typeface="+mn-ea"/>
                <a:cs typeface="+mn-cs"/>
              </a:rPr>
              <a:t>Your Primary Contacts </a:t>
            </a:r>
          </a:p>
        </p:txBody>
      </p:sp>
    </p:spTree>
    <p:extLst>
      <p:ext uri="{BB962C8B-B14F-4D97-AF65-F5344CB8AC3E}">
        <p14:creationId xmlns:p14="http://schemas.microsoft.com/office/powerpoint/2010/main" val="2192036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4062892" y="275331"/>
            <a:ext cx="4722292"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Light" panose="020F0302020204030204"/>
                <a:ea typeface="+mj-ea"/>
                <a:cs typeface="+mj-cs"/>
              </a:rPr>
              <a:t>Key Dates (Semesters </a:t>
            </a:r>
            <a:r>
              <a:rPr lang="en-GB" sz="4000" dirty="0">
                <a:latin typeface="Calibri Light" panose="020F0302020204030204"/>
              </a:rPr>
              <a:t>1</a:t>
            </a:r>
            <a:r>
              <a:rPr kumimoji="0" lang="en-GB" sz="4000" b="0" i="0" u="none" strike="noStrike" kern="1200" cap="none" spc="0" normalizeH="0" baseline="0" noProof="0" dirty="0">
                <a:ln>
                  <a:noFill/>
                </a:ln>
                <a:effectLst/>
                <a:uLnTx/>
                <a:uFillTx/>
                <a:latin typeface="Calibri Light" panose="020F0302020204030204"/>
                <a:ea typeface="+mj-ea"/>
                <a:cs typeface="+mj-cs"/>
              </a:rPr>
              <a:t>)</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042613"/>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descr="A screen shot of a computer&#10;&#10;Description automatically generated">
            <a:extLst>
              <a:ext uri="{FF2B5EF4-FFF2-40B4-BE49-F238E27FC236}">
                <a16:creationId xmlns:a16="http://schemas.microsoft.com/office/drawing/2014/main" id="{2C8E5FD6-3787-9C1E-A7FC-323D32179372}"/>
              </a:ext>
            </a:extLst>
          </p:cNvPr>
          <p:cNvPicPr>
            <a:picLocks noChangeAspect="1"/>
          </p:cNvPicPr>
          <p:nvPr/>
        </p:nvPicPr>
        <p:blipFill>
          <a:blip r:embed="rId2"/>
          <a:stretch>
            <a:fillRect/>
          </a:stretch>
        </p:blipFill>
        <p:spPr>
          <a:xfrm>
            <a:off x="2517821" y="824214"/>
            <a:ext cx="6770352" cy="4878457"/>
          </a:xfrm>
          <a:prstGeom prst="rect">
            <a:avLst/>
          </a:prstGeom>
        </p:spPr>
      </p:pic>
      <p:sp>
        <p:nvSpPr>
          <p:cNvPr id="10" name="Rounded Rectangle 9">
            <a:hlinkClick r:id="" action="ppaction://noaction" highlightClick="1"/>
            <a:extLst>
              <a:ext uri="{FF2B5EF4-FFF2-40B4-BE49-F238E27FC236}">
                <a16:creationId xmlns:a16="http://schemas.microsoft.com/office/drawing/2014/main" id="{38F3F481-A763-A4A1-EE18-7239E51133D7}"/>
              </a:ext>
            </a:extLst>
          </p:cNvPr>
          <p:cNvSpPr/>
          <p:nvPr/>
        </p:nvSpPr>
        <p:spPr>
          <a:xfrm>
            <a:off x="7576427" y="1335353"/>
            <a:ext cx="1627208" cy="4367318"/>
          </a:xfrm>
          <a:prstGeom prst="round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4393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800" decel="100000"/>
                                        <p:tgtEl>
                                          <p:spTgt spid="10"/>
                                        </p:tgtEl>
                                      </p:cBhvr>
                                    </p:animEffect>
                                    <p:anim calcmode="lin" valueType="num">
                                      <p:cBhvr>
                                        <p:cTn id="8" dur="800" decel="100000" fill="hold"/>
                                        <p:tgtEl>
                                          <p:spTgt spid="10"/>
                                        </p:tgtEl>
                                        <p:attrNameLst>
                                          <p:attrName>style.rotation</p:attrName>
                                        </p:attrNameLst>
                                      </p:cBhvr>
                                      <p:tavLst>
                                        <p:tav tm="0">
                                          <p:val>
                                            <p:fltVal val="-90"/>
                                          </p:val>
                                        </p:tav>
                                        <p:tav tm="100000">
                                          <p:val>
                                            <p:fltVal val="0"/>
                                          </p:val>
                                        </p:tav>
                                      </p:tavLst>
                                    </p:anim>
                                    <p:anim calcmode="lin" valueType="num">
                                      <p:cBhvr>
                                        <p:cTn id="9" dur="800" decel="100000" fill="hold"/>
                                        <p:tgtEl>
                                          <p:spTgt spid="10"/>
                                        </p:tgtEl>
                                        <p:attrNameLst>
                                          <p:attrName>ppt_x</p:attrName>
                                        </p:attrNameLst>
                                      </p:cBhvr>
                                      <p:tavLst>
                                        <p:tav tm="0">
                                          <p:val>
                                            <p:strVal val="#ppt_x+0.4"/>
                                          </p:val>
                                        </p:tav>
                                        <p:tav tm="100000">
                                          <p:val>
                                            <p:strVal val="#ppt_x-0.05"/>
                                          </p:val>
                                        </p:tav>
                                      </p:tavLst>
                                    </p:anim>
                                    <p:anim calcmode="lin" valueType="num">
                                      <p:cBhvr>
                                        <p:cTn id="10" dur="800" decel="100000" fill="hold"/>
                                        <p:tgtEl>
                                          <p:spTgt spid="10"/>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10"/>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10"/>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320067-951C-CA30-661D-44F89ED0A045}"/>
              </a:ext>
            </a:extLst>
          </p:cNvPr>
          <p:cNvSpPr txBox="1">
            <a:spLocks/>
          </p:cNvSpPr>
          <p:nvPr/>
        </p:nvSpPr>
        <p:spPr>
          <a:xfrm>
            <a:off x="3961616" y="0"/>
            <a:ext cx="493058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a:ln>
                  <a:noFill/>
                </a:ln>
                <a:effectLst/>
                <a:uLnTx/>
                <a:uFillTx/>
                <a:latin typeface="Calibri Light" panose="020F0302020204030204"/>
                <a:ea typeface="+mj-ea"/>
                <a:cs typeface="+mj-cs"/>
              </a:rPr>
              <a:t>Key Dates (Semesters 2&amp;3) </a:t>
            </a:r>
          </a:p>
        </p:txBody>
      </p:sp>
      <p:sp>
        <p:nvSpPr>
          <p:cNvPr id="6" name="Content Placeholder 2">
            <a:extLst>
              <a:ext uri="{FF2B5EF4-FFF2-40B4-BE49-F238E27FC236}">
                <a16:creationId xmlns:a16="http://schemas.microsoft.com/office/drawing/2014/main" id="{588383BD-6B60-4FDA-BE69-6B0BF06FCE97}"/>
              </a:ext>
            </a:extLst>
          </p:cNvPr>
          <p:cNvSpPr txBox="1">
            <a:spLocks/>
          </p:cNvSpPr>
          <p:nvPr/>
        </p:nvSpPr>
        <p:spPr>
          <a:xfrm>
            <a:off x="3020811" y="6156256"/>
            <a:ext cx="5764373" cy="540056"/>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R="0" lvl="0" algn="l" defTabSz="914400" rtl="0" eaLnBrk="1" fontAlgn="auto" latinLnBrk="0" hangingPunct="1">
              <a:lnSpc>
                <a:spcPct val="90000"/>
              </a:lnSpc>
              <a:spcBef>
                <a:spcPts val="1000"/>
              </a:spcBef>
              <a:spcAft>
                <a:spcPts val="0"/>
              </a:spcAft>
              <a:buClrTx/>
              <a:buSzTx/>
              <a:tabLst/>
              <a:defRPr/>
            </a:pP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Results portal </a:t>
            </a:r>
            <a:r>
              <a:rPr kumimoji="0" lang="en-GB" sz="2400" b="1" i="0" u="none" strike="noStrike" kern="1200" cap="none" spc="0" normalizeH="0" baseline="0" noProof="0" dirty="0" err="1">
                <a:ln>
                  <a:noFill/>
                </a:ln>
                <a:solidFill>
                  <a:srgbClr val="FF0000"/>
                </a:solidFill>
                <a:effectLst/>
                <a:uLnTx/>
                <a:uFillTx/>
                <a:latin typeface="Calibri" panose="020F0502020204030204"/>
                <a:ea typeface="+mn-ea"/>
                <a:cs typeface="+mn-cs"/>
              </a:rPr>
              <a:t>MyTSD</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 – Feb, June, and Aug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Content Placeholder 2">
            <a:extLst>
              <a:ext uri="{FF2B5EF4-FFF2-40B4-BE49-F238E27FC236}">
                <a16:creationId xmlns:a16="http://schemas.microsoft.com/office/drawing/2014/main" id="{7644736A-5375-E7C9-0915-FBB5AC098463}"/>
              </a:ext>
            </a:extLst>
          </p:cNvPr>
          <p:cNvSpPr>
            <a:spLocks noGrp="1"/>
          </p:cNvSpPr>
          <p:nvPr>
            <p:ph idx="1"/>
          </p:nvPr>
        </p:nvSpPr>
        <p:spPr>
          <a:xfrm>
            <a:off x="447555" y="1308438"/>
            <a:ext cx="10972800" cy="3840032"/>
          </a:xfrm>
        </p:spPr>
        <p:txBody>
          <a:bodyPr wrap="square">
            <a:normAutofit/>
          </a:bodyPr>
          <a:lstStyle/>
          <a:p>
            <a:r>
              <a:rPr lang="en-US" dirty="0">
                <a:solidFill>
                  <a:schemeClr val="tx1"/>
                </a:solidFill>
              </a:rPr>
              <a:t>Steve, I couldn’t find the EES block dates on my laptop. Please add a screenshot of the block dates here</a:t>
            </a:r>
          </a:p>
        </p:txBody>
      </p:sp>
    </p:spTree>
    <p:extLst>
      <p:ext uri="{BB962C8B-B14F-4D97-AF65-F5344CB8AC3E}">
        <p14:creationId xmlns:p14="http://schemas.microsoft.com/office/powerpoint/2010/main" val="1153467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3840032"/>
          </a:xfrm>
        </p:spPr>
        <p:txBody>
          <a:bodyPr wrap="square">
            <a:normAutofit lnSpcReduction="10000"/>
          </a:bodyPr>
          <a:lstStyle/>
          <a:p>
            <a:r>
              <a:rPr lang="en-US" dirty="0">
                <a:solidFill>
                  <a:schemeClr val="tx1"/>
                </a:solidFill>
              </a:rPr>
              <a:t>Semester 1</a:t>
            </a:r>
          </a:p>
          <a:p>
            <a:pPr lvl="1"/>
            <a:r>
              <a:rPr lang="en-US" dirty="0">
                <a:solidFill>
                  <a:schemeClr val="tx1"/>
                </a:solidFill>
              </a:rPr>
              <a:t>Radio Frequency System (10 credit)</a:t>
            </a:r>
          </a:p>
          <a:p>
            <a:pPr lvl="1"/>
            <a:r>
              <a:rPr lang="en-US" dirty="0">
                <a:solidFill>
                  <a:schemeClr val="tx1"/>
                </a:solidFill>
              </a:rPr>
              <a:t>Digital Signal Processing and Communications (10 credit)</a:t>
            </a:r>
          </a:p>
          <a:p>
            <a:pPr lvl="1"/>
            <a:r>
              <a:rPr lang="en-US" dirty="0">
                <a:solidFill>
                  <a:schemeClr val="tx1"/>
                </a:solidFill>
              </a:rPr>
              <a:t>Distributed Intelligence Systems (20 credit)</a:t>
            </a:r>
          </a:p>
          <a:p>
            <a:r>
              <a:rPr lang="en-US" dirty="0">
                <a:solidFill>
                  <a:schemeClr val="tx1"/>
                </a:solidFill>
              </a:rPr>
              <a:t>Semester 2</a:t>
            </a:r>
          </a:p>
          <a:p>
            <a:pPr lvl="1"/>
            <a:r>
              <a:rPr lang="en-US" dirty="0">
                <a:solidFill>
                  <a:schemeClr val="tx1"/>
                </a:solidFill>
              </a:rPr>
              <a:t>Electronics II (20 credit)</a:t>
            </a:r>
          </a:p>
          <a:p>
            <a:pPr lvl="1"/>
            <a:r>
              <a:rPr lang="en-US" dirty="0">
                <a:solidFill>
                  <a:schemeClr val="tx1"/>
                </a:solidFill>
              </a:rPr>
              <a:t>Advanced Radio Frequency Systems (20 credit)</a:t>
            </a:r>
          </a:p>
          <a:p>
            <a:r>
              <a:rPr lang="en-US" dirty="0">
                <a:solidFill>
                  <a:schemeClr val="tx1"/>
                </a:solidFill>
              </a:rPr>
              <a:t>Semester 3</a:t>
            </a:r>
          </a:p>
          <a:p>
            <a:pPr lvl="1"/>
            <a:r>
              <a:rPr lang="en-US" dirty="0">
                <a:solidFill>
                  <a:schemeClr val="tx1"/>
                </a:solidFill>
              </a:rPr>
              <a:t>Electronics Systems Design (20 credit)</a:t>
            </a:r>
          </a:p>
          <a:p>
            <a:pPr lvl="1"/>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844827" y="262908"/>
            <a:ext cx="5754756"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Modules Year 3 </a:t>
            </a:r>
          </a:p>
        </p:txBody>
      </p:sp>
    </p:spTree>
    <p:extLst>
      <p:ext uri="{BB962C8B-B14F-4D97-AF65-F5344CB8AC3E}">
        <p14:creationId xmlns:p14="http://schemas.microsoft.com/office/powerpoint/2010/main" val="3689558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8BC1647-DFA1-FC84-052B-E3AEE07EA446}"/>
              </a:ext>
            </a:extLst>
          </p:cNvPr>
          <p:cNvSpPr>
            <a:spLocks noGrp="1"/>
          </p:cNvSpPr>
          <p:nvPr>
            <p:ph idx="1"/>
          </p:nvPr>
        </p:nvSpPr>
        <p:spPr>
          <a:xfrm>
            <a:off x="447555" y="1308438"/>
            <a:ext cx="10972800" cy="4227658"/>
          </a:xfrm>
        </p:spPr>
        <p:txBody>
          <a:bodyPr wrap="square">
            <a:normAutofit lnSpcReduction="10000"/>
          </a:bodyPr>
          <a:lstStyle/>
          <a:p>
            <a:r>
              <a:rPr lang="en-US" dirty="0">
                <a:solidFill>
                  <a:schemeClr val="tx1"/>
                </a:solidFill>
              </a:rPr>
              <a:t>You are now in Higher Education</a:t>
            </a:r>
          </a:p>
          <a:p>
            <a:r>
              <a:rPr lang="en-US" dirty="0">
                <a:solidFill>
                  <a:schemeClr val="tx1"/>
                </a:solidFill>
              </a:rPr>
              <a:t>Adult Rules for Adults……..you are in paid employment</a:t>
            </a:r>
          </a:p>
          <a:p>
            <a:pPr lvl="1"/>
            <a:r>
              <a:rPr lang="en-US" dirty="0">
                <a:solidFill>
                  <a:schemeClr val="tx1"/>
                </a:solidFill>
              </a:rPr>
              <a:t>25% taught study (F2F, hybrid or remote)</a:t>
            </a:r>
          </a:p>
          <a:p>
            <a:pPr lvl="1"/>
            <a:r>
              <a:rPr lang="en-US" dirty="0">
                <a:solidFill>
                  <a:schemeClr val="tx1"/>
                </a:solidFill>
              </a:rPr>
              <a:t>75% independent study and reflection</a:t>
            </a:r>
          </a:p>
          <a:p>
            <a:r>
              <a:rPr lang="en-US" dirty="0">
                <a:solidFill>
                  <a:schemeClr val="tx1"/>
                </a:solidFill>
              </a:rPr>
              <a:t>Contract between UWTSD and your employers:</a:t>
            </a:r>
          </a:p>
          <a:p>
            <a:pPr lvl="1"/>
            <a:r>
              <a:rPr lang="en-US" dirty="0">
                <a:solidFill>
                  <a:schemeClr val="tx1"/>
                </a:solidFill>
              </a:rPr>
              <a:t>Two weeks block </a:t>
            </a:r>
          </a:p>
          <a:p>
            <a:pPr lvl="1"/>
            <a:r>
              <a:rPr lang="en-US" dirty="0">
                <a:solidFill>
                  <a:schemeClr val="tx1"/>
                </a:solidFill>
              </a:rPr>
              <a:t>Monday 0900 start</a:t>
            </a:r>
          </a:p>
          <a:p>
            <a:pPr lvl="1"/>
            <a:r>
              <a:rPr lang="en-US" dirty="0">
                <a:solidFill>
                  <a:schemeClr val="tx1"/>
                </a:solidFill>
              </a:rPr>
              <a:t>Friday 1500 </a:t>
            </a:r>
            <a:r>
              <a:rPr lang="en-US" dirty="0" err="1">
                <a:solidFill>
                  <a:schemeClr val="tx1"/>
                </a:solidFill>
              </a:rPr>
              <a:t>hrs</a:t>
            </a:r>
            <a:r>
              <a:rPr lang="en-US" dirty="0">
                <a:solidFill>
                  <a:schemeClr val="tx1"/>
                </a:solidFill>
              </a:rPr>
              <a:t> finish</a:t>
            </a:r>
          </a:p>
          <a:p>
            <a:r>
              <a:rPr lang="en-US" b="1" dirty="0">
                <a:solidFill>
                  <a:schemeClr val="tx1"/>
                </a:solidFill>
              </a:rPr>
              <a:t>Lecturers </a:t>
            </a:r>
            <a:r>
              <a:rPr lang="en-US" b="1" dirty="0">
                <a:solidFill>
                  <a:srgbClr val="FF0000"/>
                </a:solidFill>
              </a:rPr>
              <a:t>CANNOT</a:t>
            </a:r>
            <a:r>
              <a:rPr lang="en-US" b="1" dirty="0">
                <a:solidFill>
                  <a:schemeClr val="tx1"/>
                </a:solidFill>
              </a:rPr>
              <a:t> change timetables once set by Timetabling as the apprenticeships are set within BLOCKS of LEARNING</a:t>
            </a:r>
            <a:endParaRPr lang="en-US" dirty="0">
              <a:solidFill>
                <a:schemeClr val="tx1"/>
              </a:solidFill>
            </a:endParaRPr>
          </a:p>
        </p:txBody>
      </p:sp>
      <p:sp>
        <p:nvSpPr>
          <p:cNvPr id="3" name="TextBox 2">
            <a:extLst>
              <a:ext uri="{FF2B5EF4-FFF2-40B4-BE49-F238E27FC236}">
                <a16:creationId xmlns:a16="http://schemas.microsoft.com/office/drawing/2014/main" id="{EAC28FE3-0B7A-AB2D-350E-84153939B685}"/>
              </a:ext>
            </a:extLst>
          </p:cNvPr>
          <p:cNvSpPr txBox="1"/>
          <p:nvPr/>
        </p:nvSpPr>
        <p:spPr>
          <a:xfrm>
            <a:off x="1828800" y="282786"/>
            <a:ext cx="1002367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effectLst/>
                <a:uLnTx/>
                <a:uFillTx/>
                <a:latin typeface="Calibri" panose="020F0502020204030204"/>
                <a:ea typeface="+mn-ea"/>
                <a:cs typeface="+mn-cs"/>
              </a:rPr>
              <a:t>Working Hours &amp; Personal Commitment</a:t>
            </a:r>
          </a:p>
        </p:txBody>
      </p:sp>
    </p:spTree>
    <p:extLst>
      <p:ext uri="{BB962C8B-B14F-4D97-AF65-F5344CB8AC3E}">
        <p14:creationId xmlns:p14="http://schemas.microsoft.com/office/powerpoint/2010/main" val="237503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44327A6C-F5C7-7F87-FDA6-C0920286F7C4}"/>
              </a:ext>
            </a:extLst>
          </p:cNvPr>
          <p:cNvSpPr>
            <a:spLocks noGrp="1"/>
          </p:cNvSpPr>
          <p:nvPr>
            <p:ph idx="1"/>
          </p:nvPr>
        </p:nvSpPr>
        <p:spPr>
          <a:xfrm>
            <a:off x="854439" y="1366312"/>
            <a:ext cx="11002781" cy="3917032"/>
          </a:xfrm>
        </p:spPr>
        <p:txBody>
          <a:bodyPr>
            <a:normAutofit/>
          </a:bodyPr>
          <a:lstStyle/>
          <a:p>
            <a:pPr marL="457200" indent="-457200">
              <a:buFont typeface="Arial" panose="020B0604020202020204" pitchFamily="34" charset="0"/>
              <a:buChar char="•"/>
            </a:pPr>
            <a:r>
              <a:rPr lang="en-GB" dirty="0">
                <a:solidFill>
                  <a:schemeClr val="tx1"/>
                </a:solidFill>
              </a:rPr>
              <a:t>Enrolment</a:t>
            </a:r>
          </a:p>
          <a:p>
            <a:pPr marL="457200" indent="-457200">
              <a:buFont typeface="Arial" panose="020B0604020202020204" pitchFamily="34" charset="0"/>
              <a:buChar char="•"/>
            </a:pPr>
            <a:r>
              <a:rPr lang="en-GB" dirty="0">
                <a:solidFill>
                  <a:schemeClr val="tx1"/>
                </a:solidFill>
              </a:rPr>
              <a:t>UWTSD Hwb App</a:t>
            </a:r>
          </a:p>
          <a:p>
            <a:pPr marL="457200" indent="-457200">
              <a:buFont typeface="Arial" panose="020B0604020202020204" pitchFamily="34" charset="0"/>
              <a:buChar char="•"/>
            </a:pPr>
            <a:r>
              <a:rPr lang="en-GB" dirty="0">
                <a:solidFill>
                  <a:schemeClr val="tx1"/>
                </a:solidFill>
              </a:rPr>
              <a:t>IT Support – Login, Moodle, </a:t>
            </a:r>
            <a:r>
              <a:rPr lang="en-GB" dirty="0" err="1">
                <a:solidFill>
                  <a:schemeClr val="tx1"/>
                </a:solidFill>
              </a:rPr>
              <a:t>MyTSD</a:t>
            </a:r>
            <a:r>
              <a:rPr lang="en-GB" dirty="0">
                <a:solidFill>
                  <a:schemeClr val="tx1"/>
                </a:solidFill>
              </a:rPr>
              <a:t>, Software Downloads, PC capacity</a:t>
            </a:r>
          </a:p>
          <a:p>
            <a:pPr marL="457200" indent="-457200">
              <a:buFont typeface="Arial" panose="020B0604020202020204" pitchFamily="34" charset="0"/>
              <a:buChar char="•"/>
            </a:pPr>
            <a:r>
              <a:rPr lang="en-GB" dirty="0">
                <a:solidFill>
                  <a:schemeClr val="tx1"/>
                </a:solidFill>
              </a:rPr>
              <a:t>Parking – it is not free unless you sign up:</a:t>
            </a:r>
          </a:p>
          <a:p>
            <a:pPr marL="0" indent="0">
              <a:buNone/>
            </a:pPr>
            <a:r>
              <a:rPr lang="en-GB" b="0" i="0" u="sng" dirty="0">
                <a:solidFill>
                  <a:srgbClr val="0078D7"/>
                </a:solidFill>
                <a:effectLst/>
                <a:latin typeface="Calibri" panose="020F0502020204030204" pitchFamily="34" charset="0"/>
              </a:rPr>
              <a:t>https://</a:t>
            </a:r>
            <a:r>
              <a:rPr lang="en-GB" b="0" i="0" u="sng" dirty="0" err="1">
                <a:solidFill>
                  <a:srgbClr val="0078D7"/>
                </a:solidFill>
                <a:effectLst/>
                <a:latin typeface="Calibri" panose="020F0502020204030204" pitchFamily="34" charset="0"/>
              </a:rPr>
              <a:t>www.cpppermitsystem.co.uk</a:t>
            </a:r>
            <a:r>
              <a:rPr lang="en-GB" b="0" i="0" u="sng" dirty="0">
                <a:solidFill>
                  <a:srgbClr val="0078D7"/>
                </a:solidFill>
                <a:effectLst/>
                <a:latin typeface="Calibri" panose="020F0502020204030204" pitchFamily="34" charset="0"/>
              </a:rPr>
              <a:t>/</a:t>
            </a:r>
            <a:r>
              <a:rPr lang="en-GB" b="0" i="0" u="sng" dirty="0" err="1">
                <a:solidFill>
                  <a:srgbClr val="0078D7"/>
                </a:solidFill>
                <a:effectLst/>
                <a:latin typeface="Calibri" panose="020F0502020204030204" pitchFamily="34" charset="0"/>
              </a:rPr>
              <a:t>universityofwalestrinitysaintdavid</a:t>
            </a:r>
            <a:endParaRPr lang="en-GB" dirty="0">
              <a:solidFill>
                <a:schemeClr val="tx1"/>
              </a:solidFill>
            </a:endParaRPr>
          </a:p>
          <a:p>
            <a:pPr marL="457200" indent="-457200">
              <a:buFont typeface="Arial" panose="020B0604020202020204" pitchFamily="34" charset="0"/>
              <a:buChar char="•"/>
            </a:pPr>
            <a:r>
              <a:rPr lang="en-GB" dirty="0">
                <a:solidFill>
                  <a:schemeClr val="tx1"/>
                </a:solidFill>
              </a:rPr>
              <a:t>Timetable - </a:t>
            </a:r>
            <a:r>
              <a:rPr lang="en-US" dirty="0">
                <a:solidFill>
                  <a:schemeClr val="tx1"/>
                </a:solidFill>
              </a:rPr>
              <a:t>issued on enrolment, not before</a:t>
            </a:r>
            <a:endParaRPr lang="en-GB" dirty="0">
              <a:solidFill>
                <a:schemeClr val="tx1"/>
              </a:solidFill>
            </a:endParaRPr>
          </a:p>
          <a:p>
            <a:pPr marL="457200" indent="-457200">
              <a:buFont typeface="Arial" panose="020B0604020202020204" pitchFamily="34" charset="0"/>
              <a:buChar char="•"/>
            </a:pPr>
            <a:endParaRPr lang="en-GB" dirty="0">
              <a:solidFill>
                <a:schemeClr val="tx1"/>
              </a:solidFill>
            </a:endParaRPr>
          </a:p>
        </p:txBody>
      </p:sp>
      <p:sp>
        <p:nvSpPr>
          <p:cNvPr id="7" name="Title 1">
            <a:extLst>
              <a:ext uri="{FF2B5EF4-FFF2-40B4-BE49-F238E27FC236}">
                <a16:creationId xmlns:a16="http://schemas.microsoft.com/office/drawing/2014/main" id="{4C5815FE-A808-5865-0C04-ABF2ED454A25}"/>
              </a:ext>
            </a:extLst>
          </p:cNvPr>
          <p:cNvSpPr txBox="1">
            <a:spLocks/>
          </p:cNvSpPr>
          <p:nvPr/>
        </p:nvSpPr>
        <p:spPr>
          <a:xfrm>
            <a:off x="3891548" y="270581"/>
            <a:ext cx="4999383" cy="646343"/>
          </a:xfr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effectLst/>
                <a:uLnTx/>
                <a:uFillTx/>
                <a:latin typeface="Calibri Light" panose="020F0302020204030204"/>
                <a:ea typeface="+mj-ea"/>
                <a:cs typeface="+mj-cs"/>
              </a:rPr>
              <a:t>Getting Started</a:t>
            </a:r>
          </a:p>
        </p:txBody>
      </p:sp>
    </p:spTree>
    <p:extLst>
      <p:ext uri="{BB962C8B-B14F-4D97-AF65-F5344CB8AC3E}">
        <p14:creationId xmlns:p14="http://schemas.microsoft.com/office/powerpoint/2010/main" val="1677490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700C-EEA8-B926-21B0-F91578E2B530}"/>
              </a:ext>
            </a:extLst>
          </p:cNvPr>
          <p:cNvSpPr txBox="1">
            <a:spLocks/>
          </p:cNvSpPr>
          <p:nvPr/>
        </p:nvSpPr>
        <p:spPr>
          <a:xfrm>
            <a:off x="3800140" y="25473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Course Information</a:t>
            </a:r>
          </a:p>
        </p:txBody>
      </p:sp>
      <p:sp>
        <p:nvSpPr>
          <p:cNvPr id="5" name="Content Placeholder 5">
            <a:extLst>
              <a:ext uri="{FF2B5EF4-FFF2-40B4-BE49-F238E27FC236}">
                <a16:creationId xmlns:a16="http://schemas.microsoft.com/office/drawing/2014/main" id="{0A64E343-CAA4-7ADD-1BF8-733535AE54FB}"/>
              </a:ext>
            </a:extLst>
          </p:cNvPr>
          <p:cNvSpPr>
            <a:spLocks noGrp="1"/>
          </p:cNvSpPr>
          <p:nvPr>
            <p:ph idx="1"/>
          </p:nvPr>
        </p:nvSpPr>
        <p:spPr>
          <a:xfrm>
            <a:off x="623150" y="1228242"/>
            <a:ext cx="5319713" cy="3857624"/>
          </a:xfrm>
        </p:spPr>
        <p:txBody>
          <a:bodyPr>
            <a:normAutofit fontScale="92500" lnSpcReduction="20000"/>
          </a:bodyPr>
          <a:lstStyle/>
          <a:p>
            <a:pPr marL="342900" indent="-342900">
              <a:buFont typeface="Arial" panose="020B0604020202020204" pitchFamily="34" charset="0"/>
              <a:buChar char="•"/>
            </a:pPr>
            <a:r>
              <a:rPr lang="en-GB" sz="2800" dirty="0">
                <a:solidFill>
                  <a:schemeClr val="tx1"/>
                </a:solidFill>
              </a:rPr>
              <a:t>Programme of Study Handbook </a:t>
            </a:r>
          </a:p>
          <a:p>
            <a:pPr marL="342900" indent="-342900">
              <a:buFont typeface="Arial" panose="020B0604020202020204" pitchFamily="34" charset="0"/>
              <a:buChar char="•"/>
            </a:pPr>
            <a:r>
              <a:rPr lang="en-GB" dirty="0">
                <a:solidFill>
                  <a:schemeClr val="tx1"/>
                </a:solidFill>
              </a:rPr>
              <a:t>Module Directory </a:t>
            </a:r>
            <a:endParaRPr lang="en-GB" sz="2800" dirty="0">
              <a:solidFill>
                <a:schemeClr val="tx1"/>
              </a:solidFill>
            </a:endParaRPr>
          </a:p>
          <a:p>
            <a:pPr marL="342900" indent="-342900">
              <a:buFont typeface="Arial" panose="020B0604020202020204" pitchFamily="34" charset="0"/>
              <a:buChar char="•"/>
            </a:pPr>
            <a:r>
              <a:rPr lang="en-GB" sz="2800" dirty="0">
                <a:solidFill>
                  <a:schemeClr val="tx1"/>
                </a:solidFill>
              </a:rPr>
              <a:t>Virtual Learning Environment</a:t>
            </a:r>
          </a:p>
          <a:p>
            <a:pPr marL="342900" indent="-342900">
              <a:buFont typeface="Arial" panose="020B0604020202020204" pitchFamily="34" charset="0"/>
              <a:buChar char="•"/>
            </a:pPr>
            <a:r>
              <a:rPr lang="en-GB" dirty="0">
                <a:solidFill>
                  <a:schemeClr val="tx1"/>
                </a:solidFill>
              </a:rPr>
              <a:t>Apprenticeship Standards (KSB)</a:t>
            </a:r>
          </a:p>
          <a:p>
            <a:pPr marL="342900" indent="-342900">
              <a:buFont typeface="Arial" panose="020B0604020202020204" pitchFamily="34" charset="0"/>
              <a:buChar char="•"/>
            </a:pPr>
            <a:r>
              <a:rPr lang="en-GB" sz="2800" dirty="0">
                <a:solidFill>
                  <a:schemeClr val="tx1"/>
                </a:solidFill>
              </a:rPr>
              <a:t>End Point Assessment</a:t>
            </a:r>
          </a:p>
          <a:p>
            <a:pPr marL="342900" indent="-342900">
              <a:buFont typeface="Arial" panose="020B0604020202020204" pitchFamily="34" charset="0"/>
              <a:buChar char="•"/>
            </a:pPr>
            <a:r>
              <a:rPr lang="en-GB" sz="2800" dirty="0">
                <a:solidFill>
                  <a:schemeClr val="tx1"/>
                </a:solidFill>
              </a:rPr>
              <a:t>Student Engagement Policy</a:t>
            </a:r>
          </a:p>
          <a:p>
            <a:pPr marL="342900" indent="-342900">
              <a:buFont typeface="Arial" panose="020B0604020202020204" pitchFamily="34" charset="0"/>
              <a:buChar char="•"/>
            </a:pPr>
            <a:r>
              <a:rPr lang="en-GB" sz="2800" dirty="0">
                <a:solidFill>
                  <a:schemeClr val="tx1"/>
                </a:solidFill>
              </a:rPr>
              <a:t>Feedback – 20 working days</a:t>
            </a:r>
          </a:p>
          <a:p>
            <a:pPr marL="342900" indent="-342900">
              <a:buFont typeface="Arial" panose="020B0604020202020204" pitchFamily="34" charset="0"/>
              <a:buChar char="•"/>
            </a:pPr>
            <a:r>
              <a:rPr lang="en-GB" dirty="0">
                <a:solidFill>
                  <a:schemeClr val="tx1"/>
                </a:solidFill>
              </a:rPr>
              <a:t>Student Voice </a:t>
            </a:r>
          </a:p>
          <a:p>
            <a:pPr marL="342900" indent="-342900">
              <a:buFont typeface="Arial" panose="020B0604020202020204" pitchFamily="34" charset="0"/>
              <a:buChar char="•"/>
            </a:pPr>
            <a:r>
              <a:rPr lang="en-GB" sz="2800" dirty="0">
                <a:solidFill>
                  <a:schemeClr val="tx1"/>
                </a:solidFill>
              </a:rPr>
              <a:t>Course reps</a:t>
            </a:r>
          </a:p>
          <a:p>
            <a:endParaRPr lang="en-GB" dirty="0">
              <a:solidFill>
                <a:schemeClr val="tx1"/>
              </a:solidFill>
            </a:endParaRPr>
          </a:p>
        </p:txBody>
      </p:sp>
      <p:sp>
        <p:nvSpPr>
          <p:cNvPr id="8" name="Content Placeholder 5">
            <a:extLst>
              <a:ext uri="{FF2B5EF4-FFF2-40B4-BE49-F238E27FC236}">
                <a16:creationId xmlns:a16="http://schemas.microsoft.com/office/drawing/2014/main" id="{CC10264A-8601-923C-F21C-86DF41A918CC}"/>
              </a:ext>
            </a:extLst>
          </p:cNvPr>
          <p:cNvSpPr txBox="1">
            <a:spLocks/>
          </p:cNvSpPr>
          <p:nvPr/>
        </p:nvSpPr>
        <p:spPr>
          <a:xfrm>
            <a:off x="7032709" y="1309050"/>
            <a:ext cx="5319713" cy="3857624"/>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2"/>
              </a:rPr>
              <a:t>Student Charter</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Safeguarding</a:t>
            </a:r>
            <a:endPar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1"/>
                </a:solidFill>
                <a:latin typeface="Calibri" panose="020F0502020204030204"/>
                <a:hlinkClick r:id="rId4"/>
              </a:rPr>
              <a:t>PREVENT</a:t>
            </a:r>
            <a:endParaRPr lang="en-GB" dirty="0">
              <a:solidFill>
                <a:schemeClr val="accent1"/>
              </a:solidFill>
              <a:latin typeface="Calibri" panose="020F0502020204030204"/>
            </a:endParaRP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chemeClr val="accent1"/>
                </a:solidFill>
                <a:effectLst/>
                <a:uLnTx/>
                <a:uFillTx/>
                <a:latin typeface="Calibri" panose="020F0502020204030204"/>
                <a:ea typeface="+mn-ea"/>
                <a:cs typeface="+mn-cs"/>
              </a:rPr>
              <a:t>British Values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D06BC1C-5CEA-8A6C-4158-F5BD253BDF39}"/>
              </a:ext>
            </a:extLst>
          </p:cNvPr>
          <p:cNvSpPr txBox="1"/>
          <p:nvPr/>
        </p:nvSpPr>
        <p:spPr>
          <a:xfrm>
            <a:off x="7242571" y="4230617"/>
            <a:ext cx="2573974" cy="646331"/>
          </a:xfrm>
          <a:prstGeom prst="rect">
            <a:avLst/>
          </a:prstGeom>
          <a:solidFill>
            <a:schemeClr val="bg1"/>
          </a:solidFill>
          <a:ln w="57150">
            <a:solidFill>
              <a:srgbClr val="FF0000"/>
            </a:solidFill>
          </a:ln>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Professionally Registered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Engineer</a:t>
            </a:r>
          </a:p>
        </p:txBody>
      </p:sp>
      <p:sp>
        <p:nvSpPr>
          <p:cNvPr id="10" name="TextBox 9">
            <a:extLst>
              <a:ext uri="{FF2B5EF4-FFF2-40B4-BE49-F238E27FC236}">
                <a16:creationId xmlns:a16="http://schemas.microsoft.com/office/drawing/2014/main" id="{DA2A2398-0E55-15AF-D16B-B9AB78D4C35A}"/>
              </a:ext>
            </a:extLst>
          </p:cNvPr>
          <p:cNvSpPr txBox="1"/>
          <p:nvPr/>
        </p:nvSpPr>
        <p:spPr>
          <a:xfrm>
            <a:off x="4045725" y="4392662"/>
            <a:ext cx="2434128" cy="1200329"/>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Academic Qualifications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BEng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latin typeface="Calibri" panose="020F0502020204030204"/>
              </a:rPr>
              <a:t>Dip HE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effectLst/>
                <a:uLnTx/>
                <a:uFillTx/>
                <a:latin typeface="Calibri" panose="020F0502020204030204"/>
                <a:ea typeface="+mn-ea"/>
                <a:cs typeface="+mn-cs"/>
              </a:rPr>
              <a:t>Cert HE</a:t>
            </a:r>
          </a:p>
        </p:txBody>
      </p:sp>
      <p:cxnSp>
        <p:nvCxnSpPr>
          <p:cNvPr id="11" name="Straight Arrow Connector 10">
            <a:extLst>
              <a:ext uri="{FF2B5EF4-FFF2-40B4-BE49-F238E27FC236}">
                <a16:creationId xmlns:a16="http://schemas.microsoft.com/office/drawing/2014/main" id="{EFB7E574-09B6-D835-6CC7-A5C05FF60665}"/>
              </a:ext>
            </a:extLst>
          </p:cNvPr>
          <p:cNvCxnSpPr>
            <a:cxnSpLocks/>
          </p:cNvCxnSpPr>
          <p:nvPr/>
        </p:nvCxnSpPr>
        <p:spPr>
          <a:xfrm>
            <a:off x="4256147" y="3036482"/>
            <a:ext cx="2986424" cy="139601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90A55A5-69D6-111D-A846-A4246670ADAB}"/>
              </a:ext>
            </a:extLst>
          </p:cNvPr>
          <p:cNvCxnSpPr>
            <a:cxnSpLocks/>
          </p:cNvCxnSpPr>
          <p:nvPr/>
        </p:nvCxnSpPr>
        <p:spPr>
          <a:xfrm flipV="1">
            <a:off x="5852083" y="4876948"/>
            <a:ext cx="1390488" cy="31504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E8046D6-1659-3B67-8DDE-97A64B305499}"/>
              </a:ext>
            </a:extLst>
          </p:cNvPr>
          <p:cNvCxnSpPr>
            <a:cxnSpLocks/>
          </p:cNvCxnSpPr>
          <p:nvPr/>
        </p:nvCxnSpPr>
        <p:spPr>
          <a:xfrm>
            <a:off x="5262789" y="2869930"/>
            <a:ext cx="1979782" cy="133537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6160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F48C96C-DCC2-36AC-AA6C-BAFF122401A7}"/>
              </a:ext>
            </a:extLst>
          </p:cNvPr>
          <p:cNvSpPr txBox="1">
            <a:spLocks/>
          </p:cNvSpPr>
          <p:nvPr/>
        </p:nvSpPr>
        <p:spPr>
          <a:xfrm>
            <a:off x="3820295" y="434947"/>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1" i="0" u="none" strike="noStrike" kern="1200" cap="none" spc="0" normalizeH="0" baseline="0" noProof="0" dirty="0">
                <a:ln>
                  <a:noFill/>
                </a:ln>
                <a:effectLst/>
                <a:uLnTx/>
                <a:uFillTx/>
                <a:latin typeface="Calibri Light" panose="020F0302020204030204"/>
                <a:ea typeface="+mj-ea"/>
                <a:cs typeface="+mj-cs"/>
              </a:rPr>
              <a:t>Learning Resources</a:t>
            </a:r>
          </a:p>
        </p:txBody>
      </p:sp>
      <p:sp>
        <p:nvSpPr>
          <p:cNvPr id="7" name="Content Placeholder 5">
            <a:extLst>
              <a:ext uri="{FF2B5EF4-FFF2-40B4-BE49-F238E27FC236}">
                <a16:creationId xmlns:a16="http://schemas.microsoft.com/office/drawing/2014/main" id="{2DB6E9F4-D466-19CF-E1B3-E1B0DC250653}"/>
              </a:ext>
            </a:extLst>
          </p:cNvPr>
          <p:cNvSpPr>
            <a:spLocks noGrp="1"/>
          </p:cNvSpPr>
          <p:nvPr>
            <p:ph idx="1"/>
          </p:nvPr>
        </p:nvSpPr>
        <p:spPr>
          <a:xfrm>
            <a:off x="671332" y="1634926"/>
            <a:ext cx="10849336" cy="3857624"/>
          </a:xfrm>
        </p:spPr>
        <p:txBody>
          <a:bodyPr wrap="square"/>
          <a:lstStyle/>
          <a:p>
            <a:pPr marL="342900" indent="-342900">
              <a:buFont typeface="Arial" panose="020B0604020202020204" pitchFamily="34" charset="0"/>
              <a:buChar char="•"/>
            </a:pPr>
            <a:r>
              <a:rPr lang="en-GB" sz="2800" dirty="0">
                <a:solidFill>
                  <a:schemeClr val="accent1"/>
                </a:solidFill>
                <a:hlinkClick r:id="rId2">
                  <a:extLst>
                    <a:ext uri="{A12FA001-AC4F-418D-AE19-62706E023703}">
                      <ahyp:hlinkClr xmlns:ahyp="http://schemas.microsoft.com/office/drawing/2018/hyperlinkcolor" val="tx"/>
                    </a:ext>
                  </a:extLst>
                </a:hlinkClick>
              </a:rPr>
              <a:t>Library getting started guides</a:t>
            </a:r>
            <a:endParaRPr lang="en-GB" sz="2800" dirty="0">
              <a:solidFill>
                <a:schemeClr val="accent1"/>
              </a:solidFill>
            </a:endParaRPr>
          </a:p>
          <a:p>
            <a:pPr marL="342900" indent="-342900">
              <a:buFont typeface="Arial" panose="020B0604020202020204" pitchFamily="34" charset="0"/>
              <a:buChar char="•"/>
            </a:pPr>
            <a:r>
              <a:rPr lang="en-GB" sz="2800" dirty="0">
                <a:solidFill>
                  <a:schemeClr val="accent1"/>
                </a:solidFill>
                <a:hlinkClick r:id="rId3">
                  <a:extLst>
                    <a:ext uri="{A12FA001-AC4F-418D-AE19-62706E023703}">
                      <ahyp:hlinkClr xmlns:ahyp="http://schemas.microsoft.com/office/drawing/2018/hyperlinkcolor" val="tx"/>
                    </a:ext>
                  </a:extLst>
                </a:hlinkClick>
              </a:rPr>
              <a:t>UWTSD Referencing Handbooks and Cite them Right online platform</a:t>
            </a:r>
            <a:endParaRPr lang="en-GB" sz="2800" dirty="0">
              <a:solidFill>
                <a:schemeClr val="accent1"/>
              </a:solidFill>
            </a:endParaRPr>
          </a:p>
          <a:p>
            <a:pPr marL="342900" indent="-342900">
              <a:buFont typeface="Arial" panose="020B0604020202020204" pitchFamily="34" charset="0"/>
              <a:buChar char="•"/>
            </a:pPr>
            <a:r>
              <a:rPr lang="en-GB" dirty="0">
                <a:solidFill>
                  <a:schemeClr val="tx1"/>
                </a:solidFill>
              </a:rPr>
              <a:t>LinkedIn Learning </a:t>
            </a:r>
            <a:endParaRPr lang="en-GB" dirty="0">
              <a:solidFill>
                <a:schemeClr val="accent1"/>
              </a:solidFill>
            </a:endParaRPr>
          </a:p>
          <a:p>
            <a:pPr marL="342900" indent="-342900">
              <a:buFont typeface="Arial" panose="020B0604020202020204" pitchFamily="34" charset="0"/>
              <a:buChar char="•"/>
            </a:pPr>
            <a:r>
              <a:rPr lang="en-GB" dirty="0">
                <a:solidFill>
                  <a:schemeClr val="accent1"/>
                </a:solidFill>
                <a:hlinkClick r:id="rId4">
                  <a:extLst>
                    <a:ext uri="{A12FA001-AC4F-418D-AE19-62706E023703}">
                      <ahyp:hlinkClr xmlns:ahyp="http://schemas.microsoft.com/office/drawing/2018/hyperlinkcolor" val="tx"/>
                    </a:ext>
                  </a:extLst>
                </a:hlinkClick>
              </a:rPr>
              <a:t>JISC Discovery Tool</a:t>
            </a:r>
            <a:endParaRPr lang="en-GB" dirty="0">
              <a:solidFill>
                <a:schemeClr val="accent1"/>
              </a:solidFill>
            </a:endParaRPr>
          </a:p>
          <a:p>
            <a:pPr marL="342900" indent="-342900">
              <a:buFont typeface="Arial" panose="020B0604020202020204" pitchFamily="34" charset="0"/>
              <a:buChar char="•"/>
            </a:pPr>
            <a:r>
              <a:rPr lang="en-GB" dirty="0">
                <a:solidFill>
                  <a:schemeClr val="tx1"/>
                </a:solidFill>
              </a:rPr>
              <a:t>Library Tours – Thursday </a:t>
            </a:r>
          </a:p>
        </p:txBody>
      </p:sp>
    </p:spTree>
    <p:extLst>
      <p:ext uri="{BB962C8B-B14F-4D97-AF65-F5344CB8AC3E}">
        <p14:creationId xmlns:p14="http://schemas.microsoft.com/office/powerpoint/2010/main" val="2309873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39A797B-236F-80B6-FFD7-C4BCC8084BB6}"/>
              </a:ext>
            </a:extLst>
          </p:cNvPr>
          <p:cNvSpPr>
            <a:spLocks noGrp="1"/>
          </p:cNvSpPr>
          <p:nvPr>
            <p:ph type="title"/>
          </p:nvPr>
        </p:nvSpPr>
        <p:spPr>
          <a:xfrm>
            <a:off x="3870597" y="232950"/>
            <a:ext cx="4999383" cy="646343"/>
          </a:xfrm>
        </p:spPr>
        <p:txBody>
          <a:bodyPr>
            <a:noAutofit/>
          </a:bodyPr>
          <a:lstStyle/>
          <a:p>
            <a:r>
              <a:rPr lang="en-GB" sz="3600" dirty="0">
                <a:solidFill>
                  <a:schemeClr val="tx1"/>
                </a:solidFill>
              </a:rPr>
              <a:t>Few points to remember</a:t>
            </a:r>
          </a:p>
        </p:txBody>
      </p:sp>
      <p:sp>
        <p:nvSpPr>
          <p:cNvPr id="7" name="Content Placeholder 2">
            <a:extLst>
              <a:ext uri="{FF2B5EF4-FFF2-40B4-BE49-F238E27FC236}">
                <a16:creationId xmlns:a16="http://schemas.microsoft.com/office/drawing/2014/main" id="{ED53B82F-12D6-8CB8-DCB3-AF194F715D6B}"/>
              </a:ext>
            </a:extLst>
          </p:cNvPr>
          <p:cNvSpPr>
            <a:spLocks noGrp="1"/>
          </p:cNvSpPr>
          <p:nvPr>
            <p:ph idx="1"/>
          </p:nvPr>
        </p:nvSpPr>
        <p:spPr>
          <a:xfrm>
            <a:off x="806580" y="1268760"/>
            <a:ext cx="4170533" cy="2160240"/>
          </a:xfrm>
        </p:spPr>
        <p:txBody>
          <a:bodyPr>
            <a:noAutofit/>
          </a:bodyPr>
          <a:lstStyle/>
          <a:p>
            <a:r>
              <a:rPr lang="en-GB" sz="2400" dirty="0">
                <a:solidFill>
                  <a:schemeClr val="tx1"/>
                </a:solidFill>
              </a:rPr>
              <a:t>Team working</a:t>
            </a:r>
          </a:p>
          <a:p>
            <a:r>
              <a:rPr lang="en-GB" sz="2400" dirty="0">
                <a:solidFill>
                  <a:schemeClr val="tx1"/>
                </a:solidFill>
              </a:rPr>
              <a:t>Time management</a:t>
            </a:r>
          </a:p>
          <a:p>
            <a:r>
              <a:rPr lang="en-GB" sz="2400" dirty="0">
                <a:solidFill>
                  <a:schemeClr val="tx1"/>
                </a:solidFill>
              </a:rPr>
              <a:t>Do not leave till late</a:t>
            </a:r>
          </a:p>
          <a:p>
            <a:r>
              <a:rPr lang="en-GB" sz="2400" dirty="0">
                <a:solidFill>
                  <a:schemeClr val="tx1"/>
                </a:solidFill>
              </a:rPr>
              <a:t>Talk to us</a:t>
            </a:r>
          </a:p>
          <a:p>
            <a:r>
              <a:rPr lang="en-GB" sz="2400" dirty="0">
                <a:solidFill>
                  <a:schemeClr val="tx1"/>
                </a:solidFill>
              </a:rPr>
              <a:t>Be respectful</a:t>
            </a:r>
          </a:p>
          <a:p>
            <a:r>
              <a:rPr lang="en-GB" sz="2400" dirty="0">
                <a:solidFill>
                  <a:schemeClr val="tx1"/>
                </a:solidFill>
              </a:rPr>
              <a:t>We are here to support you.</a:t>
            </a: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endParaRPr lang="en-GB" sz="2400" dirty="0">
              <a:solidFill>
                <a:schemeClr val="tx1"/>
              </a:solidFill>
            </a:endParaRPr>
          </a:p>
        </p:txBody>
      </p:sp>
      <p:pic>
        <p:nvPicPr>
          <p:cNvPr id="8" name="Picture 7">
            <a:extLst>
              <a:ext uri="{FF2B5EF4-FFF2-40B4-BE49-F238E27FC236}">
                <a16:creationId xmlns:a16="http://schemas.microsoft.com/office/drawing/2014/main" id="{4E8682DE-BF90-3E6B-5276-0198BCB1668E}"/>
              </a:ext>
            </a:extLst>
          </p:cNvPr>
          <p:cNvPicPr>
            <a:picLocks noChangeAspect="1"/>
          </p:cNvPicPr>
          <p:nvPr/>
        </p:nvPicPr>
        <p:blipFill>
          <a:blip r:embed="rId2"/>
          <a:stretch>
            <a:fillRect/>
          </a:stretch>
        </p:blipFill>
        <p:spPr>
          <a:xfrm>
            <a:off x="5729468" y="988826"/>
            <a:ext cx="5855645" cy="4002733"/>
          </a:xfrm>
          <a:prstGeom prst="rect">
            <a:avLst/>
          </a:prstGeom>
        </p:spPr>
      </p:pic>
    </p:spTree>
    <p:extLst>
      <p:ext uri="{BB962C8B-B14F-4D97-AF65-F5344CB8AC3E}">
        <p14:creationId xmlns:p14="http://schemas.microsoft.com/office/powerpoint/2010/main" val="207978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wipe(down)">
                                      <p:cBhvr>
                                        <p:cTn id="14" dur="580">
                                          <p:stCondLst>
                                            <p:cond delay="0"/>
                                          </p:stCondLst>
                                        </p:cTn>
                                        <p:tgtEl>
                                          <p:spTgt spid="7">
                                            <p:txEl>
                                              <p:pRg st="0" end="0"/>
                                            </p:txEl>
                                          </p:spTgt>
                                        </p:tgtEl>
                                      </p:cBhvr>
                                    </p:animEffect>
                                    <p:anim calcmode="lin" valueType="num">
                                      <p:cBhvr>
                                        <p:cTn id="15"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7">
                                            <p:txEl>
                                              <p:pRg st="0" end="0"/>
                                            </p:txEl>
                                          </p:spTgt>
                                        </p:tgtEl>
                                      </p:cBhvr>
                                      <p:to x="100000" y="60000"/>
                                    </p:animScale>
                                    <p:animScale>
                                      <p:cBhvr>
                                        <p:cTn id="21" dur="166" decel="50000">
                                          <p:stCondLst>
                                            <p:cond delay="676"/>
                                          </p:stCondLst>
                                        </p:cTn>
                                        <p:tgtEl>
                                          <p:spTgt spid="7">
                                            <p:txEl>
                                              <p:pRg st="0" end="0"/>
                                            </p:txEl>
                                          </p:spTgt>
                                        </p:tgtEl>
                                      </p:cBhvr>
                                      <p:to x="100000" y="100000"/>
                                    </p:animScale>
                                    <p:animScale>
                                      <p:cBhvr>
                                        <p:cTn id="22" dur="26">
                                          <p:stCondLst>
                                            <p:cond delay="1312"/>
                                          </p:stCondLst>
                                        </p:cTn>
                                        <p:tgtEl>
                                          <p:spTgt spid="7">
                                            <p:txEl>
                                              <p:pRg st="0" end="0"/>
                                            </p:txEl>
                                          </p:spTgt>
                                        </p:tgtEl>
                                      </p:cBhvr>
                                      <p:to x="100000" y="80000"/>
                                    </p:animScale>
                                    <p:animScale>
                                      <p:cBhvr>
                                        <p:cTn id="23" dur="166" decel="50000">
                                          <p:stCondLst>
                                            <p:cond delay="1338"/>
                                          </p:stCondLst>
                                        </p:cTn>
                                        <p:tgtEl>
                                          <p:spTgt spid="7">
                                            <p:txEl>
                                              <p:pRg st="0" end="0"/>
                                            </p:txEl>
                                          </p:spTgt>
                                        </p:tgtEl>
                                      </p:cBhvr>
                                      <p:to x="100000" y="100000"/>
                                    </p:animScale>
                                    <p:animScale>
                                      <p:cBhvr>
                                        <p:cTn id="24" dur="26">
                                          <p:stCondLst>
                                            <p:cond delay="1642"/>
                                          </p:stCondLst>
                                        </p:cTn>
                                        <p:tgtEl>
                                          <p:spTgt spid="7">
                                            <p:txEl>
                                              <p:pRg st="0" end="0"/>
                                            </p:txEl>
                                          </p:spTgt>
                                        </p:tgtEl>
                                      </p:cBhvr>
                                      <p:to x="100000" y="90000"/>
                                    </p:animScale>
                                    <p:animScale>
                                      <p:cBhvr>
                                        <p:cTn id="25" dur="166" decel="50000">
                                          <p:stCondLst>
                                            <p:cond delay="1668"/>
                                          </p:stCondLst>
                                        </p:cTn>
                                        <p:tgtEl>
                                          <p:spTgt spid="7">
                                            <p:txEl>
                                              <p:pRg st="0" end="0"/>
                                            </p:txEl>
                                          </p:spTgt>
                                        </p:tgtEl>
                                      </p:cBhvr>
                                      <p:to x="100000" y="100000"/>
                                    </p:animScale>
                                    <p:animScale>
                                      <p:cBhvr>
                                        <p:cTn id="26" dur="26">
                                          <p:stCondLst>
                                            <p:cond delay="1808"/>
                                          </p:stCondLst>
                                        </p:cTn>
                                        <p:tgtEl>
                                          <p:spTgt spid="7">
                                            <p:txEl>
                                              <p:pRg st="0" end="0"/>
                                            </p:txEl>
                                          </p:spTgt>
                                        </p:tgtEl>
                                      </p:cBhvr>
                                      <p:to x="100000" y="95000"/>
                                    </p:animScale>
                                    <p:animScale>
                                      <p:cBhvr>
                                        <p:cTn id="27" dur="166" decel="50000">
                                          <p:stCondLst>
                                            <p:cond delay="1834"/>
                                          </p:stCondLst>
                                        </p:cTn>
                                        <p:tgtEl>
                                          <p:spTgt spid="7">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7">
                                            <p:txEl>
                                              <p:pRg st="1" end="1"/>
                                            </p:txEl>
                                          </p:spTgt>
                                        </p:tgtEl>
                                        <p:attrNameLst>
                                          <p:attrName>style.visibility</p:attrName>
                                        </p:attrNameLst>
                                      </p:cBhvr>
                                      <p:to>
                                        <p:strVal val="visible"/>
                                      </p:to>
                                    </p:set>
                                    <p:animEffect transition="in" filter="wipe(down)">
                                      <p:cBhvr>
                                        <p:cTn id="32" dur="580">
                                          <p:stCondLst>
                                            <p:cond delay="0"/>
                                          </p:stCondLst>
                                        </p:cTn>
                                        <p:tgtEl>
                                          <p:spTgt spid="7">
                                            <p:txEl>
                                              <p:pRg st="1" end="1"/>
                                            </p:txEl>
                                          </p:spTgt>
                                        </p:tgtEl>
                                      </p:cBhvr>
                                    </p:animEffect>
                                    <p:anim calcmode="lin" valueType="num">
                                      <p:cBhvr>
                                        <p:cTn id="33" dur="1822" tmFilter="0,0; 0.14,0.36; 0.43,0.73; 0.71,0.91; 1.0,1.0">
                                          <p:stCondLst>
                                            <p:cond delay="0"/>
                                          </p:stCondLst>
                                        </p:cTn>
                                        <p:tgtEl>
                                          <p:spTgt spid="7">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7">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7">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7">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7">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7">
                                            <p:txEl>
                                              <p:pRg st="1" end="1"/>
                                            </p:txEl>
                                          </p:spTgt>
                                        </p:tgtEl>
                                      </p:cBhvr>
                                      <p:to x="100000" y="60000"/>
                                    </p:animScale>
                                    <p:animScale>
                                      <p:cBhvr>
                                        <p:cTn id="39" dur="166" decel="50000">
                                          <p:stCondLst>
                                            <p:cond delay="676"/>
                                          </p:stCondLst>
                                        </p:cTn>
                                        <p:tgtEl>
                                          <p:spTgt spid="7">
                                            <p:txEl>
                                              <p:pRg st="1" end="1"/>
                                            </p:txEl>
                                          </p:spTgt>
                                        </p:tgtEl>
                                      </p:cBhvr>
                                      <p:to x="100000" y="100000"/>
                                    </p:animScale>
                                    <p:animScale>
                                      <p:cBhvr>
                                        <p:cTn id="40" dur="26">
                                          <p:stCondLst>
                                            <p:cond delay="1312"/>
                                          </p:stCondLst>
                                        </p:cTn>
                                        <p:tgtEl>
                                          <p:spTgt spid="7">
                                            <p:txEl>
                                              <p:pRg st="1" end="1"/>
                                            </p:txEl>
                                          </p:spTgt>
                                        </p:tgtEl>
                                      </p:cBhvr>
                                      <p:to x="100000" y="80000"/>
                                    </p:animScale>
                                    <p:animScale>
                                      <p:cBhvr>
                                        <p:cTn id="41" dur="166" decel="50000">
                                          <p:stCondLst>
                                            <p:cond delay="1338"/>
                                          </p:stCondLst>
                                        </p:cTn>
                                        <p:tgtEl>
                                          <p:spTgt spid="7">
                                            <p:txEl>
                                              <p:pRg st="1" end="1"/>
                                            </p:txEl>
                                          </p:spTgt>
                                        </p:tgtEl>
                                      </p:cBhvr>
                                      <p:to x="100000" y="100000"/>
                                    </p:animScale>
                                    <p:animScale>
                                      <p:cBhvr>
                                        <p:cTn id="42" dur="26">
                                          <p:stCondLst>
                                            <p:cond delay="1642"/>
                                          </p:stCondLst>
                                        </p:cTn>
                                        <p:tgtEl>
                                          <p:spTgt spid="7">
                                            <p:txEl>
                                              <p:pRg st="1" end="1"/>
                                            </p:txEl>
                                          </p:spTgt>
                                        </p:tgtEl>
                                      </p:cBhvr>
                                      <p:to x="100000" y="90000"/>
                                    </p:animScale>
                                    <p:animScale>
                                      <p:cBhvr>
                                        <p:cTn id="43" dur="166" decel="50000">
                                          <p:stCondLst>
                                            <p:cond delay="1668"/>
                                          </p:stCondLst>
                                        </p:cTn>
                                        <p:tgtEl>
                                          <p:spTgt spid="7">
                                            <p:txEl>
                                              <p:pRg st="1" end="1"/>
                                            </p:txEl>
                                          </p:spTgt>
                                        </p:tgtEl>
                                      </p:cBhvr>
                                      <p:to x="100000" y="100000"/>
                                    </p:animScale>
                                    <p:animScale>
                                      <p:cBhvr>
                                        <p:cTn id="44" dur="26">
                                          <p:stCondLst>
                                            <p:cond delay="1808"/>
                                          </p:stCondLst>
                                        </p:cTn>
                                        <p:tgtEl>
                                          <p:spTgt spid="7">
                                            <p:txEl>
                                              <p:pRg st="1" end="1"/>
                                            </p:txEl>
                                          </p:spTgt>
                                        </p:tgtEl>
                                      </p:cBhvr>
                                      <p:to x="100000" y="95000"/>
                                    </p:animScale>
                                    <p:animScale>
                                      <p:cBhvr>
                                        <p:cTn id="45" dur="166" decel="50000">
                                          <p:stCondLst>
                                            <p:cond delay="1834"/>
                                          </p:stCondLst>
                                        </p:cTn>
                                        <p:tgtEl>
                                          <p:spTgt spid="7">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7">
                                            <p:txEl>
                                              <p:pRg st="2" end="2"/>
                                            </p:txEl>
                                          </p:spTgt>
                                        </p:tgtEl>
                                        <p:attrNameLst>
                                          <p:attrName>style.visibility</p:attrName>
                                        </p:attrNameLst>
                                      </p:cBhvr>
                                      <p:to>
                                        <p:strVal val="visible"/>
                                      </p:to>
                                    </p:set>
                                    <p:animEffect transition="in" filter="wipe(down)">
                                      <p:cBhvr>
                                        <p:cTn id="50" dur="580">
                                          <p:stCondLst>
                                            <p:cond delay="0"/>
                                          </p:stCondLst>
                                        </p:cTn>
                                        <p:tgtEl>
                                          <p:spTgt spid="7">
                                            <p:txEl>
                                              <p:pRg st="2" end="2"/>
                                            </p:txEl>
                                          </p:spTgt>
                                        </p:tgtEl>
                                      </p:cBhvr>
                                    </p:animEffect>
                                    <p:anim calcmode="lin" valueType="num">
                                      <p:cBhvr>
                                        <p:cTn id="51"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7">
                                            <p:txEl>
                                              <p:pRg st="2" end="2"/>
                                            </p:txEl>
                                          </p:spTgt>
                                        </p:tgtEl>
                                      </p:cBhvr>
                                      <p:to x="100000" y="60000"/>
                                    </p:animScale>
                                    <p:animScale>
                                      <p:cBhvr>
                                        <p:cTn id="57" dur="166" decel="50000">
                                          <p:stCondLst>
                                            <p:cond delay="676"/>
                                          </p:stCondLst>
                                        </p:cTn>
                                        <p:tgtEl>
                                          <p:spTgt spid="7">
                                            <p:txEl>
                                              <p:pRg st="2" end="2"/>
                                            </p:txEl>
                                          </p:spTgt>
                                        </p:tgtEl>
                                      </p:cBhvr>
                                      <p:to x="100000" y="100000"/>
                                    </p:animScale>
                                    <p:animScale>
                                      <p:cBhvr>
                                        <p:cTn id="58" dur="26">
                                          <p:stCondLst>
                                            <p:cond delay="1312"/>
                                          </p:stCondLst>
                                        </p:cTn>
                                        <p:tgtEl>
                                          <p:spTgt spid="7">
                                            <p:txEl>
                                              <p:pRg st="2" end="2"/>
                                            </p:txEl>
                                          </p:spTgt>
                                        </p:tgtEl>
                                      </p:cBhvr>
                                      <p:to x="100000" y="80000"/>
                                    </p:animScale>
                                    <p:animScale>
                                      <p:cBhvr>
                                        <p:cTn id="59" dur="166" decel="50000">
                                          <p:stCondLst>
                                            <p:cond delay="1338"/>
                                          </p:stCondLst>
                                        </p:cTn>
                                        <p:tgtEl>
                                          <p:spTgt spid="7">
                                            <p:txEl>
                                              <p:pRg st="2" end="2"/>
                                            </p:txEl>
                                          </p:spTgt>
                                        </p:tgtEl>
                                      </p:cBhvr>
                                      <p:to x="100000" y="100000"/>
                                    </p:animScale>
                                    <p:animScale>
                                      <p:cBhvr>
                                        <p:cTn id="60" dur="26">
                                          <p:stCondLst>
                                            <p:cond delay="1642"/>
                                          </p:stCondLst>
                                        </p:cTn>
                                        <p:tgtEl>
                                          <p:spTgt spid="7">
                                            <p:txEl>
                                              <p:pRg st="2" end="2"/>
                                            </p:txEl>
                                          </p:spTgt>
                                        </p:tgtEl>
                                      </p:cBhvr>
                                      <p:to x="100000" y="90000"/>
                                    </p:animScale>
                                    <p:animScale>
                                      <p:cBhvr>
                                        <p:cTn id="61" dur="166" decel="50000">
                                          <p:stCondLst>
                                            <p:cond delay="1668"/>
                                          </p:stCondLst>
                                        </p:cTn>
                                        <p:tgtEl>
                                          <p:spTgt spid="7">
                                            <p:txEl>
                                              <p:pRg st="2" end="2"/>
                                            </p:txEl>
                                          </p:spTgt>
                                        </p:tgtEl>
                                      </p:cBhvr>
                                      <p:to x="100000" y="100000"/>
                                    </p:animScale>
                                    <p:animScale>
                                      <p:cBhvr>
                                        <p:cTn id="62" dur="26">
                                          <p:stCondLst>
                                            <p:cond delay="1808"/>
                                          </p:stCondLst>
                                        </p:cTn>
                                        <p:tgtEl>
                                          <p:spTgt spid="7">
                                            <p:txEl>
                                              <p:pRg st="2" end="2"/>
                                            </p:txEl>
                                          </p:spTgt>
                                        </p:tgtEl>
                                      </p:cBhvr>
                                      <p:to x="100000" y="95000"/>
                                    </p:animScale>
                                    <p:animScale>
                                      <p:cBhvr>
                                        <p:cTn id="63" dur="166" decel="50000">
                                          <p:stCondLst>
                                            <p:cond delay="1834"/>
                                          </p:stCondLst>
                                        </p:cTn>
                                        <p:tgtEl>
                                          <p:spTgt spid="7">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grpId="0" nodeType="clickEffect">
                                  <p:stCondLst>
                                    <p:cond delay="0"/>
                                  </p:stCondLst>
                                  <p:childTnLst>
                                    <p:set>
                                      <p:cBhvr>
                                        <p:cTn id="67" dur="1" fill="hold">
                                          <p:stCondLst>
                                            <p:cond delay="0"/>
                                          </p:stCondLst>
                                        </p:cTn>
                                        <p:tgtEl>
                                          <p:spTgt spid="7">
                                            <p:txEl>
                                              <p:pRg st="3" end="3"/>
                                            </p:txEl>
                                          </p:spTgt>
                                        </p:tgtEl>
                                        <p:attrNameLst>
                                          <p:attrName>style.visibility</p:attrName>
                                        </p:attrNameLst>
                                      </p:cBhvr>
                                      <p:to>
                                        <p:strVal val="visible"/>
                                      </p:to>
                                    </p:set>
                                    <p:animEffect transition="in" filter="wipe(down)">
                                      <p:cBhvr>
                                        <p:cTn id="68" dur="580">
                                          <p:stCondLst>
                                            <p:cond delay="0"/>
                                          </p:stCondLst>
                                        </p:cTn>
                                        <p:tgtEl>
                                          <p:spTgt spid="7">
                                            <p:txEl>
                                              <p:pRg st="3" end="3"/>
                                            </p:txEl>
                                          </p:spTgt>
                                        </p:tgtEl>
                                      </p:cBhvr>
                                    </p:animEffect>
                                    <p:anim calcmode="lin" valueType="num">
                                      <p:cBhvr>
                                        <p:cTn id="69" dur="1822" tmFilter="0,0; 0.14,0.36; 0.43,0.73; 0.71,0.91; 1.0,1.0">
                                          <p:stCondLst>
                                            <p:cond delay="0"/>
                                          </p:stCondLst>
                                        </p:cTn>
                                        <p:tgtEl>
                                          <p:spTgt spid="7">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7">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7">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7">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7">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7">
                                            <p:txEl>
                                              <p:pRg st="3" end="3"/>
                                            </p:txEl>
                                          </p:spTgt>
                                        </p:tgtEl>
                                      </p:cBhvr>
                                      <p:to x="100000" y="60000"/>
                                    </p:animScale>
                                    <p:animScale>
                                      <p:cBhvr>
                                        <p:cTn id="75" dur="166" decel="50000">
                                          <p:stCondLst>
                                            <p:cond delay="676"/>
                                          </p:stCondLst>
                                        </p:cTn>
                                        <p:tgtEl>
                                          <p:spTgt spid="7">
                                            <p:txEl>
                                              <p:pRg st="3" end="3"/>
                                            </p:txEl>
                                          </p:spTgt>
                                        </p:tgtEl>
                                      </p:cBhvr>
                                      <p:to x="100000" y="100000"/>
                                    </p:animScale>
                                    <p:animScale>
                                      <p:cBhvr>
                                        <p:cTn id="76" dur="26">
                                          <p:stCondLst>
                                            <p:cond delay="1312"/>
                                          </p:stCondLst>
                                        </p:cTn>
                                        <p:tgtEl>
                                          <p:spTgt spid="7">
                                            <p:txEl>
                                              <p:pRg st="3" end="3"/>
                                            </p:txEl>
                                          </p:spTgt>
                                        </p:tgtEl>
                                      </p:cBhvr>
                                      <p:to x="100000" y="80000"/>
                                    </p:animScale>
                                    <p:animScale>
                                      <p:cBhvr>
                                        <p:cTn id="77" dur="166" decel="50000">
                                          <p:stCondLst>
                                            <p:cond delay="1338"/>
                                          </p:stCondLst>
                                        </p:cTn>
                                        <p:tgtEl>
                                          <p:spTgt spid="7">
                                            <p:txEl>
                                              <p:pRg st="3" end="3"/>
                                            </p:txEl>
                                          </p:spTgt>
                                        </p:tgtEl>
                                      </p:cBhvr>
                                      <p:to x="100000" y="100000"/>
                                    </p:animScale>
                                    <p:animScale>
                                      <p:cBhvr>
                                        <p:cTn id="78" dur="26">
                                          <p:stCondLst>
                                            <p:cond delay="1642"/>
                                          </p:stCondLst>
                                        </p:cTn>
                                        <p:tgtEl>
                                          <p:spTgt spid="7">
                                            <p:txEl>
                                              <p:pRg st="3" end="3"/>
                                            </p:txEl>
                                          </p:spTgt>
                                        </p:tgtEl>
                                      </p:cBhvr>
                                      <p:to x="100000" y="90000"/>
                                    </p:animScale>
                                    <p:animScale>
                                      <p:cBhvr>
                                        <p:cTn id="79" dur="166" decel="50000">
                                          <p:stCondLst>
                                            <p:cond delay="1668"/>
                                          </p:stCondLst>
                                        </p:cTn>
                                        <p:tgtEl>
                                          <p:spTgt spid="7">
                                            <p:txEl>
                                              <p:pRg st="3" end="3"/>
                                            </p:txEl>
                                          </p:spTgt>
                                        </p:tgtEl>
                                      </p:cBhvr>
                                      <p:to x="100000" y="100000"/>
                                    </p:animScale>
                                    <p:animScale>
                                      <p:cBhvr>
                                        <p:cTn id="80" dur="26">
                                          <p:stCondLst>
                                            <p:cond delay="1808"/>
                                          </p:stCondLst>
                                        </p:cTn>
                                        <p:tgtEl>
                                          <p:spTgt spid="7">
                                            <p:txEl>
                                              <p:pRg st="3" end="3"/>
                                            </p:txEl>
                                          </p:spTgt>
                                        </p:tgtEl>
                                      </p:cBhvr>
                                      <p:to x="100000" y="95000"/>
                                    </p:animScale>
                                    <p:animScale>
                                      <p:cBhvr>
                                        <p:cTn id="81" dur="166" decel="50000">
                                          <p:stCondLst>
                                            <p:cond delay="1834"/>
                                          </p:stCondLst>
                                        </p:cTn>
                                        <p:tgtEl>
                                          <p:spTgt spid="7">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grpId="0" nodeType="clickEffect">
                                  <p:stCondLst>
                                    <p:cond delay="0"/>
                                  </p:stCondLst>
                                  <p:childTnLst>
                                    <p:set>
                                      <p:cBhvr>
                                        <p:cTn id="85" dur="1" fill="hold">
                                          <p:stCondLst>
                                            <p:cond delay="0"/>
                                          </p:stCondLst>
                                        </p:cTn>
                                        <p:tgtEl>
                                          <p:spTgt spid="7">
                                            <p:txEl>
                                              <p:pRg st="4" end="4"/>
                                            </p:txEl>
                                          </p:spTgt>
                                        </p:tgtEl>
                                        <p:attrNameLst>
                                          <p:attrName>style.visibility</p:attrName>
                                        </p:attrNameLst>
                                      </p:cBhvr>
                                      <p:to>
                                        <p:strVal val="visible"/>
                                      </p:to>
                                    </p:set>
                                    <p:animEffect transition="in" filter="wipe(down)">
                                      <p:cBhvr>
                                        <p:cTn id="86" dur="580">
                                          <p:stCondLst>
                                            <p:cond delay="0"/>
                                          </p:stCondLst>
                                        </p:cTn>
                                        <p:tgtEl>
                                          <p:spTgt spid="7">
                                            <p:txEl>
                                              <p:pRg st="4" end="4"/>
                                            </p:txEl>
                                          </p:spTgt>
                                        </p:tgtEl>
                                      </p:cBhvr>
                                    </p:animEffect>
                                    <p:anim calcmode="lin" valueType="num">
                                      <p:cBhvr>
                                        <p:cTn id="87"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7">
                                            <p:txEl>
                                              <p:pRg st="4" end="4"/>
                                            </p:txEl>
                                          </p:spTgt>
                                        </p:tgtEl>
                                      </p:cBhvr>
                                      <p:to x="100000" y="60000"/>
                                    </p:animScale>
                                    <p:animScale>
                                      <p:cBhvr>
                                        <p:cTn id="93" dur="166" decel="50000">
                                          <p:stCondLst>
                                            <p:cond delay="676"/>
                                          </p:stCondLst>
                                        </p:cTn>
                                        <p:tgtEl>
                                          <p:spTgt spid="7">
                                            <p:txEl>
                                              <p:pRg st="4" end="4"/>
                                            </p:txEl>
                                          </p:spTgt>
                                        </p:tgtEl>
                                      </p:cBhvr>
                                      <p:to x="100000" y="100000"/>
                                    </p:animScale>
                                    <p:animScale>
                                      <p:cBhvr>
                                        <p:cTn id="94" dur="26">
                                          <p:stCondLst>
                                            <p:cond delay="1312"/>
                                          </p:stCondLst>
                                        </p:cTn>
                                        <p:tgtEl>
                                          <p:spTgt spid="7">
                                            <p:txEl>
                                              <p:pRg st="4" end="4"/>
                                            </p:txEl>
                                          </p:spTgt>
                                        </p:tgtEl>
                                      </p:cBhvr>
                                      <p:to x="100000" y="80000"/>
                                    </p:animScale>
                                    <p:animScale>
                                      <p:cBhvr>
                                        <p:cTn id="95" dur="166" decel="50000">
                                          <p:stCondLst>
                                            <p:cond delay="1338"/>
                                          </p:stCondLst>
                                        </p:cTn>
                                        <p:tgtEl>
                                          <p:spTgt spid="7">
                                            <p:txEl>
                                              <p:pRg st="4" end="4"/>
                                            </p:txEl>
                                          </p:spTgt>
                                        </p:tgtEl>
                                      </p:cBhvr>
                                      <p:to x="100000" y="100000"/>
                                    </p:animScale>
                                    <p:animScale>
                                      <p:cBhvr>
                                        <p:cTn id="96" dur="26">
                                          <p:stCondLst>
                                            <p:cond delay="1642"/>
                                          </p:stCondLst>
                                        </p:cTn>
                                        <p:tgtEl>
                                          <p:spTgt spid="7">
                                            <p:txEl>
                                              <p:pRg st="4" end="4"/>
                                            </p:txEl>
                                          </p:spTgt>
                                        </p:tgtEl>
                                      </p:cBhvr>
                                      <p:to x="100000" y="90000"/>
                                    </p:animScale>
                                    <p:animScale>
                                      <p:cBhvr>
                                        <p:cTn id="97" dur="166" decel="50000">
                                          <p:stCondLst>
                                            <p:cond delay="1668"/>
                                          </p:stCondLst>
                                        </p:cTn>
                                        <p:tgtEl>
                                          <p:spTgt spid="7">
                                            <p:txEl>
                                              <p:pRg st="4" end="4"/>
                                            </p:txEl>
                                          </p:spTgt>
                                        </p:tgtEl>
                                      </p:cBhvr>
                                      <p:to x="100000" y="100000"/>
                                    </p:animScale>
                                    <p:animScale>
                                      <p:cBhvr>
                                        <p:cTn id="98" dur="26">
                                          <p:stCondLst>
                                            <p:cond delay="1808"/>
                                          </p:stCondLst>
                                        </p:cTn>
                                        <p:tgtEl>
                                          <p:spTgt spid="7">
                                            <p:txEl>
                                              <p:pRg st="4" end="4"/>
                                            </p:txEl>
                                          </p:spTgt>
                                        </p:tgtEl>
                                      </p:cBhvr>
                                      <p:to x="100000" y="95000"/>
                                    </p:animScale>
                                    <p:animScale>
                                      <p:cBhvr>
                                        <p:cTn id="99" dur="166" decel="50000">
                                          <p:stCondLst>
                                            <p:cond delay="1834"/>
                                          </p:stCondLst>
                                        </p:cTn>
                                        <p:tgtEl>
                                          <p:spTgt spid="7">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grpId="0" nodeType="clickEffect">
                                  <p:stCondLst>
                                    <p:cond delay="0"/>
                                  </p:stCondLst>
                                  <p:childTnLst>
                                    <p:set>
                                      <p:cBhvr>
                                        <p:cTn id="103" dur="1" fill="hold">
                                          <p:stCondLst>
                                            <p:cond delay="0"/>
                                          </p:stCondLst>
                                        </p:cTn>
                                        <p:tgtEl>
                                          <p:spTgt spid="7">
                                            <p:txEl>
                                              <p:pRg st="5" end="5"/>
                                            </p:txEl>
                                          </p:spTgt>
                                        </p:tgtEl>
                                        <p:attrNameLst>
                                          <p:attrName>style.visibility</p:attrName>
                                        </p:attrNameLst>
                                      </p:cBhvr>
                                      <p:to>
                                        <p:strVal val="visible"/>
                                      </p:to>
                                    </p:set>
                                    <p:animEffect transition="in" filter="wipe(down)">
                                      <p:cBhvr>
                                        <p:cTn id="104" dur="580">
                                          <p:stCondLst>
                                            <p:cond delay="0"/>
                                          </p:stCondLst>
                                        </p:cTn>
                                        <p:tgtEl>
                                          <p:spTgt spid="7">
                                            <p:txEl>
                                              <p:pRg st="5" end="5"/>
                                            </p:txEl>
                                          </p:spTgt>
                                        </p:tgtEl>
                                      </p:cBhvr>
                                    </p:animEffect>
                                    <p:anim calcmode="lin" valueType="num">
                                      <p:cBhvr>
                                        <p:cTn id="105"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7">
                                            <p:txEl>
                                              <p:pRg st="5" end="5"/>
                                            </p:txEl>
                                          </p:spTgt>
                                        </p:tgtEl>
                                      </p:cBhvr>
                                      <p:to x="100000" y="60000"/>
                                    </p:animScale>
                                    <p:animScale>
                                      <p:cBhvr>
                                        <p:cTn id="111" dur="166" decel="50000">
                                          <p:stCondLst>
                                            <p:cond delay="676"/>
                                          </p:stCondLst>
                                        </p:cTn>
                                        <p:tgtEl>
                                          <p:spTgt spid="7">
                                            <p:txEl>
                                              <p:pRg st="5" end="5"/>
                                            </p:txEl>
                                          </p:spTgt>
                                        </p:tgtEl>
                                      </p:cBhvr>
                                      <p:to x="100000" y="100000"/>
                                    </p:animScale>
                                    <p:animScale>
                                      <p:cBhvr>
                                        <p:cTn id="112" dur="26">
                                          <p:stCondLst>
                                            <p:cond delay="1312"/>
                                          </p:stCondLst>
                                        </p:cTn>
                                        <p:tgtEl>
                                          <p:spTgt spid="7">
                                            <p:txEl>
                                              <p:pRg st="5" end="5"/>
                                            </p:txEl>
                                          </p:spTgt>
                                        </p:tgtEl>
                                      </p:cBhvr>
                                      <p:to x="100000" y="80000"/>
                                    </p:animScale>
                                    <p:animScale>
                                      <p:cBhvr>
                                        <p:cTn id="113" dur="166" decel="50000">
                                          <p:stCondLst>
                                            <p:cond delay="1338"/>
                                          </p:stCondLst>
                                        </p:cTn>
                                        <p:tgtEl>
                                          <p:spTgt spid="7">
                                            <p:txEl>
                                              <p:pRg st="5" end="5"/>
                                            </p:txEl>
                                          </p:spTgt>
                                        </p:tgtEl>
                                      </p:cBhvr>
                                      <p:to x="100000" y="100000"/>
                                    </p:animScale>
                                    <p:animScale>
                                      <p:cBhvr>
                                        <p:cTn id="114" dur="26">
                                          <p:stCondLst>
                                            <p:cond delay="1642"/>
                                          </p:stCondLst>
                                        </p:cTn>
                                        <p:tgtEl>
                                          <p:spTgt spid="7">
                                            <p:txEl>
                                              <p:pRg st="5" end="5"/>
                                            </p:txEl>
                                          </p:spTgt>
                                        </p:tgtEl>
                                      </p:cBhvr>
                                      <p:to x="100000" y="90000"/>
                                    </p:animScale>
                                    <p:animScale>
                                      <p:cBhvr>
                                        <p:cTn id="115" dur="166" decel="50000">
                                          <p:stCondLst>
                                            <p:cond delay="1668"/>
                                          </p:stCondLst>
                                        </p:cTn>
                                        <p:tgtEl>
                                          <p:spTgt spid="7">
                                            <p:txEl>
                                              <p:pRg st="5" end="5"/>
                                            </p:txEl>
                                          </p:spTgt>
                                        </p:tgtEl>
                                      </p:cBhvr>
                                      <p:to x="100000" y="100000"/>
                                    </p:animScale>
                                    <p:animScale>
                                      <p:cBhvr>
                                        <p:cTn id="116" dur="26">
                                          <p:stCondLst>
                                            <p:cond delay="1808"/>
                                          </p:stCondLst>
                                        </p:cTn>
                                        <p:tgtEl>
                                          <p:spTgt spid="7">
                                            <p:txEl>
                                              <p:pRg st="5" end="5"/>
                                            </p:txEl>
                                          </p:spTgt>
                                        </p:tgtEl>
                                      </p:cBhvr>
                                      <p:to x="100000" y="95000"/>
                                    </p:animScale>
                                    <p:animScale>
                                      <p:cBhvr>
                                        <p:cTn id="117"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3200" dirty="0">
                <a:solidFill>
                  <a:schemeClr val="bg1"/>
                </a:solidFill>
              </a:rPr>
              <a:t>Applied Computing</a:t>
            </a:r>
            <a:br>
              <a:rPr lang="en-GB" sz="2800" dirty="0">
                <a:solidFill>
                  <a:schemeClr val="bg1"/>
                </a:solidFill>
              </a:rPr>
            </a:br>
            <a:r>
              <a:rPr lang="en-GB" sz="2800" dirty="0">
                <a:solidFill>
                  <a:schemeClr val="bg1"/>
                </a:solidFill>
              </a:rPr>
              <a:t>2023/24</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303186"/>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spTree>
    <p:extLst>
      <p:ext uri="{BB962C8B-B14F-4D97-AF65-F5344CB8AC3E}">
        <p14:creationId xmlns:p14="http://schemas.microsoft.com/office/powerpoint/2010/main" val="372608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440873"/>
            <a:ext cx="11151029" cy="4076360"/>
          </a:xfrm>
        </p:spPr>
        <p:txBody>
          <a:bodyPr>
            <a:normAutofit/>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 </a:t>
            </a:r>
          </a:p>
          <a:p>
            <a:pPr lvl="1"/>
            <a:r>
              <a:rPr lang="en-GB" dirty="0">
                <a:hlinkClick r:id="rId3"/>
              </a:rPr>
              <a:t>https://www.uwtsd.ac.uk/media/uwtsd-website/content-assets/documents/academic-office/aqh-chapters/chapters---en/2023/Chapter_12_Student_Policies_Pages_146-148.pdf</a:t>
            </a:r>
          </a:p>
        </p:txBody>
      </p:sp>
    </p:spTree>
    <p:extLst>
      <p:ext uri="{BB962C8B-B14F-4D97-AF65-F5344CB8AC3E}">
        <p14:creationId xmlns:p14="http://schemas.microsoft.com/office/powerpoint/2010/main" val="292211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_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487</TotalTime>
  <Words>2436</Words>
  <Application>Microsoft Macintosh PowerPoint</Application>
  <PresentationFormat>Widescreen</PresentationFormat>
  <Paragraphs>259</Paragraphs>
  <Slides>27</Slides>
  <Notes>1</Notes>
  <HiddenSlides>0</HiddenSlides>
  <MMClips>0</MMClips>
  <ScaleCrop>false</ScaleCrop>
  <HeadingPairs>
    <vt:vector size="6" baseType="variant">
      <vt:variant>
        <vt:lpstr>Fonts Used</vt:lpstr>
      </vt:variant>
      <vt:variant>
        <vt:i4>5</vt:i4>
      </vt:variant>
      <vt:variant>
        <vt:lpstr>Theme</vt:lpstr>
      </vt:variant>
      <vt:variant>
        <vt:i4>23</vt:i4>
      </vt:variant>
      <vt:variant>
        <vt:lpstr>Slide Titles</vt:lpstr>
      </vt:variant>
      <vt:variant>
        <vt:i4>27</vt:i4>
      </vt:variant>
    </vt:vector>
  </HeadingPairs>
  <TitlesOfParts>
    <vt:vector size="55"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1_UWTSD 200_Subtitle 2</vt:lpstr>
      <vt:lpstr>Office Theme</vt:lpstr>
      <vt:lpstr>2_UWTSD 200_Subtitle 2</vt:lpstr>
      <vt:lpstr>PowerPoint Presentation</vt:lpstr>
      <vt:lpstr>PowerPoint Presentation</vt:lpstr>
      <vt:lpstr>PowerPoint Presentation</vt:lpstr>
      <vt:lpstr>Electronics Programme Core Team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Few points to remember</vt:lpstr>
      <vt:lpstr>PowerPoint Presentation</vt:lpstr>
      <vt:lpstr>Content</vt:lpstr>
      <vt:lpstr>Programme of Study Handbook </vt:lpstr>
      <vt:lpstr>Assessments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54</cp:revision>
  <dcterms:created xsi:type="dcterms:W3CDTF">2021-03-09T15:35:42Z</dcterms:created>
  <dcterms:modified xsi:type="dcterms:W3CDTF">2023-09-23T16:04:04Z</dcterms:modified>
</cp:coreProperties>
</file>