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5" r:id="rId1"/>
  </p:sldMasterIdLst>
  <p:notesMasterIdLst>
    <p:notesMasterId r:id="rId23"/>
  </p:notesMasterIdLst>
  <p:sldIdLst>
    <p:sldId id="256" r:id="rId2"/>
    <p:sldId id="258" r:id="rId3"/>
    <p:sldId id="27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2D9CEE-E021-4203-8E3F-6E135F826355}" v="144" dt="2026-07-20T23:15:18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6102" autoAdjust="0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72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dra Sudhan" userId="a2eafe1d66433d42" providerId="LiveId" clId="{D8FDB190-71E5-4E8A-97F7-7050387714DA}"/>
    <pc:docChg chg="undo custSel addSld delSld modSld">
      <pc:chgData name="Ardra Sudhan" userId="a2eafe1d66433d42" providerId="LiveId" clId="{D8FDB190-71E5-4E8A-97F7-7050387714DA}" dt="2026-07-20T23:20:19.607" v="339" actId="404"/>
      <pc:docMkLst>
        <pc:docMk/>
      </pc:docMkLst>
      <pc:sldChg chg="addSp delSp modSp mod">
        <pc:chgData name="Ardra Sudhan" userId="a2eafe1d66433d42" providerId="LiveId" clId="{D8FDB190-71E5-4E8A-97F7-7050387714DA}" dt="2026-07-20T22:56:45.217" v="66" actId="404"/>
        <pc:sldMkLst>
          <pc:docMk/>
          <pc:sldMk cId="0" sldId="256"/>
        </pc:sldMkLst>
        <pc:spChg chg="del">
          <ac:chgData name="Ardra Sudhan" userId="a2eafe1d66433d42" providerId="LiveId" clId="{D8FDB190-71E5-4E8A-97F7-7050387714DA}" dt="2026-07-20T22:55:36.923" v="53" actId="478"/>
          <ac:spMkLst>
            <pc:docMk/>
            <pc:sldMk cId="0" sldId="256"/>
            <ac:spMk id="2" creationId="{00000000-0000-0000-0000-000000000000}"/>
          </ac:spMkLst>
        </pc:spChg>
        <pc:spChg chg="del">
          <ac:chgData name="Ardra Sudhan" userId="a2eafe1d66433d42" providerId="LiveId" clId="{D8FDB190-71E5-4E8A-97F7-7050387714DA}" dt="2026-07-20T22:55:40.349" v="54" actId="478"/>
          <ac:spMkLst>
            <pc:docMk/>
            <pc:sldMk cId="0" sldId="256"/>
            <ac:spMk id="3" creationId="{00000000-0000-0000-0000-000000000000}"/>
          </ac:spMkLst>
        </pc:spChg>
        <pc:spChg chg="del">
          <ac:chgData name="Ardra Sudhan" userId="a2eafe1d66433d42" providerId="LiveId" clId="{D8FDB190-71E5-4E8A-97F7-7050387714DA}" dt="2026-07-20T22:55:41.707" v="55" actId="478"/>
          <ac:spMkLst>
            <pc:docMk/>
            <pc:sldMk cId="0" sldId="256"/>
            <ac:spMk id="4" creationId="{00000000-0000-0000-0000-000000000000}"/>
          </ac:spMkLst>
        </pc:spChg>
        <pc:spChg chg="del">
          <ac:chgData name="Ardra Sudhan" userId="a2eafe1d66433d42" providerId="LiveId" clId="{D8FDB190-71E5-4E8A-97F7-7050387714DA}" dt="2026-07-20T22:55:43.101" v="56" actId="478"/>
          <ac:spMkLst>
            <pc:docMk/>
            <pc:sldMk cId="0" sldId="256"/>
            <ac:spMk id="5" creationId="{00000000-0000-0000-0000-000000000000}"/>
          </ac:spMkLst>
        </pc:spChg>
        <pc:spChg chg="add del">
          <ac:chgData name="Ardra Sudhan" userId="a2eafe1d66433d42" providerId="LiveId" clId="{D8FDB190-71E5-4E8A-97F7-7050387714DA}" dt="2026-07-20T22:56:00.009" v="59" actId="478"/>
          <ac:spMkLst>
            <pc:docMk/>
            <pc:sldMk cId="0" sldId="256"/>
            <ac:spMk id="6" creationId="{00000000-0000-0000-0000-000000000000}"/>
          </ac:spMkLst>
        </pc:spChg>
        <pc:spChg chg="mod">
          <ac:chgData name="Ardra Sudhan" userId="a2eafe1d66433d42" providerId="LiveId" clId="{D8FDB190-71E5-4E8A-97F7-7050387714DA}" dt="2026-07-20T22:56:26.786" v="61" actId="14100"/>
          <ac:spMkLst>
            <pc:docMk/>
            <pc:sldMk cId="0" sldId="256"/>
            <ac:spMk id="8" creationId="{00000000-0000-0000-0000-000000000000}"/>
          </ac:spMkLst>
        </pc:spChg>
        <pc:spChg chg="mod">
          <ac:chgData name="Ardra Sudhan" userId="a2eafe1d66433d42" providerId="LiveId" clId="{D8FDB190-71E5-4E8A-97F7-7050387714DA}" dt="2026-07-20T22:56:45.217" v="66" actId="404"/>
          <ac:spMkLst>
            <pc:docMk/>
            <pc:sldMk cId="0" sldId="256"/>
            <ac:spMk id="9" creationId="{00000000-0000-0000-0000-000000000000}"/>
          </ac:spMkLst>
        </pc:spChg>
        <pc:spChg chg="del">
          <ac:chgData name="Ardra Sudhan" userId="a2eafe1d66433d42" providerId="LiveId" clId="{D8FDB190-71E5-4E8A-97F7-7050387714DA}" dt="2026-07-20T22:54:37.356" v="52" actId="478"/>
          <ac:spMkLst>
            <pc:docMk/>
            <pc:sldMk cId="0" sldId="256"/>
            <ac:spMk id="12" creationId="{00000000-0000-0000-0000-000000000000}"/>
          </ac:spMkLst>
        </pc:spChg>
      </pc:sldChg>
      <pc:sldChg chg="addSp modSp mod">
        <pc:chgData name="Ardra Sudhan" userId="a2eafe1d66433d42" providerId="LiveId" clId="{D8FDB190-71E5-4E8A-97F7-7050387714DA}" dt="2026-07-17T22:28:58.717" v="26" actId="1076"/>
        <pc:sldMkLst>
          <pc:docMk/>
          <pc:sldMk cId="0" sldId="258"/>
        </pc:sldMkLst>
        <pc:spChg chg="add mod">
          <ac:chgData name="Ardra Sudhan" userId="a2eafe1d66433d42" providerId="LiveId" clId="{D8FDB190-71E5-4E8A-97F7-7050387714DA}" dt="2026-07-17T22:28:58.717" v="26" actId="1076"/>
          <ac:spMkLst>
            <pc:docMk/>
            <pc:sldMk cId="0" sldId="258"/>
            <ac:spMk id="5" creationId="{EE60AB88-63A0-935D-30A1-2673D6314243}"/>
          </ac:spMkLst>
        </pc:spChg>
      </pc:sldChg>
      <pc:sldChg chg="modSp mod setBg">
        <pc:chgData name="Ardra Sudhan" userId="a2eafe1d66433d42" providerId="LiveId" clId="{D8FDB190-71E5-4E8A-97F7-7050387714DA}" dt="2026-07-20T22:59:32.297" v="139" actId="2711"/>
        <pc:sldMkLst>
          <pc:docMk/>
          <pc:sldMk cId="0" sldId="259"/>
        </pc:sldMkLst>
        <pc:spChg chg="mod">
          <ac:chgData name="Ardra Sudhan" userId="a2eafe1d66433d42" providerId="LiveId" clId="{D8FDB190-71E5-4E8A-97F7-7050387714DA}" dt="2026-07-20T22:59:21.459" v="138" actId="2711"/>
          <ac:spMkLst>
            <pc:docMk/>
            <pc:sldMk cId="0" sldId="259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2:58:41.555" v="135" actId="207"/>
          <ac:spMkLst>
            <pc:docMk/>
            <pc:sldMk cId="0" sldId="259"/>
            <ac:spMk id="12" creationId="{00000000-0000-0000-0000-000000000000}"/>
          </ac:spMkLst>
        </pc:spChg>
        <pc:spChg chg="mod">
          <ac:chgData name="Ardra Sudhan" userId="a2eafe1d66433d42" providerId="LiveId" clId="{D8FDB190-71E5-4E8A-97F7-7050387714DA}" dt="2026-07-20T22:58:47.941" v="136" actId="207"/>
          <ac:spMkLst>
            <pc:docMk/>
            <pc:sldMk cId="0" sldId="259"/>
            <ac:spMk id="16" creationId="{00000000-0000-0000-0000-000000000000}"/>
          </ac:spMkLst>
        </pc:spChg>
        <pc:spChg chg="mod">
          <ac:chgData name="Ardra Sudhan" userId="a2eafe1d66433d42" providerId="LiveId" clId="{D8FDB190-71E5-4E8A-97F7-7050387714DA}" dt="2026-07-20T22:58:37.442" v="134" actId="207"/>
          <ac:spMkLst>
            <pc:docMk/>
            <pc:sldMk cId="0" sldId="259"/>
            <ac:spMk id="17" creationId="{A545E6FA-F634-09AC-4E3D-7839C264C6EE}"/>
          </ac:spMkLst>
        </pc:spChg>
        <pc:spChg chg="mod">
          <ac:chgData name="Ardra Sudhan" userId="a2eafe1d66433d42" providerId="LiveId" clId="{D8FDB190-71E5-4E8A-97F7-7050387714DA}" dt="2026-07-20T22:59:32.297" v="139" actId="2711"/>
          <ac:spMkLst>
            <pc:docMk/>
            <pc:sldMk cId="0" sldId="259"/>
            <ac:spMk id="19" creationId="{1489B7CF-C5BA-3451-3576-0E3EC25B10CE}"/>
          </ac:spMkLst>
        </pc:spChg>
      </pc:sldChg>
      <pc:sldChg chg="addSp modSp mod">
        <pc:chgData name="Ardra Sudhan" userId="a2eafe1d66433d42" providerId="LiveId" clId="{D8FDB190-71E5-4E8A-97F7-7050387714DA}" dt="2026-07-20T22:59:58.694" v="141" actId="207"/>
        <pc:sldMkLst>
          <pc:docMk/>
          <pc:sldMk cId="0" sldId="260"/>
        </pc:sldMkLst>
        <pc:spChg chg="mod">
          <ac:chgData name="Ardra Sudhan" userId="a2eafe1d66433d42" providerId="LiveId" clId="{D8FDB190-71E5-4E8A-97F7-7050387714DA}" dt="2026-07-20T22:59:51.755" v="140" actId="2711"/>
          <ac:spMkLst>
            <pc:docMk/>
            <pc:sldMk cId="0" sldId="260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2:59:58.694" v="141" actId="207"/>
          <ac:spMkLst>
            <pc:docMk/>
            <pc:sldMk cId="0" sldId="260"/>
            <ac:spMk id="21" creationId="{00000000-0000-0000-0000-000000000000}"/>
          </ac:spMkLst>
        </pc:spChg>
        <pc:spChg chg="add mod">
          <ac:chgData name="Ardra Sudhan" userId="a2eafe1d66433d42" providerId="LiveId" clId="{D8FDB190-71E5-4E8A-97F7-7050387714DA}" dt="2026-07-17T22:29:56.325" v="36" actId="1076"/>
          <ac:spMkLst>
            <pc:docMk/>
            <pc:sldMk cId="0" sldId="260"/>
            <ac:spMk id="24" creationId="{B3038206-F049-CB27-7138-82B27EA68DD3}"/>
          </ac:spMkLst>
        </pc:spChg>
      </pc:sldChg>
      <pc:sldChg chg="modSp mod">
        <pc:chgData name="Ardra Sudhan" userId="a2eafe1d66433d42" providerId="LiveId" clId="{D8FDB190-71E5-4E8A-97F7-7050387714DA}" dt="2026-07-20T23:01:17.480" v="148" actId="1036"/>
        <pc:sldMkLst>
          <pc:docMk/>
          <pc:sldMk cId="0" sldId="261"/>
        </pc:sldMkLst>
        <pc:spChg chg="mod">
          <ac:chgData name="Ardra Sudhan" userId="a2eafe1d66433d42" providerId="LiveId" clId="{D8FDB190-71E5-4E8A-97F7-7050387714DA}" dt="2026-07-20T23:00:26.760" v="142" actId="2711"/>
          <ac:spMkLst>
            <pc:docMk/>
            <pc:sldMk cId="0" sldId="261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1:17.480" v="148" actId="1036"/>
          <ac:spMkLst>
            <pc:docMk/>
            <pc:sldMk cId="0" sldId="261"/>
            <ac:spMk id="9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0:48.641" v="143" actId="207"/>
          <ac:spMkLst>
            <pc:docMk/>
            <pc:sldMk cId="0" sldId="261"/>
            <ac:spMk id="14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0:58.405" v="144" actId="207"/>
          <ac:spMkLst>
            <pc:docMk/>
            <pc:sldMk cId="0" sldId="261"/>
            <ac:spMk id="19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1:03.596" v="145" actId="207"/>
          <ac:spMkLst>
            <pc:docMk/>
            <pc:sldMk cId="0" sldId="261"/>
            <ac:spMk id="24" creationId="{00000000-0000-0000-0000-000000000000}"/>
          </ac:spMkLst>
        </pc:spChg>
        <pc:spChg chg="mod">
          <ac:chgData name="Ardra Sudhan" userId="a2eafe1d66433d42" providerId="LiveId" clId="{D8FDB190-71E5-4E8A-97F7-7050387714DA}" dt="2026-07-17T22:30:23.460" v="38"/>
          <ac:spMkLst>
            <pc:docMk/>
            <pc:sldMk cId="0" sldId="261"/>
            <ac:spMk id="31" creationId="{00000000-0000-0000-0000-000000000000}"/>
          </ac:spMkLst>
        </pc:spChg>
        <pc:spChg chg="mod">
          <ac:chgData name="Ardra Sudhan" userId="a2eafe1d66433d42" providerId="LiveId" clId="{D8FDB190-71E5-4E8A-97F7-7050387714DA}" dt="2026-07-17T22:44:39.765" v="51" actId="1035"/>
          <ac:spMkLst>
            <pc:docMk/>
            <pc:sldMk cId="0" sldId="261"/>
            <ac:spMk id="32" creationId="{00000000-0000-0000-0000-000000000000}"/>
          </ac:spMkLst>
        </pc:spChg>
      </pc:sldChg>
      <pc:sldChg chg="addSp modSp mod">
        <pc:chgData name="Ardra Sudhan" userId="a2eafe1d66433d42" providerId="LiveId" clId="{D8FDB190-71E5-4E8A-97F7-7050387714DA}" dt="2026-07-20T23:02:35.112" v="163" actId="1076"/>
        <pc:sldMkLst>
          <pc:docMk/>
          <pc:sldMk cId="0" sldId="262"/>
        </pc:sldMkLst>
        <pc:spChg chg="mod">
          <ac:chgData name="Ardra Sudhan" userId="a2eafe1d66433d42" providerId="LiveId" clId="{D8FDB190-71E5-4E8A-97F7-7050387714DA}" dt="2026-07-20T23:01:32.168" v="149" actId="2711"/>
          <ac:spMkLst>
            <pc:docMk/>
            <pc:sldMk cId="0" sldId="262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2:06.514" v="153" actId="21"/>
          <ac:spMkLst>
            <pc:docMk/>
            <pc:sldMk cId="0" sldId="262"/>
            <ac:spMk id="29" creationId="{00000000-0000-0000-0000-000000000000}"/>
          </ac:spMkLst>
        </pc:spChg>
        <pc:spChg chg="add mod">
          <ac:chgData name="Ardra Sudhan" userId="a2eafe1d66433d42" providerId="LiveId" clId="{D8FDB190-71E5-4E8A-97F7-7050387714DA}" dt="2026-07-20T23:02:35.112" v="163" actId="1076"/>
          <ac:spMkLst>
            <pc:docMk/>
            <pc:sldMk cId="0" sldId="262"/>
            <ac:spMk id="30" creationId="{D8A9CE59-343C-198A-457C-BFD3E95BD91F}"/>
          </ac:spMkLst>
        </pc:spChg>
      </pc:sldChg>
      <pc:sldChg chg="modSp mod">
        <pc:chgData name="Ardra Sudhan" userId="a2eafe1d66433d42" providerId="LiveId" clId="{D8FDB190-71E5-4E8A-97F7-7050387714DA}" dt="2026-07-20T23:01:45.549" v="150" actId="2711"/>
        <pc:sldMkLst>
          <pc:docMk/>
          <pc:sldMk cId="0" sldId="263"/>
        </pc:sldMkLst>
        <pc:spChg chg="mod">
          <ac:chgData name="Ardra Sudhan" userId="a2eafe1d66433d42" providerId="LiveId" clId="{D8FDB190-71E5-4E8A-97F7-7050387714DA}" dt="2026-07-20T23:01:45.549" v="150" actId="2711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3:03:11.564" v="164" actId="2711"/>
        <pc:sldMkLst>
          <pc:docMk/>
          <pc:sldMk cId="0" sldId="264"/>
        </pc:sldMkLst>
        <pc:spChg chg="mod">
          <ac:chgData name="Ardra Sudhan" userId="a2eafe1d66433d42" providerId="LiveId" clId="{D8FDB190-71E5-4E8A-97F7-7050387714DA}" dt="2026-07-20T23:03:11.564" v="164" actId="2711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3:03:21.231" v="165" actId="2711"/>
        <pc:sldMkLst>
          <pc:docMk/>
          <pc:sldMk cId="0" sldId="265"/>
        </pc:sldMkLst>
        <pc:spChg chg="mod">
          <ac:chgData name="Ardra Sudhan" userId="a2eafe1d66433d42" providerId="LiveId" clId="{D8FDB190-71E5-4E8A-97F7-7050387714DA}" dt="2026-07-20T23:03:21.231" v="165" actId="2711"/>
          <ac:spMkLst>
            <pc:docMk/>
            <pc:sldMk cId="0" sldId="265"/>
            <ac:spMk id="3" creationId="{00000000-0000-0000-0000-000000000000}"/>
          </ac:spMkLst>
        </pc:spChg>
      </pc:sldChg>
      <pc:sldChg chg="addSp delSp modSp mod">
        <pc:chgData name="Ardra Sudhan" userId="a2eafe1d66433d42" providerId="LiveId" clId="{D8FDB190-71E5-4E8A-97F7-7050387714DA}" dt="2026-07-20T23:04:06.187" v="169" actId="478"/>
        <pc:sldMkLst>
          <pc:docMk/>
          <pc:sldMk cId="0" sldId="266"/>
        </pc:sldMkLst>
        <pc:spChg chg="mod">
          <ac:chgData name="Ardra Sudhan" userId="a2eafe1d66433d42" providerId="LiveId" clId="{D8FDB190-71E5-4E8A-97F7-7050387714DA}" dt="2026-07-20T23:03:39.970" v="166" actId="2711"/>
          <ac:spMkLst>
            <pc:docMk/>
            <pc:sldMk cId="0" sldId="266"/>
            <ac:spMk id="3" creationId="{00000000-0000-0000-0000-000000000000}"/>
          </ac:spMkLst>
        </pc:spChg>
        <pc:spChg chg="add del mod">
          <ac:chgData name="Ardra Sudhan" userId="a2eafe1d66433d42" providerId="LiveId" clId="{D8FDB190-71E5-4E8A-97F7-7050387714DA}" dt="2026-07-20T23:04:06.187" v="169" actId="478"/>
          <ac:spMkLst>
            <pc:docMk/>
            <pc:sldMk cId="0" sldId="266"/>
            <ac:spMk id="21" creationId="{00000000-0000-0000-0000-000000000000}"/>
          </ac:spMkLst>
        </pc:spChg>
      </pc:sldChg>
      <pc:sldChg chg="delSp modSp mod setBg">
        <pc:chgData name="Ardra Sudhan" userId="a2eafe1d66433d42" providerId="LiveId" clId="{D8FDB190-71E5-4E8A-97F7-7050387714DA}" dt="2026-07-20T23:16:23.987" v="334" actId="207"/>
        <pc:sldMkLst>
          <pc:docMk/>
          <pc:sldMk cId="0" sldId="267"/>
        </pc:sldMkLst>
        <pc:spChg chg="mod">
          <ac:chgData name="Ardra Sudhan" userId="a2eafe1d66433d42" providerId="LiveId" clId="{D8FDB190-71E5-4E8A-97F7-7050387714DA}" dt="2026-07-20T23:15:46.181" v="332" actId="207"/>
          <ac:spMkLst>
            <pc:docMk/>
            <pc:sldMk cId="0" sldId="267"/>
            <ac:spMk id="2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15:31.718" v="330" actId="207"/>
          <ac:spMkLst>
            <pc:docMk/>
            <pc:sldMk cId="0" sldId="267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16:23.987" v="334" actId="207"/>
          <ac:spMkLst>
            <pc:docMk/>
            <pc:sldMk cId="0" sldId="267"/>
            <ac:spMk id="4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15:54.997" v="333" actId="207"/>
          <ac:spMkLst>
            <pc:docMk/>
            <pc:sldMk cId="0" sldId="267"/>
            <ac:spMk id="23" creationId="{00000000-0000-0000-0000-000000000000}"/>
          </ac:spMkLst>
        </pc:spChg>
      </pc:sldChg>
      <pc:sldChg chg="delSp modSp mod">
        <pc:chgData name="Ardra Sudhan" userId="a2eafe1d66433d42" providerId="LiveId" clId="{D8FDB190-71E5-4E8A-97F7-7050387714DA}" dt="2026-07-20T23:04:37.485" v="171" actId="2711"/>
        <pc:sldMkLst>
          <pc:docMk/>
          <pc:sldMk cId="0" sldId="268"/>
        </pc:sldMkLst>
        <pc:spChg chg="mod">
          <ac:chgData name="Ardra Sudhan" userId="a2eafe1d66433d42" providerId="LiveId" clId="{D8FDB190-71E5-4E8A-97F7-7050387714DA}" dt="2026-07-20T23:04:37.485" v="171" actId="2711"/>
          <ac:spMkLst>
            <pc:docMk/>
            <pc:sldMk cId="0" sldId="268"/>
            <ac:spMk id="3" creationId="{00000000-0000-0000-0000-000000000000}"/>
          </ac:spMkLst>
        </pc:spChg>
      </pc:sldChg>
      <pc:sldChg chg="addSp delSp modSp mod">
        <pc:chgData name="Ardra Sudhan" userId="a2eafe1d66433d42" providerId="LiveId" clId="{D8FDB190-71E5-4E8A-97F7-7050387714DA}" dt="2026-07-20T23:05:26.398" v="175"/>
        <pc:sldMkLst>
          <pc:docMk/>
          <pc:sldMk cId="0" sldId="269"/>
        </pc:sldMkLst>
        <pc:spChg chg="mod">
          <ac:chgData name="Ardra Sudhan" userId="a2eafe1d66433d42" providerId="LiveId" clId="{D8FDB190-71E5-4E8A-97F7-7050387714DA}" dt="2026-07-20T23:04:53.366" v="172" actId="2711"/>
          <ac:spMkLst>
            <pc:docMk/>
            <pc:sldMk cId="0" sldId="269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5:18.648" v="173" actId="21"/>
          <ac:spMkLst>
            <pc:docMk/>
            <pc:sldMk cId="0" sldId="269"/>
            <ac:spMk id="16" creationId="{00000000-0000-0000-0000-000000000000}"/>
          </ac:spMkLst>
        </pc:spChg>
        <pc:spChg chg="add mod">
          <ac:chgData name="Ardra Sudhan" userId="a2eafe1d66433d42" providerId="LiveId" clId="{D8FDB190-71E5-4E8A-97F7-7050387714DA}" dt="2026-07-20T23:05:26.398" v="175"/>
          <ac:spMkLst>
            <pc:docMk/>
            <pc:sldMk cId="0" sldId="269"/>
            <ac:spMk id="17" creationId="{80629965-A7A1-B2BC-A041-D7151C315FE9}"/>
          </ac:spMkLst>
        </pc:spChg>
      </pc:sldChg>
      <pc:sldChg chg="delSp modSp mod">
        <pc:chgData name="Ardra Sudhan" userId="a2eafe1d66433d42" providerId="LiveId" clId="{D8FDB190-71E5-4E8A-97F7-7050387714DA}" dt="2026-07-20T23:06:35.034" v="179"/>
        <pc:sldMkLst>
          <pc:docMk/>
          <pc:sldMk cId="0" sldId="270"/>
        </pc:sldMkLst>
        <pc:spChg chg="mod">
          <ac:chgData name="Ardra Sudhan" userId="a2eafe1d66433d42" providerId="LiveId" clId="{D8FDB190-71E5-4E8A-97F7-7050387714DA}" dt="2026-07-20T23:06:12.511" v="176" actId="2711"/>
          <ac:spMkLst>
            <pc:docMk/>
            <pc:sldMk cId="0" sldId="270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6:35.034" v="179"/>
          <ac:spMkLst>
            <pc:docMk/>
            <pc:sldMk cId="0" sldId="270"/>
            <ac:spMk id="10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3:06:49.496" v="180" actId="2711"/>
        <pc:sldMkLst>
          <pc:docMk/>
          <pc:sldMk cId="0" sldId="271"/>
        </pc:sldMkLst>
        <pc:spChg chg="mod">
          <ac:chgData name="Ardra Sudhan" userId="a2eafe1d66433d42" providerId="LiveId" clId="{D8FDB190-71E5-4E8A-97F7-7050387714DA}" dt="2026-07-20T23:06:49.496" v="180" actId="2711"/>
          <ac:spMkLst>
            <pc:docMk/>
            <pc:sldMk cId="0" sldId="271"/>
            <ac:spMk id="3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3:20:19.607" v="339" actId="404"/>
        <pc:sldMkLst>
          <pc:docMk/>
          <pc:sldMk cId="0" sldId="272"/>
        </pc:sldMkLst>
        <pc:spChg chg="mod">
          <ac:chgData name="Ardra Sudhan" userId="a2eafe1d66433d42" providerId="LiveId" clId="{D8FDB190-71E5-4E8A-97F7-7050387714DA}" dt="2026-07-20T23:06:58.951" v="181" actId="2711"/>
          <ac:spMkLst>
            <pc:docMk/>
            <pc:sldMk cId="0" sldId="272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20:19.607" v="339" actId="404"/>
          <ac:spMkLst>
            <pc:docMk/>
            <pc:sldMk cId="0" sldId="272"/>
            <ac:spMk id="13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3:07:21.108" v="188" actId="2711"/>
        <pc:sldMkLst>
          <pc:docMk/>
          <pc:sldMk cId="0" sldId="273"/>
        </pc:sldMkLst>
        <pc:spChg chg="mod">
          <ac:chgData name="Ardra Sudhan" userId="a2eafe1d66433d42" providerId="LiveId" clId="{D8FDB190-71E5-4E8A-97F7-7050387714DA}" dt="2026-07-20T23:07:21.108" v="188" actId="2711"/>
          <ac:spMkLst>
            <pc:docMk/>
            <pc:sldMk cId="0" sldId="273"/>
            <ac:spMk id="3" creationId="{00000000-0000-0000-0000-000000000000}"/>
          </ac:spMkLst>
        </pc:spChg>
      </pc:sldChg>
      <pc:sldChg chg="delSp modSp add mod setBg">
        <pc:chgData name="Ardra Sudhan" userId="a2eafe1d66433d42" providerId="LiveId" clId="{D8FDB190-71E5-4E8A-97F7-7050387714DA}" dt="2026-07-20T23:07:39.599" v="190" actId="2711"/>
        <pc:sldMkLst>
          <pc:docMk/>
          <pc:sldMk cId="0" sldId="274"/>
        </pc:sldMkLst>
        <pc:spChg chg="mod">
          <ac:chgData name="Ardra Sudhan" userId="a2eafe1d66433d42" providerId="LiveId" clId="{D8FDB190-71E5-4E8A-97F7-7050387714DA}" dt="2026-07-20T23:07:39.599" v="190" actId="2711"/>
          <ac:spMkLst>
            <pc:docMk/>
            <pc:sldMk cId="0" sldId="274"/>
            <ac:spMk id="3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3:07:50.091" v="191" actId="2711"/>
        <pc:sldMkLst>
          <pc:docMk/>
          <pc:sldMk cId="0" sldId="275"/>
        </pc:sldMkLst>
        <pc:spChg chg="mod">
          <ac:chgData name="Ardra Sudhan" userId="a2eafe1d66433d42" providerId="LiveId" clId="{D8FDB190-71E5-4E8A-97F7-7050387714DA}" dt="2026-07-20T23:07:50.091" v="191" actId="2711"/>
          <ac:spMkLst>
            <pc:docMk/>
            <pc:sldMk cId="0" sldId="275"/>
            <ac:spMk id="3" creationId="{00000000-0000-0000-0000-000000000000}"/>
          </ac:spMkLst>
        </pc:spChg>
      </pc:sldChg>
      <pc:sldChg chg="delSp modSp mod">
        <pc:chgData name="Ardra Sudhan" userId="a2eafe1d66433d42" providerId="LiveId" clId="{D8FDB190-71E5-4E8A-97F7-7050387714DA}" dt="2026-07-20T23:14:49.320" v="283" actId="2711"/>
        <pc:sldMkLst>
          <pc:docMk/>
          <pc:sldMk cId="0" sldId="276"/>
        </pc:sldMkLst>
        <pc:spChg chg="mod">
          <ac:chgData name="Ardra Sudhan" userId="a2eafe1d66433d42" providerId="LiveId" clId="{D8FDB190-71E5-4E8A-97F7-7050387714DA}" dt="2026-07-20T23:14:49.320" v="283" actId="2711"/>
          <ac:spMkLst>
            <pc:docMk/>
            <pc:sldMk cId="0" sldId="276"/>
            <ac:spMk id="3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14:35.143" v="281" actId="1076"/>
          <ac:spMkLst>
            <pc:docMk/>
            <pc:sldMk cId="0" sldId="276"/>
            <ac:spMk id="4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1:26.140" v="228" actId="478"/>
          <ac:spMkLst>
            <pc:docMk/>
            <pc:sldMk cId="0" sldId="276"/>
            <ac:spMk id="5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2:01.090" v="235" actId="478"/>
          <ac:spMkLst>
            <pc:docMk/>
            <pc:sldMk cId="0" sldId="276"/>
            <ac:spMk id="6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2:15.517" v="239" actId="478"/>
          <ac:spMkLst>
            <pc:docMk/>
            <pc:sldMk cId="0" sldId="276"/>
            <ac:spMk id="7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2:27.792" v="243" actId="478"/>
          <ac:spMkLst>
            <pc:docMk/>
            <pc:sldMk cId="0" sldId="276"/>
            <ac:spMk id="8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2:44.374" v="247" actId="478"/>
          <ac:spMkLst>
            <pc:docMk/>
            <pc:sldMk cId="0" sldId="276"/>
            <ac:spMk id="9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2:57.229" v="251" actId="478"/>
          <ac:spMkLst>
            <pc:docMk/>
            <pc:sldMk cId="0" sldId="276"/>
            <ac:spMk id="10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3:09.215" v="255" actId="478"/>
          <ac:spMkLst>
            <pc:docMk/>
            <pc:sldMk cId="0" sldId="276"/>
            <ac:spMk id="14" creationId="{93ECAD93-4E31-3934-D7EB-E08DB7A350CA}"/>
          </ac:spMkLst>
        </pc:spChg>
      </pc:sldChg>
      <pc:sldChg chg="delSp modSp del mod">
        <pc:chgData name="Ardra Sudhan" userId="a2eafe1d66433d42" providerId="LiveId" clId="{D8FDB190-71E5-4E8A-97F7-7050387714DA}" dt="2026-07-20T23:14:51.230" v="284" actId="47"/>
        <pc:sldMkLst>
          <pc:docMk/>
          <pc:sldMk cId="0" sldId="277"/>
        </pc:sldMkLst>
        <pc:spChg chg="del">
          <ac:chgData name="Ardra Sudhan" userId="a2eafe1d66433d42" providerId="LiveId" clId="{D8FDB190-71E5-4E8A-97F7-7050387714DA}" dt="2026-07-20T23:08:10.575" v="193" actId="478"/>
          <ac:spMkLst>
            <pc:docMk/>
            <pc:sldMk cId="0" sldId="277"/>
            <ac:spMk id="2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13:18.592" v="258" actId="21"/>
          <ac:spMkLst>
            <pc:docMk/>
            <pc:sldMk cId="0" sldId="277"/>
            <ac:spMk id="4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0:22.450" v="216" actId="478"/>
          <ac:spMkLst>
            <pc:docMk/>
            <pc:sldMk cId="0" sldId="277"/>
            <ac:spMk id="5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8:58.670" v="202" actId="21"/>
          <ac:spMkLst>
            <pc:docMk/>
            <pc:sldMk cId="0" sldId="277"/>
            <ac:spMk id="6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09:19.081" v="206" actId="21"/>
          <ac:spMkLst>
            <pc:docMk/>
            <pc:sldMk cId="0" sldId="277"/>
            <ac:spMk id="7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0:13.918" v="215" actId="478"/>
          <ac:spMkLst>
            <pc:docMk/>
            <pc:sldMk cId="0" sldId="277"/>
            <ac:spMk id="8" creationId="{00000000-0000-0000-0000-000000000000}"/>
          </ac:spMkLst>
        </pc:spChg>
        <pc:spChg chg="mod">
          <ac:chgData name="Ardra Sudhan" userId="a2eafe1d66433d42" providerId="LiveId" clId="{D8FDB190-71E5-4E8A-97F7-7050387714DA}" dt="2026-07-20T23:10:05.903" v="214" actId="21"/>
          <ac:spMkLst>
            <pc:docMk/>
            <pc:sldMk cId="0" sldId="277"/>
            <ac:spMk id="9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0:44.466" v="220" actId="478"/>
          <ac:spMkLst>
            <pc:docMk/>
            <pc:sldMk cId="0" sldId="277"/>
            <ac:spMk id="10" creationId="{00000000-0000-0000-0000-000000000000}"/>
          </ac:spMkLst>
        </pc:spChg>
        <pc:spChg chg="del mod">
          <ac:chgData name="Ardra Sudhan" userId="a2eafe1d66433d42" providerId="LiveId" clId="{D8FDB190-71E5-4E8A-97F7-7050387714DA}" dt="2026-07-20T23:11:05.499" v="226" actId="478"/>
          <ac:spMkLst>
            <pc:docMk/>
            <pc:sldMk cId="0" sldId="277"/>
            <ac:spMk id="11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20T22:59:04.522" v="137" actId="207"/>
        <pc:sldMkLst>
          <pc:docMk/>
          <pc:sldMk cId="1332195242" sldId="278"/>
        </pc:sldMkLst>
        <pc:spChg chg="mod">
          <ac:chgData name="Ardra Sudhan" userId="a2eafe1d66433d42" providerId="LiveId" clId="{D8FDB190-71E5-4E8A-97F7-7050387714DA}" dt="2026-07-20T22:57:17.820" v="67" actId="207"/>
          <ac:spMkLst>
            <pc:docMk/>
            <pc:sldMk cId="1332195242" sldId="278"/>
            <ac:spMk id="12" creationId="{759538C1-9181-AF7B-F026-B18C377DFE72}"/>
          </ac:spMkLst>
        </pc:spChg>
        <pc:spChg chg="mod">
          <ac:chgData name="Ardra Sudhan" userId="a2eafe1d66433d42" providerId="LiveId" clId="{D8FDB190-71E5-4E8A-97F7-7050387714DA}" dt="2026-07-20T22:59:04.522" v="137" actId="207"/>
          <ac:spMkLst>
            <pc:docMk/>
            <pc:sldMk cId="1332195242" sldId="278"/>
            <ac:spMk id="20" creationId="{264EF22F-B301-A43D-24B0-5F7D5794441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2380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385A90-550B-B4A1-ED3E-3FE195CA0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482516-D604-48B1-B16F-D7A03758B6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581B1F-2786-CE7E-FEFE-11C7B7EB3C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7EEE8-5E2B-F2CD-1B55-5DB055A68D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816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78703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74270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53016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6365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28623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4814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04504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3220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1201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44970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90178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396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3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5"/>
          <p:cNvSpPr/>
          <p:nvPr/>
        </p:nvSpPr>
        <p:spPr>
          <a:xfrm>
            <a:off x="640080" y="105156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MSc PUBLIC HEALTH AND SOCIAL CARE IN PRACTICE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40080" y="1508760"/>
            <a:ext cx="11382202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Quality Management and Service Improvement in Health and Social Care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0079" y="3063240"/>
            <a:ext cx="11184775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i="1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 Causes, Policy and Practice: A Case Study of Mid Staffordshire NHS Foundation Trust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658368" y="3977640"/>
            <a:ext cx="2926080" cy="0"/>
          </a:xfrm>
          <a:prstGeom prst="line">
            <a:avLst/>
          </a:prstGeom>
          <a:noFill/>
          <a:ln w="25400">
            <a:solidFill>
              <a:srgbClr val="2A9D8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40080" y="4251960"/>
            <a:ext cx="76809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Presented by: Ardra Sudhan</a:t>
            </a:r>
            <a:endParaRPr lang="en-US" sz="1500" dirty="0"/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Student Number: 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2529434</a:t>
            </a:r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Module Code and Title: 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LCHS7006</a:t>
            </a:r>
            <a:r>
              <a:rPr lang="en-IN" sz="1400" dirty="0"/>
              <a:t> </a:t>
            </a: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– Quality Management and Service Improvement</a:t>
            </a:r>
            <a:endParaRPr lang="en-US" sz="1300" dirty="0">
              <a:solidFill>
                <a:schemeClr val="accent5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Lecturer: </a:t>
            </a:r>
            <a:r>
              <a:rPr lang="en-IN" sz="1300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Dilhara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300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Mampitiya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University of Wales Trinity Saint David (UWTSD), London</a:t>
            </a:r>
            <a:endParaRPr lang="en-US" sz="1300" dirty="0">
              <a:solidFill>
                <a:schemeClr val="accent5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2400" b="1" dirty="0">
                <a:solidFill>
                  <a:schemeClr val="accent5">
                    <a:lumMod val="50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Mid Staffordshire: A Turning Point for Quality Assurance in the NHS</a:t>
            </a:r>
            <a:endParaRPr lang="en-US" sz="2400" b="1" dirty="0">
              <a:solidFill>
                <a:schemeClr val="accent5">
                  <a:lumMod val="50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406640" y="1691640"/>
            <a:ext cx="4206240" cy="4160520"/>
          </a:xfrm>
          <a:prstGeom prst="rect">
            <a:avLst/>
          </a:prstGeom>
          <a:solidFill>
            <a:srgbClr val="F7F8FA"/>
          </a:solidFill>
          <a:ln w="12700">
            <a:solidFill>
              <a:srgbClr val="E3E7E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680960" y="1920240"/>
            <a:ext cx="3657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290</a:t>
            </a:r>
            <a:endParaRPr lang="en-US" sz="6000" dirty="0"/>
          </a:p>
        </p:txBody>
      </p:sp>
      <p:sp>
        <p:nvSpPr>
          <p:cNvPr id="8" name="Text 6"/>
          <p:cNvSpPr/>
          <p:nvPr/>
        </p:nvSpPr>
        <p:spPr>
          <a:xfrm>
            <a:off x="7680960" y="2788920"/>
            <a:ext cx="3566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25000"/>
              </a:lnSpc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 made by the Francis Inquiry (2013) into care at Mid Staffordshire NHS Foundation Trust (Francis, 2013)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7680960" y="3840480"/>
            <a:ext cx="3566160" cy="0"/>
          </a:xfrm>
          <a:prstGeom prst="line">
            <a:avLst/>
          </a:prstGeom>
          <a:noFill/>
          <a:ln w="12700">
            <a:solidFill>
              <a:srgbClr val="D6DBE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680960" y="4023360"/>
            <a:ext cx="35661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2005–2009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7680960" y="4480560"/>
            <a:ext cx="35661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period of care failings under investigation, during which mortality was significantly higher than expected (Francis, 2013)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-1343608" y="5684209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90406A-7AC5-A8A7-F193-4BDD3A34D1F0}"/>
              </a:ext>
            </a:extLst>
          </p:cNvPr>
          <p:cNvSpPr txBox="1"/>
          <p:nvPr/>
        </p:nvSpPr>
        <p:spPr>
          <a:xfrm>
            <a:off x="457201" y="1481328"/>
            <a:ext cx="6792686" cy="296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patient has the right to receive safe, effective and compassionate healthcare.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between </a:t>
            </a:r>
            <a:r>
              <a:rPr lang="en-IN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2005 and 2009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Mid Staffordshire NHS Foundation Trust became one of the most significant healthcare failures in NHS history</a:t>
            </a:r>
            <a:r>
              <a:rPr lang="en-IN" sz="1400" dirty="0"/>
              <a:t>.</a:t>
            </a:r>
            <a:r>
              <a:rPr lang="en-US" sz="1400" dirty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Widespread failures in leadership, staffing, governance and organisational culture resulted in serious patient harm and avoidable deaths</a:t>
            </a:r>
            <a:r>
              <a:rPr lang="en-US" sz="1400" dirty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(Francis, 2013)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IN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Francis Public Inquiry (2013)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exposed these systemic failures and reshaped quality assurance and patient safety across the NHS.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45F09C-3BA6-3574-1945-C3961286192E}"/>
              </a:ext>
            </a:extLst>
          </p:cNvPr>
          <p:cNvSpPr txBox="1"/>
          <p:nvPr/>
        </p:nvSpPr>
        <p:spPr>
          <a:xfrm>
            <a:off x="100856" y="4554185"/>
            <a:ext cx="730578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u="sng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of this presentation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To critically analyse the Mid Staffordshire case using quality management theories and systems-based safety models, while evaluating the policy reforms and lessons for improving healthcare quality.</a:t>
            </a:r>
          </a:p>
          <a:p>
            <a:endParaRPr lang="en-I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60AB88-63A0-935D-30A1-2673D6314243}"/>
              </a:ext>
            </a:extLst>
          </p:cNvPr>
          <p:cNvSpPr txBox="1"/>
          <p:nvPr/>
        </p:nvSpPr>
        <p:spPr>
          <a:xfrm>
            <a:off x="228600" y="6277243"/>
            <a:ext cx="1219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600" i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"To understand why these reforms were necessary, we first need to examine what happened at Mid Staffordshire."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92044D-DF82-EF16-C564-B4F797363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1">
            <a:extLst>
              <a:ext uri="{FF2B5EF4-FFF2-40B4-BE49-F238E27FC236}">
                <a16:creationId xmlns:a16="http://schemas.microsoft.com/office/drawing/2014/main" id="{2E174567-0AF0-75B4-CCFA-90D02F8081FA}"/>
              </a:ext>
            </a:extLst>
          </p:cNvPr>
          <p:cNvSpPr/>
          <p:nvPr/>
        </p:nvSpPr>
        <p:spPr>
          <a:xfrm>
            <a:off x="-1343608" y="5684209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F59B95D7-D7EB-241A-834D-F3967EE9ECE3}"/>
              </a:ext>
            </a:extLst>
          </p:cNvPr>
          <p:cNvSpPr/>
          <p:nvPr/>
        </p:nvSpPr>
        <p:spPr>
          <a:xfrm>
            <a:off x="115671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3977F7-7F5E-1514-AE39-9CA1FACBF176}"/>
              </a:ext>
            </a:extLst>
          </p:cNvPr>
          <p:cNvSpPr txBox="1"/>
          <p:nvPr/>
        </p:nvSpPr>
        <p:spPr>
          <a:xfrm>
            <a:off x="772109" y="604658"/>
            <a:ext cx="5068854" cy="3462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IN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case?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most influential NHS quality assurance failures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Exposed weaknesses in leadership, governance and organisational culture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Led to the Francis Public Inquiry (2013)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Generated </a:t>
            </a:r>
            <a:r>
              <a:rPr lang="en-IN" sz="16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290 recommendations</a:t>
            </a: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NHS reform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Continues to influence patient safety and quality management today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9538C1-9181-AF7B-F026-B18C377DFE72}"/>
              </a:ext>
            </a:extLst>
          </p:cNvPr>
          <p:cNvSpPr txBox="1"/>
          <p:nvPr/>
        </p:nvSpPr>
        <p:spPr>
          <a:xfrm>
            <a:off x="762779" y="4864607"/>
            <a:ext cx="5977919" cy="646331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IN" i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"The patient must be the first priority in everything done."</a:t>
            </a:r>
            <a:br>
              <a:rPr lang="en-IN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 Francis Report (2013)</a:t>
            </a:r>
            <a:endParaRPr lang="en-IN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Mid Staffordshire Public Inquiry report published - UK Human Rights Blog">
            <a:extLst>
              <a:ext uri="{FF2B5EF4-FFF2-40B4-BE49-F238E27FC236}">
                <a16:creationId xmlns:a16="http://schemas.microsoft.com/office/drawing/2014/main" id="{39A4801C-860D-4097-F2D2-7D71386DC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70738">
            <a:off x="6088260" y="452218"/>
            <a:ext cx="3355354" cy="449779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64EF22F-B301-A43D-24B0-5F7D57944410}"/>
              </a:ext>
            </a:extLst>
          </p:cNvPr>
          <p:cNvSpPr txBox="1"/>
          <p:nvPr/>
        </p:nvSpPr>
        <p:spPr>
          <a:xfrm>
            <a:off x="8936394" y="6611779"/>
            <a:ext cx="363194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0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Image: </a:t>
            </a:r>
            <a:r>
              <a:rPr lang="en-US" sz="1000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2013); (</a:t>
            </a:r>
            <a:r>
              <a:rPr lang="en-IN" sz="100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Holdthefrontpage.co.uk, 2026)</a:t>
            </a:r>
            <a:endParaRPr lang="en-IN" sz="1000" dirty="0">
              <a:solidFill>
                <a:schemeClr val="accent1"/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EB116EA-500E-D748-00D5-ED9AE504B6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419635">
            <a:off x="8891227" y="2754423"/>
            <a:ext cx="2783454" cy="355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95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What Happened at Mid Staffordshire NHS Foundation Trust?</a:t>
            </a:r>
            <a:endParaRPr lang="en-US" sz="13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67699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Mid Staffordshire NHS Foundation Trust</a:t>
            </a:r>
            <a:endParaRPr lang="en-US" sz="3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1965960"/>
            <a:ext cx="3611880" cy="41148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6" name="Shape 4"/>
          <p:cNvSpPr/>
          <p:nvPr/>
        </p:nvSpPr>
        <p:spPr>
          <a:xfrm>
            <a:off x="548640" y="1965960"/>
            <a:ext cx="3611880" cy="731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7" name="Text 5"/>
          <p:cNvSpPr/>
          <p:nvPr/>
        </p:nvSpPr>
        <p:spPr>
          <a:xfrm>
            <a:off x="637280" y="2149960"/>
            <a:ext cx="3154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</a:rPr>
              <a:t>Background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777240" y="2697480"/>
            <a:ext cx="315468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274820" y="1965960"/>
            <a:ext cx="3611880" cy="41148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0" name="Shape 8"/>
          <p:cNvSpPr/>
          <p:nvPr/>
        </p:nvSpPr>
        <p:spPr>
          <a:xfrm>
            <a:off x="4297680" y="1965960"/>
            <a:ext cx="3611880" cy="73152"/>
          </a:xfrm>
          <a:prstGeom prst="rect">
            <a:avLst/>
          </a:prstGeom>
          <a:solidFill>
            <a:srgbClr val="E9C46A"/>
          </a:solidFill>
          <a:ln/>
        </p:spPr>
      </p:sp>
      <p:sp>
        <p:nvSpPr>
          <p:cNvPr id="11" name="Text 9"/>
          <p:cNvSpPr/>
          <p:nvPr/>
        </p:nvSpPr>
        <p:spPr>
          <a:xfrm>
            <a:off x="4526280" y="2240280"/>
            <a:ext cx="3154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</a:rPr>
              <a:t>What patients experienced ?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4465320" y="2611523"/>
            <a:ext cx="3261360" cy="35101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poor patient care: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🍽️ Patients left without food or water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🛏️ Patients remained in soiled beds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💊 Delayed or missed medications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🚨 Call bells ignored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👩‍⚕️ Severe nursing shortages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🦠 Poor hygiene and infection control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❤️ Higher-than-expected mortality</a:t>
            </a:r>
          </a:p>
          <a:p>
            <a:pPr algn="r">
              <a:lnSpc>
                <a:spcPct val="150000"/>
              </a:lnSpc>
            </a:pPr>
            <a:endParaRPr lang="en-IN" sz="1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(Francis, 2013)</a:t>
            </a:r>
          </a:p>
        </p:txBody>
      </p:sp>
      <p:sp>
        <p:nvSpPr>
          <p:cNvPr id="13" name="Shape 11"/>
          <p:cNvSpPr/>
          <p:nvPr/>
        </p:nvSpPr>
        <p:spPr>
          <a:xfrm>
            <a:off x="8046720" y="1965960"/>
            <a:ext cx="3611880" cy="41148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4" name="Shape 12"/>
          <p:cNvSpPr/>
          <p:nvPr/>
        </p:nvSpPr>
        <p:spPr>
          <a:xfrm>
            <a:off x="8046720" y="1965960"/>
            <a:ext cx="3611880" cy="731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5" name="Text 13"/>
          <p:cNvSpPr/>
          <p:nvPr/>
        </p:nvSpPr>
        <p:spPr>
          <a:xfrm>
            <a:off x="8275320" y="2240280"/>
            <a:ext cx="3154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did this happen ?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8235043" y="2819966"/>
            <a:ext cx="3235234" cy="32963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pressure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staffing</a:t>
            </a:r>
          </a:p>
          <a:p>
            <a:pPr algn="ctr">
              <a:lnSpc>
                <a:spcPct val="130000"/>
              </a:lnSpc>
            </a:pPr>
            <a:r>
              <a:rPr lang="en-IN" sz="1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↓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leadership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↓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governance</a:t>
            </a:r>
          </a:p>
          <a:p>
            <a:pPr algn="ctr">
              <a:lnSpc>
                <a:spcPct val="130000"/>
              </a:lnSpc>
            </a:pPr>
            <a:r>
              <a:rPr lang="en-IN" sz="1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↓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Unsafe patient care</a:t>
            </a:r>
          </a:p>
          <a:p>
            <a:pPr algn="ctr">
              <a:lnSpc>
                <a:spcPct val="130000"/>
              </a:lnSpc>
            </a:pPr>
            <a:endParaRPr lang="en-IN" sz="1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30000"/>
              </a:lnSpc>
            </a:pPr>
            <a:r>
              <a:rPr lang="en-US" sz="1250" dirty="0">
                <a:solidFill>
                  <a:schemeClr val="bg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US" sz="1250" dirty="0">
              <a:solidFill>
                <a:schemeClr val="bg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545E6FA-F634-09AC-4E3D-7839C264C6EE}"/>
              </a:ext>
            </a:extLst>
          </p:cNvPr>
          <p:cNvSpPr txBox="1"/>
          <p:nvPr/>
        </p:nvSpPr>
        <p:spPr>
          <a:xfrm>
            <a:off x="548640" y="2596896"/>
            <a:ext cx="3611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Stafford Hospital served approximately </a:t>
            </a:r>
            <a:r>
              <a:rPr lang="en-IN" sz="1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300,000 people</a:t>
            </a: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Staffordshire,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Between </a:t>
            </a:r>
            <a:r>
              <a:rPr lang="en-IN" sz="1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2005 and 2009</a:t>
            </a: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the Trust experienced widespread failures in the delivery of safe and compassionate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this period, organisational priorities focused heavily on achieving </a:t>
            </a:r>
            <a:r>
              <a:rPr lang="en-IN" sz="1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Foundation Trust status</a:t>
            </a: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financial savings and national performance targets.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result, patient-centred care and quality assurance were significantly compromised.</a:t>
            </a:r>
          </a:p>
          <a:p>
            <a:pPr algn="r"/>
            <a:r>
              <a:rPr lang="en-IN" sz="105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(Francis, 2013)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489B7CF-C5BA-3451-3576-0E3EC25B10CE}"/>
              </a:ext>
            </a:extLst>
          </p:cNvPr>
          <p:cNvSpPr txBox="1"/>
          <p:nvPr/>
        </p:nvSpPr>
        <p:spPr>
          <a:xfrm>
            <a:off x="1268963" y="6159838"/>
            <a:ext cx="100816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"Patients were routinely neglected by a system that lost sight of its fundamental purpose."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— Francis Report (2013)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TIMELINE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From Local Failure to National Inquiry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40080" y="3017520"/>
            <a:ext cx="10881360" cy="0"/>
          </a:xfrm>
          <a:prstGeom prst="line">
            <a:avLst/>
          </a:prstGeom>
          <a:noFill/>
          <a:ln w="38100">
            <a:solidFill>
              <a:srgbClr val="D6DBE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3949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41732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2005–08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365760" y="178308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Excess mortality and neglect reported on wards; concerns raised internally were not escalated (Francis, 2013).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25983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114550" y="333756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2007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2114550" y="370332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Trust achieves Foundation Trust status while prioritising financial targets over patient care (Francis, 2013).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598017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834890" y="141732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2008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4834890" y="178308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Healthcare Commission investigation launched following public concern about mortality rates.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870051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555230" y="333756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2010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7555230" y="370332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Francis Inquiry report published; a fuller public inquiry is subsequently announced.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11420856" y="2916936"/>
            <a:ext cx="201168" cy="201168"/>
          </a:xfrm>
          <a:prstGeom prst="ellipse">
            <a:avLst/>
          </a:prstGeom>
          <a:solidFill>
            <a:srgbClr val="E9C46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304020" y="141732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Feb 2013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9304020" y="178308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Francis Report published with 290 recommendations, including a statutory duty of candour (Francis, 2013; Health Foundation, 2013).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548640" y="5440680"/>
            <a:ext cx="10972800" cy="777240"/>
          </a:xfrm>
          <a:prstGeom prst="rect">
            <a:avLst/>
          </a:prstGeom>
          <a:solidFill>
            <a:srgbClr val="CFE8E4"/>
          </a:solidFill>
          <a:ln/>
        </p:spPr>
      </p:sp>
      <p:sp>
        <p:nvSpPr>
          <p:cNvPr id="21" name="Text 19"/>
          <p:cNvSpPr/>
          <p:nvPr/>
        </p:nvSpPr>
        <p:spPr>
          <a:xfrm>
            <a:off x="777240" y="5440680"/>
            <a:ext cx="10515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20000"/>
              </a:lnSpc>
            </a:pPr>
            <a:r>
              <a:rPr lang="en-IN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Warning signs—including high mortality, patient complaints and staff concerns—were evident for several years but were not acted upon, demonstrating systemic failures rather than isolated individual errors </a:t>
            </a:r>
            <a:r>
              <a:rPr lang="en-US" sz="1400" i="1" dirty="0">
                <a:solidFill>
                  <a:schemeClr val="accent1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(Francis, 2013).</a:t>
            </a:r>
            <a:endParaRPr lang="en-US" sz="1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038206-F049-CB27-7138-82B27EA68DD3}"/>
              </a:ext>
            </a:extLst>
          </p:cNvPr>
          <p:cNvSpPr txBox="1"/>
          <p:nvPr/>
        </p:nvSpPr>
        <p:spPr>
          <a:xfrm>
            <a:off x="85344" y="6504503"/>
            <a:ext cx="1219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400" i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"The timeline shows the sequence of events, but it does not explain why the failures occurred. To understand that, we turn to the Swiss Cheese Model."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SYSTEMS-BASED SAFETY MODEL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Reason's Swiss Cheese Model Applied to the Case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 (2000) argues that harm occurs only when weaknesses in successive layers of defence align, rather than resulting from one person's error.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7315200" cy="896112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6" name="Shape 4"/>
          <p:cNvSpPr/>
          <p:nvPr/>
        </p:nvSpPr>
        <p:spPr>
          <a:xfrm>
            <a:off x="2011680" y="223113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7" name="Shape 5"/>
          <p:cNvSpPr/>
          <p:nvPr/>
        </p:nvSpPr>
        <p:spPr>
          <a:xfrm>
            <a:off x="4389120" y="253288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8" name="Shape 6"/>
          <p:cNvSpPr/>
          <p:nvPr/>
        </p:nvSpPr>
        <p:spPr>
          <a:xfrm>
            <a:off x="6492240" y="274320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664470"/>
            <a:ext cx="3860074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13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failed to notice warning signs</a:t>
            </a:r>
            <a:endParaRPr lang="en-US" sz="1300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548642" y="3163824"/>
            <a:ext cx="7315200" cy="896112"/>
          </a:xfrm>
          <a:prstGeom prst="rect">
            <a:avLst/>
          </a:prstGeom>
          <a:solidFill>
            <a:srgbClr val="14213D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11" name="Shape 9"/>
          <p:cNvSpPr/>
          <p:nvPr/>
        </p:nvSpPr>
        <p:spPr>
          <a:xfrm>
            <a:off x="3291840" y="323697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2" name="Shape 10"/>
          <p:cNvSpPr/>
          <p:nvPr/>
        </p:nvSpPr>
        <p:spPr>
          <a:xfrm>
            <a:off x="3931920" y="353872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3" name="Shape 11"/>
          <p:cNvSpPr/>
          <p:nvPr/>
        </p:nvSpPr>
        <p:spPr>
          <a:xfrm>
            <a:off x="7040880" y="374904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4" name="Text 12"/>
          <p:cNvSpPr/>
          <p:nvPr/>
        </p:nvSpPr>
        <p:spPr>
          <a:xfrm>
            <a:off x="548642" y="372618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13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Complaints, mortality data </a:t>
            </a:r>
            <a:r>
              <a:rPr lang="en-US" sz="1300" b="1" dirty="0">
                <a:solidFill>
                  <a:schemeClr val="accent4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&amp; incident reporting </a:t>
            </a:r>
            <a:r>
              <a:rPr lang="en-IN" sz="13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were ignored</a:t>
            </a:r>
            <a:r>
              <a:rPr lang="en-US" sz="1300" b="1" dirty="0">
                <a:solidFill>
                  <a:schemeClr val="accent4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</a:t>
            </a:r>
            <a:endParaRPr lang="en-US" sz="1300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548640" y="4168731"/>
            <a:ext cx="7315200" cy="896112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6" name="Shape 14"/>
          <p:cNvSpPr/>
          <p:nvPr/>
        </p:nvSpPr>
        <p:spPr>
          <a:xfrm>
            <a:off x="4572000" y="424281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7" name="Shape 15"/>
          <p:cNvSpPr/>
          <p:nvPr/>
        </p:nvSpPr>
        <p:spPr>
          <a:xfrm>
            <a:off x="3474720" y="454456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8" name="Shape 16"/>
          <p:cNvSpPr/>
          <p:nvPr/>
        </p:nvSpPr>
        <p:spPr>
          <a:xfrm>
            <a:off x="6492240" y="475488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9" name="Text 17"/>
          <p:cNvSpPr/>
          <p:nvPr/>
        </p:nvSpPr>
        <p:spPr>
          <a:xfrm>
            <a:off x="594360" y="464058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chemeClr val="accent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&amp; culture</a:t>
            </a:r>
            <a:endParaRPr lang="en-US" sz="1300" dirty="0">
              <a:solidFill>
                <a:schemeClr val="accent4"/>
              </a:solidFill>
            </a:endParaRPr>
          </a:p>
        </p:txBody>
      </p:sp>
      <p:sp>
        <p:nvSpPr>
          <p:cNvPr id="20" name="Shape 18"/>
          <p:cNvSpPr/>
          <p:nvPr/>
        </p:nvSpPr>
        <p:spPr>
          <a:xfrm>
            <a:off x="548642" y="5212080"/>
            <a:ext cx="7315200" cy="896112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21" name="Shape 19"/>
          <p:cNvSpPr/>
          <p:nvPr/>
        </p:nvSpPr>
        <p:spPr>
          <a:xfrm>
            <a:off x="5852160" y="524865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2" name="Shape 20"/>
          <p:cNvSpPr/>
          <p:nvPr/>
        </p:nvSpPr>
        <p:spPr>
          <a:xfrm>
            <a:off x="3017520" y="555040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3" name="Shape 21"/>
          <p:cNvSpPr/>
          <p:nvPr/>
        </p:nvSpPr>
        <p:spPr>
          <a:xfrm>
            <a:off x="7040880" y="576072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4" name="Text 22"/>
          <p:cNvSpPr/>
          <p:nvPr/>
        </p:nvSpPr>
        <p:spPr>
          <a:xfrm>
            <a:off x="594360" y="5687568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chemeClr val="accent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 &amp; frontline practice</a:t>
            </a:r>
            <a:endParaRPr lang="en-US" sz="1300" dirty="0">
              <a:solidFill>
                <a:schemeClr val="accent4"/>
              </a:solidFill>
            </a:endParaRPr>
          </a:p>
        </p:txBody>
      </p:sp>
      <p:sp>
        <p:nvSpPr>
          <p:cNvPr id="25" name="Shape 23"/>
          <p:cNvSpPr/>
          <p:nvPr/>
        </p:nvSpPr>
        <p:spPr>
          <a:xfrm>
            <a:off x="8229600" y="2148840"/>
            <a:ext cx="0" cy="4023360"/>
          </a:xfrm>
          <a:prstGeom prst="line">
            <a:avLst/>
          </a:prstGeom>
          <a:noFill/>
          <a:ln w="38100">
            <a:solidFill>
              <a:srgbClr val="C1502E"/>
            </a:solidFill>
            <a:prstDash val="dash"/>
          </a:ln>
        </p:spPr>
      </p:sp>
      <p:sp>
        <p:nvSpPr>
          <p:cNvPr id="26" name="Text 24"/>
          <p:cNvSpPr/>
          <p:nvPr/>
        </p:nvSpPr>
        <p:spPr>
          <a:xfrm>
            <a:off x="8319174" y="2948940"/>
            <a:ext cx="1748555" cy="2880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i="1" dirty="0">
                <a:solidFill>
                  <a:srgbClr val="C150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Trajectory of</a:t>
            </a:r>
            <a:endParaRPr lang="en-US" sz="105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050" i="1" dirty="0">
                <a:solidFill>
                  <a:srgbClr val="C150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accident opportunity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8229600" y="2167128"/>
            <a:ext cx="34290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 on Foundation Trust financial targets diverted board attention from care quality (Francis, 2013).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8229600" y="3419856"/>
            <a:ext cx="34290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Mortality data and complaints were not systematically reviewed or escalated.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8214360" y="4560990"/>
            <a:ext cx="3429000" cy="4124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defensive culture discouraged staff from raising concerns.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8229600" y="5399252"/>
            <a:ext cx="3655717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understaffing on wards left basic care needs unmet.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9757344" y="6107352"/>
            <a:ext cx="2231882" cy="1670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(Reason, 2000); Francis, R. (2013).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1838129" y="651611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1600" i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"To explore these underlying causes in more detail, I then applied Root Cause Analysis."</a:t>
            </a:r>
            <a:endParaRPr lang="en-US" sz="1600" i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Root Cause Analysis (RCA)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539496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5000"/>
              </a:lnSpc>
              <a:spcAft>
                <a:spcPts val="1400"/>
              </a:spcAft>
              <a:buNone/>
            </a:pP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RCA is a structured, retrospective method for tracing an adverse event back through contributing and root causes, rather than stopping at the immediate error (Vincent, 2010).</a:t>
            </a:r>
            <a:endParaRPr lang="en-US" sz="145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Applied to Mid Staffordshire, RCA moves the inquiry from </a:t>
            </a:r>
            <a:r>
              <a:rPr lang="en-US" sz="1450" i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"why did patients receive poor care" </a:t>
            </a: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</a:t>
            </a:r>
            <a:r>
              <a:rPr lang="en-US" sz="1450" i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"why did the organisation's governance and regulatory systems fail to detect and correct it"</a:t>
            </a: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(Francis, 2013).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4572000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45720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51560" y="4553712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 the event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5010912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501091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051560" y="4992624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Gather evidence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48640" y="5449824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544982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051560" y="5431536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contributing factors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48640" y="5888736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588873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051560" y="5870448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Trace root cause(s)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48640" y="6327648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8" name="Text 16"/>
          <p:cNvSpPr/>
          <p:nvPr/>
        </p:nvSpPr>
        <p:spPr>
          <a:xfrm>
            <a:off x="548640" y="632764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051560" y="6309360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 &amp; embed change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6309360" y="1691640"/>
            <a:ext cx="5303520" cy="4160520"/>
          </a:xfrm>
          <a:prstGeom prst="rect">
            <a:avLst/>
          </a:prstGeom>
          <a:solidFill>
            <a:srgbClr val="F7F8FA"/>
          </a:solidFill>
          <a:ln w="12700">
            <a:solidFill>
              <a:srgbClr val="E3E7EC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463315" y="166878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RCA findings at Mid Staffordshire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6537960" y="2377440"/>
            <a:ext cx="128016" cy="128016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23" name="Text 21"/>
          <p:cNvSpPr/>
          <p:nvPr/>
        </p:nvSpPr>
        <p:spPr>
          <a:xfrm>
            <a:off x="6720840" y="2011680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Immediate cause: unsafe nurse staffing ratios on wards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6537960" y="3227832"/>
            <a:ext cx="128016" cy="128016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25" name="Text 23"/>
          <p:cNvSpPr/>
          <p:nvPr/>
        </p:nvSpPr>
        <p:spPr>
          <a:xfrm>
            <a:off x="6812280" y="2884932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Contributing factor: absence of routine mortality and complaints review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6537960" y="4078224"/>
            <a:ext cx="128016" cy="128016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27" name="Text 25"/>
          <p:cNvSpPr/>
          <p:nvPr/>
        </p:nvSpPr>
        <p:spPr>
          <a:xfrm>
            <a:off x="6812280" y="3794760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Contributing factor: a target-driven culture prioritising Foundation Trust status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6537960" y="4928616"/>
            <a:ext cx="128016" cy="128016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29" name="Text 27"/>
          <p:cNvSpPr/>
          <p:nvPr/>
        </p:nvSpPr>
        <p:spPr>
          <a:xfrm>
            <a:off x="6812280" y="4604004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 cause: weak board-level clinical governance and an unresponsive external regulatory system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8A9CE59-343C-198A-457C-BFD3E95BD91F}"/>
              </a:ext>
            </a:extLst>
          </p:cNvPr>
          <p:cNvSpPr txBox="1"/>
          <p:nvPr/>
        </p:nvSpPr>
        <p:spPr>
          <a:xfrm>
            <a:off x="10341793" y="5572262"/>
            <a:ext cx="15972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IN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Fishbone (Ishikawa) Diagram of Contributing Causes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46304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Ishikawa (1990) categorises contributing causes into major branches converging on a single effect — used here to organise the case's causal factors (</a:t>
            </a:r>
            <a:r>
              <a:rPr lang="en-US" sz="14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Ishikawa K, 1990</a:t>
            </a:r>
            <a:r>
              <a:rPr lang="en-US" sz="13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)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1463040" y="3931920"/>
            <a:ext cx="9144000" cy="0"/>
          </a:xfrm>
          <a:prstGeom prst="line">
            <a:avLst/>
          </a:prstGeom>
          <a:noFill/>
          <a:ln w="38100">
            <a:solidFill>
              <a:srgbClr val="14213D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0561320" y="3429000"/>
            <a:ext cx="1417320" cy="1005840"/>
          </a:xfrm>
          <a:prstGeom prst="rect">
            <a:avLst/>
          </a:prstGeom>
          <a:solidFill>
            <a:srgbClr val="C1502E"/>
          </a:solidFill>
          <a:ln/>
        </p:spPr>
      </p:sp>
      <p:sp>
        <p:nvSpPr>
          <p:cNvPr id="7" name="Text 5"/>
          <p:cNvSpPr/>
          <p:nvPr/>
        </p:nvSpPr>
        <p:spPr>
          <a:xfrm>
            <a:off x="10561320" y="3429000"/>
            <a:ext cx="14173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Preventable</a:t>
            </a:r>
            <a:endParaRPr lang="en-US" sz="11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harm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 rot="5400000">
            <a:off x="10378440" y="3822192"/>
            <a:ext cx="219456" cy="219456"/>
          </a:xfrm>
          <a:prstGeom prst="triangle">
            <a:avLst/>
          </a:prstGeom>
          <a:solidFill>
            <a:srgbClr val="14213D"/>
          </a:solidFill>
          <a:ln/>
        </p:spPr>
      </p:sp>
      <p:sp>
        <p:nvSpPr>
          <p:cNvPr id="9" name="Shape 7"/>
          <p:cNvSpPr/>
          <p:nvPr/>
        </p:nvSpPr>
        <p:spPr>
          <a:xfrm>
            <a:off x="3950581" y="2477091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081901" y="199871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4206240" y="2304475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Understaffed wards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198777" y="2578608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Skill-mix gaps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831633" y="3931920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946469" y="5332445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5166360" y="5687568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Defensive culture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166360" y="5893308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Weak board oversight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7391711" y="2477091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523031" y="2038179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Processes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7505544" y="2330787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No routine mortality review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7498081" y="2586819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Poor incident reporting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9380064" y="3931920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511384" y="5335524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Policy/Targets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8648544" y="5600700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FT status prioritised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8631936" y="5907024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Financial over clinical KPIs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28" name="Shape 19">
            <a:extLst>
              <a:ext uri="{FF2B5EF4-FFF2-40B4-BE49-F238E27FC236}">
                <a16:creationId xmlns:a16="http://schemas.microsoft.com/office/drawing/2014/main" id="{22CDC8F5-9E39-5A5A-66AC-D73061B91F0B}"/>
              </a:ext>
            </a:extLst>
          </p:cNvPr>
          <p:cNvSpPr/>
          <p:nvPr/>
        </p:nvSpPr>
        <p:spPr>
          <a:xfrm>
            <a:off x="2201402" y="3918204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30" name="Text 8">
            <a:extLst>
              <a:ext uri="{FF2B5EF4-FFF2-40B4-BE49-F238E27FC236}">
                <a16:creationId xmlns:a16="http://schemas.microsoft.com/office/drawing/2014/main" id="{6357F494-C805-15E3-9A07-92820E25048D}"/>
              </a:ext>
            </a:extLst>
          </p:cNvPr>
          <p:cNvSpPr/>
          <p:nvPr/>
        </p:nvSpPr>
        <p:spPr>
          <a:xfrm>
            <a:off x="1344541" y="5321808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cs typeface="Arial" pitchFamily="34" charset="-120"/>
              </a:rPr>
              <a:t>Communication</a:t>
            </a:r>
            <a:endParaRPr lang="en-US" sz="1350" dirty="0"/>
          </a:p>
        </p:txBody>
      </p:sp>
      <p:sp>
        <p:nvSpPr>
          <p:cNvPr id="32" name="Text 13">
            <a:extLst>
              <a:ext uri="{FF2B5EF4-FFF2-40B4-BE49-F238E27FC236}">
                <a16:creationId xmlns:a16="http://schemas.microsoft.com/office/drawing/2014/main" id="{1B821BFC-8CAA-EC22-EFF5-EE50A10F08AD}"/>
              </a:ext>
            </a:extLst>
          </p:cNvPr>
          <p:cNvSpPr/>
          <p:nvPr/>
        </p:nvSpPr>
        <p:spPr>
          <a:xfrm>
            <a:off x="1480893" y="5673852"/>
            <a:ext cx="2011680" cy="2986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Poor communication</a:t>
            </a:r>
            <a:endParaRPr lang="en-US" sz="1100" dirty="0"/>
          </a:p>
        </p:txBody>
      </p:sp>
      <p:sp>
        <p:nvSpPr>
          <p:cNvPr id="34" name="Text 13">
            <a:extLst>
              <a:ext uri="{FF2B5EF4-FFF2-40B4-BE49-F238E27FC236}">
                <a16:creationId xmlns:a16="http://schemas.microsoft.com/office/drawing/2014/main" id="{6F3E3CC2-C306-1288-844C-907C870437B0}"/>
              </a:ext>
            </a:extLst>
          </p:cNvPr>
          <p:cNvSpPr/>
          <p:nvPr/>
        </p:nvSpPr>
        <p:spPr>
          <a:xfrm>
            <a:off x="1480892" y="5964519"/>
            <a:ext cx="2231571" cy="2986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</a:t>
            </a:r>
            <a:r>
              <a:rPr lang="en-IN" sz="11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escalate concerns</a:t>
            </a:r>
            <a:endParaRPr lang="en-US" sz="11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35E415A-9E85-BDA0-9EF5-8CE9DF186391}"/>
              </a:ext>
            </a:extLst>
          </p:cNvPr>
          <p:cNvSpPr txBox="1"/>
          <p:nvPr/>
        </p:nvSpPr>
        <p:spPr>
          <a:xfrm>
            <a:off x="10643616" y="6512415"/>
            <a:ext cx="117051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IN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Systems Theory: The Organisation as an Open System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54480"/>
            <a:ext cx="10972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 Theory views a hospital trust as an open system of interdependent parts, where inputs, processes and outputs are shaped by continuous feedback from its environment (Donabedian, 1988; Vincent, 2010).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822960" y="2743200"/>
            <a:ext cx="2377440" cy="118872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6" name="Text 4"/>
          <p:cNvSpPr/>
          <p:nvPr/>
        </p:nvSpPr>
        <p:spPr>
          <a:xfrm>
            <a:off x="960120" y="2852928"/>
            <a:ext cx="2103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INPUTS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960120" y="3182112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 levels, funding, national targets, patient acuity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 rot="5400000">
            <a:off x="3273552" y="3209544"/>
            <a:ext cx="256032" cy="256032"/>
          </a:xfrm>
          <a:prstGeom prst="triangle">
            <a:avLst/>
          </a:prstGeom>
          <a:solidFill>
            <a:srgbClr val="6B7684"/>
          </a:solidFill>
          <a:ln/>
        </p:spPr>
      </p:sp>
      <p:sp>
        <p:nvSpPr>
          <p:cNvPr id="9" name="Shape 7"/>
          <p:cNvSpPr/>
          <p:nvPr/>
        </p:nvSpPr>
        <p:spPr>
          <a:xfrm>
            <a:off x="3703320" y="2743200"/>
            <a:ext cx="2377440" cy="118872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3840480" y="2852928"/>
            <a:ext cx="2103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PROCESSES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840480" y="3182112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governance, incident reporting, ward-level care delivery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 rot="5400000">
            <a:off x="6153912" y="3209544"/>
            <a:ext cx="256032" cy="256032"/>
          </a:xfrm>
          <a:prstGeom prst="triangle">
            <a:avLst/>
          </a:prstGeom>
          <a:solidFill>
            <a:srgbClr val="6B7684"/>
          </a:solidFill>
          <a:ln/>
        </p:spPr>
      </p:sp>
      <p:sp>
        <p:nvSpPr>
          <p:cNvPr id="13" name="Shape 11"/>
          <p:cNvSpPr/>
          <p:nvPr/>
        </p:nvSpPr>
        <p:spPr>
          <a:xfrm>
            <a:off x="6583680" y="2743200"/>
            <a:ext cx="2377440" cy="118872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14" name="Text 12"/>
          <p:cNvSpPr/>
          <p:nvPr/>
        </p:nvSpPr>
        <p:spPr>
          <a:xfrm>
            <a:off x="6720840" y="2852928"/>
            <a:ext cx="2103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OUTPUTS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720840" y="3182112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outcomes, mortality, experience, safety incidents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2011680" y="3931920"/>
            <a:ext cx="0" cy="228600"/>
          </a:xfrm>
          <a:prstGeom prst="line">
            <a:avLst/>
          </a:prstGeom>
          <a:noFill/>
          <a:ln w="19050">
            <a:solidFill>
              <a:srgbClr val="6B7684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2011680" y="4434840"/>
            <a:ext cx="5760720" cy="0"/>
          </a:xfrm>
          <a:prstGeom prst="line">
            <a:avLst/>
          </a:prstGeom>
          <a:noFill/>
          <a:ln w="19050">
            <a:solidFill>
              <a:srgbClr val="6B7684"/>
            </a:solidFill>
            <a:prstDash val="dash"/>
          </a:ln>
        </p:spPr>
      </p:sp>
      <p:sp>
        <p:nvSpPr>
          <p:cNvPr id="18" name="Shape 16"/>
          <p:cNvSpPr/>
          <p:nvPr/>
        </p:nvSpPr>
        <p:spPr>
          <a:xfrm>
            <a:off x="7772400" y="3931920"/>
            <a:ext cx="0" cy="228600"/>
          </a:xfrm>
          <a:prstGeom prst="line">
            <a:avLst/>
          </a:prstGeom>
          <a:noFill/>
          <a:ln w="19050">
            <a:solidFill>
              <a:srgbClr val="6B7684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 rot="16200000">
            <a:off x="1883664" y="4416552"/>
            <a:ext cx="256032" cy="256032"/>
          </a:xfrm>
          <a:prstGeom prst="triangle">
            <a:avLst/>
          </a:prstGeom>
          <a:solidFill>
            <a:srgbClr val="6B7684"/>
          </a:solidFill>
          <a:ln/>
        </p:spPr>
      </p:sp>
      <p:sp>
        <p:nvSpPr>
          <p:cNvPr id="20" name="Text 18"/>
          <p:cNvSpPr/>
          <p:nvPr/>
        </p:nvSpPr>
        <p:spPr>
          <a:xfrm>
            <a:off x="822960" y="4572000"/>
            <a:ext cx="8138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FEEDBACK LOOP — regulatory inspection, complaints, mortality surveillance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548640" y="5349240"/>
            <a:ext cx="10972800" cy="868680"/>
          </a:xfrm>
          <a:prstGeom prst="rect">
            <a:avLst/>
          </a:prstGeom>
          <a:solidFill>
            <a:srgbClr val="CFE8E4"/>
          </a:solidFill>
          <a:ln/>
        </p:spPr>
      </p:sp>
      <p:sp>
        <p:nvSpPr>
          <p:cNvPr id="22" name="Text 20"/>
          <p:cNvSpPr/>
          <p:nvPr/>
        </p:nvSpPr>
        <p:spPr>
          <a:xfrm>
            <a:off x="777240" y="5349240"/>
            <a:ext cx="105156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Applied to the case: the feedback loop failed — mortality data and complaints did not trigger corrective action, so the system continued to reinforce poor practice rather than self-correct (Francis, 2013).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The Donabedian Model: Structure, Process, Outcome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Donabedian (1988) proposes that quality can be assessed across three linked dimensions, applied here to Mid Staffordshire.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3611880" cy="397764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6" name="Shape 4"/>
          <p:cNvSpPr/>
          <p:nvPr/>
        </p:nvSpPr>
        <p:spPr>
          <a:xfrm>
            <a:off x="548640" y="2103120"/>
            <a:ext cx="3611880" cy="82296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7" name="Text 5"/>
          <p:cNvSpPr/>
          <p:nvPr/>
        </p:nvSpPr>
        <p:spPr>
          <a:xfrm>
            <a:off x="731520" y="2176272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731520" y="2514600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Resources &amp; organisation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749808" y="3163824"/>
            <a:ext cx="100584" cy="100584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960120" y="303580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Nurse-to-patient staffing ratios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749808" y="3941064"/>
            <a:ext cx="100584" cy="100584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2" name="Text 10"/>
          <p:cNvSpPr/>
          <p:nvPr/>
        </p:nvSpPr>
        <p:spPr>
          <a:xfrm>
            <a:off x="960120" y="381304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composition and skills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749808" y="4718304"/>
            <a:ext cx="100584" cy="100584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4" name="Text 12"/>
          <p:cNvSpPr/>
          <p:nvPr/>
        </p:nvSpPr>
        <p:spPr>
          <a:xfrm>
            <a:off x="960120" y="459028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ward capacity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297680" y="2103120"/>
            <a:ext cx="3611880" cy="397764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16" name="Shape 14"/>
          <p:cNvSpPr/>
          <p:nvPr/>
        </p:nvSpPr>
        <p:spPr>
          <a:xfrm>
            <a:off x="4297680" y="2103120"/>
            <a:ext cx="3611880" cy="82296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17" name="Text 15"/>
          <p:cNvSpPr/>
          <p:nvPr/>
        </p:nvSpPr>
        <p:spPr>
          <a:xfrm>
            <a:off x="4480560" y="2176272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4480560" y="2514600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care is delivered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498848" y="3163824"/>
            <a:ext cx="100584" cy="100584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20" name="Text 18"/>
          <p:cNvSpPr/>
          <p:nvPr/>
        </p:nvSpPr>
        <p:spPr>
          <a:xfrm>
            <a:off x="4709160" y="303580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Mortality &amp; complaints review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4498848" y="3941064"/>
            <a:ext cx="100584" cy="100584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22" name="Text 20"/>
          <p:cNvSpPr/>
          <p:nvPr/>
        </p:nvSpPr>
        <p:spPr>
          <a:xfrm>
            <a:off x="4709160" y="381304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Adherence to escalation protocols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4498848" y="4718304"/>
            <a:ext cx="100584" cy="100584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24" name="Text 22"/>
          <p:cNvSpPr/>
          <p:nvPr/>
        </p:nvSpPr>
        <p:spPr>
          <a:xfrm>
            <a:off x="4709160" y="459028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Incident investigation practice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8046720" y="2103120"/>
            <a:ext cx="3611880" cy="397764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26" name="Shape 24"/>
          <p:cNvSpPr/>
          <p:nvPr/>
        </p:nvSpPr>
        <p:spPr>
          <a:xfrm>
            <a:off x="8046720" y="2103120"/>
            <a:ext cx="3611880" cy="822960"/>
          </a:xfrm>
          <a:prstGeom prst="rect">
            <a:avLst/>
          </a:prstGeom>
          <a:solidFill>
            <a:srgbClr val="C1502E"/>
          </a:solidFill>
          <a:ln/>
        </p:spPr>
      </p:sp>
      <p:sp>
        <p:nvSpPr>
          <p:cNvPr id="27" name="Text 25"/>
          <p:cNvSpPr/>
          <p:nvPr/>
        </p:nvSpPr>
        <p:spPr>
          <a:xfrm>
            <a:off x="8229600" y="2176272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8229600" y="2514600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Results for patients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8247888" y="3163824"/>
            <a:ext cx="100584" cy="100584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30" name="Text 28"/>
          <p:cNvSpPr/>
          <p:nvPr/>
        </p:nvSpPr>
        <p:spPr>
          <a:xfrm>
            <a:off x="8458200" y="303580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Excess in-hospital mortality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8247888" y="3941064"/>
            <a:ext cx="100584" cy="100584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32" name="Text 30"/>
          <p:cNvSpPr/>
          <p:nvPr/>
        </p:nvSpPr>
        <p:spPr>
          <a:xfrm>
            <a:off x="8458200" y="381304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and family harm</a:t>
            </a:r>
            <a:endParaRPr lang="en-US" sz="1200" dirty="0"/>
          </a:p>
        </p:txBody>
      </p:sp>
      <p:sp>
        <p:nvSpPr>
          <p:cNvPr id="33" name="Shape 31"/>
          <p:cNvSpPr/>
          <p:nvPr/>
        </p:nvSpPr>
        <p:spPr>
          <a:xfrm>
            <a:off x="8247888" y="4718304"/>
            <a:ext cx="100584" cy="100584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34" name="Text 32"/>
          <p:cNvSpPr/>
          <p:nvPr/>
        </p:nvSpPr>
        <p:spPr>
          <a:xfrm>
            <a:off x="8458200" y="459028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Loss of public trust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3977640" y="37033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36" name="Text 34"/>
          <p:cNvSpPr/>
          <p:nvPr/>
        </p:nvSpPr>
        <p:spPr>
          <a:xfrm>
            <a:off x="7589520" y="37033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37" name="Text 35"/>
          <p:cNvSpPr/>
          <p:nvPr/>
        </p:nvSpPr>
        <p:spPr>
          <a:xfrm>
            <a:off x="10802050" y="6304788"/>
            <a:ext cx="14387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(Donabedian, 1988)</a:t>
            </a:r>
            <a:endParaRPr lang="en-US" sz="1000" dirty="0"/>
          </a:p>
        </p:txBody>
      </p:sp>
      <p:sp>
        <p:nvSpPr>
          <p:cNvPr id="38" name="Text 36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 MANAGEMENT THEORY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Theories and Approaches to Managing Quality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11064240" cy="987552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737360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6" name="Text 4"/>
          <p:cNvSpPr/>
          <p:nvPr/>
        </p:nvSpPr>
        <p:spPr>
          <a:xfrm>
            <a:off x="914400" y="1828800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 Quality Management (TQM)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434840" y="1828800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organisation-wide philosophy holding that quality is everyone's responsibility, driven by leadership commitment and continuous measurement (Deming, 1986).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779776"/>
            <a:ext cx="11064240" cy="987552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9" name="Shape 7"/>
          <p:cNvSpPr/>
          <p:nvPr/>
        </p:nvSpPr>
        <p:spPr>
          <a:xfrm>
            <a:off x="548640" y="2779776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914400" y="2871216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Quality Improvement (CQI)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434840" y="2871216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Incremental, data-driven refinement of processes rather than one-off correction, embedding learning into routine practice (Batalden and Davidoff, 2007).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48640" y="3822192"/>
            <a:ext cx="11064240" cy="987552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13" name="Shape 11"/>
          <p:cNvSpPr/>
          <p:nvPr/>
        </p:nvSpPr>
        <p:spPr>
          <a:xfrm>
            <a:off x="548640" y="3822192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4" name="Text 12"/>
          <p:cNvSpPr/>
          <p:nvPr/>
        </p:nvSpPr>
        <p:spPr>
          <a:xfrm>
            <a:off x="914400" y="3913632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Lean and Six Sigma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434840" y="3913632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Manufacturing-derived methods that reduce waste and unwarranted variation in clinical pathways, adapted for healthcare settings.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48640" y="4864608"/>
            <a:ext cx="11064240" cy="987552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7" name="Shape 15"/>
          <p:cNvSpPr/>
          <p:nvPr/>
        </p:nvSpPr>
        <p:spPr>
          <a:xfrm>
            <a:off x="548640" y="4864608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8" name="Text 16"/>
          <p:cNvSpPr/>
          <p:nvPr/>
        </p:nvSpPr>
        <p:spPr>
          <a:xfrm>
            <a:off x="914400" y="4956048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Plan-Do-Study-Act (PDSA)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434840" y="4956048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rapid-cycle testing method for trialling small changes before wider roll-out, central to NHS improvement methodology (Langley et al., 2009).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548640" y="598932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note: these models overlap in practice — Mid Staffordshire shows the risk of adopting the language of TQM/CQI without the governance structures needed to make them meaningful (Francis, 2013).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chemeClr val="accent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 IMPROVEMENT</a:t>
            </a:r>
            <a:endParaRPr lang="en-US" sz="1300" dirty="0">
              <a:solidFill>
                <a:schemeClr val="accent4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Designing Service Improvement: The Model for </a:t>
            </a:r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Improvement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i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Institute for Healthcare Improvement's Model for Improvement pairs three guiding questions with the PDSA cycle, and underpins most NHS service-improvement methodology (Langley et al., 2009).</a:t>
            </a:r>
            <a:endParaRPr lang="en-US" sz="135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2331720"/>
            <a:ext cx="3611880" cy="13716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6" name="Text 4"/>
          <p:cNvSpPr/>
          <p:nvPr/>
        </p:nvSpPr>
        <p:spPr>
          <a:xfrm>
            <a:off x="731520" y="242316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31520" y="2880360"/>
            <a:ext cx="3246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we trying to accomplish?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4297680" y="2331720"/>
            <a:ext cx="3611880" cy="13716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9" name="Text 7"/>
          <p:cNvSpPr/>
          <p:nvPr/>
        </p:nvSpPr>
        <p:spPr>
          <a:xfrm>
            <a:off x="4480560" y="242316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4480560" y="2880360"/>
            <a:ext cx="3246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will we know a change is an improvement?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8046720" y="2331720"/>
            <a:ext cx="3611880" cy="13716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0" y="242316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8229600" y="2880360"/>
            <a:ext cx="3246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change can we make that will result in improvement?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120640" y="4389120"/>
            <a:ext cx="1920240" cy="1920240"/>
          </a:xfrm>
          <a:prstGeom prst="ellipse">
            <a:avLst/>
          </a:prstGeom>
          <a:noFill/>
          <a:ln w="25400">
            <a:solidFill>
              <a:srgbClr val="2A9D8F"/>
            </a:solidFill>
            <a:prstDash val="dash"/>
          </a:ln>
        </p:spPr>
      </p:sp>
      <p:sp>
        <p:nvSpPr>
          <p:cNvPr id="15" name="Shape 13"/>
          <p:cNvSpPr/>
          <p:nvPr/>
        </p:nvSpPr>
        <p:spPr>
          <a:xfrm>
            <a:off x="4898933" y="4350293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16" name="Text 14"/>
          <p:cNvSpPr/>
          <p:nvPr/>
        </p:nvSpPr>
        <p:spPr>
          <a:xfrm>
            <a:off x="4898933" y="4350293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256747" y="4350293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18" name="Text 16"/>
          <p:cNvSpPr/>
          <p:nvPr/>
        </p:nvSpPr>
        <p:spPr>
          <a:xfrm>
            <a:off x="6256747" y="4350293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DO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6256747" y="5708107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20" name="Text 18"/>
          <p:cNvSpPr/>
          <p:nvPr/>
        </p:nvSpPr>
        <p:spPr>
          <a:xfrm>
            <a:off x="6256747" y="5708107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STUDY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4898933" y="5708107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22" name="Text 20"/>
          <p:cNvSpPr/>
          <p:nvPr/>
        </p:nvSpPr>
        <p:spPr>
          <a:xfrm>
            <a:off x="4898933" y="5708107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069080" y="653796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PDSA cycle: rapid, tested, iterative change</a:t>
            </a:r>
            <a:endParaRPr lang="en-US" sz="115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ANALYSIS — NATIONAL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National Reforms Following the Failure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94360" y="1783080"/>
            <a:ext cx="457200" cy="45720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5" name="Text 3"/>
          <p:cNvSpPr/>
          <p:nvPr/>
        </p:nvSpPr>
        <p:spPr>
          <a:xfrm>
            <a:off x="594360" y="17830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280160" y="1719072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Statutory Duty of Candour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486400" y="1719072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Introduced following Francis (2013), requiring providers to be open with patients when things go wrong.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94360" y="2862072"/>
            <a:ext cx="457200" cy="457200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9" name="Text 7"/>
          <p:cNvSpPr/>
          <p:nvPr/>
        </p:nvSpPr>
        <p:spPr>
          <a:xfrm>
            <a:off x="594360" y="28620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1280160" y="2798064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Quality Commission (CQC) reform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486400" y="2798064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tougher, more intrusive inspection regime replaced lighter-touch regulation (Health Foundation, 2013).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94360" y="3941064"/>
            <a:ext cx="457200" cy="45720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3" name="Text 11"/>
          <p:cNvSpPr/>
          <p:nvPr/>
        </p:nvSpPr>
        <p:spPr>
          <a:xfrm>
            <a:off x="594360" y="394106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280160" y="3877056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Berwick Review (2013)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5486400" y="3877056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'A Promise to Learn – A Commitment to Act' argued that rules alone cannot fix systemic safety problems; culture and leadership must change too (Berwick, 2013).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594360" y="5020056"/>
            <a:ext cx="457200" cy="457200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17" name="Text 15"/>
          <p:cNvSpPr/>
          <p:nvPr/>
        </p:nvSpPr>
        <p:spPr>
          <a:xfrm>
            <a:off x="594360" y="5020056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1280160" y="4956048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Patient Safety Strategy (2019)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486400" y="4956048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Shifted the system toward proactive, systems-based learning rather than reactive individual blame (NHS England and NHS Improvement, 2019).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ANALYSIS — LOCAL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The Local Implementation Gap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policy alone does not guarantee safe care: it must be translated into local practice, resourcing and culture.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5394960" cy="4023360"/>
          </a:xfrm>
          <a:prstGeom prst="rect">
            <a:avLst/>
          </a:prstGeom>
          <a:solidFill>
            <a:srgbClr val="CFE8E4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28600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policy intent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22960" y="2743200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Commissioners hold providers to account for safety, not only activity targets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22960" y="3493008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Boards receive assured, triangulated quality data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822960" y="4242816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Staffing establishes clinically-led minimums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822960" y="4992624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Whistle-blowing channels protect staff who raise concerns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126480" y="2103120"/>
            <a:ext cx="5394960" cy="4023360"/>
          </a:xfrm>
          <a:prstGeom prst="rect">
            <a:avLst/>
          </a:prstGeom>
          <a:solidFill>
            <a:srgbClr val="F3E3DC"/>
          </a:solidFill>
          <a:ln/>
        </p:spPr>
      </p:sp>
      <p:sp>
        <p:nvSpPr>
          <p:cNvPr id="12" name="Text 10"/>
          <p:cNvSpPr/>
          <p:nvPr/>
        </p:nvSpPr>
        <p:spPr>
          <a:xfrm>
            <a:off x="6355080" y="228600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C150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Local reality at Mid Staffordshire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355080" y="2743200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Commissioners and the Strategic Health Authority focused on financial and access targets (Francis, 2013)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6355080" y="3493008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Board received limited, unchallenged assurance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355080" y="4242816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Staffing cut to meet savings requirements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55080" y="4992624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Concerns raised by consultants were not acted upon collectively</a:t>
            </a:r>
            <a:endParaRPr lang="en-US" sz="1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629965-A7A1-B2BC-A041-D7151C315FE9}"/>
              </a:ext>
            </a:extLst>
          </p:cNvPr>
          <p:cNvSpPr txBox="1"/>
          <p:nvPr/>
        </p:nvSpPr>
        <p:spPr>
          <a:xfrm>
            <a:off x="9842500" y="6464300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I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1 OF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Impact on Quality of Care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291840" cy="4297680"/>
          </a:xfrm>
          <a:prstGeom prst="rect">
            <a:avLst/>
          </a:prstGeom>
          <a:solidFill>
            <a:srgbClr val="C1502E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37744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45%+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731520" y="3520440"/>
            <a:ext cx="29260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excess relative risk of mortality reported at the trust compared with expected levels during the review period (Francis, 2013)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206240" y="1828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Erosion of fundamental standards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4206240" y="219456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needs such as nutrition, hydration and hygiene were not reliably met on affected wards (Francis, 2013).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206240" y="3154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Loss of clinical governance credibility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206240" y="352044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25000"/>
              </a:lnSpc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 incident learning meant repeat harm went unrecognised for years (Francis, 2013).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206240" y="44805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Damage to public and patient trust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206240" y="484632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in the Trust and, more broadly, in NHS self-regulation was significantly undermined (Health Foundation, 2013).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2 OF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Impact on Efficiency of Service Provision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291840" cy="4297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37744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290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731520" y="3520440"/>
            <a:ext cx="29260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recommendations required to correct the systemic and efficiency failures identified (Francis, 2013)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206240" y="1828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Short-term financial gain, long-term cost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4206240" y="219456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Savings from reduced staffing were offset by litigation, reputational damage and the cost of subsequent inquiries.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206240" y="3154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Duplicated regulatory effort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206240" y="352044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reviews and re-inspections followed the initial failure to act, consuming resource that upfront governance could have avoided.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206240" y="44805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Diverted management capacity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206240" y="484632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Achieving Foundation Trust status absorbed leadership attention that should have gone to clinical operations.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269F00-36CC-92F2-6C9C-B5F65B1E7642}"/>
              </a:ext>
            </a:extLst>
          </p:cNvPr>
          <p:cNvSpPr txBox="1"/>
          <p:nvPr/>
        </p:nvSpPr>
        <p:spPr>
          <a:xfrm>
            <a:off x="10090591" y="5910795"/>
            <a:ext cx="1476569" cy="288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IN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3 OF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Impact on Equity of Access and Outcomes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291840" cy="429768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37744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↑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731520" y="3520440"/>
            <a:ext cx="29260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borne disproportionately by older, more dependent and less able-to-complain patients on affected wards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206240" y="1828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Vulnerable patients least able to self-advocate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4206240" y="219456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Older patients and those with cognitive impairment were least able to report neglect themselves (Francis, 2013).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206240" y="3154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Unequal power between families and the Trust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206240" y="352044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Families' complaints were minimised, reflecting a wider imbalance in whose voice was heard.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206240" y="44805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equity implications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206240" y="484632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case strengthened arguments for patient-centred standards that protect equity of care regardless of a patient's ability to complain (Berwick, 2013).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9795277" y="6400800"/>
            <a:ext cx="2147907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 </a:t>
            </a:r>
            <a:r>
              <a:rPr lang="en-US" sz="12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Francis</a:t>
            </a: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2013; Berwick, 2013)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DESIGNING FOR THE FUTURE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Tools for Sustainable Quality Improvement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02920" cy="868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6916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234440" y="16733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Safety Incident Response Framework (PSIRF)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806440" y="16733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Replaces a single national reporting process with proportionate, systems-based local learning (NHS England, 2022).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48640" y="2606040"/>
            <a:ext cx="502920" cy="86868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6060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34440" y="25877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Patient Safety Strategy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806440" y="25877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Builds a just culture, safety insight and safety engagement across the system (NHS England and NHS Improvement, 2019).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548640" y="3520440"/>
            <a:ext cx="502920" cy="868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35204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234440" y="35021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Data-driven quality dashboards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806440" y="35021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Real-time mortality, staffing and complaints data support the feedback loop that Systems Theory identifies as essential (Donabedian, 1988).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548640" y="4434840"/>
            <a:ext cx="502920" cy="86868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17" name="Text 15"/>
          <p:cNvSpPr/>
          <p:nvPr/>
        </p:nvSpPr>
        <p:spPr>
          <a:xfrm>
            <a:off x="548640" y="44348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234440" y="44165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Global Patient Safety Action Plan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806440" y="44165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Situates local improvement within an international framework for eliminating avoidable harm (World Health Organization, 2021).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48640" y="5349240"/>
            <a:ext cx="502920" cy="868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21" name="Text 19"/>
          <p:cNvSpPr/>
          <p:nvPr/>
        </p:nvSpPr>
        <p:spPr>
          <a:xfrm>
            <a:off x="548640" y="53492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1234440" y="53309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PDSA-based improvement cycles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5806440" y="53309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Embeds testing and iteration as routine practice rather than a one-off response to crisis (Langley et al., 2009).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LOOKING AHEAD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How the Component 2 Report Will Be Structured</a:t>
            </a:r>
            <a:endParaRPr lang="en-US" sz="2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874520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0116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325880" y="2011680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&amp; context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325880" y="2441448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Scope, case study rationale, and aims of the analytical report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6172200" y="1874520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9" name="Text 7"/>
          <p:cNvSpPr/>
          <p:nvPr/>
        </p:nvSpPr>
        <p:spPr>
          <a:xfrm>
            <a:off x="6355080" y="20116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6949440" y="2011680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Literature &amp; theoretical framework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6949440" y="2441448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Systems-based safety models, quality theory, and social/regional epidemiology context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548640" y="3364992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3" name="Text 11"/>
          <p:cNvSpPr/>
          <p:nvPr/>
        </p:nvSpPr>
        <p:spPr>
          <a:xfrm>
            <a:off x="731520" y="3502152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325880" y="3502152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 cause &amp; policy analysis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325880" y="393192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Detailed application of RCA, Fishbone, Systems Theory and Donabedian Model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172200" y="3364992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7" name="Text 15"/>
          <p:cNvSpPr/>
          <p:nvPr/>
        </p:nvSpPr>
        <p:spPr>
          <a:xfrm>
            <a:off x="6355080" y="3502152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6949440" y="3502152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evaluation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6949440" y="393192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Quality, efficiency and equity implications, drawing on ONS, NHS England and PHE data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48640" y="4855464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21" name="Text 19"/>
          <p:cNvSpPr/>
          <p:nvPr/>
        </p:nvSpPr>
        <p:spPr>
          <a:xfrm>
            <a:off x="731520" y="4992624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1325880" y="4992624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325880" y="5422392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quality-improvement tools and policy proposals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6172200" y="4855464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25" name="Text 23"/>
          <p:cNvSpPr/>
          <p:nvPr/>
        </p:nvSpPr>
        <p:spPr>
          <a:xfrm>
            <a:off x="6355080" y="4992624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200" dirty="0"/>
          </a:p>
        </p:txBody>
      </p:sp>
      <p:sp>
        <p:nvSpPr>
          <p:cNvPr id="26" name="Text 24"/>
          <p:cNvSpPr/>
          <p:nvPr/>
        </p:nvSpPr>
        <p:spPr>
          <a:xfrm>
            <a:off x="6949440" y="4992624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&amp; reference list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6949440" y="5422392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Harvard-referenced throughout, per UWTSD conventions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Key Takeaways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11064240" cy="105156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5" name="Shape 3"/>
          <p:cNvSpPr/>
          <p:nvPr/>
        </p:nvSpPr>
        <p:spPr>
          <a:xfrm>
            <a:off x="777240" y="2103120"/>
            <a:ext cx="411480" cy="411480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1031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417320" y="1874520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Harm at Mid Staffordshire resulted from aligned weaknesses across governance, culture, staffing and regulation — not a single failing individual (Reason, 2000; Francis, 2013).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548640" y="2898648"/>
            <a:ext cx="11064240" cy="105156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9" name="Shape 7"/>
          <p:cNvSpPr/>
          <p:nvPr/>
        </p:nvSpPr>
        <p:spPr>
          <a:xfrm>
            <a:off x="777240" y="3218688"/>
            <a:ext cx="411480" cy="41148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777240" y="3218688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417320" y="2990088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Established quality models — Donabedian, RCA, Fishbone, Systems Theory — provide complementary lenses for understanding both cause and consequence.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548640" y="4014216"/>
            <a:ext cx="11064240" cy="105156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13" name="Shape 11"/>
          <p:cNvSpPr/>
          <p:nvPr/>
        </p:nvSpPr>
        <p:spPr>
          <a:xfrm>
            <a:off x="777240" y="4334256"/>
            <a:ext cx="411480" cy="41148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4" name="Text 12"/>
          <p:cNvSpPr/>
          <p:nvPr/>
        </p:nvSpPr>
        <p:spPr>
          <a:xfrm>
            <a:off x="777240" y="4334256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417320" y="4105656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policy reform (duty of candour, tougher CQC inspection, the Patient Safety Strategy) only succeeds if local governance and culture change alongside it.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548640" y="5129784"/>
            <a:ext cx="11064240" cy="105156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7" name="Shape 15"/>
          <p:cNvSpPr/>
          <p:nvPr/>
        </p:nvSpPr>
        <p:spPr>
          <a:xfrm>
            <a:off x="777240" y="5449824"/>
            <a:ext cx="411480" cy="41148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8" name="Text 16"/>
          <p:cNvSpPr/>
          <p:nvPr/>
        </p:nvSpPr>
        <p:spPr>
          <a:xfrm>
            <a:off x="777240" y="5449824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417320" y="5221224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improvement depends on continuous, data-driven learning cycles (PDSA/PSIRF) rather than reactive, one-off correction after crisis.</a:t>
            </a:r>
            <a:endParaRPr lang="en-US" sz="1350" dirty="0"/>
          </a:p>
        </p:txBody>
      </p:sp>
      <p:sp>
        <p:nvSpPr>
          <p:cNvPr id="20" name="Text 18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457200" y="285113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Reference List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205740" y="475613"/>
            <a:ext cx="11422380" cy="67183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Batalden, P.B. and Davidoff, F. (2007) 'What is "quality improvement" and how can it transform healthcare?', Quality and Safety in Health Care, 16(1), pp. 2–3.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Berwick, D. (2013) A Promise to Learn – A Commitment to Act: Improving the Safety of Patients in England. London: National Advisory Group on the Safety of Patients in England.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Care Quality Commission (2021) State of Care 2020/21. London: CQC.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Deming, W.E. (1986) Out of the Crisis. Cambridge, MA: MIT Press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Donabedian, A. (1988) 'The quality of care: How can it be assessed?', JAMA, 260(12), pp. 1743–1748.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Francis, R. (2013) Report of the Mid Staffordshire NHS Foundation Trust Public Inquiry. London: The Stationery Office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Health Foundation (2013) About the Francis Inquiry. Available at: https://www.health.org.uk (Accessed: 12 July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Holdthefrontpage.co.uk (2026).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Express &amp; Star Stafford Hospital ON THE DAY - </a:t>
            </a:r>
            <a:r>
              <a:rPr lang="en-IN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HoldtheFrontPage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HoldtheFrontPage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https://www.holdthefrontpage.co.uk/2013/news/daily-which-exposed-health-scandal-is-first-with-report/attachment/express-star-stafford-hospital-on-the-day/ [Accessed 14 July 2026].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Ishikawa, K. (1990) Introduction to Quality Control. Tokyo: 3A Corporation.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Kirkup, B. (2015) The Report of the Morecambe Bay Investigation. London: The Stationery Office.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Langley, G.J., Moen, R., Nolan, K.M., Nolan, T.W., Norman, C.L. and Provost, L.P. (2009) The Improvement Guide: A Practical Approach to Enhancing Organizational Performance. 2nd </a:t>
            </a:r>
            <a:r>
              <a:rPr lang="en-US" sz="1200" dirty="0" err="1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. San Francisco: Jossey-Bass.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(2022) Patient Safety Incident Response Framework. London: NHS England.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and NHS Improvement (2019) The NHS Patient Safety Strategy: Safer Culture, Safer Systems, Safer Patients. London: NHS England.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Reason, J. (2000) 'Human error: models and management', BMJ, 320(7237), pp. 768–770.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Vincent, C. (2010) Patient Safety. 2nd </a:t>
            </a:r>
            <a:r>
              <a:rPr lang="en-US" sz="1200" dirty="0" err="1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. Chichester: Wiley-Blackwell.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1C273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World Health Organization (2021) Global Patient Safety Action Plan 2021–2030. Geneva: WHO.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304</TotalTime>
  <Words>2907</Words>
  <Application>Microsoft Office PowerPoint</Application>
  <PresentationFormat>Widescreen</PresentationFormat>
  <Paragraphs>334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Cambria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Ardra Sudhan</cp:lastModifiedBy>
  <cp:revision>15</cp:revision>
  <dcterms:created xsi:type="dcterms:W3CDTF">2026-07-12T12:22:34Z</dcterms:created>
  <dcterms:modified xsi:type="dcterms:W3CDTF">2026-07-20T23:20:24Z</dcterms:modified>
</cp:coreProperties>
</file>