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7"/>
  </p:notesMasterIdLst>
  <p:sldIdLst>
    <p:sldId id="256" r:id="rId2"/>
    <p:sldId id="257" r:id="rId3"/>
    <p:sldId id="258" r:id="rId4"/>
    <p:sldId id="259" r:id="rId5"/>
    <p:sldId id="261" r:id="rId6"/>
    <p:sldId id="263" r:id="rId7"/>
    <p:sldId id="271" r:id="rId8"/>
    <p:sldId id="264" r:id="rId9"/>
    <p:sldId id="265" r:id="rId10"/>
    <p:sldId id="266" r:id="rId11"/>
    <p:sldId id="268" r:id="rId12"/>
    <p:sldId id="272" r:id="rId13"/>
    <p:sldId id="267"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190" autoAdjust="0"/>
  </p:normalViewPr>
  <p:slideViewPr>
    <p:cSldViewPr snapToGrid="0">
      <p:cViewPr varScale="1">
        <p:scale>
          <a:sx n="45" d="100"/>
          <a:sy n="45" d="100"/>
        </p:scale>
        <p:origin x="1472"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10FB28-7BAA-4391-B921-C175BA03F7CC}" type="datetimeFigureOut">
              <a:rPr lang="en-IN" smtClean="0"/>
              <a:t>04-05-2023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8DD526-AD2F-4D0C-8345-7F5F88921AF4}" type="slidenum">
              <a:rPr lang="en-IN" smtClean="0"/>
              <a:t>‹#›</a:t>
            </a:fld>
            <a:endParaRPr lang="en-IN"/>
          </a:p>
        </p:txBody>
      </p:sp>
    </p:spTree>
    <p:extLst>
      <p:ext uri="{BB962C8B-B14F-4D97-AF65-F5344CB8AC3E}">
        <p14:creationId xmlns:p14="http://schemas.microsoft.com/office/powerpoint/2010/main" val="1321312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48DD526-AD2F-4D0C-8345-7F5F88921AF4}" type="slidenum">
              <a:rPr lang="en-IN" smtClean="0"/>
              <a:t>1</a:t>
            </a:fld>
            <a:endParaRPr lang="en-IN"/>
          </a:p>
        </p:txBody>
      </p:sp>
    </p:spTree>
    <p:extLst>
      <p:ext uri="{BB962C8B-B14F-4D97-AF65-F5344CB8AC3E}">
        <p14:creationId xmlns:p14="http://schemas.microsoft.com/office/powerpoint/2010/main" val="1275515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Through the internationalization of businesses, people, resources, goods, and services are provided in other countries, and Waitrose wants to open a production facility in a developing country (Nambisan et al., 2019). Egypt is found to be a suitable choice by understanding the macro environment, which provided insights into the opportunities as well as challenges faced by the business in the country.       </a:t>
            </a:r>
          </a:p>
          <a:p>
            <a:endParaRPr lang="en-IN" dirty="0"/>
          </a:p>
        </p:txBody>
      </p:sp>
      <p:sp>
        <p:nvSpPr>
          <p:cNvPr id="4" name="Slide Number Placeholder 3"/>
          <p:cNvSpPr>
            <a:spLocks noGrp="1"/>
          </p:cNvSpPr>
          <p:nvPr>
            <p:ph type="sldNum" sz="quarter" idx="5"/>
          </p:nvPr>
        </p:nvSpPr>
        <p:spPr/>
        <p:txBody>
          <a:bodyPr/>
          <a:lstStyle/>
          <a:p>
            <a:fld id="{A48DD526-AD2F-4D0C-8345-7F5F88921AF4}" type="slidenum">
              <a:rPr lang="en-IN" smtClean="0"/>
              <a:t>2</a:t>
            </a:fld>
            <a:endParaRPr lang="en-IN"/>
          </a:p>
        </p:txBody>
      </p:sp>
    </p:spTree>
    <p:extLst>
      <p:ext uri="{BB962C8B-B14F-4D97-AF65-F5344CB8AC3E}">
        <p14:creationId xmlns:p14="http://schemas.microsoft.com/office/powerpoint/2010/main" val="1756852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Calibri" panose="020F0502020204030204" pitchFamily="34" charset="0"/>
                <a:cs typeface="Times New Roman" panose="02020603050405020304" pitchFamily="18" charset="0"/>
              </a:rPr>
              <a:t>Egypt is populated by more than 100 million people and has a GNI of 3000 USD, but its below-average GDP makes it a developing country with lower middle income (ETF, 2023). Political instabilities are unable to stop it from being the electronics and motor vehicles biggest manufacturing country.                 </a:t>
            </a:r>
          </a:p>
          <a:p>
            <a:endParaRPr lang="en-IN" dirty="0"/>
          </a:p>
        </p:txBody>
      </p:sp>
      <p:sp>
        <p:nvSpPr>
          <p:cNvPr id="4" name="Slide Number Placeholder 3"/>
          <p:cNvSpPr>
            <a:spLocks noGrp="1"/>
          </p:cNvSpPr>
          <p:nvPr>
            <p:ph type="sldNum" sz="quarter" idx="5"/>
          </p:nvPr>
        </p:nvSpPr>
        <p:spPr/>
        <p:txBody>
          <a:bodyPr/>
          <a:lstStyle/>
          <a:p>
            <a:fld id="{A48DD526-AD2F-4D0C-8345-7F5F88921AF4}" type="slidenum">
              <a:rPr lang="en-IN" smtClean="0"/>
              <a:t>3</a:t>
            </a:fld>
            <a:endParaRPr lang="en-IN"/>
          </a:p>
        </p:txBody>
      </p:sp>
    </p:spTree>
    <p:extLst>
      <p:ext uri="{BB962C8B-B14F-4D97-AF65-F5344CB8AC3E}">
        <p14:creationId xmlns:p14="http://schemas.microsoft.com/office/powerpoint/2010/main" val="3102442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Calibri" panose="020F0502020204030204" pitchFamily="34" charset="0"/>
                <a:cs typeface="Times New Roman" panose="02020603050405020304" pitchFamily="18" charset="0"/>
              </a:rPr>
              <a:t>The slight political instability of Egypt does not create legal fluctuations, due to which strict law exists of not employing more than 10% non-nationals. Egypt is able to maintain a low-interest rate at 4.4% due to stable economic growth with GDP growth reaching 3.3% in 2021, helping to increase revenue (The World Bank, 2023). However, due to low per capita income at 3698.8 USD in 2021, people have low disposable income.                         </a:t>
            </a:r>
          </a:p>
          <a:p>
            <a:endParaRPr lang="en-IN" dirty="0"/>
          </a:p>
        </p:txBody>
      </p:sp>
      <p:sp>
        <p:nvSpPr>
          <p:cNvPr id="4" name="Slide Number Placeholder 3"/>
          <p:cNvSpPr>
            <a:spLocks noGrp="1"/>
          </p:cNvSpPr>
          <p:nvPr>
            <p:ph type="sldNum" sz="quarter" idx="5"/>
          </p:nvPr>
        </p:nvSpPr>
        <p:spPr/>
        <p:txBody>
          <a:bodyPr/>
          <a:lstStyle/>
          <a:p>
            <a:fld id="{A48DD526-AD2F-4D0C-8345-7F5F88921AF4}" type="slidenum">
              <a:rPr lang="en-IN" smtClean="0"/>
              <a:t>4</a:t>
            </a:fld>
            <a:endParaRPr lang="en-IN"/>
          </a:p>
        </p:txBody>
      </p:sp>
    </p:spTree>
    <p:extLst>
      <p:ext uri="{BB962C8B-B14F-4D97-AF65-F5344CB8AC3E}">
        <p14:creationId xmlns:p14="http://schemas.microsoft.com/office/powerpoint/2010/main" val="1989847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Calibri" panose="020F0502020204030204" pitchFamily="34" charset="0"/>
                <a:cs typeface="Times New Roman" panose="02020603050405020304" pitchFamily="18" charset="0"/>
              </a:rPr>
              <a:t>Waitrose would be benefitted from establishing production facilities in Egypt as 0.72% of Egypt’s GDP is currently invested in R&amp;D to develop new technologies. However, the Environment Protection Law is strict in Egypt forbids companies to produce hazardous products and treat them if generated (Statista, 2023). Waitrose would require to abide by the regulations of working hours of minors and other employees.                  </a:t>
            </a:r>
          </a:p>
          <a:p>
            <a:endParaRPr lang="en-IN" dirty="0"/>
          </a:p>
        </p:txBody>
      </p:sp>
      <p:sp>
        <p:nvSpPr>
          <p:cNvPr id="4" name="Slide Number Placeholder 3"/>
          <p:cNvSpPr>
            <a:spLocks noGrp="1"/>
          </p:cNvSpPr>
          <p:nvPr>
            <p:ph type="sldNum" sz="quarter" idx="5"/>
          </p:nvPr>
        </p:nvSpPr>
        <p:spPr/>
        <p:txBody>
          <a:bodyPr/>
          <a:lstStyle/>
          <a:p>
            <a:fld id="{A48DD526-AD2F-4D0C-8345-7F5F88921AF4}" type="slidenum">
              <a:rPr lang="en-IN" smtClean="0"/>
              <a:t>5</a:t>
            </a:fld>
            <a:endParaRPr lang="en-IN"/>
          </a:p>
        </p:txBody>
      </p:sp>
    </p:spTree>
    <p:extLst>
      <p:ext uri="{BB962C8B-B14F-4D97-AF65-F5344CB8AC3E}">
        <p14:creationId xmlns:p14="http://schemas.microsoft.com/office/powerpoint/2010/main" val="2019528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While Waitrose might need to produce products, certain among them would require registration. It is creating a non-tariff barrier for the company’s business. Moreover, a very low number of English speakers exists in Egypt, which might create a language barrier for Waitrose (ITA, 2023).</a:t>
            </a:r>
          </a:p>
          <a:p>
            <a:endParaRPr lang="en-IN" dirty="0"/>
          </a:p>
        </p:txBody>
      </p:sp>
      <p:sp>
        <p:nvSpPr>
          <p:cNvPr id="4" name="Slide Number Placeholder 3"/>
          <p:cNvSpPr>
            <a:spLocks noGrp="1"/>
          </p:cNvSpPr>
          <p:nvPr>
            <p:ph type="sldNum" sz="quarter" idx="5"/>
          </p:nvPr>
        </p:nvSpPr>
        <p:spPr/>
        <p:txBody>
          <a:bodyPr/>
          <a:lstStyle/>
          <a:p>
            <a:fld id="{A48DD526-AD2F-4D0C-8345-7F5F88921AF4}" type="slidenum">
              <a:rPr lang="en-IN" smtClean="0"/>
              <a:t>6</a:t>
            </a:fld>
            <a:endParaRPr lang="en-IN"/>
          </a:p>
        </p:txBody>
      </p:sp>
    </p:spTree>
    <p:extLst>
      <p:ext uri="{BB962C8B-B14F-4D97-AF65-F5344CB8AC3E}">
        <p14:creationId xmlns:p14="http://schemas.microsoft.com/office/powerpoint/2010/main" val="1046110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Moreover, team management at Waitrose would become hard due to both the cultural difference and the language barrier. Moreover, Waitrose would require to pay ENPO for shipments above a certain limit of weight, which would create another service barrier (ITA, 2023). </a:t>
            </a:r>
            <a:endParaRPr lang="en-IN" dirty="0"/>
          </a:p>
        </p:txBody>
      </p:sp>
      <p:sp>
        <p:nvSpPr>
          <p:cNvPr id="4" name="Slide Number Placeholder 3"/>
          <p:cNvSpPr>
            <a:spLocks noGrp="1"/>
          </p:cNvSpPr>
          <p:nvPr>
            <p:ph type="sldNum" sz="quarter" idx="5"/>
          </p:nvPr>
        </p:nvSpPr>
        <p:spPr/>
        <p:txBody>
          <a:bodyPr/>
          <a:lstStyle/>
          <a:p>
            <a:fld id="{A48DD526-AD2F-4D0C-8345-7F5F88921AF4}" type="slidenum">
              <a:rPr lang="en-IN" smtClean="0"/>
              <a:t>7</a:t>
            </a:fld>
            <a:endParaRPr lang="en-IN"/>
          </a:p>
        </p:txBody>
      </p:sp>
    </p:spTree>
    <p:extLst>
      <p:ext uri="{BB962C8B-B14F-4D97-AF65-F5344CB8AC3E}">
        <p14:creationId xmlns:p14="http://schemas.microsoft.com/office/powerpoint/2010/main" val="36528017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In Egypt, Waitrose would be able to gain the opportunity of obtaining renewable energy which would help save monetary resources, which in turn can be used for accessing advanced technologies in the production of Waitrose (Export, 2023). Waitrose would be able to reduce carbon emissions further in its production, while the distinct culture of Egypt would ensure the loyalty of the employees towards Waitrose.       </a:t>
            </a:r>
          </a:p>
          <a:p>
            <a:endParaRPr lang="en-IN" dirty="0"/>
          </a:p>
        </p:txBody>
      </p:sp>
      <p:sp>
        <p:nvSpPr>
          <p:cNvPr id="4" name="Slide Number Placeholder 3"/>
          <p:cNvSpPr>
            <a:spLocks noGrp="1"/>
          </p:cNvSpPr>
          <p:nvPr>
            <p:ph type="sldNum" sz="quarter" idx="5"/>
          </p:nvPr>
        </p:nvSpPr>
        <p:spPr/>
        <p:txBody>
          <a:bodyPr/>
          <a:lstStyle/>
          <a:p>
            <a:fld id="{A48DD526-AD2F-4D0C-8345-7F5F88921AF4}" type="slidenum">
              <a:rPr lang="en-IN" smtClean="0"/>
              <a:t>8</a:t>
            </a:fld>
            <a:endParaRPr lang="en-IN"/>
          </a:p>
        </p:txBody>
      </p:sp>
    </p:spTree>
    <p:extLst>
      <p:ext uri="{BB962C8B-B14F-4D97-AF65-F5344CB8AC3E}">
        <p14:creationId xmlns:p14="http://schemas.microsoft.com/office/powerpoint/2010/main" val="12383737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Political instability restricts the amount of investment, which would affect Waitrose’s growth. The scarcity of skilled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labor</a:t>
            </a:r>
            <a:r>
              <a:rPr lang="en-IN" sz="1800" dirty="0">
                <a:effectLst/>
                <a:latin typeface="Arial" panose="020B0604020202020204" pitchFamily="34" charset="0"/>
                <a:ea typeface="Calibri" panose="020F0502020204030204" pitchFamily="34" charset="0"/>
                <a:cs typeface="Times New Roman" panose="02020603050405020304" pitchFamily="18" charset="0"/>
              </a:rPr>
              <a:t> combined with a maximum of 10% foreign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labor</a:t>
            </a:r>
            <a:r>
              <a:rPr lang="en-IN" sz="1800" dirty="0">
                <a:effectLst/>
                <a:latin typeface="Arial" panose="020B0604020202020204" pitchFamily="34" charset="0"/>
                <a:ea typeface="Calibri" panose="020F0502020204030204" pitchFamily="34" charset="0"/>
                <a:cs typeface="Times New Roman" panose="02020603050405020304" pitchFamily="18" charset="0"/>
              </a:rPr>
              <a:t> employment could make operations of Waitrose hard (ITA, 2023). However, the greatest barrier for Waitrose would be a shortage of housing facilities due to the increasing population.           </a:t>
            </a:r>
          </a:p>
          <a:p>
            <a:endParaRPr lang="en-IN" dirty="0"/>
          </a:p>
        </p:txBody>
      </p:sp>
      <p:sp>
        <p:nvSpPr>
          <p:cNvPr id="4" name="Slide Number Placeholder 3"/>
          <p:cNvSpPr>
            <a:spLocks noGrp="1"/>
          </p:cNvSpPr>
          <p:nvPr>
            <p:ph type="sldNum" sz="quarter" idx="5"/>
          </p:nvPr>
        </p:nvSpPr>
        <p:spPr/>
        <p:txBody>
          <a:bodyPr/>
          <a:lstStyle/>
          <a:p>
            <a:fld id="{A48DD526-AD2F-4D0C-8345-7F5F88921AF4}" type="slidenum">
              <a:rPr lang="en-IN" smtClean="0"/>
              <a:t>9</a:t>
            </a:fld>
            <a:endParaRPr lang="en-IN"/>
          </a:p>
        </p:txBody>
      </p:sp>
    </p:spTree>
    <p:extLst>
      <p:ext uri="{BB962C8B-B14F-4D97-AF65-F5344CB8AC3E}">
        <p14:creationId xmlns:p14="http://schemas.microsoft.com/office/powerpoint/2010/main" val="38069325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For opening factories in Egypt, regulations are to be met formed by the Egyptian government, and for opening the production facility, a registration form is to be filled out by Waitrose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Bassiouny</a:t>
            </a:r>
            <a:r>
              <a:rPr lang="en-IN" sz="1800" dirty="0">
                <a:effectLst/>
                <a:latin typeface="Arial" panose="020B0604020202020204" pitchFamily="34" charset="0"/>
                <a:ea typeface="Calibri" panose="020F0502020204030204" pitchFamily="34" charset="0"/>
                <a:cs typeface="Times New Roman" panose="02020603050405020304" pitchFamily="18" charset="0"/>
              </a:rPr>
              <a:t> et al., 2021). Then a legal status certificate is to be obtained followed by a license to open the facility and operate on the spot.              </a:t>
            </a:r>
          </a:p>
          <a:p>
            <a:endParaRPr lang="en-IN" dirty="0"/>
          </a:p>
        </p:txBody>
      </p:sp>
      <p:sp>
        <p:nvSpPr>
          <p:cNvPr id="4" name="Slide Number Placeholder 3"/>
          <p:cNvSpPr>
            <a:spLocks noGrp="1"/>
          </p:cNvSpPr>
          <p:nvPr>
            <p:ph type="sldNum" sz="quarter" idx="5"/>
          </p:nvPr>
        </p:nvSpPr>
        <p:spPr/>
        <p:txBody>
          <a:bodyPr/>
          <a:lstStyle/>
          <a:p>
            <a:fld id="{A48DD526-AD2F-4D0C-8345-7F5F88921AF4}" type="slidenum">
              <a:rPr lang="en-IN" smtClean="0"/>
              <a:t>10</a:t>
            </a:fld>
            <a:endParaRPr lang="en-IN"/>
          </a:p>
        </p:txBody>
      </p:sp>
    </p:spTree>
    <p:extLst>
      <p:ext uri="{BB962C8B-B14F-4D97-AF65-F5344CB8AC3E}">
        <p14:creationId xmlns:p14="http://schemas.microsoft.com/office/powerpoint/2010/main" val="8845729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Waitrose should make sure to submit a list of products they would manufacture to the Egyptian government and get a licensed trademark for each of those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Elshennawy</a:t>
            </a:r>
            <a:r>
              <a:rPr lang="en-IN" sz="1800" dirty="0">
                <a:effectLst/>
                <a:latin typeface="Arial" panose="020B0604020202020204" pitchFamily="34" charset="0"/>
                <a:ea typeface="Calibri" panose="020F0502020204030204" pitchFamily="34" charset="0"/>
                <a:cs typeface="Times New Roman" panose="02020603050405020304" pitchFamily="18" charset="0"/>
              </a:rPr>
              <a:t> and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Bouaddi</a:t>
            </a:r>
            <a:r>
              <a:rPr lang="en-IN" sz="1800" dirty="0">
                <a:effectLst/>
                <a:latin typeface="Arial" panose="020B0604020202020204" pitchFamily="34" charset="0"/>
                <a:ea typeface="Calibri" panose="020F0502020204030204" pitchFamily="34" charset="0"/>
                <a:cs typeface="Times New Roman" panose="02020603050405020304" pitchFamily="18" charset="0"/>
              </a:rPr>
              <a:t>, 2021). Moreover, either a foreign government entity or an Egyptian entity should give Waitrose a certificate, and then the Ministry of Foreign Trade should approve it, which would enable clearance of customs at the Egyptian Embassy.</a:t>
            </a:r>
          </a:p>
        </p:txBody>
      </p:sp>
      <p:sp>
        <p:nvSpPr>
          <p:cNvPr id="4" name="Slide Number Placeholder 3"/>
          <p:cNvSpPr>
            <a:spLocks noGrp="1"/>
          </p:cNvSpPr>
          <p:nvPr>
            <p:ph type="sldNum" sz="quarter" idx="5"/>
          </p:nvPr>
        </p:nvSpPr>
        <p:spPr/>
        <p:txBody>
          <a:bodyPr/>
          <a:lstStyle/>
          <a:p>
            <a:fld id="{A48DD526-AD2F-4D0C-8345-7F5F88921AF4}" type="slidenum">
              <a:rPr lang="en-IN" smtClean="0"/>
              <a:t>11</a:t>
            </a:fld>
            <a:endParaRPr lang="en-IN"/>
          </a:p>
        </p:txBody>
      </p:sp>
    </p:spTree>
    <p:extLst>
      <p:ext uri="{BB962C8B-B14F-4D97-AF65-F5344CB8AC3E}">
        <p14:creationId xmlns:p14="http://schemas.microsoft.com/office/powerpoint/2010/main" val="18780800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Calibri" panose="020F0502020204030204" pitchFamily="34" charset="0"/>
                <a:cs typeface="Times New Roman" panose="02020603050405020304" pitchFamily="18" charset="0"/>
              </a:rPr>
              <a:t>It would be hard for Waitrose to follow the strict Egyptian laws while conducting their business in the country which would be the biggest challenge that would hinder the implementation of recommendations. While fulfilling legal processes is necessary for a production business, completing those processes is time-consuming. The biggest limitation to implementing recommendations is the different business environment of Egypt compared to other developed countries.                </a:t>
            </a:r>
          </a:p>
          <a:p>
            <a:endParaRPr lang="en-IN" dirty="0"/>
          </a:p>
        </p:txBody>
      </p:sp>
      <p:sp>
        <p:nvSpPr>
          <p:cNvPr id="4" name="Slide Number Placeholder 3"/>
          <p:cNvSpPr>
            <a:spLocks noGrp="1"/>
          </p:cNvSpPr>
          <p:nvPr>
            <p:ph type="sldNum" sz="quarter" idx="5"/>
          </p:nvPr>
        </p:nvSpPr>
        <p:spPr/>
        <p:txBody>
          <a:bodyPr/>
          <a:lstStyle/>
          <a:p>
            <a:fld id="{A48DD526-AD2F-4D0C-8345-7F5F88921AF4}" type="slidenum">
              <a:rPr lang="en-IN" smtClean="0"/>
              <a:t>12</a:t>
            </a:fld>
            <a:endParaRPr lang="en-IN"/>
          </a:p>
        </p:txBody>
      </p:sp>
    </p:spTree>
    <p:extLst>
      <p:ext uri="{BB962C8B-B14F-4D97-AF65-F5344CB8AC3E}">
        <p14:creationId xmlns:p14="http://schemas.microsoft.com/office/powerpoint/2010/main" val="4598755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Egypt is chosen as the developing country for moving production facilities of Waitrose, but its business environment is different, which required identifying the macro environment. Opportunities and barriers likely to be faced by Waitrose are identified and for quality maintenance, Egyptian law maintenance is recommended.                  </a:t>
            </a:r>
          </a:p>
          <a:p>
            <a:endParaRPr lang="en-IN" dirty="0"/>
          </a:p>
        </p:txBody>
      </p:sp>
      <p:sp>
        <p:nvSpPr>
          <p:cNvPr id="4" name="Slide Number Placeholder 3"/>
          <p:cNvSpPr>
            <a:spLocks noGrp="1"/>
          </p:cNvSpPr>
          <p:nvPr>
            <p:ph type="sldNum" sz="quarter" idx="5"/>
          </p:nvPr>
        </p:nvSpPr>
        <p:spPr/>
        <p:txBody>
          <a:bodyPr/>
          <a:lstStyle/>
          <a:p>
            <a:fld id="{A48DD526-AD2F-4D0C-8345-7F5F88921AF4}" type="slidenum">
              <a:rPr lang="en-IN" smtClean="0"/>
              <a:t>13</a:t>
            </a:fld>
            <a:endParaRPr lang="en-IN"/>
          </a:p>
        </p:txBody>
      </p:sp>
    </p:spTree>
    <p:extLst>
      <p:ext uri="{BB962C8B-B14F-4D97-AF65-F5344CB8AC3E}">
        <p14:creationId xmlns:p14="http://schemas.microsoft.com/office/powerpoint/2010/main" val="21915957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48DD526-AD2F-4D0C-8345-7F5F88921AF4}" type="slidenum">
              <a:rPr lang="en-IN" smtClean="0"/>
              <a:t>14</a:t>
            </a:fld>
            <a:endParaRPr lang="en-IN"/>
          </a:p>
        </p:txBody>
      </p:sp>
    </p:spTree>
    <p:extLst>
      <p:ext uri="{BB962C8B-B14F-4D97-AF65-F5344CB8AC3E}">
        <p14:creationId xmlns:p14="http://schemas.microsoft.com/office/powerpoint/2010/main" val="1028739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978ECCA-F4B7-429B-8911-B3A187EF1304}" type="datetimeFigureOut">
              <a:rPr lang="en-IN" smtClean="0"/>
              <a:t>04-05-2023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9DF77B6-E41E-453C-9CFE-F27E374189E3}" type="slidenum">
              <a:rPr lang="en-IN" smtClean="0"/>
              <a:t>‹#›</a:t>
            </a:fld>
            <a:endParaRPr lang="en-IN"/>
          </a:p>
        </p:txBody>
      </p:sp>
    </p:spTree>
    <p:extLst>
      <p:ext uri="{BB962C8B-B14F-4D97-AF65-F5344CB8AC3E}">
        <p14:creationId xmlns:p14="http://schemas.microsoft.com/office/powerpoint/2010/main" val="2034536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78ECCA-F4B7-429B-8911-B3A187EF1304}" type="datetimeFigureOut">
              <a:rPr lang="en-IN" smtClean="0"/>
              <a:t>04-05-2023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9DF77B6-E41E-453C-9CFE-F27E374189E3}" type="slidenum">
              <a:rPr lang="en-IN" smtClean="0"/>
              <a:t>‹#›</a:t>
            </a:fld>
            <a:endParaRPr lang="en-IN"/>
          </a:p>
        </p:txBody>
      </p:sp>
    </p:spTree>
    <p:extLst>
      <p:ext uri="{BB962C8B-B14F-4D97-AF65-F5344CB8AC3E}">
        <p14:creationId xmlns:p14="http://schemas.microsoft.com/office/powerpoint/2010/main" val="898565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78ECCA-F4B7-429B-8911-B3A187EF1304}" type="datetimeFigureOut">
              <a:rPr lang="en-IN" smtClean="0"/>
              <a:t>04-05-2023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9DF77B6-E41E-453C-9CFE-F27E374189E3}" type="slidenum">
              <a:rPr lang="en-IN" smtClean="0"/>
              <a:t>‹#›</a:t>
            </a:fld>
            <a:endParaRPr lang="en-IN"/>
          </a:p>
        </p:txBody>
      </p:sp>
    </p:spTree>
    <p:extLst>
      <p:ext uri="{BB962C8B-B14F-4D97-AF65-F5344CB8AC3E}">
        <p14:creationId xmlns:p14="http://schemas.microsoft.com/office/powerpoint/2010/main" val="90134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978ECCA-F4B7-429B-8911-B3A187EF1304}" type="datetimeFigureOut">
              <a:rPr lang="en-IN" smtClean="0"/>
              <a:t>04-05-2023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9DF77B6-E41E-453C-9CFE-F27E374189E3}" type="slidenum">
              <a:rPr lang="en-IN" smtClean="0"/>
              <a:t>‹#›</a:t>
            </a:fld>
            <a:endParaRPr lang="en-IN"/>
          </a:p>
        </p:txBody>
      </p:sp>
    </p:spTree>
    <p:extLst>
      <p:ext uri="{BB962C8B-B14F-4D97-AF65-F5344CB8AC3E}">
        <p14:creationId xmlns:p14="http://schemas.microsoft.com/office/powerpoint/2010/main" val="4059543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78ECCA-F4B7-429B-8911-B3A187EF1304}" type="datetimeFigureOut">
              <a:rPr lang="en-IN" smtClean="0"/>
              <a:t>04-05-2023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9DF77B6-E41E-453C-9CFE-F27E374189E3}" type="slidenum">
              <a:rPr lang="en-IN" smtClean="0"/>
              <a:t>‹#›</a:t>
            </a:fld>
            <a:endParaRPr lang="en-IN"/>
          </a:p>
        </p:txBody>
      </p:sp>
    </p:spTree>
    <p:extLst>
      <p:ext uri="{BB962C8B-B14F-4D97-AF65-F5344CB8AC3E}">
        <p14:creationId xmlns:p14="http://schemas.microsoft.com/office/powerpoint/2010/main" val="580493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78ECCA-F4B7-429B-8911-B3A187EF1304}" type="datetimeFigureOut">
              <a:rPr lang="en-IN" smtClean="0"/>
              <a:t>04-05-2023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9DF77B6-E41E-453C-9CFE-F27E374189E3}" type="slidenum">
              <a:rPr lang="en-IN" smtClean="0"/>
              <a:t>‹#›</a:t>
            </a:fld>
            <a:endParaRPr lang="en-IN"/>
          </a:p>
        </p:txBody>
      </p:sp>
    </p:spTree>
    <p:extLst>
      <p:ext uri="{BB962C8B-B14F-4D97-AF65-F5344CB8AC3E}">
        <p14:creationId xmlns:p14="http://schemas.microsoft.com/office/powerpoint/2010/main" val="2588985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78ECCA-F4B7-429B-8911-B3A187EF1304}" type="datetimeFigureOut">
              <a:rPr lang="en-IN" smtClean="0"/>
              <a:t>04-05-2023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9DF77B6-E41E-453C-9CFE-F27E374189E3}" type="slidenum">
              <a:rPr lang="en-IN" smtClean="0"/>
              <a:t>‹#›</a:t>
            </a:fld>
            <a:endParaRPr lang="en-IN"/>
          </a:p>
        </p:txBody>
      </p:sp>
    </p:spTree>
    <p:extLst>
      <p:ext uri="{BB962C8B-B14F-4D97-AF65-F5344CB8AC3E}">
        <p14:creationId xmlns:p14="http://schemas.microsoft.com/office/powerpoint/2010/main" val="1929762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78ECCA-F4B7-429B-8911-B3A187EF1304}" type="datetimeFigureOut">
              <a:rPr lang="en-IN" smtClean="0"/>
              <a:t>04-05-2023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9DF77B6-E41E-453C-9CFE-F27E374189E3}" type="slidenum">
              <a:rPr lang="en-IN" smtClean="0"/>
              <a:t>‹#›</a:t>
            </a:fld>
            <a:endParaRPr lang="en-IN"/>
          </a:p>
        </p:txBody>
      </p:sp>
    </p:spTree>
    <p:extLst>
      <p:ext uri="{BB962C8B-B14F-4D97-AF65-F5344CB8AC3E}">
        <p14:creationId xmlns:p14="http://schemas.microsoft.com/office/powerpoint/2010/main" val="4269184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78ECCA-F4B7-429B-8911-B3A187EF1304}" type="datetimeFigureOut">
              <a:rPr lang="en-IN" smtClean="0"/>
              <a:t>04-05-2023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9DF77B6-E41E-453C-9CFE-F27E374189E3}" type="slidenum">
              <a:rPr lang="en-IN" smtClean="0"/>
              <a:t>‹#›</a:t>
            </a:fld>
            <a:endParaRPr lang="en-IN"/>
          </a:p>
        </p:txBody>
      </p:sp>
    </p:spTree>
    <p:extLst>
      <p:ext uri="{BB962C8B-B14F-4D97-AF65-F5344CB8AC3E}">
        <p14:creationId xmlns:p14="http://schemas.microsoft.com/office/powerpoint/2010/main" val="603055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78ECCA-F4B7-429B-8911-B3A187EF1304}" type="datetimeFigureOut">
              <a:rPr lang="en-IN" smtClean="0"/>
              <a:t>04-05-2023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9DF77B6-E41E-453C-9CFE-F27E374189E3}" type="slidenum">
              <a:rPr lang="en-IN" smtClean="0"/>
              <a:t>‹#›</a:t>
            </a:fld>
            <a:endParaRPr lang="en-IN"/>
          </a:p>
        </p:txBody>
      </p:sp>
    </p:spTree>
    <p:extLst>
      <p:ext uri="{BB962C8B-B14F-4D97-AF65-F5344CB8AC3E}">
        <p14:creationId xmlns:p14="http://schemas.microsoft.com/office/powerpoint/2010/main" val="3322582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78ECCA-F4B7-429B-8911-B3A187EF1304}" type="datetimeFigureOut">
              <a:rPr lang="en-IN" smtClean="0"/>
              <a:t>04-05-2023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9DF77B6-E41E-453C-9CFE-F27E374189E3}" type="slidenum">
              <a:rPr lang="en-IN" smtClean="0"/>
              <a:t>‹#›</a:t>
            </a:fld>
            <a:endParaRPr lang="en-IN"/>
          </a:p>
        </p:txBody>
      </p:sp>
    </p:spTree>
    <p:extLst>
      <p:ext uri="{BB962C8B-B14F-4D97-AF65-F5344CB8AC3E}">
        <p14:creationId xmlns:p14="http://schemas.microsoft.com/office/powerpoint/2010/main" val="42304387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78ECCA-F4B7-429B-8911-B3A187EF1304}" type="datetimeFigureOut">
              <a:rPr lang="en-IN" smtClean="0"/>
              <a:t>04-05-2023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9DF77B6-E41E-453C-9CFE-F27E374189E3}" type="slidenum">
              <a:rPr lang="en-IN" smtClean="0"/>
              <a:t>‹#›</a:t>
            </a:fld>
            <a:endParaRPr lang="en-IN"/>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452251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78ECCA-F4B7-429B-8911-B3A187EF1304}" type="datetimeFigureOut">
              <a:rPr lang="en-IN" smtClean="0"/>
              <a:t>04-05-2023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9DF77B6-E41E-453C-9CFE-F27E374189E3}" type="slidenum">
              <a:rPr lang="en-IN" smtClean="0"/>
              <a:t>‹#›</a:t>
            </a:fld>
            <a:endParaRPr lang="en-IN"/>
          </a:p>
        </p:txBody>
      </p:sp>
    </p:spTree>
    <p:extLst>
      <p:ext uri="{BB962C8B-B14F-4D97-AF65-F5344CB8AC3E}">
        <p14:creationId xmlns:p14="http://schemas.microsoft.com/office/powerpoint/2010/main" val="30577528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978ECCA-F4B7-429B-8911-B3A187EF1304}" type="datetimeFigureOut">
              <a:rPr lang="en-IN" smtClean="0"/>
              <a:t>04-05-2023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9DF77B6-E41E-453C-9CFE-F27E374189E3}" type="slidenum">
              <a:rPr lang="en-IN" smtClean="0"/>
              <a:t>‹#›</a:t>
            </a:fld>
            <a:endParaRPr lang="en-IN"/>
          </a:p>
        </p:txBody>
      </p:sp>
    </p:spTree>
    <p:extLst>
      <p:ext uri="{BB962C8B-B14F-4D97-AF65-F5344CB8AC3E}">
        <p14:creationId xmlns:p14="http://schemas.microsoft.com/office/powerpoint/2010/main" val="8489306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978ECCA-F4B7-429B-8911-B3A187EF1304}" type="datetimeFigureOut">
              <a:rPr lang="en-IN" smtClean="0"/>
              <a:t>04-05-2023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9DF77B6-E41E-453C-9CFE-F27E374189E3}" type="slidenum">
              <a:rPr lang="en-IN" smtClean="0"/>
              <a:t>‹#›</a:t>
            </a:fld>
            <a:endParaRPr lang="en-IN"/>
          </a:p>
        </p:txBody>
      </p:sp>
    </p:spTree>
    <p:extLst>
      <p:ext uri="{BB962C8B-B14F-4D97-AF65-F5344CB8AC3E}">
        <p14:creationId xmlns:p14="http://schemas.microsoft.com/office/powerpoint/2010/main" val="29494704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78ECCA-F4B7-429B-8911-B3A187EF1304}" type="datetimeFigureOut">
              <a:rPr lang="en-IN" smtClean="0"/>
              <a:t>04-05-2023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9DF77B6-E41E-453C-9CFE-F27E374189E3}" type="slidenum">
              <a:rPr lang="en-IN" smtClean="0"/>
              <a:t>‹#›</a:t>
            </a:fld>
            <a:endParaRPr lang="en-IN"/>
          </a:p>
        </p:txBody>
      </p:sp>
    </p:spTree>
    <p:extLst>
      <p:ext uri="{BB962C8B-B14F-4D97-AF65-F5344CB8AC3E}">
        <p14:creationId xmlns:p14="http://schemas.microsoft.com/office/powerpoint/2010/main" val="10644223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78ECCA-F4B7-429B-8911-B3A187EF1304}" type="datetimeFigureOut">
              <a:rPr lang="en-IN" smtClean="0"/>
              <a:t>04-05-2023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9DF77B6-E41E-453C-9CFE-F27E374189E3}" type="slidenum">
              <a:rPr lang="en-IN" smtClean="0"/>
              <a:t>‹#›</a:t>
            </a:fld>
            <a:endParaRPr lang="en-IN"/>
          </a:p>
        </p:txBody>
      </p:sp>
    </p:spTree>
    <p:extLst>
      <p:ext uri="{BB962C8B-B14F-4D97-AF65-F5344CB8AC3E}">
        <p14:creationId xmlns:p14="http://schemas.microsoft.com/office/powerpoint/2010/main" val="1177946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978ECCA-F4B7-429B-8911-B3A187EF1304}" type="datetimeFigureOut">
              <a:rPr lang="en-IN" smtClean="0"/>
              <a:t>04-05-2023</a:t>
            </a:fld>
            <a:endParaRPr lang="en-IN"/>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9DF77B6-E41E-453C-9CFE-F27E374189E3}" type="slidenum">
              <a:rPr lang="en-IN" smtClean="0"/>
              <a:t>‹#›</a:t>
            </a:fld>
            <a:endParaRPr lang="en-IN"/>
          </a:p>
        </p:txBody>
      </p:sp>
    </p:spTree>
    <p:extLst>
      <p:ext uri="{BB962C8B-B14F-4D97-AF65-F5344CB8AC3E}">
        <p14:creationId xmlns:p14="http://schemas.microsoft.com/office/powerpoint/2010/main" val="252953440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82B38-9705-4762-8E4C-AFE3F9B0E53C}"/>
              </a:ext>
            </a:extLst>
          </p:cNvPr>
          <p:cNvSpPr>
            <a:spLocks noGrp="1"/>
          </p:cNvSpPr>
          <p:nvPr>
            <p:ph type="ctrTitle"/>
          </p:nvPr>
        </p:nvSpPr>
        <p:spPr>
          <a:xfrm>
            <a:off x="1595269" y="334962"/>
            <a:ext cx="9001462" cy="2636838"/>
          </a:xfrm>
        </p:spPr>
        <p:txBody>
          <a:bodyPr>
            <a:normAutofit/>
          </a:bodyPr>
          <a:lstStyle/>
          <a:p>
            <a:pPr>
              <a:lnSpc>
                <a:spcPct val="150000"/>
              </a:lnSpc>
            </a:pPr>
            <a:r>
              <a:rPr lang="en-IN" sz="5400" dirty="0">
                <a:latin typeface="Times New Roman" panose="02020603050405020304" pitchFamily="18" charset="0"/>
                <a:cs typeface="Times New Roman" panose="02020603050405020304" pitchFamily="18" charset="0"/>
              </a:rPr>
              <a:t>Evaluation of business environment </a:t>
            </a:r>
          </a:p>
        </p:txBody>
      </p:sp>
      <p:sp>
        <p:nvSpPr>
          <p:cNvPr id="3" name="Subtitle 2">
            <a:extLst>
              <a:ext uri="{FF2B5EF4-FFF2-40B4-BE49-F238E27FC236}">
                <a16:creationId xmlns:a16="http://schemas.microsoft.com/office/drawing/2014/main" id="{D92DC62B-11C7-4156-A092-D5DFA2ED20F7}"/>
              </a:ext>
            </a:extLst>
          </p:cNvPr>
          <p:cNvSpPr>
            <a:spLocks noGrp="1"/>
          </p:cNvSpPr>
          <p:nvPr>
            <p:ph type="subTitle" idx="1"/>
          </p:nvPr>
        </p:nvSpPr>
        <p:spPr>
          <a:xfrm>
            <a:off x="1595269" y="4135438"/>
            <a:ext cx="9001462" cy="2387600"/>
          </a:xfrm>
        </p:spPr>
        <p:txBody>
          <a:bodyPr>
            <a:noAutofit/>
          </a:bodyPr>
          <a:lstStyle/>
          <a:p>
            <a:r>
              <a:rPr lang="en-IN" sz="1800" dirty="0">
                <a:latin typeface="Times New Roman" panose="02020603050405020304" pitchFamily="18" charset="0"/>
                <a:cs typeface="Times New Roman" panose="02020603050405020304" pitchFamily="18" charset="0"/>
              </a:rPr>
              <a:t>Student’s Name: Elena Roxana </a:t>
            </a:r>
            <a:r>
              <a:rPr lang="en-IN" sz="1800" dirty="0" err="1">
                <a:latin typeface="Times New Roman" panose="02020603050405020304" pitchFamily="18" charset="0"/>
                <a:cs typeface="Times New Roman" panose="02020603050405020304" pitchFamily="18" charset="0"/>
              </a:rPr>
              <a:t>Pantiru</a:t>
            </a:r>
            <a:endParaRPr lang="en-IN" sz="1800" dirty="0">
              <a:latin typeface="Times New Roman" panose="02020603050405020304" pitchFamily="18" charset="0"/>
              <a:cs typeface="Times New Roman" panose="02020603050405020304" pitchFamily="18" charset="0"/>
            </a:endParaRPr>
          </a:p>
          <a:p>
            <a:r>
              <a:rPr lang="en-IN" sz="1800" dirty="0">
                <a:latin typeface="Times New Roman" panose="02020603050405020304" pitchFamily="18" charset="0"/>
                <a:cs typeface="Times New Roman" panose="02020603050405020304" pitchFamily="18" charset="0"/>
              </a:rPr>
              <a:t>Student Number: 2237886</a:t>
            </a:r>
          </a:p>
          <a:p>
            <a:r>
              <a:rPr lang="en-IN" sz="1800" dirty="0">
                <a:latin typeface="Times New Roman" panose="02020603050405020304" pitchFamily="18" charset="0"/>
                <a:cs typeface="Times New Roman" panose="02020603050405020304" pitchFamily="18" charset="0"/>
              </a:rPr>
              <a:t>Module Code: LCBB4005</a:t>
            </a:r>
          </a:p>
          <a:p>
            <a:r>
              <a:rPr lang="en-IN" sz="1800" dirty="0">
                <a:latin typeface="Times New Roman" panose="02020603050405020304" pitchFamily="18" charset="0"/>
                <a:cs typeface="Times New Roman" panose="02020603050405020304" pitchFamily="18" charset="0"/>
              </a:rPr>
              <a:t>Module Title: The Global Business Environment</a:t>
            </a:r>
          </a:p>
          <a:p>
            <a:r>
              <a:rPr lang="en-IN" sz="1800" dirty="0">
                <a:latin typeface="Times New Roman" panose="02020603050405020304" pitchFamily="18" charset="0"/>
                <a:cs typeface="Times New Roman" panose="02020603050405020304" pitchFamily="18" charset="0"/>
              </a:rPr>
              <a:t>Lecturer’s Name: </a:t>
            </a:r>
            <a:r>
              <a:rPr lang="en-IN" sz="1800" dirty="0" err="1">
                <a:latin typeface="Times New Roman" panose="02020603050405020304" pitchFamily="18" charset="0"/>
                <a:cs typeface="Times New Roman" panose="02020603050405020304" pitchFamily="18" charset="0"/>
              </a:rPr>
              <a:t>Dr.</a:t>
            </a:r>
            <a:r>
              <a:rPr lang="en-IN" sz="1800" dirty="0">
                <a:latin typeface="Times New Roman" panose="02020603050405020304" pitchFamily="18" charset="0"/>
                <a:cs typeface="Times New Roman" panose="02020603050405020304" pitchFamily="18" charset="0"/>
              </a:rPr>
              <a:t> Hossein Shokri</a:t>
            </a:r>
          </a:p>
        </p:txBody>
      </p:sp>
    </p:spTree>
    <p:extLst>
      <p:ext uri="{BB962C8B-B14F-4D97-AF65-F5344CB8AC3E}">
        <p14:creationId xmlns:p14="http://schemas.microsoft.com/office/powerpoint/2010/main" val="15571988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F0C28-2D81-4E25-A8D1-B483A56BC2EA}"/>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D319F300-ED2A-40D8-A005-BDA693E62047}"/>
              </a:ext>
            </a:extLst>
          </p:cNvPr>
          <p:cNvSpPr>
            <a:spLocks noGrp="1"/>
          </p:cNvSpPr>
          <p:nvPr>
            <p:ph idx="1"/>
          </p:nvPr>
        </p:nvSpPr>
        <p:spPr>
          <a:xfrm>
            <a:off x="913795" y="2096064"/>
            <a:ext cx="5361499" cy="3695136"/>
          </a:xfrm>
        </p:spPr>
        <p:txBody>
          <a:bodyPr>
            <a:normAutofit/>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International business help in goods, services, resources, and people exchange</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Waitrose to start production in a developing country</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Egypt is chosen</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Macro environment analysis conducted</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Business opportunities and challenges identified</a:t>
            </a:r>
          </a:p>
        </p:txBody>
      </p:sp>
      <p:pic>
        <p:nvPicPr>
          <p:cNvPr id="2050" name="Picture 2" descr="Introduction to International Business - GeeksforGee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9304" y="2726491"/>
            <a:ext cx="4868562" cy="2434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4115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7A55E-7230-4DA3-A290-7434B1310A53}"/>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Introduction To Developing country Egypt </a:t>
            </a:r>
          </a:p>
        </p:txBody>
      </p:sp>
      <p:sp>
        <p:nvSpPr>
          <p:cNvPr id="3" name="Content Placeholder 2">
            <a:extLst>
              <a:ext uri="{FF2B5EF4-FFF2-40B4-BE49-F238E27FC236}">
                <a16:creationId xmlns:a16="http://schemas.microsoft.com/office/drawing/2014/main" id="{E41AE372-7389-4675-913E-42A193D5D8C8}"/>
              </a:ext>
            </a:extLst>
          </p:cNvPr>
          <p:cNvSpPr>
            <a:spLocks noGrp="1"/>
          </p:cNvSpPr>
          <p:nvPr>
            <p:ph idx="1"/>
          </p:nvPr>
        </p:nvSpPr>
        <p:spPr>
          <a:xfrm>
            <a:off x="913795" y="2096064"/>
            <a:ext cx="5648370" cy="3695136"/>
          </a:xfrm>
        </p:spPr>
        <p:txBody>
          <a:bodyPr>
            <a:normAutofit/>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GDP of Egypt is below-average</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Egypt is lower middle-income developing country</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Egypt’s population is above 100 million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GNI stands at 3000 USD</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Electronics and motor vehicles’ large manufacturing sectors brought economic growth </a:t>
            </a:r>
          </a:p>
        </p:txBody>
      </p:sp>
      <p:pic>
        <p:nvPicPr>
          <p:cNvPr id="1026" name="Picture 2" descr="Population of Egypt 1800-2020 | Statist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8266" y="2096064"/>
            <a:ext cx="4169290" cy="30977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7791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BF49C-DCBE-4D39-A8AF-DE5E45951FAF}"/>
              </a:ext>
            </a:extLst>
          </p:cNvPr>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Key opportunities and challenges in Egypt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AD0F44D-A069-4BD0-91AD-E7F741BB1E8B}"/>
              </a:ext>
            </a:extLst>
          </p:cNvPr>
          <p:cNvSpPr>
            <a:spLocks noGrp="1"/>
          </p:cNvSpPr>
          <p:nvPr>
            <p:ph idx="1"/>
          </p:nvPr>
        </p:nvSpPr>
        <p:spPr>
          <a:xfrm>
            <a:off x="520437" y="1935921"/>
            <a:ext cx="5929790" cy="4501960"/>
          </a:xfrm>
        </p:spPr>
        <p:txBody>
          <a:bodyPr>
            <a:normAutofit fontScale="92500" lnSpcReduction="20000"/>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Slightly politically unstable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No legal fluctuations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More than 10% of non-nationals cannot be employed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GDP growth is 3.3% in 2021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It generates revenue</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Interest rate is lower at 4.4%</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Low disposable income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Per capita income is 3698.8 USD in 2021</a:t>
            </a:r>
          </a:p>
        </p:txBody>
      </p:sp>
      <p:pic>
        <p:nvPicPr>
          <p:cNvPr id="3074" name="Picture 2" descr="Egypt - Gross domestic product (GDP) 2027 | Statist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3954" y="2519019"/>
            <a:ext cx="4305213" cy="30682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7383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33AB5-0B40-4EC9-B025-17DAEBDE5927}"/>
              </a:ext>
            </a:extLst>
          </p:cNvPr>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Key opportunities and challenges in Egypt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0E0CF95-E199-4BE5-9A46-7F3CE799FB30}"/>
              </a:ext>
            </a:extLst>
          </p:cNvPr>
          <p:cNvSpPr>
            <a:spLocks noGrp="1"/>
          </p:cNvSpPr>
          <p:nvPr>
            <p:ph idx="1"/>
          </p:nvPr>
        </p:nvSpPr>
        <p:spPr>
          <a:xfrm>
            <a:off x="484095" y="2096064"/>
            <a:ext cx="6176198" cy="4152336"/>
          </a:xfrm>
        </p:spPr>
        <p:txBody>
          <a:bodyPr>
            <a:normAutofit/>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Spending on new technologies development</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Investing 0.72% of GDP in R&amp;D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Environmental Protection Law of Egypt to be followed</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Hazardous waste production forbidden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Strict regulations for minors’ and other employees’ working hours</a:t>
            </a:r>
          </a:p>
          <a:p>
            <a:pPr marL="0" indent="0">
              <a:buNone/>
            </a:pPr>
            <a:endParaRPr lang="en-IN" dirty="0">
              <a:latin typeface="Times New Roman" panose="02020603050405020304" pitchFamily="18" charset="0"/>
              <a:cs typeface="Times New Roman" panose="02020603050405020304" pitchFamily="18" charset="0"/>
            </a:endParaRPr>
          </a:p>
        </p:txBody>
      </p:sp>
      <p:pic>
        <p:nvPicPr>
          <p:cNvPr id="4098" name="Picture 2" descr="Why Can't the Average Educated Egyptian Find a Suitable Job? | Egyptian  Street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47963" y="2096064"/>
            <a:ext cx="3725118" cy="30048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63374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4042E-F81D-4832-9C77-52E406D15053}"/>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Key Issues Uncovered by Waitrose in Egypt </a:t>
            </a:r>
          </a:p>
        </p:txBody>
      </p:sp>
      <p:sp>
        <p:nvSpPr>
          <p:cNvPr id="3" name="Content Placeholder 2">
            <a:extLst>
              <a:ext uri="{FF2B5EF4-FFF2-40B4-BE49-F238E27FC236}">
                <a16:creationId xmlns:a16="http://schemas.microsoft.com/office/drawing/2014/main" id="{FDD69DF9-5904-419B-9D8B-B104B1DBB34D}"/>
              </a:ext>
            </a:extLst>
          </p:cNvPr>
          <p:cNvSpPr>
            <a:spLocks noGrp="1"/>
          </p:cNvSpPr>
          <p:nvPr>
            <p:ph idx="1"/>
          </p:nvPr>
        </p:nvSpPr>
        <p:spPr>
          <a:xfrm>
            <a:off x="913795" y="2096064"/>
            <a:ext cx="5128659" cy="3695136"/>
          </a:xfrm>
        </p:spPr>
        <p:txBody>
          <a:bodyPr>
            <a:normAutofit/>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Non-tariff barriers require registration for production</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Certain products production is banned</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 low number of English speakers</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Creates a language barrier</a:t>
            </a:r>
          </a:p>
        </p:txBody>
      </p:sp>
      <p:pic>
        <p:nvPicPr>
          <p:cNvPr id="5122" name="Picture 2" descr="Waitrose expands in the Middle East | Article | Fruitne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94592" y="2528821"/>
            <a:ext cx="4478208" cy="2344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94022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BA65D-5216-4BBA-B982-E45A95682AD3}"/>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Key Issues Uncovered by Waitrose in Egypt </a:t>
            </a:r>
          </a:p>
        </p:txBody>
      </p:sp>
      <p:sp>
        <p:nvSpPr>
          <p:cNvPr id="3" name="Content Placeholder 2">
            <a:extLst>
              <a:ext uri="{FF2B5EF4-FFF2-40B4-BE49-F238E27FC236}">
                <a16:creationId xmlns:a16="http://schemas.microsoft.com/office/drawing/2014/main" id="{6EBF912A-4D62-40A2-B0EF-D7B42B72CD5F}"/>
              </a:ext>
            </a:extLst>
          </p:cNvPr>
          <p:cNvSpPr>
            <a:spLocks noGrp="1"/>
          </p:cNvSpPr>
          <p:nvPr>
            <p:ph idx="1"/>
          </p:nvPr>
        </p:nvSpPr>
        <p:spPr>
          <a:xfrm>
            <a:off x="913795" y="2096064"/>
            <a:ext cx="5351081" cy="3695136"/>
          </a:xfrm>
        </p:spPr>
        <p:txBody>
          <a:bodyPr/>
          <a:lstStyle/>
          <a:p>
            <a:r>
              <a:rPr lang="en-US" dirty="0">
                <a:latin typeface="Times New Roman" panose="02020603050405020304" pitchFamily="18" charset="0"/>
                <a:cs typeface="Times New Roman" panose="02020603050405020304" pitchFamily="18" charset="0"/>
              </a:rPr>
              <a:t>Egypt’s culture is different</a:t>
            </a:r>
          </a:p>
          <a:p>
            <a:r>
              <a:rPr lang="en-US" dirty="0">
                <a:latin typeface="Times New Roman" panose="02020603050405020304" pitchFamily="18" charset="0"/>
                <a:cs typeface="Times New Roman" panose="02020603050405020304" pitchFamily="18" charset="0"/>
              </a:rPr>
              <a:t>Team management becomes hard</a:t>
            </a:r>
          </a:p>
          <a:p>
            <a:r>
              <a:rPr lang="en-US" dirty="0">
                <a:latin typeface="Times New Roman" panose="02020603050405020304" pitchFamily="18" charset="0"/>
                <a:cs typeface="Times New Roman" panose="02020603050405020304" pitchFamily="18" charset="0"/>
              </a:rPr>
              <a:t>ENPO creates a service barrier</a:t>
            </a:r>
          </a:p>
          <a:p>
            <a:r>
              <a:rPr lang="en-US" dirty="0">
                <a:latin typeface="Times New Roman" panose="02020603050405020304" pitchFamily="18" charset="0"/>
                <a:cs typeface="Times New Roman" panose="02020603050405020304" pitchFamily="18" charset="0"/>
              </a:rPr>
              <a:t>Extra tax payment for shipments above a certain weight</a:t>
            </a:r>
          </a:p>
        </p:txBody>
      </p:sp>
      <p:pic>
        <p:nvPicPr>
          <p:cNvPr id="6148" name="Picture 4" descr="Egypt ▻ - MOUSSA's Hold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90766" y="2239756"/>
            <a:ext cx="4200046" cy="3843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4412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9E032-50EC-46A0-BE8A-36D726C3EA9C}"/>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Exploiting the opportunities in Egypt </a:t>
            </a:r>
          </a:p>
        </p:txBody>
      </p:sp>
      <p:sp>
        <p:nvSpPr>
          <p:cNvPr id="3" name="Content Placeholder 2">
            <a:extLst>
              <a:ext uri="{FF2B5EF4-FFF2-40B4-BE49-F238E27FC236}">
                <a16:creationId xmlns:a16="http://schemas.microsoft.com/office/drawing/2014/main" id="{2D264137-A8FA-4F3E-8491-FE376CC6D314}"/>
              </a:ext>
            </a:extLst>
          </p:cNvPr>
          <p:cNvSpPr>
            <a:spLocks noGrp="1"/>
          </p:cNvSpPr>
          <p:nvPr>
            <p:ph idx="1"/>
          </p:nvPr>
        </p:nvSpPr>
        <p:spPr>
          <a:xfrm>
            <a:off x="913795" y="2096064"/>
            <a:ext cx="5029805" cy="3961836"/>
          </a:xfrm>
        </p:spPr>
        <p:txBody>
          <a:bodyPr>
            <a:normAutofit fontScale="92500"/>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Renewable energy obtainment greatest opportunity</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Waitrose’s Monetary resources saved</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Implemented to access advanced technology</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Reduce carbon emissions in its production</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Egypt has distinct culture of loyalty</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Employees would maintain loyalty</a:t>
            </a:r>
          </a:p>
          <a:p>
            <a:endParaRPr lang="en-IN"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6342425" y="2702923"/>
            <a:ext cx="4807014" cy="2587534"/>
          </a:xfrm>
          <a:prstGeom prst="rect">
            <a:avLst/>
          </a:prstGeom>
        </p:spPr>
      </p:pic>
    </p:spTree>
    <p:extLst>
      <p:ext uri="{BB962C8B-B14F-4D97-AF65-F5344CB8AC3E}">
        <p14:creationId xmlns:p14="http://schemas.microsoft.com/office/powerpoint/2010/main" val="3594886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938C3-DFF4-4F82-A643-9B3E18F05BE5}"/>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Challenge management in Egypt </a:t>
            </a:r>
          </a:p>
        </p:txBody>
      </p:sp>
      <p:sp>
        <p:nvSpPr>
          <p:cNvPr id="3" name="Content Placeholder 2">
            <a:extLst>
              <a:ext uri="{FF2B5EF4-FFF2-40B4-BE49-F238E27FC236}">
                <a16:creationId xmlns:a16="http://schemas.microsoft.com/office/drawing/2014/main" id="{231FB17E-AC8C-4E08-B9CC-3626F5AE8440}"/>
              </a:ext>
            </a:extLst>
          </p:cNvPr>
          <p:cNvSpPr>
            <a:spLocks noGrp="1"/>
          </p:cNvSpPr>
          <p:nvPr>
            <p:ph idx="1"/>
          </p:nvPr>
        </p:nvSpPr>
        <p:spPr>
          <a:xfrm>
            <a:off x="913796" y="2096064"/>
            <a:ext cx="4710494" cy="3984696"/>
          </a:xfrm>
        </p:spPr>
        <p:txBody>
          <a:bodyPr>
            <a:normAutofit fontScale="92500" lnSpcReduction="10000"/>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Shortage of housing facilities</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reason is population growth</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Lack of efficient skilled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labor</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Strict employment law</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More than 10% of foreign labours employment restricted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Restriction in investment</a:t>
            </a:r>
          </a:p>
          <a:p>
            <a:endParaRPr lang="en-IN" dirty="0">
              <a:latin typeface="Times New Roman" panose="02020603050405020304" pitchFamily="18" charset="0"/>
              <a:cs typeface="Times New Roman" panose="02020603050405020304" pitchFamily="18" charset="0"/>
            </a:endParaRPr>
          </a:p>
        </p:txBody>
      </p:sp>
      <p:pic>
        <p:nvPicPr>
          <p:cNvPr id="8194" name="Picture 2" descr="Obstacles to doing business in Egypt - Economic Research Forum (ERF)"/>
          <p:cNvPicPr>
            <a:picLocks noChangeAspect="1" noChangeArrowheads="1"/>
          </p:cNvPicPr>
          <p:nvPr/>
        </p:nvPicPr>
        <p:blipFill rotWithShape="1">
          <a:blip r:embed="rId3">
            <a:extLst>
              <a:ext uri="{28A0092B-C50C-407E-A947-70E740481C1C}">
                <a14:useLocalDpi xmlns:a14="http://schemas.microsoft.com/office/drawing/2010/main" val="0"/>
              </a:ext>
            </a:extLst>
          </a:blip>
          <a:srcRect t="6627" b="8935"/>
          <a:stretch/>
        </p:blipFill>
        <p:spPr bwMode="auto">
          <a:xfrm>
            <a:off x="6090675" y="2510079"/>
            <a:ext cx="5870580" cy="28495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067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21174-EA5F-466B-BEDE-682001750E3E}"/>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Appropriate Strategies</a:t>
            </a:r>
          </a:p>
        </p:txBody>
      </p:sp>
      <p:sp>
        <p:nvSpPr>
          <p:cNvPr id="3" name="Content Placeholder 2">
            <a:extLst>
              <a:ext uri="{FF2B5EF4-FFF2-40B4-BE49-F238E27FC236}">
                <a16:creationId xmlns:a16="http://schemas.microsoft.com/office/drawing/2014/main" id="{538E0BD2-4EF6-4D50-A876-DDC16946D213}"/>
              </a:ext>
            </a:extLst>
          </p:cNvPr>
          <p:cNvSpPr>
            <a:spLocks noGrp="1"/>
          </p:cNvSpPr>
          <p:nvPr>
            <p:ph idx="1"/>
          </p:nvPr>
        </p:nvSpPr>
        <p:spPr>
          <a:xfrm>
            <a:off x="913795" y="2096064"/>
            <a:ext cx="4572605" cy="3938976"/>
          </a:xfrm>
        </p:spPr>
        <p:txBody>
          <a:bodyPr>
            <a:normAutofit/>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Regulations by the Egyptian government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Applied to companies opening factories</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Should fill out the registration form first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Have a legal status certificate</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Obtain a license to open production facilities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License for operation of Waitrose   </a:t>
            </a:r>
          </a:p>
          <a:p>
            <a:pPr marL="0" indent="0">
              <a:buNone/>
            </a:pPr>
            <a:endParaRPr lang="en-IN" dirty="0">
              <a:latin typeface="Times New Roman" panose="02020603050405020304" pitchFamily="18" charset="0"/>
              <a:cs typeface="Times New Roman" panose="02020603050405020304" pitchFamily="18" charset="0"/>
            </a:endParaRPr>
          </a:p>
        </p:txBody>
      </p:sp>
      <p:pic>
        <p:nvPicPr>
          <p:cNvPr id="9220" name="Picture 4" descr="Barriers To Entry - What Are They, Examples &amp; Typ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1943" y="2565586"/>
            <a:ext cx="5334589" cy="30057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7895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29334-E714-484F-A6CE-27291B363672}"/>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relevant recommendations</a:t>
            </a:r>
          </a:p>
        </p:txBody>
      </p:sp>
      <p:sp>
        <p:nvSpPr>
          <p:cNvPr id="3" name="Content Placeholder 2">
            <a:extLst>
              <a:ext uri="{FF2B5EF4-FFF2-40B4-BE49-F238E27FC236}">
                <a16:creationId xmlns:a16="http://schemas.microsoft.com/office/drawing/2014/main" id="{BC60B589-B657-4550-9CB2-1F34805D54A1}"/>
              </a:ext>
            </a:extLst>
          </p:cNvPr>
          <p:cNvSpPr>
            <a:spLocks noGrp="1"/>
          </p:cNvSpPr>
          <p:nvPr>
            <p:ph idx="1"/>
          </p:nvPr>
        </p:nvSpPr>
        <p:spPr>
          <a:xfrm>
            <a:off x="913795" y="2096064"/>
            <a:ext cx="5652105" cy="3695136"/>
          </a:xfrm>
        </p:spPr>
        <p:txBody>
          <a:bodyPr>
            <a:normAutofit fontScale="92500" lnSpcReduction="20000"/>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List of manufactured products to be made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Submit to the Egyptian government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Required a licensed trademark of each product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Obtain a certificate from an Egyptian or foreign government entity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Get approval from the Ministry of Foreign Trade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Clearance at customs of the Egyptian Embassy required  </a:t>
            </a:r>
          </a:p>
        </p:txBody>
      </p:sp>
      <p:pic>
        <p:nvPicPr>
          <p:cNvPr id="10242" name="Picture 2" descr="Process and benefits of a trademark license in India - iPlead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1176" y="2413282"/>
            <a:ext cx="4944588" cy="306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3772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62599-DE9A-4B34-94B3-92A03D75EC7B}"/>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Challenges and limitations hindering recommendations </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7177BF9-F75B-4E3E-9A1B-197467DE34D1}"/>
              </a:ext>
            </a:extLst>
          </p:cNvPr>
          <p:cNvSpPr>
            <a:spLocks noGrp="1"/>
          </p:cNvSpPr>
          <p:nvPr>
            <p:ph idx="1"/>
          </p:nvPr>
        </p:nvSpPr>
        <p:spPr>
          <a:xfrm>
            <a:off x="913795" y="2096064"/>
            <a:ext cx="5063259" cy="3695136"/>
          </a:xfrm>
        </p:spPr>
        <p:txBody>
          <a:bodyPr>
            <a:noAutofit/>
          </a:bodyPr>
          <a:lstStyle/>
          <a:p>
            <a:pPr algn="just">
              <a:lnSpc>
                <a:spcPct val="150000"/>
              </a:lnSpc>
              <a:spcAft>
                <a:spcPts val="800"/>
              </a:spcAft>
            </a:pP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Strict Egyptian laws can limit implementation recommendations</a:t>
            </a:r>
          </a:p>
          <a:p>
            <a:pPr algn="just">
              <a:lnSpc>
                <a:spcPct val="150000"/>
              </a:lnSpc>
              <a:spcAft>
                <a:spcPts val="800"/>
              </a:spcAft>
            </a:pP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Completing the legal process is time-consuming </a:t>
            </a:r>
          </a:p>
          <a:p>
            <a:pPr algn="just">
              <a:lnSpc>
                <a:spcPct val="150000"/>
              </a:lnSpc>
              <a:spcAft>
                <a:spcPts val="800"/>
              </a:spcAft>
            </a:pPr>
            <a:r>
              <a:rPr lang="en-IN" sz="2400" dirty="0">
                <a:effectLst/>
                <a:latin typeface="Times New Roman" panose="02020603050405020304" pitchFamily="18" charset="0"/>
                <a:ea typeface="Calibri" panose="020F0502020204030204" pitchFamily="34" charset="0"/>
                <a:cs typeface="Times New Roman" panose="02020603050405020304" pitchFamily="18" charset="0"/>
              </a:rPr>
              <a:t>Business environment different than developed countries    </a:t>
            </a:r>
          </a:p>
        </p:txBody>
      </p:sp>
      <p:pic>
        <p:nvPicPr>
          <p:cNvPr id="1026" name="Picture 2" descr="Starting a Business in Egypt? | Tips from our Entrepreneur expert -  WeAreTheCity India | Events, Network, Advice for Women in India"/>
          <p:cNvPicPr>
            <a:picLocks noChangeAspect="1" noChangeArrowheads="1"/>
          </p:cNvPicPr>
          <p:nvPr/>
        </p:nvPicPr>
        <p:blipFill rotWithShape="1">
          <a:blip r:embed="rId3">
            <a:extLst>
              <a:ext uri="{28A0092B-C50C-407E-A947-70E740481C1C}">
                <a14:useLocalDpi xmlns:a14="http://schemas.microsoft.com/office/drawing/2010/main" val="0"/>
              </a:ext>
            </a:extLst>
          </a:blip>
          <a:srcRect l="25409"/>
          <a:stretch/>
        </p:blipFill>
        <p:spPr bwMode="auto">
          <a:xfrm>
            <a:off x="6724186" y="2514882"/>
            <a:ext cx="4731834"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92143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5AE00-923F-4D35-B133-9B0C757CAEE5}"/>
              </a:ext>
            </a:extLst>
          </p:cNvPr>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7EEA3160-E3B6-4B0F-B8AC-FCC85FD9F9A9}"/>
              </a:ext>
            </a:extLst>
          </p:cNvPr>
          <p:cNvSpPr>
            <a:spLocks noGrp="1"/>
          </p:cNvSpPr>
          <p:nvPr>
            <p:ph idx="1"/>
          </p:nvPr>
        </p:nvSpPr>
        <p:spPr>
          <a:xfrm>
            <a:off x="913795" y="2096064"/>
            <a:ext cx="5372705" cy="3695136"/>
          </a:xfrm>
        </p:spPr>
        <p:txBody>
          <a:bodyPr>
            <a:normAutofit lnSpcReduction="10000"/>
          </a:bodyPr>
          <a:lstStyle/>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Waitrose selected Egypt for its production facility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Business environment different in Egypt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Macro environment identified</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Key opportunities and challenges identified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Recommended following Egyptian laws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Ensures quality maintenance </a:t>
            </a:r>
          </a:p>
          <a:p>
            <a:endParaRPr lang="en-IN"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6573837" y="2574924"/>
            <a:ext cx="5021263" cy="3023183"/>
          </a:xfrm>
          <a:prstGeom prst="rect">
            <a:avLst/>
          </a:prstGeom>
        </p:spPr>
      </p:pic>
    </p:spTree>
    <p:extLst>
      <p:ext uri="{BB962C8B-B14F-4D97-AF65-F5344CB8AC3E}">
        <p14:creationId xmlns:p14="http://schemas.microsoft.com/office/powerpoint/2010/main" val="22925386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FE3BC-3DA2-48D3-B565-D94B2D2EB95F}"/>
              </a:ext>
            </a:extLst>
          </p:cNvPr>
          <p:cNvSpPr>
            <a:spLocks noGrp="1"/>
          </p:cNvSpPr>
          <p:nvPr>
            <p:ph type="title"/>
          </p:nvPr>
        </p:nvSpPr>
        <p:spPr>
          <a:xfrm>
            <a:off x="913795" y="1"/>
            <a:ext cx="10353761" cy="717176"/>
          </a:xfrm>
        </p:spPr>
        <p:txBody>
          <a:bodyPr/>
          <a:lstStyle/>
          <a:p>
            <a:r>
              <a:rPr lang="en-IN"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B65044DD-7F03-4A88-ADB3-DF03F9899BCA}"/>
              </a:ext>
            </a:extLst>
          </p:cNvPr>
          <p:cNvSpPr>
            <a:spLocks noGrp="1"/>
          </p:cNvSpPr>
          <p:nvPr>
            <p:ph idx="1"/>
          </p:nvPr>
        </p:nvSpPr>
        <p:spPr>
          <a:xfrm>
            <a:off x="251012" y="717177"/>
            <a:ext cx="11636188" cy="5862917"/>
          </a:xfrm>
        </p:spPr>
        <p:txBody>
          <a:bodyPr>
            <a:normAutofit fontScale="70000" lnSpcReduction="20000"/>
          </a:bodyPr>
          <a:lstStyle/>
          <a:p>
            <a:pPr algn="just">
              <a:lnSpc>
                <a:spcPct val="150000"/>
              </a:lnSpc>
              <a:spcAft>
                <a:spcPts val="800"/>
              </a:spcAft>
            </a:pP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Bassiouny</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 Toma, E., Dawood, F.,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Aljammali</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H., Seif El Nasr, S. and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Mohy</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El Din, Y., 2021. Dice manufacturing company: the acquisition decision. Emerald Emerging Markets Case Studies, 11(1), pp.1-26.</a:t>
            </a:r>
          </a:p>
          <a:p>
            <a:pPr algn="just">
              <a:lnSpc>
                <a:spcPct val="150000"/>
              </a:lnSpc>
              <a:spcAft>
                <a:spcPts val="800"/>
              </a:spcAft>
            </a:pP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Elshennawy</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 and </a:t>
            </a:r>
            <a:r>
              <a:rPr lang="en-IN" sz="1800" dirty="0" err="1">
                <a:effectLst/>
                <a:latin typeface="Times New Roman" panose="02020603050405020304" pitchFamily="18" charset="0"/>
                <a:ea typeface="Calibri" panose="020F0502020204030204" pitchFamily="34" charset="0"/>
                <a:cs typeface="Times New Roman" panose="02020603050405020304" pitchFamily="18" charset="0"/>
              </a:rPr>
              <a:t>Bouaddi</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M., 2021. Sources of firm-level heterogeneity in labour productivity in Egypt’s manufacturing sector. Empirical Economics, 60, pp.2589-2612.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ETF,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Focus on Egypt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https://www.etf.europa.eu/en/news-and-events/news/focus-egypt [Accessed 21 March 2023]</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Export,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Egypt - Market Opportunities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https://www.export.gov/apex/article2?id=Egypt-Market-Opportunities [Accessed 21 March 2023]</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ITA,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Egypt - Country Commercial Guide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https://www.trade.gov/country-commercial-guides/egypt-trade-barriers  [Accessed 21 March 2023]</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ITA,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Egypt - Country Commercial Guide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https://www.trade.gov/country-commercial-guides/egypt-trade-barriers [Accessed 21 March 2023]</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Nambisan, S., Zahra, S.A. and Luo, Y., 2019. Global platforms and ecosystems: Implications for international business theories.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Journal of International Business Studies</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50</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pp.1464-1486.</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Statista,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Gross domestic expenditure on R&amp;D as a share of GDP in Egypt from 2020-2022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https://www.statista.com/statistics/1245285/gross-domestic-expenditure-on-randd-as-percentage-of-gdp-in-egypt/#:~:text=In%202022%2C%20the%20gross%20domestic,percent%20of%20the%20country's%20GDP. [Accessed 21 March 2023]</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The World Bank, 2023.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Real interest rate (%) - Egypt, Arab Rep. </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[online] Available at: https://data.worldbank.org/indicator/FR.INR.RINR?locations=EG [Accessed 21 March 2023]</a:t>
            </a:r>
          </a:p>
        </p:txBody>
      </p:sp>
    </p:spTree>
    <p:extLst>
      <p:ext uri="{BB962C8B-B14F-4D97-AF65-F5344CB8AC3E}">
        <p14:creationId xmlns:p14="http://schemas.microsoft.com/office/powerpoint/2010/main" val="4171278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29,912 Thank You Green Images, Stock Photos &amp; Vectors | Shutterstock">
            <a:extLst>
              <a:ext uri="{FF2B5EF4-FFF2-40B4-BE49-F238E27FC236}">
                <a16:creationId xmlns:a16="http://schemas.microsoft.com/office/drawing/2014/main" id="{5BD853C8-EBFE-485C-8132-D3306967ACF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470"/>
          <a:stretch/>
        </p:blipFill>
        <p:spPr bwMode="auto">
          <a:xfrm>
            <a:off x="-1" y="0"/>
            <a:ext cx="1219200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38793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6D8C60"/>
      </a:dk2>
      <a:lt2>
        <a:srgbClr val="B1D7A1"/>
      </a:lt2>
      <a:accent1>
        <a:srgbClr val="81B992"/>
      </a:accent1>
      <a:accent2>
        <a:srgbClr val="9ABC65"/>
      </a:accent2>
      <a:accent3>
        <a:srgbClr val="BDB564"/>
      </a:accent3>
      <a:accent4>
        <a:srgbClr val="BD8964"/>
      </a:accent4>
      <a:accent5>
        <a:srgbClr val="BD6466"/>
      </a:accent5>
      <a:accent6>
        <a:srgbClr val="64A4BD"/>
      </a:accent6>
      <a:hlink>
        <a:srgbClr val="8CCC71"/>
      </a:hlink>
      <a:folHlink>
        <a:srgbClr val="A4C795"/>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4539428D-6454-4FE6-B992-2D59F0AC2F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TM04033921[[fn=Damask]]</Template>
  <TotalTime>608</TotalTime>
  <Words>1609</Words>
  <Application>Microsoft Office PowerPoint</Application>
  <PresentationFormat>Widescreen</PresentationFormat>
  <Paragraphs>118</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Bookman Old Style</vt:lpstr>
      <vt:lpstr>Calibri</vt:lpstr>
      <vt:lpstr>Rockwell</vt:lpstr>
      <vt:lpstr>Times New Roman</vt:lpstr>
      <vt:lpstr>Damask</vt:lpstr>
      <vt:lpstr>Evaluation of business environment </vt:lpstr>
      <vt:lpstr>Introduction </vt:lpstr>
      <vt:lpstr>Introduction To Developing country Egypt </vt:lpstr>
      <vt:lpstr>Key opportunities and challenges in Egypt</vt:lpstr>
      <vt:lpstr>Key opportunities and challenges in Egypt</vt:lpstr>
      <vt:lpstr>Key Issues Uncovered by Waitrose in Egypt </vt:lpstr>
      <vt:lpstr>Key Issues Uncovered by Waitrose in Egypt </vt:lpstr>
      <vt:lpstr>Exploiting the opportunities in Egypt </vt:lpstr>
      <vt:lpstr>Challenge management in Egypt </vt:lpstr>
      <vt:lpstr>Appropriate Strategies</vt:lpstr>
      <vt:lpstr>relevant recommendations</vt:lpstr>
      <vt:lpstr>Challenges and limitations hindering recommendations </vt:lpstr>
      <vt:lpstr>Conclusion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Evaluation of business environment </dc:title>
  <cp:lastModifiedBy>Valentin Gruia</cp:lastModifiedBy>
  <cp:revision>1</cp:revision>
  <dcterms:created xsi:type="dcterms:W3CDTF">2023-03-21T09:10:57Z</dcterms:created>
  <dcterms:modified xsi:type="dcterms:W3CDTF">2023-05-04T11:40:59Z</dcterms:modified>
</cp:coreProperties>
</file>