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9" r:id="rId2"/>
    <p:sldId id="325" r:id="rId3"/>
    <p:sldId id="301" r:id="rId4"/>
    <p:sldId id="327" r:id="rId5"/>
    <p:sldId id="276" r:id="rId6"/>
    <p:sldId id="264" r:id="rId7"/>
    <p:sldId id="271" r:id="rId8"/>
    <p:sldId id="300" r:id="rId9"/>
    <p:sldId id="267" r:id="rId10"/>
    <p:sldId id="334" r:id="rId11"/>
    <p:sldId id="287" r:id="rId12"/>
    <p:sldId id="291" r:id="rId13"/>
    <p:sldId id="349" r:id="rId14"/>
    <p:sldId id="279" r:id="rId15"/>
    <p:sldId id="280" r:id="rId16"/>
    <p:sldId id="274" r:id="rId17"/>
    <p:sldId id="273" r:id="rId18"/>
    <p:sldId id="329" r:id="rId19"/>
    <p:sldId id="275" r:id="rId20"/>
    <p:sldId id="351" r:id="rId21"/>
    <p:sldId id="357" r:id="rId22"/>
    <p:sldId id="356" r:id="rId23"/>
    <p:sldId id="35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10/24/2012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DE178E-41C0-44D4-94A5-FBA795822454}" type="datetimeFigureOut">
              <a:rPr lang="en-US" smtClean="0"/>
              <a:pPr/>
              <a:t>10/24/2012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BC4409-ECAA-4C1C-A1C1-BB490E88554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fW8amMCVAJ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usinessdictionary.com/definition/leadership.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changingminds.org/disciplines/leadership/theories/leadership_theories.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changingminds.org/disciplines/leadership/styles/participative_leadership.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Transformational_leadership"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danielgoleman.inf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youtube.com/watch?v=7Qv0o1oh9f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psychology.about.com/od/personalitydevelopment/a/emotionalintell.htm" TargetMode="External"/><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danielgoleman.info/ei-assessments/" TargetMode="External"/><Relationship Id="rId2" Type="http://schemas.openxmlformats.org/officeDocument/2006/relationships/hyperlink" Target="http://www.queendom.com/index.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bulldogblog.net/articles/wp-content/uploads/2008/08/leadership-word.jpg"/>
          <p:cNvPicPr>
            <a:picLocks noChangeAspect="1" noChangeArrowheads="1"/>
          </p:cNvPicPr>
          <p:nvPr/>
        </p:nvPicPr>
        <p:blipFill>
          <a:blip r:embed="rId2" cstate="print"/>
          <a:srcRect/>
          <a:stretch>
            <a:fillRect/>
          </a:stretch>
        </p:blipFill>
        <p:spPr bwMode="auto">
          <a:xfrm>
            <a:off x="2051720" y="1700808"/>
            <a:ext cx="5184576" cy="3886294"/>
          </a:xfrm>
          <a:prstGeom prst="rect">
            <a:avLst/>
          </a:prstGeom>
          <a:noFill/>
        </p:spPr>
      </p:pic>
      <p:sp>
        <p:nvSpPr>
          <p:cNvPr id="7" name="TextBox 6"/>
          <p:cNvSpPr txBox="1"/>
          <p:nvPr/>
        </p:nvSpPr>
        <p:spPr>
          <a:xfrm>
            <a:off x="467544" y="6023029"/>
            <a:ext cx="8136904" cy="646331"/>
          </a:xfrm>
          <a:prstGeom prst="rect">
            <a:avLst/>
          </a:prstGeom>
          <a:noFill/>
        </p:spPr>
        <p:txBody>
          <a:bodyPr wrap="square" rtlCol="0">
            <a:spAutoFit/>
          </a:bodyPr>
          <a:lstStyle/>
          <a:p>
            <a:r>
              <a:rPr lang="en-GB" dirty="0" smtClean="0"/>
              <a:t>NOTE: Many books articles and publications about Leadership often use the word ‘followers’ I prefer to use the term ‘employees’ or simply ‘others’.</a:t>
            </a:r>
            <a:endParaRPr lang="en-GB" dirty="0"/>
          </a:p>
        </p:txBody>
      </p:sp>
      <p:sp>
        <p:nvSpPr>
          <p:cNvPr id="5" name="Rectangle 4"/>
          <p:cNvSpPr/>
          <p:nvPr/>
        </p:nvSpPr>
        <p:spPr>
          <a:xfrm>
            <a:off x="323528" y="476672"/>
            <a:ext cx="7090724" cy="646331"/>
          </a:xfrm>
          <a:prstGeom prst="rect">
            <a:avLst/>
          </a:prstGeom>
        </p:spPr>
        <p:txBody>
          <a:bodyPr wrap="none">
            <a:spAutoFit/>
          </a:bodyPr>
          <a:lstStyle/>
          <a:p>
            <a:r>
              <a:rPr lang="en-GB" sz="3600" b="1" u="sng" dirty="0" smtClean="0"/>
              <a:t>Leadership &amp; Emotional Intelligence</a:t>
            </a:r>
            <a:endParaRPr lang="en-GB" sz="3600" b="1" u="sn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Leadership </a:t>
            </a:r>
            <a:r>
              <a:rPr lang="en-GB" u="sng" dirty="0" smtClean="0"/>
              <a:t>&amp; Equal Team Fellowship</a:t>
            </a:r>
            <a:br>
              <a:rPr lang="en-GB" u="sng" dirty="0" smtClean="0"/>
            </a:br>
            <a:r>
              <a:rPr lang="en-GB" u="sng" dirty="0" smtClean="0"/>
              <a:t>the Dancing Guy</a:t>
            </a:r>
            <a:endParaRPr lang="en-GB" u="sng" dirty="0"/>
          </a:p>
        </p:txBody>
      </p:sp>
      <p:sp>
        <p:nvSpPr>
          <p:cNvPr id="3" name="Content Placeholder 2"/>
          <p:cNvSpPr>
            <a:spLocks noGrp="1"/>
          </p:cNvSpPr>
          <p:nvPr>
            <p:ph idx="1"/>
          </p:nvPr>
        </p:nvSpPr>
        <p:spPr/>
        <p:txBody>
          <a:bodyPr/>
          <a:lstStyle/>
          <a:p>
            <a:r>
              <a:rPr lang="en-GB" dirty="0" smtClean="0">
                <a:hlinkClick r:id="rId2"/>
              </a:rPr>
              <a:t>http://www.youtube.com/watch?v=fW8amMCVAJQ</a:t>
            </a:r>
            <a:r>
              <a:rPr lang="en-GB" dirty="0" smtClean="0"/>
              <a:t> </a:t>
            </a:r>
            <a:endParaRPr lang="en-GB" dirty="0"/>
          </a:p>
        </p:txBody>
      </p:sp>
      <p:pic>
        <p:nvPicPr>
          <p:cNvPr id="49155" name="Picture 3"/>
          <p:cNvPicPr>
            <a:picLocks noChangeAspect="1" noChangeArrowheads="1"/>
          </p:cNvPicPr>
          <p:nvPr/>
        </p:nvPicPr>
        <p:blipFill>
          <a:blip r:embed="rId3" cstate="print"/>
          <a:srcRect/>
          <a:stretch>
            <a:fillRect/>
          </a:stretch>
        </p:blipFill>
        <p:spPr bwMode="auto">
          <a:xfrm>
            <a:off x="2786050" y="2714620"/>
            <a:ext cx="3448050" cy="3429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Exercise: Inspiration</a:t>
            </a:r>
            <a:endParaRPr lang="en-GB" u="sng" dirty="0"/>
          </a:p>
        </p:txBody>
      </p:sp>
      <p:sp>
        <p:nvSpPr>
          <p:cNvPr id="3" name="Content Placeholder 2"/>
          <p:cNvSpPr>
            <a:spLocks noGrp="1"/>
          </p:cNvSpPr>
          <p:nvPr>
            <p:ph idx="1"/>
          </p:nvPr>
        </p:nvSpPr>
        <p:spPr/>
        <p:txBody>
          <a:bodyPr/>
          <a:lstStyle/>
          <a:p>
            <a:r>
              <a:rPr lang="en-GB" dirty="0"/>
              <a:t>T</a:t>
            </a:r>
            <a:r>
              <a:rPr lang="en-GB" dirty="0" smtClean="0"/>
              <a:t>hink about someone who has inspired you and write down their </a:t>
            </a:r>
            <a:r>
              <a:rPr lang="en-GB" b="1" dirty="0" smtClean="0"/>
              <a:t>name</a:t>
            </a:r>
            <a:r>
              <a:rPr lang="en-GB" dirty="0" smtClean="0"/>
              <a:t>?</a:t>
            </a:r>
          </a:p>
          <a:p>
            <a:r>
              <a:rPr lang="en-GB" dirty="0" smtClean="0"/>
              <a:t>Write down the reason why that person has inspired you? did they have any particular </a:t>
            </a:r>
            <a:r>
              <a:rPr lang="en-GB" b="1" dirty="0" smtClean="0"/>
              <a:t>qualities</a:t>
            </a:r>
            <a:r>
              <a:rPr lang="en-GB" dirty="0" smtClean="0"/>
              <a:t> that you admired?</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Leadership can be defined as:</a:t>
            </a:r>
            <a:endParaRPr lang="en-GB" u="sng" dirty="0"/>
          </a:p>
        </p:txBody>
      </p:sp>
      <p:sp>
        <p:nvSpPr>
          <p:cNvPr id="3" name="Content Placeholder 2"/>
          <p:cNvSpPr>
            <a:spLocks noGrp="1"/>
          </p:cNvSpPr>
          <p:nvPr>
            <p:ph idx="1"/>
          </p:nvPr>
        </p:nvSpPr>
        <p:spPr>
          <a:xfrm>
            <a:off x="0" y="1600200"/>
            <a:ext cx="9001156" cy="4525963"/>
          </a:xfrm>
        </p:spPr>
        <p:txBody>
          <a:bodyPr>
            <a:normAutofit fontScale="77500" lnSpcReduction="20000"/>
          </a:bodyPr>
          <a:lstStyle/>
          <a:p>
            <a:r>
              <a:rPr lang="en-GB" b="1" dirty="0"/>
              <a:t>In its essence, leadership in an organizational role involves </a:t>
            </a:r>
            <a:r>
              <a:rPr lang="en-GB" b="1" dirty="0" smtClean="0"/>
              <a:t> </a:t>
            </a:r>
            <a:r>
              <a:rPr lang="en-GB" b="1" dirty="0"/>
              <a:t>establishing a clear vision</a:t>
            </a:r>
            <a:r>
              <a:rPr lang="en-GB" b="1" dirty="0" smtClean="0"/>
              <a:t>, </a:t>
            </a:r>
            <a:r>
              <a:rPr lang="en-GB" b="1" dirty="0"/>
              <a:t>sharing (communicating) that vision with others so that they </a:t>
            </a:r>
            <a:r>
              <a:rPr lang="en-GB" b="1" dirty="0" smtClean="0"/>
              <a:t>will willingly </a:t>
            </a:r>
            <a:r>
              <a:rPr lang="en-GB" b="1" dirty="0"/>
              <a:t>follow </a:t>
            </a:r>
            <a:r>
              <a:rPr lang="en-GB" b="1" dirty="0" smtClean="0"/>
              <a:t>and lead others; Providing </a:t>
            </a:r>
            <a:r>
              <a:rPr lang="en-GB" b="1" dirty="0"/>
              <a:t>the information, </a:t>
            </a:r>
            <a:r>
              <a:rPr lang="en-GB" b="1" dirty="0" smtClean="0"/>
              <a:t>knowledge and</a:t>
            </a:r>
            <a:r>
              <a:rPr lang="en-GB" b="1" dirty="0"/>
              <a:t> methods to realize that </a:t>
            </a:r>
            <a:r>
              <a:rPr lang="en-GB" b="1" dirty="0" smtClean="0"/>
              <a:t>vision;</a:t>
            </a:r>
          </a:p>
          <a:p>
            <a:r>
              <a:rPr lang="en-GB" b="1" dirty="0" smtClean="0"/>
              <a:t>Balancing </a:t>
            </a:r>
            <a:r>
              <a:rPr lang="en-GB" b="1" dirty="0"/>
              <a:t>the conflicting interests </a:t>
            </a:r>
            <a:r>
              <a:rPr lang="en-GB" b="1" dirty="0" smtClean="0"/>
              <a:t>of all</a:t>
            </a:r>
            <a:r>
              <a:rPr lang="en-GB" b="1" dirty="0"/>
              <a:t> members or stakeholders. </a:t>
            </a:r>
            <a:endParaRPr lang="en-GB" b="1" dirty="0" smtClean="0"/>
          </a:p>
          <a:p>
            <a:r>
              <a:rPr lang="en-GB" b="1" dirty="0" smtClean="0"/>
              <a:t>A</a:t>
            </a:r>
            <a:r>
              <a:rPr lang="en-GB" b="1" dirty="0"/>
              <a:t> leader comes to the forefront in case of crisis, and is able to think and act in creative ways in difficult </a:t>
            </a:r>
            <a:r>
              <a:rPr lang="en-GB" b="1" dirty="0" smtClean="0"/>
              <a:t>situations.</a:t>
            </a:r>
          </a:p>
          <a:p>
            <a:r>
              <a:rPr lang="en-GB" b="1" dirty="0" smtClean="0"/>
              <a:t>Unlike</a:t>
            </a:r>
            <a:r>
              <a:rPr lang="en-GB" b="1" dirty="0"/>
              <a:t> management, leadership flows from the core of a personality and cannot be taught, although it may be learnt and may be enhanced through coaching or </a:t>
            </a:r>
            <a:r>
              <a:rPr lang="en-GB" b="1" dirty="0" smtClean="0"/>
              <a:t>mentoring. (1)</a:t>
            </a:r>
            <a:r>
              <a:rPr lang="en-GB" dirty="0"/>
              <a:t/>
            </a:r>
            <a:br>
              <a:rPr lang="en-GB" dirty="0"/>
            </a:br>
            <a:r>
              <a:rPr lang="en-GB" dirty="0"/>
              <a:t/>
            </a:r>
            <a:br>
              <a:rPr lang="en-GB" dirty="0"/>
            </a:br>
            <a:r>
              <a:rPr lang="en-GB" sz="1400" dirty="0" smtClean="0"/>
              <a:t>(1) based on </a:t>
            </a:r>
            <a:r>
              <a:rPr lang="en-GB" sz="1400" dirty="0"/>
              <a:t> </a:t>
            </a:r>
            <a:r>
              <a:rPr lang="en-GB" sz="1400" dirty="0">
                <a:hlinkClick r:id="rId2"/>
              </a:rPr>
              <a:t>http://www.businessdictionary.com/definition/leadership.html#ixzz13xWIBfOA</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24"/>
            <a:ext cx="9144000" cy="1143000"/>
          </a:xfrm>
        </p:spPr>
        <p:txBody>
          <a:bodyPr>
            <a:normAutofit/>
          </a:bodyPr>
          <a:lstStyle/>
          <a:p>
            <a:r>
              <a:rPr lang="en-GB" sz="3800" u="sng" dirty="0" smtClean="0"/>
              <a:t>3 Important Leadership Theories </a:t>
            </a:r>
            <a:r>
              <a:rPr lang="en-GB" sz="3800" u="sng" baseline="30000" dirty="0" smtClean="0"/>
              <a:t>(1)</a:t>
            </a:r>
            <a:r>
              <a:rPr lang="en-GB" sz="3800" u="sng" dirty="0" smtClean="0"/>
              <a:t> </a:t>
            </a:r>
            <a:endParaRPr lang="en-GB" sz="3800" u="sng" baseline="30000" dirty="0"/>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http://www.money-zine.com/Career-Development/Leadership-Skill/Leadership-Theories/</a:t>
            </a:r>
            <a:r>
              <a:rPr lang="en-GB" sz="1000" dirty="0" smtClean="0"/>
              <a:t>,</a:t>
            </a:r>
            <a:endParaRPr lang="en-GB" sz="1000" dirty="0"/>
          </a:p>
        </p:txBody>
      </p:sp>
      <p:sp>
        <p:nvSpPr>
          <p:cNvPr id="5" name="TextBox 4"/>
          <p:cNvSpPr txBox="1"/>
          <p:nvPr/>
        </p:nvSpPr>
        <p:spPr>
          <a:xfrm>
            <a:off x="0" y="1000108"/>
            <a:ext cx="9144000" cy="6494085"/>
          </a:xfrm>
          <a:prstGeom prst="rect">
            <a:avLst/>
          </a:prstGeom>
          <a:noFill/>
        </p:spPr>
        <p:txBody>
          <a:bodyPr wrap="square" rtlCol="0">
            <a:spAutoFit/>
          </a:bodyPr>
          <a:lstStyle/>
          <a:p>
            <a:r>
              <a:rPr lang="en-GB" sz="2000" dirty="0" smtClean="0"/>
              <a:t>These three theorists outline the </a:t>
            </a:r>
            <a:r>
              <a:rPr lang="en-GB" sz="2000" b="1" dirty="0" smtClean="0"/>
              <a:t>evolution of Leadership </a:t>
            </a:r>
            <a:r>
              <a:rPr lang="en-GB" sz="2000" dirty="0" smtClean="0"/>
              <a:t>theory and take us from the development of </a:t>
            </a:r>
            <a:r>
              <a:rPr lang="en-GB" sz="2000" b="1" dirty="0" smtClean="0"/>
              <a:t>Trait leadership</a:t>
            </a:r>
            <a:r>
              <a:rPr lang="en-GB" sz="2000" dirty="0" smtClean="0"/>
              <a:t>, </a:t>
            </a:r>
            <a:r>
              <a:rPr lang="en-GB" sz="2000" b="1" dirty="0" smtClean="0"/>
              <a:t>transactional &amp; transformational leadership </a:t>
            </a:r>
            <a:r>
              <a:rPr lang="en-GB" sz="2000" dirty="0" smtClean="0"/>
              <a:t>through to </a:t>
            </a:r>
            <a:r>
              <a:rPr lang="en-GB" sz="2000" b="1" dirty="0" smtClean="0"/>
              <a:t>Leadership &amp; emotional intelligence and Self-actualisation</a:t>
            </a:r>
            <a:r>
              <a:rPr lang="en-GB" sz="2000" dirty="0" smtClean="0"/>
              <a:t>. </a:t>
            </a:r>
          </a:p>
          <a:p>
            <a:r>
              <a:rPr lang="en-GB" sz="2000" b="1" dirty="0" smtClean="0"/>
              <a:t>Transactional &amp; transformational leadership methods use different motivating factors. </a:t>
            </a:r>
            <a:r>
              <a:rPr lang="en-GB" sz="2000" dirty="0" smtClean="0"/>
              <a:t> </a:t>
            </a:r>
            <a:r>
              <a:rPr lang="en-GB" sz="2000" b="1" dirty="0" smtClean="0"/>
              <a:t>Transactional leaders motivate on a system of rewards and punishments, while transformational leaders inspire internal motivations such as self improvement, personal development) which lead to transformational changes within people.</a:t>
            </a:r>
          </a:p>
          <a:p>
            <a:endParaRPr lang="en-GB" sz="2000" b="1" dirty="0" smtClean="0"/>
          </a:p>
          <a:p>
            <a:r>
              <a:rPr lang="en-GB" sz="2000" dirty="0" smtClean="0"/>
              <a:t>Max</a:t>
            </a:r>
            <a:r>
              <a:rPr lang="en-GB" sz="2000" b="1" dirty="0" smtClean="0"/>
              <a:t> </a:t>
            </a:r>
            <a:r>
              <a:rPr lang="en-GB" sz="2000" dirty="0" smtClean="0"/>
              <a:t>Weber</a:t>
            </a:r>
            <a:r>
              <a:rPr lang="en-GB" sz="2000" b="1" dirty="0" smtClean="0"/>
              <a:t> </a:t>
            </a:r>
            <a:r>
              <a:rPr lang="en-GB" sz="2000" dirty="0" smtClean="0"/>
              <a:t>(1947) - </a:t>
            </a:r>
            <a:r>
              <a:rPr lang="en-GB" sz="2000" b="1" dirty="0" smtClean="0"/>
              <a:t>The transactional leadership style</a:t>
            </a:r>
            <a:r>
              <a:rPr lang="en-GB" sz="2000" dirty="0" smtClean="0"/>
              <a:t> </a:t>
            </a:r>
            <a:r>
              <a:rPr lang="en-GB" sz="2000" b="1" dirty="0" smtClean="0"/>
              <a:t>was first described by Weber in 1947. </a:t>
            </a:r>
          </a:p>
          <a:p>
            <a:r>
              <a:rPr lang="en-GB" sz="2000" dirty="0" smtClean="0"/>
              <a:t>George</a:t>
            </a:r>
            <a:r>
              <a:rPr lang="en-GB" sz="2000" b="1" dirty="0" smtClean="0"/>
              <a:t> </a:t>
            </a:r>
            <a:r>
              <a:rPr lang="en-GB" sz="2000" dirty="0" smtClean="0"/>
              <a:t>Burns (1978) – </a:t>
            </a:r>
            <a:r>
              <a:rPr lang="en-GB" sz="2000" b="1" dirty="0" smtClean="0"/>
              <a:t>Burns built on the work of Weber and created a dimension of moral leaders versus amoral leaders.  The latter of which he felt were not true leaders. </a:t>
            </a:r>
          </a:p>
          <a:p>
            <a:r>
              <a:rPr lang="en-GB" sz="2000" dirty="0" smtClean="0"/>
              <a:t>Daniel</a:t>
            </a:r>
            <a:r>
              <a:rPr lang="en-GB" sz="2000" b="1" dirty="0" smtClean="0"/>
              <a:t> </a:t>
            </a:r>
            <a:r>
              <a:rPr lang="en-GB" sz="2000" dirty="0" err="1" smtClean="0"/>
              <a:t>Goleman</a:t>
            </a:r>
            <a:r>
              <a:rPr lang="en-GB" sz="2000" b="1" dirty="0" smtClean="0"/>
              <a:t> </a:t>
            </a:r>
            <a:r>
              <a:rPr lang="en-GB" sz="2000" dirty="0" smtClean="0"/>
              <a:t>(1995) - </a:t>
            </a:r>
            <a:r>
              <a:rPr lang="en-GB" sz="2000" b="1" dirty="0" err="1" smtClean="0"/>
              <a:t>Goleman's</a:t>
            </a:r>
            <a:r>
              <a:rPr lang="en-GB" sz="2000" b="1" dirty="0" smtClean="0"/>
              <a:t> leadership theory  describes five characteristics of emotional intelligence that make a successful Leader.</a:t>
            </a:r>
          </a:p>
          <a:p>
            <a:r>
              <a:rPr lang="en-GB" sz="2000" dirty="0" smtClean="0"/>
              <a:t>Kurt Goldstein (1878 - 1965) - </a:t>
            </a:r>
            <a:r>
              <a:rPr lang="en-GB" sz="2000" b="1" dirty="0" smtClean="0"/>
              <a:t>The term was originally introduced by the organismic theorist Kurt Goldstein for the motive to realize one's full potential.</a:t>
            </a:r>
          </a:p>
          <a:p>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142852"/>
            <a:ext cx="9144000" cy="1143000"/>
          </a:xfrm>
        </p:spPr>
        <p:txBody>
          <a:bodyPr>
            <a:normAutofit/>
          </a:bodyPr>
          <a:lstStyle/>
          <a:p>
            <a:r>
              <a:rPr lang="en-GB" sz="3800" b="1" u="sng" dirty="0" smtClean="0"/>
              <a:t>Leadership Theories </a:t>
            </a:r>
            <a:r>
              <a:rPr lang="en-GB" sz="3800" b="1" u="sng" baseline="30000" dirty="0" smtClean="0"/>
              <a:t>(1)</a:t>
            </a:r>
            <a:r>
              <a:rPr lang="en-GB" sz="3800" b="1" u="sng" dirty="0" smtClean="0"/>
              <a:t> </a:t>
            </a:r>
            <a:endParaRPr lang="en-GB" sz="3800" b="1" u="sng" baseline="30000" dirty="0"/>
          </a:p>
        </p:txBody>
      </p:sp>
      <p:sp>
        <p:nvSpPr>
          <p:cNvPr id="3" name="Content Placeholder 2"/>
          <p:cNvSpPr>
            <a:spLocks noGrp="1"/>
          </p:cNvSpPr>
          <p:nvPr>
            <p:ph idx="1"/>
          </p:nvPr>
        </p:nvSpPr>
        <p:spPr>
          <a:xfrm>
            <a:off x="0" y="1357298"/>
            <a:ext cx="9144000" cy="4929222"/>
          </a:xfrm>
        </p:spPr>
        <p:txBody>
          <a:bodyPr>
            <a:normAutofit fontScale="92500"/>
          </a:bodyPr>
          <a:lstStyle/>
          <a:p>
            <a:pPr>
              <a:buNone/>
            </a:pPr>
            <a:r>
              <a:rPr lang="en-GB" sz="2800" dirty="0" smtClean="0"/>
              <a:t>There are many leadership theories key among these are:</a:t>
            </a:r>
          </a:p>
          <a:p>
            <a:r>
              <a:rPr lang="en-GB" sz="2800" dirty="0" smtClean="0"/>
              <a:t>Trait Theories (traits inherited &amp; constant)</a:t>
            </a:r>
            <a:endParaRPr lang="en-GB" sz="2800" dirty="0"/>
          </a:p>
          <a:p>
            <a:r>
              <a:rPr lang="en-GB" sz="2800" dirty="0" smtClean="0"/>
              <a:t>Participative Leadership (shared style)</a:t>
            </a:r>
          </a:p>
          <a:p>
            <a:r>
              <a:rPr lang="en-GB" sz="2800" dirty="0" smtClean="0"/>
              <a:t>Situational Leadership (Style depends on situation)</a:t>
            </a:r>
          </a:p>
          <a:p>
            <a:r>
              <a:rPr lang="en-GB" sz="2800" dirty="0" smtClean="0"/>
              <a:t>Contingency Theories (Style changes to situation)</a:t>
            </a:r>
            <a:endParaRPr lang="en-GB" sz="2800" dirty="0"/>
          </a:p>
          <a:p>
            <a:r>
              <a:rPr lang="en-GB" sz="2800" dirty="0" smtClean="0"/>
              <a:t>Transactional Leadership (reward / punishment style)</a:t>
            </a:r>
            <a:endParaRPr lang="en-GB" sz="2800" dirty="0"/>
          </a:p>
          <a:p>
            <a:r>
              <a:rPr lang="en-GB" sz="2800" dirty="0" smtClean="0"/>
              <a:t>Transformational Leadership (inspire, follow, change)</a:t>
            </a:r>
          </a:p>
          <a:p>
            <a:r>
              <a:rPr lang="en-GB" sz="2800" dirty="0" smtClean="0"/>
              <a:t>Behavioral Theories (traits can be developed / nurtured)</a:t>
            </a:r>
          </a:p>
          <a:p>
            <a:r>
              <a:rPr lang="en-GB" sz="2800" dirty="0" smtClean="0"/>
              <a:t>Emotional Intelligence Leadership (awareness of existing traits, Personal strengths  &amp; weaknesses, and Personal development)</a:t>
            </a:r>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http://changingminds.org/disciplines/leadership/theories/leadership_theories.htm</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u="sng" dirty="0"/>
              <a:t>Behavioral </a:t>
            </a:r>
            <a:r>
              <a:rPr lang="en-GB" b="1" u="sng" dirty="0" smtClean="0"/>
              <a:t>Theory</a:t>
            </a:r>
            <a:endParaRPr lang="en-GB" b="1" u="sng" dirty="0"/>
          </a:p>
        </p:txBody>
      </p:sp>
      <p:sp>
        <p:nvSpPr>
          <p:cNvPr id="3" name="Content Placeholder 2"/>
          <p:cNvSpPr>
            <a:spLocks noGrp="1"/>
          </p:cNvSpPr>
          <p:nvPr>
            <p:ph idx="1"/>
          </p:nvPr>
        </p:nvSpPr>
        <p:spPr>
          <a:xfrm>
            <a:off x="0" y="1428736"/>
            <a:ext cx="9144000" cy="4525963"/>
          </a:xfrm>
        </p:spPr>
        <p:txBody>
          <a:bodyPr>
            <a:normAutofit/>
          </a:bodyPr>
          <a:lstStyle/>
          <a:p>
            <a:r>
              <a:rPr lang="en-GB" dirty="0" smtClean="0"/>
              <a:t>States that Leaders are made rather </a:t>
            </a:r>
            <a:r>
              <a:rPr lang="en-GB" dirty="0"/>
              <a:t>than </a:t>
            </a:r>
            <a:r>
              <a:rPr lang="en-GB" dirty="0" smtClean="0"/>
              <a:t>born</a:t>
            </a:r>
            <a:r>
              <a:rPr lang="en-GB" dirty="0"/>
              <a:t>.</a:t>
            </a:r>
          </a:p>
          <a:p>
            <a:pPr>
              <a:buNone/>
            </a:pPr>
            <a:endParaRPr lang="en-GB" dirty="0" smtClean="0"/>
          </a:p>
          <a:p>
            <a:r>
              <a:rPr lang="en-GB" dirty="0" smtClean="0"/>
              <a:t>That Successful </a:t>
            </a:r>
            <a:r>
              <a:rPr lang="en-GB" dirty="0"/>
              <a:t>leadership is based </a:t>
            </a:r>
            <a:r>
              <a:rPr lang="en-GB" dirty="0" smtClean="0"/>
              <a:t>learnable behaviour and in supporting and developing qualities within others.</a:t>
            </a:r>
            <a:endParaRPr lang="en-GB" b="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Autofit/>
          </a:bodyPr>
          <a:lstStyle/>
          <a:p>
            <a:r>
              <a:rPr lang="en-GB" sz="3800" b="1" u="sng" dirty="0" smtClean="0"/>
              <a:t>James </a:t>
            </a:r>
            <a:r>
              <a:rPr lang="en-GB" sz="3800" b="1" u="sng" dirty="0" err="1"/>
              <a:t>Kouzes</a:t>
            </a:r>
            <a:r>
              <a:rPr lang="en-GB" sz="3800" b="1" u="sng" dirty="0"/>
              <a:t> and Barry </a:t>
            </a:r>
            <a:r>
              <a:rPr lang="en-GB" sz="3800" b="1" u="sng" dirty="0" smtClean="0"/>
              <a:t>Posner </a:t>
            </a:r>
            <a:endParaRPr lang="en-GB" sz="3800" b="1" u="sng" dirty="0"/>
          </a:p>
        </p:txBody>
      </p:sp>
      <p:sp>
        <p:nvSpPr>
          <p:cNvPr id="3" name="Content Placeholder 2"/>
          <p:cNvSpPr>
            <a:spLocks noGrp="1"/>
          </p:cNvSpPr>
          <p:nvPr>
            <p:ph idx="1"/>
          </p:nvPr>
        </p:nvSpPr>
        <p:spPr>
          <a:xfrm>
            <a:off x="214282" y="1071546"/>
            <a:ext cx="8715436" cy="4929222"/>
          </a:xfrm>
        </p:spPr>
        <p:txBody>
          <a:bodyPr>
            <a:noAutofit/>
          </a:bodyPr>
          <a:lstStyle/>
          <a:p>
            <a:r>
              <a:rPr lang="en-GB" sz="1800" dirty="0" smtClean="0"/>
              <a:t>More recently James </a:t>
            </a:r>
            <a:r>
              <a:rPr lang="en-GB" sz="1800" dirty="0" err="1"/>
              <a:t>Kouzes</a:t>
            </a:r>
            <a:r>
              <a:rPr lang="en-GB" sz="1800" dirty="0"/>
              <a:t> and Barry Posner developed a survey (The Leadership Practices Inventory) that asked people </a:t>
            </a:r>
            <a:r>
              <a:rPr lang="en-GB" sz="1800" dirty="0" smtClean="0"/>
              <a:t>which of </a:t>
            </a:r>
            <a:r>
              <a:rPr lang="en-GB" sz="1800" dirty="0"/>
              <a:t>a list of common characteristics of leaders, </a:t>
            </a:r>
            <a:r>
              <a:rPr lang="en-GB" sz="1800" dirty="0" smtClean="0"/>
              <a:t>they admire </a:t>
            </a:r>
            <a:r>
              <a:rPr lang="en-GB" sz="1800" dirty="0"/>
              <a:t>and would willingly</a:t>
            </a:r>
            <a:r>
              <a:rPr lang="en-GB" sz="1800" i="1" dirty="0"/>
              <a:t> </a:t>
            </a:r>
            <a:r>
              <a:rPr lang="en-GB" sz="1800" dirty="0"/>
              <a:t>follow. And over twenty years, they managed ask this of seventy five thousand </a:t>
            </a:r>
            <a:r>
              <a:rPr lang="en-GB" sz="1800" dirty="0" smtClean="0"/>
              <a:t>people.  And derived the following top 20:</a:t>
            </a:r>
          </a:p>
          <a:p>
            <a:pPr>
              <a:buNone/>
            </a:pPr>
            <a:endParaRPr lang="en-GB" sz="1800" dirty="0"/>
          </a:p>
        </p:txBody>
      </p:sp>
      <p:sp>
        <p:nvSpPr>
          <p:cNvPr id="4" name="TextBox 3"/>
          <p:cNvSpPr txBox="1"/>
          <p:nvPr/>
        </p:nvSpPr>
        <p:spPr>
          <a:xfrm>
            <a:off x="0" y="6118231"/>
            <a:ext cx="8929718" cy="954107"/>
          </a:xfrm>
          <a:prstGeom prst="rect">
            <a:avLst/>
          </a:prstGeom>
          <a:noFill/>
        </p:spPr>
        <p:txBody>
          <a:bodyPr wrap="square" rtlCol="0">
            <a:spAutoFit/>
          </a:bodyPr>
          <a:lstStyle/>
          <a:p>
            <a:r>
              <a:rPr lang="en-GB" sz="1400" b="1" dirty="0" smtClean="0"/>
              <a:t>BOOK: </a:t>
            </a:r>
            <a:r>
              <a:rPr lang="en-GB" sz="1400" b="1" dirty="0" err="1" smtClean="0"/>
              <a:t>Kouzes</a:t>
            </a:r>
            <a:r>
              <a:rPr lang="en-GB" sz="1400" b="1" dirty="0" smtClean="0"/>
              <a:t> </a:t>
            </a:r>
            <a:r>
              <a:rPr lang="en-GB" sz="1400" b="1" dirty="0"/>
              <a:t>and Posner, </a:t>
            </a:r>
            <a:r>
              <a:rPr lang="en-GB" sz="1400" b="1" i="1" dirty="0"/>
              <a:t>The Leadership Challenge</a:t>
            </a:r>
            <a:r>
              <a:rPr lang="en-GB" sz="1400" b="1" dirty="0"/>
              <a:t>, </a:t>
            </a:r>
            <a:r>
              <a:rPr lang="en-GB" sz="1400" b="1" dirty="0" err="1"/>
              <a:t>Jossey</a:t>
            </a:r>
            <a:r>
              <a:rPr lang="en-GB" sz="1400" b="1" dirty="0"/>
              <a:t> Bass, 2002</a:t>
            </a:r>
            <a:endParaRPr lang="en-GB" sz="1400" dirty="0"/>
          </a:p>
          <a:p>
            <a:r>
              <a:rPr lang="en-GB" sz="1400" dirty="0"/>
              <a:t> The results of a long study of leadership involving more than a million people who were asked to 'describe the best leader you had'.</a:t>
            </a:r>
          </a:p>
          <a:p>
            <a:endParaRPr lang="en-GB" sz="1400" dirty="0"/>
          </a:p>
        </p:txBody>
      </p:sp>
      <p:graphicFrame>
        <p:nvGraphicFramePr>
          <p:cNvPr id="5" name="Table 4"/>
          <p:cNvGraphicFramePr>
            <a:graphicFrameLocks noGrp="1"/>
          </p:cNvGraphicFramePr>
          <p:nvPr/>
        </p:nvGraphicFramePr>
        <p:xfrm>
          <a:off x="1500166" y="2463180"/>
          <a:ext cx="5643602" cy="3108960"/>
        </p:xfrm>
        <a:graphic>
          <a:graphicData uri="http://schemas.openxmlformats.org/drawingml/2006/table">
            <a:tbl>
              <a:tblPr firstRow="1" bandRow="1">
                <a:tableStyleId>{5C22544A-7EE6-4342-B048-85BDC9FD1C3A}</a:tableStyleId>
              </a:tblPr>
              <a:tblGrid>
                <a:gridCol w="2821801"/>
                <a:gridCol w="2821801"/>
              </a:tblGrid>
              <a:tr h="370840">
                <a:tc>
                  <a:txBody>
                    <a:bodyPr/>
                    <a:lstStyle/>
                    <a:p>
                      <a:pPr marL="342900" indent="-342900">
                        <a:buFont typeface="+mj-lt"/>
                        <a:buAutoNum type="arabicPeriod"/>
                      </a:pPr>
                      <a:r>
                        <a:rPr lang="en-GB" sz="1800" dirty="0" smtClean="0">
                          <a:solidFill>
                            <a:sysClr val="windowText" lastClr="000000"/>
                          </a:solidFill>
                        </a:rPr>
                        <a:t>Honest </a:t>
                      </a:r>
                    </a:p>
                    <a:p>
                      <a:pPr marL="342900" indent="-342900">
                        <a:buFont typeface="+mj-lt"/>
                        <a:buAutoNum type="arabicPeriod"/>
                      </a:pPr>
                      <a:r>
                        <a:rPr lang="en-GB" sz="1800" dirty="0" smtClean="0">
                          <a:solidFill>
                            <a:sysClr val="windowText" lastClr="000000"/>
                          </a:solidFill>
                        </a:rPr>
                        <a:t>Forward-looking</a:t>
                      </a:r>
                    </a:p>
                    <a:p>
                      <a:pPr marL="342900" indent="-342900">
                        <a:buFont typeface="+mj-lt"/>
                        <a:buAutoNum type="arabicPeriod"/>
                      </a:pPr>
                      <a:r>
                        <a:rPr lang="en-GB" sz="1800" dirty="0" smtClean="0">
                          <a:solidFill>
                            <a:sysClr val="windowText" lastClr="000000"/>
                          </a:solidFill>
                        </a:rPr>
                        <a:t>Competent</a:t>
                      </a:r>
                    </a:p>
                    <a:p>
                      <a:pPr marL="342900" indent="-342900">
                        <a:buFont typeface="+mj-lt"/>
                        <a:buAutoNum type="arabicPeriod"/>
                      </a:pPr>
                      <a:r>
                        <a:rPr lang="en-GB" sz="1800" dirty="0" smtClean="0">
                          <a:solidFill>
                            <a:sysClr val="windowText" lastClr="000000"/>
                          </a:solidFill>
                        </a:rPr>
                        <a:t>Inspiring</a:t>
                      </a:r>
                    </a:p>
                    <a:p>
                      <a:pPr marL="342900" indent="-342900">
                        <a:buFont typeface="+mj-lt"/>
                        <a:buAutoNum type="arabicPeriod"/>
                      </a:pPr>
                      <a:r>
                        <a:rPr lang="en-GB" sz="1800" dirty="0" smtClean="0">
                          <a:solidFill>
                            <a:sysClr val="windowText" lastClr="000000"/>
                          </a:solidFill>
                        </a:rPr>
                        <a:t>Intelligent</a:t>
                      </a:r>
                    </a:p>
                    <a:p>
                      <a:pPr marL="342900" indent="-342900">
                        <a:buFont typeface="+mj-lt"/>
                        <a:buAutoNum type="arabicPeriod"/>
                      </a:pPr>
                      <a:r>
                        <a:rPr lang="en-GB" sz="1800" dirty="0" smtClean="0">
                          <a:solidFill>
                            <a:sysClr val="windowText" lastClr="000000"/>
                          </a:solidFill>
                        </a:rPr>
                        <a:t>Fair-minded</a:t>
                      </a:r>
                    </a:p>
                    <a:p>
                      <a:pPr marL="342900" indent="-342900">
                        <a:buFont typeface="+mj-lt"/>
                        <a:buAutoNum type="arabicPeriod"/>
                      </a:pPr>
                      <a:r>
                        <a:rPr lang="en-GB" sz="1800" dirty="0" smtClean="0">
                          <a:solidFill>
                            <a:sysClr val="windowText" lastClr="000000"/>
                          </a:solidFill>
                        </a:rPr>
                        <a:t>Broad-minded</a:t>
                      </a:r>
                    </a:p>
                    <a:p>
                      <a:pPr marL="342900" indent="-342900">
                        <a:buFont typeface="+mj-lt"/>
                        <a:buAutoNum type="arabicPeriod"/>
                      </a:pPr>
                      <a:r>
                        <a:rPr lang="en-GB" sz="1800" dirty="0" smtClean="0">
                          <a:solidFill>
                            <a:sysClr val="windowText" lastClr="000000"/>
                          </a:solidFill>
                        </a:rPr>
                        <a:t>Supportive</a:t>
                      </a:r>
                    </a:p>
                    <a:p>
                      <a:pPr marL="342900" indent="-342900">
                        <a:buFont typeface="+mj-lt"/>
                        <a:buAutoNum type="arabicPeriod"/>
                      </a:pPr>
                      <a:r>
                        <a:rPr lang="en-GB" sz="1800" dirty="0" smtClean="0">
                          <a:solidFill>
                            <a:sysClr val="windowText" lastClr="000000"/>
                          </a:solidFill>
                        </a:rPr>
                        <a:t>Straightforward</a:t>
                      </a:r>
                    </a:p>
                    <a:p>
                      <a:pPr marL="342900" indent="-342900">
                        <a:buFont typeface="+mj-lt"/>
                        <a:buAutoNum type="arabicPeriod"/>
                      </a:pPr>
                      <a:r>
                        <a:rPr lang="en-GB" sz="1800" dirty="0" smtClean="0">
                          <a:solidFill>
                            <a:sysClr val="windowText" lastClr="000000"/>
                          </a:solidFill>
                        </a:rPr>
                        <a:t>Dependable</a:t>
                      </a:r>
                    </a:p>
                    <a:p>
                      <a:pPr marL="342900" indent="-342900">
                        <a:buFont typeface="+mj-lt"/>
                        <a:buAutoNum type="arabicPeriod"/>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342900" indent="-342900">
                        <a:buFont typeface="+mj-lt"/>
                        <a:buAutoNum type="arabicPeriod" startAt="11"/>
                      </a:pPr>
                      <a:r>
                        <a:rPr lang="en-GB" sz="1800" dirty="0" smtClean="0">
                          <a:solidFill>
                            <a:sysClr val="windowText" lastClr="000000"/>
                          </a:solidFill>
                        </a:rPr>
                        <a:t>Cooperative</a:t>
                      </a:r>
                    </a:p>
                    <a:p>
                      <a:pPr marL="342900" indent="-342900">
                        <a:buFont typeface="+mj-lt"/>
                        <a:buAutoNum type="arabicPeriod" startAt="11"/>
                      </a:pPr>
                      <a:r>
                        <a:rPr lang="en-GB" sz="1800" dirty="0" smtClean="0">
                          <a:solidFill>
                            <a:sysClr val="windowText" lastClr="000000"/>
                          </a:solidFill>
                        </a:rPr>
                        <a:t>Determined</a:t>
                      </a:r>
                    </a:p>
                    <a:p>
                      <a:pPr marL="342900" indent="-342900">
                        <a:buFont typeface="+mj-lt"/>
                        <a:buAutoNum type="arabicPeriod" startAt="11"/>
                      </a:pPr>
                      <a:r>
                        <a:rPr lang="en-GB" sz="1800" dirty="0" smtClean="0">
                          <a:solidFill>
                            <a:sysClr val="windowText" lastClr="000000"/>
                          </a:solidFill>
                        </a:rPr>
                        <a:t>Imaginative</a:t>
                      </a:r>
                    </a:p>
                    <a:p>
                      <a:pPr marL="342900" indent="-342900">
                        <a:buFont typeface="+mj-lt"/>
                        <a:buAutoNum type="arabicPeriod" startAt="11"/>
                      </a:pPr>
                      <a:r>
                        <a:rPr lang="en-GB" sz="1800" dirty="0" smtClean="0">
                          <a:solidFill>
                            <a:sysClr val="windowText" lastClr="000000"/>
                          </a:solidFill>
                        </a:rPr>
                        <a:t>Ambitious</a:t>
                      </a:r>
                    </a:p>
                    <a:p>
                      <a:pPr marL="342900" indent="-342900">
                        <a:buFont typeface="+mj-lt"/>
                        <a:buAutoNum type="arabicPeriod" startAt="11"/>
                      </a:pPr>
                      <a:r>
                        <a:rPr lang="en-GB" sz="1800" dirty="0" smtClean="0">
                          <a:solidFill>
                            <a:sysClr val="windowText" lastClr="000000"/>
                          </a:solidFill>
                        </a:rPr>
                        <a:t>Courageous</a:t>
                      </a:r>
                    </a:p>
                    <a:p>
                      <a:pPr marL="342900" indent="-342900">
                        <a:buFont typeface="+mj-lt"/>
                        <a:buAutoNum type="arabicPeriod" startAt="11"/>
                      </a:pPr>
                      <a:r>
                        <a:rPr lang="en-GB" sz="1800" dirty="0" smtClean="0">
                          <a:solidFill>
                            <a:sysClr val="windowText" lastClr="000000"/>
                          </a:solidFill>
                        </a:rPr>
                        <a:t>Caring</a:t>
                      </a:r>
                    </a:p>
                    <a:p>
                      <a:pPr marL="342900" indent="-342900">
                        <a:buFont typeface="+mj-lt"/>
                        <a:buAutoNum type="arabicPeriod" startAt="11"/>
                      </a:pPr>
                      <a:r>
                        <a:rPr lang="en-GB" sz="1800" dirty="0" smtClean="0">
                          <a:solidFill>
                            <a:sysClr val="windowText" lastClr="000000"/>
                          </a:solidFill>
                        </a:rPr>
                        <a:t>Mature</a:t>
                      </a:r>
                    </a:p>
                    <a:p>
                      <a:pPr marL="342900" indent="-342900">
                        <a:buFont typeface="+mj-lt"/>
                        <a:buAutoNum type="arabicPeriod" startAt="11"/>
                      </a:pPr>
                      <a:r>
                        <a:rPr lang="en-GB" sz="1800" dirty="0" smtClean="0">
                          <a:solidFill>
                            <a:sysClr val="windowText" lastClr="000000"/>
                          </a:solidFill>
                        </a:rPr>
                        <a:t>Loyal</a:t>
                      </a:r>
                    </a:p>
                    <a:p>
                      <a:pPr marL="342900" indent="-342900">
                        <a:buFont typeface="+mj-lt"/>
                        <a:buAutoNum type="arabicPeriod" startAt="11"/>
                      </a:pPr>
                      <a:r>
                        <a:rPr lang="en-GB" sz="1800" dirty="0" smtClean="0">
                          <a:solidFill>
                            <a:sysClr val="windowText" lastClr="000000"/>
                          </a:solidFill>
                        </a:rPr>
                        <a:t>Self-controlled</a:t>
                      </a:r>
                    </a:p>
                    <a:p>
                      <a:pPr marL="342900" indent="-342900">
                        <a:buFont typeface="+mj-lt"/>
                        <a:buAutoNum type="arabicPeriod" startAt="11"/>
                      </a:pPr>
                      <a:r>
                        <a:rPr lang="en-GB" sz="1800" dirty="0" smtClean="0">
                          <a:solidFill>
                            <a:sysClr val="windowText" lastClr="000000"/>
                          </a:solidFill>
                        </a:rPr>
                        <a:t>Independent</a:t>
                      </a:r>
                    </a:p>
                    <a:p>
                      <a:pPr marL="342900" indent="-342900">
                        <a:buFont typeface="+mj-lt"/>
                        <a:buAutoNum type="arabicPeriod" startAt="11"/>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Trait Theory: McCall and Lombardo (1983)</a:t>
            </a:r>
            <a:endParaRPr lang="en-GB" sz="3600" u="sng" dirty="0"/>
          </a:p>
        </p:txBody>
      </p:sp>
      <p:sp>
        <p:nvSpPr>
          <p:cNvPr id="3" name="Content Placeholder 2"/>
          <p:cNvSpPr>
            <a:spLocks noGrp="1"/>
          </p:cNvSpPr>
          <p:nvPr>
            <p:ph idx="1"/>
          </p:nvPr>
        </p:nvSpPr>
        <p:spPr>
          <a:xfrm>
            <a:off x="214282" y="1285860"/>
            <a:ext cx="8929718" cy="4525963"/>
          </a:xfrm>
        </p:spPr>
        <p:txBody>
          <a:bodyPr>
            <a:normAutofit fontScale="70000" lnSpcReduction="20000"/>
          </a:bodyPr>
          <a:lstStyle/>
          <a:p>
            <a:pPr>
              <a:buNone/>
            </a:pPr>
            <a:r>
              <a:rPr lang="en-GB" b="1" dirty="0" smtClean="0"/>
              <a:t>McCall and Lombardo (1983) </a:t>
            </a:r>
            <a:r>
              <a:rPr lang="en-GB" dirty="0" smtClean="0"/>
              <a:t>researched both success &amp; failure and </a:t>
            </a:r>
            <a:r>
              <a:rPr lang="en-GB" b="1" dirty="0" smtClean="0"/>
              <a:t>identified four primary traits by which leaders could succeed:</a:t>
            </a:r>
          </a:p>
          <a:p>
            <a:pPr lvl="0">
              <a:buNone/>
            </a:pPr>
            <a:endParaRPr lang="en-GB" i="1" dirty="0" smtClean="0"/>
          </a:p>
          <a:p>
            <a:pPr lvl="0"/>
            <a:r>
              <a:rPr lang="en-GB" b="1" i="1" dirty="0" smtClean="0"/>
              <a:t>Emotional </a:t>
            </a:r>
            <a:r>
              <a:rPr lang="en-GB" b="1" i="1" dirty="0"/>
              <a:t>stability and composure</a:t>
            </a:r>
            <a:r>
              <a:rPr lang="en-GB" b="1" dirty="0"/>
              <a:t>: </a:t>
            </a:r>
            <a:r>
              <a:rPr lang="en-GB" dirty="0"/>
              <a:t>Calm, confident and predictable, particularly when under stress</a:t>
            </a:r>
            <a:r>
              <a:rPr lang="en-GB" dirty="0" smtClean="0"/>
              <a:t>.</a:t>
            </a:r>
          </a:p>
          <a:p>
            <a:pPr lvl="0">
              <a:buNone/>
            </a:pPr>
            <a:endParaRPr lang="en-GB" dirty="0"/>
          </a:p>
          <a:p>
            <a:pPr lvl="0"/>
            <a:r>
              <a:rPr lang="en-GB" b="1" i="1" dirty="0"/>
              <a:t>Admitting error</a:t>
            </a:r>
            <a:r>
              <a:rPr lang="en-GB" b="1" dirty="0"/>
              <a:t>: </a:t>
            </a:r>
            <a:r>
              <a:rPr lang="en-GB" dirty="0"/>
              <a:t>Owning up to mistakes, rather than putting energy into covering up</a:t>
            </a:r>
            <a:r>
              <a:rPr lang="en-GB" dirty="0" smtClean="0"/>
              <a:t>.</a:t>
            </a:r>
          </a:p>
          <a:p>
            <a:pPr lvl="0">
              <a:buNone/>
            </a:pPr>
            <a:endParaRPr lang="en-GB" dirty="0"/>
          </a:p>
          <a:p>
            <a:pPr lvl="0"/>
            <a:r>
              <a:rPr lang="en-GB" b="1" i="1" dirty="0"/>
              <a:t>Good interpersonal skills</a:t>
            </a:r>
            <a:r>
              <a:rPr lang="en-GB" b="1" dirty="0"/>
              <a:t>: </a:t>
            </a:r>
            <a:r>
              <a:rPr lang="en-GB" dirty="0"/>
              <a:t>Able to communicate and </a:t>
            </a:r>
            <a:r>
              <a:rPr lang="en-GB" dirty="0" smtClean="0"/>
              <a:t>work with others </a:t>
            </a:r>
            <a:r>
              <a:rPr lang="en-GB" dirty="0"/>
              <a:t>without resort to negative or coercive tactics</a:t>
            </a:r>
            <a:r>
              <a:rPr lang="en-GB" dirty="0" smtClean="0"/>
              <a:t>.</a:t>
            </a:r>
          </a:p>
          <a:p>
            <a:pPr lvl="0">
              <a:buNone/>
            </a:pPr>
            <a:endParaRPr lang="en-GB" dirty="0"/>
          </a:p>
          <a:p>
            <a:pPr lvl="0"/>
            <a:r>
              <a:rPr lang="en-GB" b="1" i="1" dirty="0"/>
              <a:t>Intellectual breadth</a:t>
            </a:r>
            <a:r>
              <a:rPr lang="en-GB" b="1" dirty="0"/>
              <a:t>: </a:t>
            </a:r>
            <a:r>
              <a:rPr lang="en-GB" dirty="0"/>
              <a:t>Able to understand a wide range of areas, rather than having a narrow </a:t>
            </a:r>
            <a:r>
              <a:rPr lang="en-GB" dirty="0" smtClean="0"/>
              <a:t>(specialist) </a:t>
            </a:r>
            <a:r>
              <a:rPr lang="en-GB" dirty="0"/>
              <a:t>area of expertise.</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u="sng" dirty="0" smtClean="0"/>
              <a:t>James </a:t>
            </a:r>
            <a:r>
              <a:rPr lang="en-GB" b="1" u="sng" dirty="0" err="1" smtClean="0"/>
              <a:t>Kouzes</a:t>
            </a:r>
            <a:r>
              <a:rPr lang="en-GB" b="1" u="sng" dirty="0" smtClean="0"/>
              <a:t> and Barry Posner</a:t>
            </a:r>
            <a:endParaRPr lang="en-GB" b="1" dirty="0"/>
          </a:p>
        </p:txBody>
      </p:sp>
      <p:sp>
        <p:nvSpPr>
          <p:cNvPr id="3" name="Content Placeholder 2"/>
          <p:cNvSpPr>
            <a:spLocks noGrp="1"/>
          </p:cNvSpPr>
          <p:nvPr>
            <p:ph idx="1"/>
          </p:nvPr>
        </p:nvSpPr>
        <p:spPr>
          <a:xfrm>
            <a:off x="428596" y="1357298"/>
            <a:ext cx="8229600" cy="4525963"/>
          </a:xfrm>
        </p:spPr>
        <p:txBody>
          <a:bodyPr>
            <a:normAutofit/>
          </a:bodyPr>
          <a:lstStyle/>
          <a:p>
            <a:pPr>
              <a:buNone/>
            </a:pPr>
            <a:r>
              <a:rPr lang="en-GB" sz="2000" dirty="0" smtClean="0"/>
              <a:t>The results of their study showed that:</a:t>
            </a:r>
            <a:endParaRPr lang="en-GB" sz="2000" dirty="0"/>
          </a:p>
          <a:p>
            <a:r>
              <a:rPr lang="en-GB" sz="2000" dirty="0" smtClean="0"/>
              <a:t>People are motivated most not by fear or reward, but by ideas that capture their imagination.</a:t>
            </a:r>
            <a:endParaRPr lang="en-GB" sz="2000" dirty="0"/>
          </a:p>
          <a:p>
            <a:r>
              <a:rPr lang="en-GB" sz="2000" dirty="0" smtClean="0"/>
              <a:t>Leaders learn from adversity and difficult situations.</a:t>
            </a:r>
          </a:p>
          <a:p>
            <a:r>
              <a:rPr lang="en-GB" sz="2000" dirty="0" smtClean="0"/>
              <a:t>They are early adopters of innovation.</a:t>
            </a:r>
          </a:p>
          <a:p>
            <a:r>
              <a:rPr lang="en-GB" sz="2000" dirty="0" smtClean="0"/>
              <a:t>Encourage the heart, People act best of all when they are passionate about what they are doing. Leaders unleash the enthusiasm of people with stories and passions of their own.</a:t>
            </a:r>
          </a:p>
          <a:p>
            <a:pPr>
              <a:buNone/>
            </a:pPr>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b="1" u="sng" dirty="0"/>
              <a:t>Participative </a:t>
            </a:r>
            <a:r>
              <a:rPr lang="en-GB" b="1" u="sng" dirty="0" smtClean="0"/>
              <a:t>Leadership</a:t>
            </a:r>
            <a:endParaRPr lang="en-GB" b="1" u="sng" dirty="0"/>
          </a:p>
        </p:txBody>
      </p:sp>
      <p:sp>
        <p:nvSpPr>
          <p:cNvPr id="3" name="Content Placeholder 2"/>
          <p:cNvSpPr>
            <a:spLocks noGrp="1"/>
          </p:cNvSpPr>
          <p:nvPr>
            <p:ph idx="1"/>
          </p:nvPr>
        </p:nvSpPr>
        <p:spPr>
          <a:xfrm>
            <a:off x="0" y="1189053"/>
            <a:ext cx="9144000" cy="4525963"/>
          </a:xfrm>
        </p:spPr>
        <p:txBody>
          <a:bodyPr>
            <a:noAutofit/>
          </a:bodyPr>
          <a:lstStyle/>
          <a:p>
            <a:pPr>
              <a:buNone/>
            </a:pPr>
            <a:r>
              <a:rPr lang="en-GB" sz="1800" b="1" dirty="0" smtClean="0"/>
              <a:t>Style description: </a:t>
            </a:r>
          </a:p>
          <a:p>
            <a:r>
              <a:rPr lang="en-GB" sz="1800" dirty="0" smtClean="0"/>
              <a:t>A Participative Leader, rather than taking autocratic decisions, seeks to involve other people in the process, including subordinates, peers, superiors and other stakeholders. </a:t>
            </a:r>
            <a:endParaRPr lang="en-GB" sz="1800" b="1" dirty="0" smtClean="0"/>
          </a:p>
          <a:p>
            <a:r>
              <a:rPr lang="en-GB" sz="1800" dirty="0" smtClean="0"/>
              <a:t>Involvement </a:t>
            </a:r>
            <a:r>
              <a:rPr lang="en-GB" sz="1800" dirty="0"/>
              <a:t>in decision-making improves the understanding of the issues involved by those who must carry out the decisions.</a:t>
            </a:r>
          </a:p>
          <a:p>
            <a:r>
              <a:rPr lang="en-GB" sz="1800" dirty="0"/>
              <a:t>People are more committed to actions where they have involved in the relevant decision-making.</a:t>
            </a:r>
          </a:p>
          <a:p>
            <a:r>
              <a:rPr lang="en-GB" sz="1800" dirty="0"/>
              <a:t>People are less competitive and more collaborative when they are working on joint goals.</a:t>
            </a:r>
          </a:p>
          <a:p>
            <a:r>
              <a:rPr lang="en-GB" sz="1800" dirty="0"/>
              <a:t>When people make decisions together, the social commitment to one another is greater and thus increases their </a:t>
            </a:r>
            <a:r>
              <a:rPr lang="en-GB" sz="1800" dirty="0" smtClean="0"/>
              <a:t>cohesion and commitment.</a:t>
            </a:r>
            <a:endParaRPr lang="en-GB" sz="1800" dirty="0"/>
          </a:p>
          <a:p>
            <a:r>
              <a:rPr lang="en-GB" sz="1800" dirty="0" smtClean="0"/>
              <a:t>Two heads are better than one, several </a:t>
            </a:r>
            <a:r>
              <a:rPr lang="en-GB" sz="1800" dirty="0"/>
              <a:t>people </a:t>
            </a:r>
            <a:r>
              <a:rPr lang="en-GB" sz="1800" dirty="0" smtClean="0"/>
              <a:t>working together allow responsibility and workload to be shared. </a:t>
            </a:r>
          </a:p>
          <a:p>
            <a:r>
              <a:rPr lang="en-GB" sz="1800" dirty="0" smtClean="0"/>
              <a:t>Decisions are all-inclusive.</a:t>
            </a:r>
          </a:p>
          <a:p>
            <a:endParaRPr lang="en-GB" sz="1800" dirty="0"/>
          </a:p>
          <a:p>
            <a:pPr>
              <a:buNone/>
            </a:pPr>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a:p>
          <a:p>
            <a:endParaRPr lang="en-GB" sz="1800" dirty="0" smtClean="0"/>
          </a:p>
          <a:p>
            <a:endParaRPr lang="en-GB" sz="1800" dirty="0"/>
          </a:p>
          <a:p>
            <a:r>
              <a:rPr lang="en-GB" sz="1800" dirty="0" smtClean="0"/>
              <a:t>Autocratic </a:t>
            </a:r>
            <a:r>
              <a:rPr lang="en-GB" sz="1800" dirty="0"/>
              <a:t>decision by </a:t>
            </a:r>
            <a:r>
              <a:rPr lang="en-GB" sz="1800" dirty="0" err="1"/>
              <a:t>leaderLeader</a:t>
            </a:r>
            <a:r>
              <a:rPr lang="en-GB" sz="1800" dirty="0"/>
              <a:t> proposes decision, listens to feedback, then </a:t>
            </a:r>
            <a:r>
              <a:rPr lang="en-GB" sz="1800" dirty="0" err="1"/>
              <a:t>decidesTeam</a:t>
            </a:r>
            <a:r>
              <a:rPr lang="en-GB" sz="1800" dirty="0"/>
              <a:t> proposes decision, leader has final </a:t>
            </a:r>
            <a:r>
              <a:rPr lang="en-GB" sz="1800" dirty="0" err="1"/>
              <a:t>decisionJoint</a:t>
            </a:r>
            <a:r>
              <a:rPr lang="en-GB" sz="1800" dirty="0"/>
              <a:t> decision with team as </a:t>
            </a:r>
            <a:r>
              <a:rPr lang="en-GB" sz="1800" dirty="0" err="1"/>
              <a:t>equalsFull</a:t>
            </a:r>
            <a:r>
              <a:rPr lang="en-GB" sz="1800" dirty="0"/>
              <a:t> delegation of decision to team</a:t>
            </a:r>
          </a:p>
          <a:p>
            <a:r>
              <a:rPr lang="en-GB" sz="1800" dirty="0"/>
              <a:t> </a:t>
            </a:r>
          </a:p>
          <a:p>
            <a:r>
              <a:rPr lang="en-GB" sz="1800" dirty="0"/>
              <a:t>There are many varieties on this spectrum, including stages where the leader sells the idea to the team. Another variant is for the leader to describe the 'what' of objectives or goals and let the team or individuals decide the 'how' of the process by which the 'how' will be achieved (this is often called 'Management by Objectives').</a:t>
            </a:r>
          </a:p>
          <a:p>
            <a:r>
              <a:rPr lang="en-GB" sz="1800" dirty="0"/>
              <a:t>The level of participation may also depend on the type of decision being made. Decisions on how to implement goals may be highly participative, whilst decisions during subordinate performance evaluations are more likely to be taken by the manager.</a:t>
            </a:r>
          </a:p>
          <a:p>
            <a:r>
              <a:rPr lang="en-GB" sz="1800" b="1" dirty="0"/>
              <a:t>Discussion</a:t>
            </a:r>
          </a:p>
          <a:p>
            <a:r>
              <a:rPr lang="en-GB" sz="1800" dirty="0"/>
              <a:t>There are many potential benefits of participative leadership, as indicated in the </a:t>
            </a:r>
            <a:r>
              <a:rPr lang="en-GB" sz="1800" dirty="0">
                <a:hlinkClick r:id="rId2"/>
              </a:rPr>
              <a:t>assumptions</a:t>
            </a:r>
            <a:r>
              <a:rPr lang="en-GB" sz="1800" dirty="0"/>
              <a:t>, above.</a:t>
            </a:r>
          </a:p>
          <a:p>
            <a:r>
              <a:rPr lang="en-GB" sz="1800" dirty="0"/>
              <a:t>This approach is also known as consultation, empowerment, joint decision-making, democratic leadership, Management By Objective (MBO) and power-sharing.</a:t>
            </a:r>
          </a:p>
          <a:p>
            <a:r>
              <a:rPr lang="en-GB" sz="1800" dirty="0"/>
              <a:t>Participative Leadership can be a sham when managers ask for opinions and then ignore them. This is likely to lead to cynicism and feelings of betrayal.</a:t>
            </a:r>
          </a:p>
          <a:p>
            <a:endParaRPr lang="en-GB" sz="1800" dirty="0"/>
          </a:p>
        </p:txBody>
      </p:sp>
      <p:sp>
        <p:nvSpPr>
          <p:cNvPr id="29697"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Hersey and Blanchard's</a:t>
            </a:r>
            <a:br>
              <a:rPr lang="en-GB" b="1" u="sng" dirty="0" smtClean="0"/>
            </a:br>
            <a:r>
              <a:rPr lang="en-GB" b="1" u="sng" dirty="0" smtClean="0"/>
              <a:t>Situational Leadership </a:t>
            </a:r>
            <a:endParaRPr lang="en-GB" b="1" u="sng" dirty="0"/>
          </a:p>
        </p:txBody>
      </p:sp>
      <p:sp>
        <p:nvSpPr>
          <p:cNvPr id="3" name="Content Placeholder 2"/>
          <p:cNvSpPr>
            <a:spLocks noGrp="1"/>
          </p:cNvSpPr>
          <p:nvPr>
            <p:ph idx="1"/>
          </p:nvPr>
        </p:nvSpPr>
        <p:spPr/>
        <p:txBody>
          <a:bodyPr>
            <a:normAutofit/>
          </a:bodyPr>
          <a:lstStyle/>
          <a:p>
            <a:r>
              <a:rPr lang="en-GB" sz="2000" dirty="0" smtClean="0"/>
              <a:t>Leaders </a:t>
            </a:r>
            <a:r>
              <a:rPr lang="en-GB" sz="2000" dirty="0"/>
              <a:t>should adapt their style to </a:t>
            </a:r>
            <a:r>
              <a:rPr lang="en-GB" sz="2000" dirty="0" smtClean="0"/>
              <a:t>each person (</a:t>
            </a:r>
            <a:r>
              <a:rPr lang="en-GB" sz="2000" dirty="0"/>
              <a:t>or 'maturity'), based on </a:t>
            </a:r>
            <a:r>
              <a:rPr lang="en-GB" sz="2000" dirty="0" smtClean="0"/>
              <a:t>the individuals intrinsic motivation or level of </a:t>
            </a:r>
            <a:r>
              <a:rPr lang="en-GB" sz="2000" dirty="0" err="1" smtClean="0"/>
              <a:t>actualisation</a:t>
            </a:r>
            <a:r>
              <a:rPr lang="en-GB" sz="600" baseline="100000" dirty="0" err="1" smtClean="0"/>
              <a:t>JW</a:t>
            </a:r>
            <a:r>
              <a:rPr lang="en-GB" sz="2000" dirty="0" smtClean="0"/>
              <a:t>.</a:t>
            </a:r>
            <a:endParaRPr lang="en-GB" sz="2000" dirty="0"/>
          </a:p>
          <a:p>
            <a:r>
              <a:rPr lang="en-GB" sz="2000" dirty="0" smtClean="0"/>
              <a:t>The </a:t>
            </a:r>
            <a:r>
              <a:rPr lang="en-GB" sz="2000" dirty="0"/>
              <a:t>four styles suggest that leaders should put greater or less focus on the task in question and/or the relationship between the leader and the </a:t>
            </a:r>
            <a:r>
              <a:rPr lang="en-GB" sz="2000" dirty="0" smtClean="0"/>
              <a:t>employee/follower, and the development level of the follower.</a:t>
            </a:r>
          </a:p>
          <a:p>
            <a:pPr>
              <a:buNone/>
            </a:pPr>
            <a:endParaRPr lang="en-GB" sz="2000" b="1"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u="sng" dirty="0" smtClean="0"/>
              <a:t>Transformational Leadership</a:t>
            </a:r>
            <a:endParaRPr lang="en-GB" b="1" u="sng" dirty="0"/>
          </a:p>
        </p:txBody>
      </p:sp>
      <p:sp>
        <p:nvSpPr>
          <p:cNvPr id="3" name="Content Placeholder 2"/>
          <p:cNvSpPr>
            <a:spLocks noGrp="1"/>
          </p:cNvSpPr>
          <p:nvPr>
            <p:ph idx="1"/>
          </p:nvPr>
        </p:nvSpPr>
        <p:spPr>
          <a:xfrm>
            <a:off x="0" y="1340768"/>
            <a:ext cx="9144000" cy="5184576"/>
          </a:xfrm>
        </p:spPr>
        <p:txBody>
          <a:bodyPr>
            <a:normAutofit/>
          </a:bodyPr>
          <a:lstStyle/>
          <a:p>
            <a:r>
              <a:rPr lang="en-GB" sz="2000" b="1" dirty="0" smtClean="0"/>
              <a:t>Transformational leadership</a:t>
            </a:r>
            <a:r>
              <a:rPr lang="en-GB" sz="2000" dirty="0" smtClean="0"/>
              <a:t> is defined as a leadership approach that causes change in individuals and social systems.</a:t>
            </a:r>
          </a:p>
          <a:p>
            <a:r>
              <a:rPr lang="en-GB" sz="2000" dirty="0" smtClean="0"/>
              <a:t> In its ideal form, it creates valuable and positive change in the followers with the end goal of developing followers into leaders.</a:t>
            </a:r>
          </a:p>
          <a:p>
            <a:r>
              <a:rPr lang="en-GB" sz="2000" dirty="0" smtClean="0"/>
              <a:t>Enacted in its authentic form, transformational leadership enhances the motivation, morale and performance of followers through a variety of mechanisms.</a:t>
            </a:r>
          </a:p>
          <a:p>
            <a:r>
              <a:rPr lang="en-GB" sz="2000" dirty="0" smtClean="0"/>
              <a:t>Related to an Organisation Leaders can be a role model for followers that inspire them; supporting followers to take greater ownership for their work, and understanding the strengths and weaknesses, so the leader can align followers with tasks that optimize their performance.</a:t>
            </a:r>
          </a:p>
          <a:p>
            <a:r>
              <a:rPr lang="en-GB" sz="2000" dirty="0" smtClean="0"/>
              <a:t>According to Burns, transforming leadership is a process in which "leaders and followers help each other to advance to a higher level of morale and motivation“.</a:t>
            </a:r>
            <a:endParaRPr lang="en-GB" sz="2000" dirty="0"/>
          </a:p>
        </p:txBody>
      </p:sp>
      <p:sp>
        <p:nvSpPr>
          <p:cNvPr id="4" name="TextBox 3"/>
          <p:cNvSpPr txBox="1"/>
          <p:nvPr/>
        </p:nvSpPr>
        <p:spPr>
          <a:xfrm>
            <a:off x="0" y="6597352"/>
            <a:ext cx="6300192" cy="215444"/>
          </a:xfrm>
          <a:prstGeom prst="rect">
            <a:avLst/>
          </a:prstGeom>
          <a:noFill/>
        </p:spPr>
        <p:txBody>
          <a:bodyPr wrap="square" rtlCol="0">
            <a:spAutoFit/>
          </a:bodyPr>
          <a:lstStyle/>
          <a:p>
            <a:r>
              <a:rPr lang="en-GB" sz="800" dirty="0" smtClean="0"/>
              <a:t>Source: </a:t>
            </a:r>
            <a:r>
              <a:rPr lang="en-GB" sz="800" dirty="0" smtClean="0">
                <a:hlinkClick r:id="rId2"/>
              </a:rPr>
              <a:t>http://en.wikipedia.org/wiki/Transformational_leadership</a:t>
            </a:r>
            <a:endParaRPr lang="en-GB"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9776"/>
            <a:ext cx="8229600" cy="1143000"/>
          </a:xfrm>
        </p:spPr>
        <p:txBody>
          <a:bodyPr>
            <a:normAutofit fontScale="90000"/>
          </a:bodyPr>
          <a:lstStyle/>
          <a:p>
            <a:r>
              <a:rPr lang="en-GB" b="1" u="sng" dirty="0" err="1"/>
              <a:t>Goleman's</a:t>
            </a:r>
            <a:r>
              <a:rPr lang="en-GB" b="1" u="sng" dirty="0"/>
              <a:t> Leadership </a:t>
            </a:r>
            <a:r>
              <a:rPr lang="en-GB" b="1" u="sng" dirty="0" smtClean="0"/>
              <a:t>Theory</a:t>
            </a:r>
            <a:br>
              <a:rPr lang="en-GB" b="1" u="sng" dirty="0" smtClean="0"/>
            </a:br>
            <a:r>
              <a:rPr lang="en-GB" b="1" u="sng" dirty="0" smtClean="0"/>
              <a:t>of Emotional Intelligence</a:t>
            </a:r>
            <a:endParaRPr lang="en-GB" u="sng" dirty="0"/>
          </a:p>
        </p:txBody>
      </p:sp>
      <p:sp>
        <p:nvSpPr>
          <p:cNvPr id="3" name="Content Placeholder 2"/>
          <p:cNvSpPr>
            <a:spLocks noGrp="1"/>
          </p:cNvSpPr>
          <p:nvPr>
            <p:ph idx="1"/>
          </p:nvPr>
        </p:nvSpPr>
        <p:spPr>
          <a:xfrm>
            <a:off x="0" y="1667941"/>
            <a:ext cx="8892480" cy="4857403"/>
          </a:xfrm>
        </p:spPr>
        <p:txBody>
          <a:bodyPr>
            <a:normAutofit fontScale="85000" lnSpcReduction="20000"/>
          </a:bodyPr>
          <a:lstStyle/>
          <a:p>
            <a:r>
              <a:rPr lang="en-GB" dirty="0" smtClean="0"/>
              <a:t>Daniel </a:t>
            </a:r>
            <a:r>
              <a:rPr lang="en-GB" dirty="0" err="1" smtClean="0"/>
              <a:t>Goleman</a:t>
            </a:r>
            <a:r>
              <a:rPr lang="en-GB" dirty="0" smtClean="0"/>
              <a:t> has written extensively about what makes a person a leader.</a:t>
            </a:r>
          </a:p>
          <a:p>
            <a:r>
              <a:rPr lang="en-GB" dirty="0" err="1" smtClean="0"/>
              <a:t>Goleman's</a:t>
            </a:r>
            <a:r>
              <a:rPr lang="en-GB" dirty="0" smtClean="0"/>
              <a:t> </a:t>
            </a:r>
            <a:r>
              <a:rPr lang="en-GB" b="1" dirty="0"/>
              <a:t>theory of emotional intelligence </a:t>
            </a:r>
            <a:r>
              <a:rPr lang="en-GB" dirty="0"/>
              <a:t>attempted to answer the question:  What are the elements that </a:t>
            </a:r>
            <a:r>
              <a:rPr lang="en-GB" b="1" dirty="0"/>
              <a:t>characterize a leader</a:t>
            </a:r>
            <a:r>
              <a:rPr lang="en-GB" dirty="0"/>
              <a:t>?  </a:t>
            </a:r>
            <a:endParaRPr lang="en-GB" dirty="0" smtClean="0"/>
          </a:p>
          <a:p>
            <a:r>
              <a:rPr lang="en-GB" dirty="0" err="1" smtClean="0"/>
              <a:t>Goleman</a:t>
            </a:r>
            <a:r>
              <a:rPr lang="en-GB" dirty="0" smtClean="0"/>
              <a:t> </a:t>
            </a:r>
            <a:r>
              <a:rPr lang="en-GB" dirty="0"/>
              <a:t>wanted to determine the </a:t>
            </a:r>
            <a:r>
              <a:rPr lang="en-GB" dirty="0" smtClean="0"/>
              <a:t>behaviours </a:t>
            </a:r>
            <a:r>
              <a:rPr lang="en-GB" dirty="0"/>
              <a:t>that made people effective leaders.</a:t>
            </a:r>
          </a:p>
          <a:p>
            <a:r>
              <a:rPr lang="en-GB" dirty="0" err="1"/>
              <a:t>Goleman's</a:t>
            </a:r>
            <a:r>
              <a:rPr lang="en-GB" dirty="0"/>
              <a:t> emotional intelligence is sometimes characterized as </a:t>
            </a:r>
            <a:r>
              <a:rPr lang="en-GB" dirty="0" smtClean="0"/>
              <a:t>the EQ or Emotional Quotient.</a:t>
            </a:r>
            <a:r>
              <a:rPr lang="en-GB" dirty="0"/>
              <a:t>  </a:t>
            </a:r>
            <a:endParaRPr lang="en-GB" dirty="0" smtClean="0"/>
          </a:p>
          <a:p>
            <a:r>
              <a:rPr lang="en-GB" dirty="0" smtClean="0"/>
              <a:t>He </a:t>
            </a:r>
            <a:r>
              <a:rPr lang="en-GB" dirty="0"/>
              <a:t>felt that intelligence </a:t>
            </a:r>
            <a:r>
              <a:rPr lang="en-GB" dirty="0" smtClean="0"/>
              <a:t>(IQ: Intellectual Intelligence) was </a:t>
            </a:r>
            <a:r>
              <a:rPr lang="en-GB" dirty="0"/>
              <a:t>not enough to define a leader. </a:t>
            </a:r>
            <a:endParaRPr lang="en-GB" dirty="0" smtClean="0"/>
          </a:p>
          <a:p>
            <a:r>
              <a:rPr lang="en-GB" dirty="0" smtClean="0"/>
              <a:t>He </a:t>
            </a:r>
            <a:r>
              <a:rPr lang="en-GB" dirty="0"/>
              <a:t>believed there was something that separated leaders from mere intellectuals - their emotional intelligence.</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64"/>
            <a:ext cx="8229600" cy="642934"/>
          </a:xfrm>
        </p:spPr>
        <p:txBody>
          <a:bodyPr>
            <a:normAutofit fontScale="90000"/>
          </a:bodyPr>
          <a:lstStyle/>
          <a:p>
            <a:r>
              <a:rPr lang="en-GB" b="1" u="sng" dirty="0" err="1" smtClean="0"/>
              <a:t>Goleman's</a:t>
            </a:r>
            <a:r>
              <a:rPr lang="en-GB" b="1" u="sng" dirty="0" smtClean="0"/>
              <a:t> leadership theory</a:t>
            </a:r>
            <a:br>
              <a:rPr lang="en-GB" b="1" u="sng" dirty="0" smtClean="0"/>
            </a:br>
            <a:endParaRPr lang="en-GB" b="1" u="sng" dirty="0"/>
          </a:p>
        </p:txBody>
      </p:sp>
      <p:sp>
        <p:nvSpPr>
          <p:cNvPr id="3" name="Content Placeholder 2"/>
          <p:cNvSpPr>
            <a:spLocks noGrp="1"/>
          </p:cNvSpPr>
          <p:nvPr>
            <p:ph idx="1"/>
          </p:nvPr>
        </p:nvSpPr>
        <p:spPr>
          <a:xfrm>
            <a:off x="0" y="2100266"/>
            <a:ext cx="9144000" cy="3114684"/>
          </a:xfrm>
        </p:spPr>
        <p:txBody>
          <a:bodyPr>
            <a:normAutofit/>
          </a:bodyPr>
          <a:lstStyle/>
          <a:p>
            <a:r>
              <a:rPr lang="en-GB" sz="2000" b="1" dirty="0" smtClean="0"/>
              <a:t>Self </a:t>
            </a:r>
            <a:r>
              <a:rPr lang="en-GB" sz="2000" b="1" dirty="0"/>
              <a:t>Awareness</a:t>
            </a:r>
            <a:r>
              <a:rPr lang="en-GB" sz="2000" dirty="0"/>
              <a:t> - which is the ability to understand </a:t>
            </a:r>
            <a:r>
              <a:rPr lang="en-GB" sz="2000" dirty="0" smtClean="0"/>
              <a:t>yourself, your </a:t>
            </a:r>
            <a:r>
              <a:rPr lang="en-GB" sz="2000" dirty="0"/>
              <a:t>strengths and </a:t>
            </a:r>
            <a:r>
              <a:rPr lang="en-GB" sz="2000" dirty="0" smtClean="0"/>
              <a:t>weaknesses.</a:t>
            </a:r>
            <a:endParaRPr lang="en-GB" sz="2000" dirty="0"/>
          </a:p>
          <a:p>
            <a:r>
              <a:rPr lang="en-GB" sz="2000" b="1" dirty="0"/>
              <a:t>Social Skills</a:t>
            </a:r>
            <a:r>
              <a:rPr lang="en-GB" sz="2000" dirty="0"/>
              <a:t> - which is how leaders relate to </a:t>
            </a:r>
            <a:r>
              <a:rPr lang="en-GB" sz="2000" dirty="0" smtClean="0"/>
              <a:t>others.</a:t>
            </a:r>
            <a:endParaRPr lang="en-GB" sz="2000" dirty="0"/>
          </a:p>
          <a:p>
            <a:r>
              <a:rPr lang="en-GB" sz="2000" b="1" dirty="0"/>
              <a:t>Self Regulation</a:t>
            </a:r>
            <a:r>
              <a:rPr lang="en-GB" sz="2000" dirty="0"/>
              <a:t> - the ability of a leader to think through consequences before reacting to a </a:t>
            </a:r>
            <a:r>
              <a:rPr lang="en-GB" sz="2000" dirty="0" smtClean="0"/>
              <a:t>situation.</a:t>
            </a:r>
            <a:endParaRPr lang="en-GB" sz="2000" dirty="0"/>
          </a:p>
          <a:p>
            <a:r>
              <a:rPr lang="en-GB" sz="2000" b="1" dirty="0"/>
              <a:t>Motivation</a:t>
            </a:r>
            <a:r>
              <a:rPr lang="en-GB" sz="2000" dirty="0"/>
              <a:t> - a strong will, or a drive to </a:t>
            </a:r>
            <a:r>
              <a:rPr lang="en-GB" sz="2000" dirty="0" smtClean="0"/>
              <a:t>succeed.</a:t>
            </a:r>
            <a:endParaRPr lang="en-GB" sz="2000" dirty="0"/>
          </a:p>
          <a:p>
            <a:r>
              <a:rPr lang="en-GB" sz="2000" b="1" dirty="0"/>
              <a:t>Empathy</a:t>
            </a:r>
            <a:r>
              <a:rPr lang="en-GB" sz="2000" dirty="0"/>
              <a:t> - the ability to understand another </a:t>
            </a:r>
            <a:r>
              <a:rPr lang="en-GB" sz="2000" dirty="0" smtClean="0"/>
              <a:t>person's </a:t>
            </a:r>
            <a:r>
              <a:rPr lang="en-GB" sz="2000" dirty="0"/>
              <a:t>point of </a:t>
            </a:r>
            <a:r>
              <a:rPr lang="en-GB" sz="2000" dirty="0" smtClean="0"/>
              <a:t>view.</a:t>
            </a:r>
            <a:endParaRPr lang="en-GB" sz="2000" dirty="0"/>
          </a:p>
          <a:p>
            <a:endParaRPr lang="en-GB" sz="2000" dirty="0"/>
          </a:p>
        </p:txBody>
      </p:sp>
      <p:sp>
        <p:nvSpPr>
          <p:cNvPr id="4" name="TextBox 3"/>
          <p:cNvSpPr txBox="1"/>
          <p:nvPr/>
        </p:nvSpPr>
        <p:spPr>
          <a:xfrm>
            <a:off x="5026278" y="5589240"/>
            <a:ext cx="2786082" cy="338554"/>
          </a:xfrm>
          <a:prstGeom prst="rect">
            <a:avLst/>
          </a:prstGeom>
          <a:noFill/>
        </p:spPr>
        <p:txBody>
          <a:bodyPr wrap="square" rtlCol="0">
            <a:spAutoFit/>
          </a:bodyPr>
          <a:lstStyle/>
          <a:p>
            <a:pPr algn="ctr"/>
            <a:r>
              <a:rPr lang="en-GB" sz="1600" dirty="0" smtClean="0">
                <a:hlinkClick r:id="rId2"/>
              </a:rPr>
              <a:t>http://danielgoleman.info/</a:t>
            </a:r>
            <a:r>
              <a:rPr lang="en-GB" sz="1600" dirty="0" smtClean="0"/>
              <a:t> </a:t>
            </a:r>
            <a:endParaRPr lang="en-GB" sz="1600" dirty="0"/>
          </a:p>
        </p:txBody>
      </p:sp>
      <p:pic>
        <p:nvPicPr>
          <p:cNvPr id="5" name="Picture 2"/>
          <p:cNvPicPr>
            <a:picLocks noChangeAspect="1" noChangeArrowheads="1"/>
          </p:cNvPicPr>
          <p:nvPr/>
        </p:nvPicPr>
        <p:blipFill>
          <a:blip r:embed="rId3" cstate="print"/>
          <a:srcRect/>
          <a:stretch>
            <a:fillRect/>
          </a:stretch>
        </p:blipFill>
        <p:spPr bwMode="auto">
          <a:xfrm>
            <a:off x="3347864" y="4581128"/>
            <a:ext cx="1933575" cy="2276872"/>
          </a:xfrm>
          <a:prstGeom prst="rect">
            <a:avLst/>
          </a:prstGeom>
          <a:noFill/>
          <a:ln w="9525">
            <a:noFill/>
            <a:miter lim="800000"/>
            <a:headEnd/>
            <a:tailEnd/>
          </a:ln>
          <a:effectLst/>
        </p:spPr>
      </p:pic>
      <p:sp>
        <p:nvSpPr>
          <p:cNvPr id="6" name="TextBox 5"/>
          <p:cNvSpPr txBox="1"/>
          <p:nvPr/>
        </p:nvSpPr>
        <p:spPr>
          <a:xfrm>
            <a:off x="0" y="1357298"/>
            <a:ext cx="9144000" cy="1015663"/>
          </a:xfrm>
          <a:prstGeom prst="rect">
            <a:avLst/>
          </a:prstGeom>
          <a:noFill/>
        </p:spPr>
        <p:txBody>
          <a:bodyPr wrap="square" rtlCol="0">
            <a:spAutoFit/>
          </a:bodyPr>
          <a:lstStyle/>
          <a:p>
            <a:r>
              <a:rPr lang="en-GB" sz="2000" dirty="0" err="1" smtClean="0"/>
              <a:t>Goleman's</a:t>
            </a:r>
            <a:r>
              <a:rPr lang="en-GB" sz="2000" dirty="0" smtClean="0"/>
              <a:t> leadership theory describes five characteristics of emotional intelligence that make a successful Leader:</a:t>
            </a:r>
          </a:p>
          <a:p>
            <a:endParaRPr lang="en-GB"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571744"/>
            <a:ext cx="9144000" cy="4525963"/>
          </a:xfrm>
        </p:spPr>
        <p:txBody>
          <a:bodyPr>
            <a:normAutofit/>
          </a:bodyPr>
          <a:lstStyle/>
          <a:p>
            <a:r>
              <a:rPr lang="en-GB" sz="2000" b="1" dirty="0" smtClean="0"/>
              <a:t>Self Awareness:</a:t>
            </a:r>
            <a:r>
              <a:rPr lang="en-GB" sz="2000" dirty="0" smtClean="0"/>
              <a:t> When we have a deep understanding of ourselves, including our strengths and weaknesses, then we are said to be self aware.  Self Awareness is the ability to be sensitive to your emotions and understand their impact on you, your work productivity and the relationships you form with others. </a:t>
            </a:r>
            <a:endParaRPr lang="en-GB" sz="2000" b="1" dirty="0" smtClean="0"/>
          </a:p>
          <a:p>
            <a:r>
              <a:rPr lang="en-GB" sz="2000" b="1" dirty="0" smtClean="0"/>
              <a:t>Self </a:t>
            </a:r>
            <a:r>
              <a:rPr lang="en-GB" sz="2000" b="1" dirty="0"/>
              <a:t>Regulation</a:t>
            </a:r>
            <a:r>
              <a:rPr lang="en-GB" sz="2000" dirty="0"/>
              <a:t> - The leadership trait of self regulation leverages self awareness but takes it one step further.  People that exhibit self regulation are able to not only understand their impulsive </a:t>
            </a:r>
            <a:r>
              <a:rPr lang="en-GB" sz="2000" dirty="0" err="1"/>
              <a:t>behaviors</a:t>
            </a:r>
            <a:r>
              <a:rPr lang="en-GB" sz="2000" dirty="0"/>
              <a:t>, but also control them.</a:t>
            </a:r>
          </a:p>
          <a:p>
            <a:r>
              <a:rPr lang="en-GB" sz="2000" b="1" dirty="0"/>
              <a:t>Motivation</a:t>
            </a:r>
            <a:r>
              <a:rPr lang="en-GB" sz="2000" dirty="0"/>
              <a:t> - Have you ever been asked this question: How can I get this worker motivated?  Well, the answer is quite simple: You cannot </a:t>
            </a:r>
            <a:r>
              <a:rPr lang="en-GB" sz="2000" b="1" dirty="0"/>
              <a:t>motivate others</a:t>
            </a:r>
            <a:r>
              <a:rPr lang="en-GB" sz="2000" dirty="0"/>
              <a:t>.  Motivation comes from within, and is a driving passion that exists inside a person.  The most a leader can do is to </a:t>
            </a:r>
            <a:r>
              <a:rPr lang="en-GB" sz="2000" dirty="0" smtClean="0"/>
              <a:t>support others and create a culture and  </a:t>
            </a:r>
            <a:r>
              <a:rPr lang="en-GB" sz="2000" dirty="0"/>
              <a:t>environment where motivation thrives.  Understanding </a:t>
            </a:r>
            <a:r>
              <a:rPr lang="en-GB" sz="2000" dirty="0" smtClean="0"/>
              <a:t>motivation </a:t>
            </a:r>
            <a:r>
              <a:rPr lang="en-GB" sz="2000" dirty="0"/>
              <a:t>is an essential trait for anyone in a leadership role.</a:t>
            </a:r>
          </a:p>
          <a:p>
            <a:pPr>
              <a:buNone/>
            </a:pPr>
            <a:endParaRPr lang="en-GB" sz="2000" dirty="0" smtClean="0"/>
          </a:p>
          <a:p>
            <a:endParaRPr lang="en-GB" sz="2000" dirty="0"/>
          </a:p>
        </p:txBody>
      </p:sp>
      <p:sp>
        <p:nvSpPr>
          <p:cNvPr id="4" name="Title 1"/>
          <p:cNvSpPr>
            <a:spLocks noGrp="1"/>
          </p:cNvSpPr>
          <p:nvPr>
            <p:ph type="title"/>
          </p:nvPr>
        </p:nvSpPr>
        <p:spPr>
          <a:xfrm>
            <a:off x="457200" y="-142900"/>
            <a:ext cx="8229600" cy="1143000"/>
          </a:xfrm>
        </p:spPr>
        <p:txBody>
          <a:bodyPr>
            <a:normAutofit fontScale="90000"/>
          </a:bodyPr>
          <a:lstStyle/>
          <a:p>
            <a:r>
              <a:rPr lang="en-GB" b="1" u="sng" dirty="0" smtClean="0"/>
              <a:t>Daniel </a:t>
            </a:r>
            <a:r>
              <a:rPr lang="en-GB" b="1" u="sng" dirty="0" err="1" smtClean="0"/>
              <a:t>Goleman</a:t>
            </a:r>
            <a:r>
              <a:rPr lang="en-GB" b="1" u="sng" dirty="0" smtClean="0"/>
              <a:t>: Self Management</a:t>
            </a:r>
            <a:endParaRPr lang="en-GB" b="1" u="sng" dirty="0"/>
          </a:p>
        </p:txBody>
      </p:sp>
      <p:sp>
        <p:nvSpPr>
          <p:cNvPr id="5" name="TextBox 4"/>
          <p:cNvSpPr txBox="1"/>
          <p:nvPr/>
        </p:nvSpPr>
        <p:spPr>
          <a:xfrm>
            <a:off x="214282" y="785794"/>
            <a:ext cx="8929718" cy="2031325"/>
          </a:xfrm>
          <a:prstGeom prst="rect">
            <a:avLst/>
          </a:prstGeom>
          <a:noFill/>
        </p:spPr>
        <p:txBody>
          <a:bodyPr wrap="square" rtlCol="0">
            <a:spAutoFit/>
          </a:bodyPr>
          <a:lstStyle/>
          <a:p>
            <a:r>
              <a:rPr lang="en-GB" dirty="0" smtClean="0"/>
              <a:t>In his book </a:t>
            </a:r>
            <a:r>
              <a:rPr lang="en-GB" b="1" dirty="0" smtClean="0"/>
              <a:t>Emotional Intelligence</a:t>
            </a:r>
            <a:r>
              <a:rPr lang="en-GB" dirty="0" smtClean="0"/>
              <a:t>, </a:t>
            </a:r>
            <a:r>
              <a:rPr lang="en-GB" dirty="0" err="1" smtClean="0"/>
              <a:t>Goleman</a:t>
            </a:r>
            <a:r>
              <a:rPr lang="en-GB" dirty="0" smtClean="0"/>
              <a:t> divides leadership traits into two broad categories: </a:t>
            </a:r>
            <a:r>
              <a:rPr lang="en-GB" b="1" dirty="0" smtClean="0"/>
              <a:t>Self Management Skills</a:t>
            </a:r>
            <a:r>
              <a:rPr lang="en-GB" dirty="0" smtClean="0"/>
              <a:t>, and </a:t>
            </a:r>
            <a:r>
              <a:rPr lang="en-GB" b="1" dirty="0" smtClean="0"/>
              <a:t>The Ability to Relate to Others. </a:t>
            </a:r>
            <a:r>
              <a:rPr lang="en-GB" dirty="0" smtClean="0"/>
              <a:t>Within these two broad categories, </a:t>
            </a:r>
            <a:r>
              <a:rPr lang="en-GB" dirty="0" err="1" smtClean="0"/>
              <a:t>Goleman</a:t>
            </a:r>
            <a:r>
              <a:rPr lang="en-GB" dirty="0" smtClean="0"/>
              <a:t> goes on to describe the </a:t>
            </a:r>
            <a:r>
              <a:rPr lang="en-GB" b="1" dirty="0" smtClean="0"/>
              <a:t>five traits</a:t>
            </a:r>
            <a:r>
              <a:rPr lang="en-GB" dirty="0" smtClean="0"/>
              <a:t> of </a:t>
            </a:r>
            <a:r>
              <a:rPr lang="en-GB" b="1" dirty="0" smtClean="0"/>
              <a:t>emotional intelligence</a:t>
            </a:r>
            <a:r>
              <a:rPr lang="en-GB" dirty="0" smtClean="0"/>
              <a:t> that help to make a person into a leader.  This first broad category of leadership traits has to do with the abilities of leaders to "manage" themselves.  The hypothesis here is that leaders must first look inwards, and be in control of themselves, before they can start to lead others.</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844" y="274638"/>
            <a:ext cx="8829644" cy="1143000"/>
          </a:xfrm>
        </p:spPr>
        <p:txBody>
          <a:bodyPr>
            <a:normAutofit fontScale="90000"/>
          </a:bodyPr>
          <a:lstStyle/>
          <a:p>
            <a:r>
              <a:rPr lang="en-GB" b="1" u="sng" dirty="0" err="1" smtClean="0"/>
              <a:t>Goleman</a:t>
            </a:r>
            <a:r>
              <a:rPr lang="en-GB" b="1" u="sng" dirty="0" smtClean="0"/>
              <a:t>: The </a:t>
            </a:r>
            <a:r>
              <a:rPr lang="en-GB" b="1" u="sng" dirty="0"/>
              <a:t>Ability to Relate to </a:t>
            </a:r>
            <a:r>
              <a:rPr lang="en-GB" b="1" u="sng" dirty="0" smtClean="0"/>
              <a:t>Others</a:t>
            </a:r>
            <a:endParaRPr lang="en-GB" b="1" u="sng" dirty="0"/>
          </a:p>
        </p:txBody>
      </p:sp>
      <p:sp>
        <p:nvSpPr>
          <p:cNvPr id="3" name="Content Placeholder 2"/>
          <p:cNvSpPr>
            <a:spLocks noGrp="1"/>
          </p:cNvSpPr>
          <p:nvPr>
            <p:ph idx="1"/>
          </p:nvPr>
        </p:nvSpPr>
        <p:spPr>
          <a:xfrm>
            <a:off x="142844" y="2500306"/>
            <a:ext cx="8786874" cy="2882889"/>
          </a:xfrm>
        </p:spPr>
        <p:txBody>
          <a:bodyPr>
            <a:normAutofit fontScale="92500"/>
          </a:bodyPr>
          <a:lstStyle/>
          <a:p>
            <a:r>
              <a:rPr lang="en-GB" sz="2000" b="1" dirty="0" smtClean="0"/>
              <a:t>Empathy</a:t>
            </a:r>
            <a:r>
              <a:rPr lang="en-GB" sz="2000" dirty="0"/>
              <a:t> - In order to be a successful leader, you must be </a:t>
            </a:r>
            <a:r>
              <a:rPr lang="en-GB" sz="2000" dirty="0" smtClean="0"/>
              <a:t>respectful and considerate of others</a:t>
            </a:r>
            <a:r>
              <a:rPr lang="en-GB" sz="2000" dirty="0"/>
              <a:t>.  The first step in understanding another person's viewpoint is through the leadership trait of empathy.  Putting yourself in their shoes, and taking into account their reaction to your decisions.</a:t>
            </a:r>
          </a:p>
          <a:p>
            <a:r>
              <a:rPr lang="en-GB" sz="2000" b="1" dirty="0"/>
              <a:t>Social Skills</a:t>
            </a:r>
            <a:r>
              <a:rPr lang="en-GB" sz="2000" dirty="0"/>
              <a:t> - </a:t>
            </a:r>
            <a:r>
              <a:rPr lang="en-GB" sz="2000" dirty="0" err="1"/>
              <a:t>Goleman</a:t>
            </a:r>
            <a:r>
              <a:rPr lang="en-GB" sz="2000" dirty="0"/>
              <a:t> maintains that all of the other leadership traits culminate in this skill.  In this context, social skills are defined as the ability to </a:t>
            </a:r>
            <a:r>
              <a:rPr lang="en-GB" sz="2000" dirty="0" smtClean="0"/>
              <a:t>understand yourself and others in order to build rapport, so that you can understand if there is a shared motivation in order to work </a:t>
            </a:r>
            <a:r>
              <a:rPr lang="en-GB" sz="2000" dirty="0"/>
              <a:t>together towards a common </a:t>
            </a:r>
            <a:r>
              <a:rPr lang="en-GB" sz="2000" dirty="0" smtClean="0"/>
              <a:t>goal in such a way that allows each person express their individual/unique skills and abilities. </a:t>
            </a:r>
            <a:endParaRPr lang="en-GB" sz="2000" dirty="0"/>
          </a:p>
          <a:p>
            <a:endParaRPr lang="en-GB" sz="2000" dirty="0"/>
          </a:p>
        </p:txBody>
      </p:sp>
      <p:sp>
        <p:nvSpPr>
          <p:cNvPr id="4" name="TextBox 3"/>
          <p:cNvSpPr txBox="1"/>
          <p:nvPr/>
        </p:nvSpPr>
        <p:spPr>
          <a:xfrm>
            <a:off x="142844" y="1434100"/>
            <a:ext cx="8786874" cy="923330"/>
          </a:xfrm>
          <a:prstGeom prst="rect">
            <a:avLst/>
          </a:prstGeom>
          <a:noFill/>
        </p:spPr>
        <p:txBody>
          <a:bodyPr wrap="square" rtlCol="0">
            <a:spAutoFit/>
          </a:bodyPr>
          <a:lstStyle/>
          <a:p>
            <a:r>
              <a:rPr lang="en-GB" dirty="0" smtClean="0"/>
              <a:t>The second broad category of leadership traits you need to master are those involving your </a:t>
            </a:r>
            <a:r>
              <a:rPr lang="en-GB" b="1" dirty="0" smtClean="0"/>
              <a:t>ability to relate to those around you</a:t>
            </a:r>
            <a:r>
              <a:rPr lang="en-GB" dirty="0" smtClean="0"/>
              <a:t>.   They describe, quite simply, a leader's ability to relate to others.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Social Intelligence and </a:t>
            </a:r>
            <a:r>
              <a:rPr lang="en-GB" u="sng" dirty="0" smtClean="0"/>
              <a:t>Leadership</a:t>
            </a:r>
            <a:endParaRPr lang="en-GB" u="sng" dirty="0"/>
          </a:p>
        </p:txBody>
      </p:sp>
      <p:sp>
        <p:nvSpPr>
          <p:cNvPr id="3" name="Content Placeholder 2"/>
          <p:cNvSpPr>
            <a:spLocks noGrp="1"/>
          </p:cNvSpPr>
          <p:nvPr>
            <p:ph idx="1"/>
          </p:nvPr>
        </p:nvSpPr>
        <p:spPr>
          <a:xfrm>
            <a:off x="467544" y="5301208"/>
            <a:ext cx="8229600" cy="392907"/>
          </a:xfrm>
        </p:spPr>
        <p:txBody>
          <a:bodyPr>
            <a:normAutofit lnSpcReduction="10000"/>
          </a:bodyPr>
          <a:lstStyle/>
          <a:p>
            <a:r>
              <a:rPr lang="en-GB" sz="2000" dirty="0" smtClean="0">
                <a:hlinkClick r:id="rId2"/>
              </a:rPr>
              <a:t>http://www.youtube.com/watch?v=7Qv0o1oh9f4</a:t>
            </a:r>
            <a:r>
              <a:rPr lang="en-GB" sz="2000" dirty="0" smtClean="0"/>
              <a:t> </a:t>
            </a:r>
            <a:endParaRPr lang="en-GB" sz="2000" dirty="0"/>
          </a:p>
        </p:txBody>
      </p:sp>
      <p:pic>
        <p:nvPicPr>
          <p:cNvPr id="83970" name="Picture 2">
            <a:hlinkClick r:id="rId2"/>
          </p:cNvPr>
          <p:cNvPicPr>
            <a:picLocks noChangeAspect="1" noChangeArrowheads="1"/>
          </p:cNvPicPr>
          <p:nvPr/>
        </p:nvPicPr>
        <p:blipFill>
          <a:blip r:embed="rId3" cstate="print"/>
          <a:srcRect/>
          <a:stretch>
            <a:fillRect/>
          </a:stretch>
        </p:blipFill>
        <p:spPr bwMode="auto">
          <a:xfrm>
            <a:off x="1187624" y="1628800"/>
            <a:ext cx="6921842" cy="3227802"/>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Emotional Intelligence</a:t>
            </a:r>
            <a:endParaRPr lang="en-GB" u="sng" dirty="0"/>
          </a:p>
        </p:txBody>
      </p:sp>
      <p:sp>
        <p:nvSpPr>
          <p:cNvPr id="3" name="Content Placeholder 2"/>
          <p:cNvSpPr>
            <a:spLocks noGrp="1"/>
          </p:cNvSpPr>
          <p:nvPr>
            <p:ph idx="1"/>
          </p:nvPr>
        </p:nvSpPr>
        <p:spPr>
          <a:xfrm>
            <a:off x="179512" y="1600200"/>
            <a:ext cx="8964488" cy="4525963"/>
          </a:xfrm>
        </p:spPr>
        <p:txBody>
          <a:bodyPr/>
          <a:lstStyle/>
          <a:p>
            <a:r>
              <a:rPr lang="en-GB" b="1" dirty="0" smtClean="0"/>
              <a:t>For more information &amp; Case-study information:</a:t>
            </a:r>
          </a:p>
          <a:p>
            <a:r>
              <a:rPr lang="en-GB" dirty="0" smtClean="0">
                <a:hlinkClick r:id="rId2"/>
              </a:rPr>
              <a:t>http://www.businessballs.com/eq.htm</a:t>
            </a:r>
            <a:endParaRPr lang="en-GB" dirty="0" smtClean="0"/>
          </a:p>
          <a:p>
            <a:endParaRPr lang="en-GB" dirty="0" smtClean="0"/>
          </a:p>
          <a:p>
            <a:r>
              <a:rPr lang="en-GB" b="1" dirty="0" smtClean="0"/>
              <a:t>For more background information on EI:</a:t>
            </a:r>
          </a:p>
          <a:p>
            <a:r>
              <a:rPr lang="en-GB" dirty="0" smtClean="0">
                <a:hlinkClick r:id="rId3"/>
              </a:rPr>
              <a:t>http://psychology.about.com/od/personalitydevelopment/a/emotionalintell.htm</a:t>
            </a:r>
            <a:r>
              <a:rPr lang="en-GB" dirty="0" smtClean="0"/>
              <a:t>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33872"/>
            <a:ext cx="8229600" cy="1143000"/>
          </a:xfrm>
        </p:spPr>
        <p:txBody>
          <a:bodyPr>
            <a:normAutofit fontScale="90000"/>
          </a:bodyPr>
          <a:lstStyle/>
          <a:p>
            <a:r>
              <a:rPr lang="en-GB" b="1" u="sng" dirty="0" smtClean="0"/>
              <a:t>Private Activity: </a:t>
            </a:r>
            <a:br>
              <a:rPr lang="en-GB" b="1" u="sng" dirty="0" smtClean="0"/>
            </a:br>
            <a:r>
              <a:rPr lang="en-GB" b="1" dirty="0" smtClean="0"/>
              <a:t>Test your current level of </a:t>
            </a:r>
            <a:br>
              <a:rPr lang="en-GB" b="1" dirty="0" smtClean="0"/>
            </a:br>
            <a:r>
              <a:rPr lang="en-GB" b="1" dirty="0" smtClean="0"/>
              <a:t>Emotional intelligence with</a:t>
            </a:r>
            <a:br>
              <a:rPr lang="en-GB" b="1" dirty="0" smtClean="0"/>
            </a:br>
            <a:r>
              <a:rPr lang="en-GB" b="1" dirty="0" smtClean="0"/>
              <a:t>an EQ test below:</a:t>
            </a:r>
            <a:endParaRPr lang="en-GB" b="1" dirty="0"/>
          </a:p>
        </p:txBody>
      </p:sp>
      <p:sp>
        <p:nvSpPr>
          <p:cNvPr id="3" name="Content Placeholder 2"/>
          <p:cNvSpPr>
            <a:spLocks noGrp="1"/>
          </p:cNvSpPr>
          <p:nvPr>
            <p:ph idx="1"/>
          </p:nvPr>
        </p:nvSpPr>
        <p:spPr>
          <a:xfrm>
            <a:off x="457200" y="3079501"/>
            <a:ext cx="8229600" cy="2581747"/>
          </a:xfrm>
        </p:spPr>
        <p:txBody>
          <a:bodyPr/>
          <a:lstStyle/>
          <a:p>
            <a:r>
              <a:rPr lang="en-GB" dirty="0" smtClean="0">
                <a:hlinkClick r:id="rId2"/>
              </a:rPr>
              <a:t>http://www.queendom.com/index.htm</a:t>
            </a:r>
            <a:endParaRPr lang="en-GB" dirty="0" smtClean="0"/>
          </a:p>
          <a:p>
            <a:endParaRPr lang="en-GB" dirty="0" smtClean="0"/>
          </a:p>
          <a:p>
            <a:r>
              <a:rPr lang="en-GB" dirty="0" smtClean="0">
                <a:hlinkClick r:id="rId3"/>
              </a:rPr>
              <a:t>http://danielgoleman.info/ei-assessments/</a:t>
            </a:r>
            <a:endParaRPr lang="en-GB" dirty="0"/>
          </a:p>
        </p:txBody>
      </p:sp>
      <p:sp>
        <p:nvSpPr>
          <p:cNvPr id="4" name="TextBox 3"/>
          <p:cNvSpPr txBox="1"/>
          <p:nvPr/>
        </p:nvSpPr>
        <p:spPr>
          <a:xfrm>
            <a:off x="35496" y="6444044"/>
            <a:ext cx="7560840" cy="369332"/>
          </a:xfrm>
          <a:prstGeom prst="rect">
            <a:avLst/>
          </a:prstGeom>
          <a:noFill/>
        </p:spPr>
        <p:txBody>
          <a:bodyPr wrap="square" rtlCol="0">
            <a:spAutoFit/>
          </a:bodyPr>
          <a:lstStyle/>
          <a:p>
            <a:r>
              <a:rPr lang="en-GB" dirty="0" smtClean="0"/>
              <a:t>Note: Just like IQ Intellectual intelligence or CQ Creative Intelligence.</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80690"/>
          </a:xfrm>
        </p:spPr>
        <p:txBody>
          <a:bodyPr>
            <a:normAutofit/>
          </a:bodyPr>
          <a:lstStyle/>
          <a:p>
            <a:r>
              <a:rPr lang="en-GB" b="1" u="sng" dirty="0" smtClean="0"/>
              <a:t>Library Research Activity </a:t>
            </a:r>
            <a:endParaRPr lang="en-GB" b="1" u="sng" dirty="0"/>
          </a:p>
        </p:txBody>
      </p:sp>
      <p:sp>
        <p:nvSpPr>
          <p:cNvPr id="3" name="Content Placeholder 2"/>
          <p:cNvSpPr>
            <a:spLocks noGrp="1"/>
          </p:cNvSpPr>
          <p:nvPr>
            <p:ph idx="1"/>
          </p:nvPr>
        </p:nvSpPr>
        <p:spPr>
          <a:xfrm>
            <a:off x="0" y="1115616"/>
            <a:ext cx="9144000" cy="3969568"/>
          </a:xfrm>
        </p:spPr>
        <p:txBody>
          <a:bodyPr>
            <a:normAutofit/>
          </a:bodyPr>
          <a:lstStyle/>
          <a:p>
            <a:pPr>
              <a:buNone/>
            </a:pPr>
            <a:r>
              <a:rPr lang="en-GB" sz="2800" dirty="0" smtClean="0"/>
              <a:t>    In Pairs </a:t>
            </a:r>
            <a:r>
              <a:rPr lang="en-GB" sz="2800" dirty="0" err="1" smtClean="0"/>
              <a:t>reSearch</a:t>
            </a:r>
            <a:r>
              <a:rPr lang="en-GB" sz="2800" dirty="0" smtClean="0"/>
              <a:t> and document one page that summarises your key findings on: </a:t>
            </a:r>
          </a:p>
          <a:p>
            <a:pPr>
              <a:buNone/>
            </a:pPr>
            <a:r>
              <a:rPr lang="en-GB" sz="2800" b="1" dirty="0" smtClean="0"/>
              <a:t>Q. How can Emotional Intelligence support Change Management. </a:t>
            </a:r>
          </a:p>
          <a:p>
            <a:pPr>
              <a:buNone/>
            </a:pPr>
            <a:r>
              <a:rPr lang="en-GB" sz="2800" dirty="0" smtClean="0"/>
              <a:t>	Document your sources of information. </a:t>
            </a:r>
          </a:p>
          <a:p>
            <a:r>
              <a:rPr lang="en-GB" sz="2800" u="sng" dirty="0" smtClean="0"/>
              <a:t>Share your findings next week.</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Web 2.0 Social Networks &amp; EQ</a:t>
            </a:r>
            <a:endParaRPr lang="en-GB" u="sng" dirty="0"/>
          </a:p>
        </p:txBody>
      </p:sp>
      <p:sp>
        <p:nvSpPr>
          <p:cNvPr id="3" name="Content Placeholder 2"/>
          <p:cNvSpPr>
            <a:spLocks noGrp="1"/>
          </p:cNvSpPr>
          <p:nvPr>
            <p:ph idx="1"/>
          </p:nvPr>
        </p:nvSpPr>
        <p:spPr/>
        <p:txBody>
          <a:bodyPr/>
          <a:lstStyle/>
          <a:p>
            <a:r>
              <a:rPr lang="en-GB" dirty="0" smtClean="0"/>
              <a:t>It is interesting to consider the effect that the internet and Web 2.0 Social Networks are having on Society i.e. Increasing knowledge and Emotional &amp; Social Intelligence. </a:t>
            </a:r>
          </a:p>
          <a:p>
            <a:r>
              <a:rPr lang="en-GB" dirty="0" smtClean="0"/>
              <a:t>Take a moment to reflect and note down your thoughts.</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1459</TotalTime>
  <Words>1013</Words>
  <Application>Microsoft Office PowerPoint</Application>
  <PresentationFormat>On-screen Show (4:3)</PresentationFormat>
  <Paragraphs>162</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Leadership &amp; Equal Team Fellowship the Dancing Guy</vt:lpstr>
      <vt:lpstr>Exercise: Inspiration</vt:lpstr>
      <vt:lpstr>Leadership can be defined as:</vt:lpstr>
      <vt:lpstr>3 Important Leadership Theories (1) </vt:lpstr>
      <vt:lpstr>Leadership Theories (1) </vt:lpstr>
      <vt:lpstr>Behavioral Theory</vt:lpstr>
      <vt:lpstr>James Kouzes and Barry Posner </vt:lpstr>
      <vt:lpstr>Trait Theory: McCall and Lombardo (1983)</vt:lpstr>
      <vt:lpstr>James Kouzes and Barry Posner</vt:lpstr>
      <vt:lpstr>Participative Leadership</vt:lpstr>
      <vt:lpstr>Hersey and Blanchard's Situational Leadership </vt:lpstr>
      <vt:lpstr>Transformational Leadership</vt:lpstr>
      <vt:lpstr>Goleman's Leadership Theory of Emotional Intelligence</vt:lpstr>
      <vt:lpstr>Goleman's leadership theory </vt:lpstr>
      <vt:lpstr>Daniel Goleman: Self Management</vt:lpstr>
      <vt:lpstr>Goleman: The Ability to Relate to Others</vt:lpstr>
      <vt:lpstr>Social Intelligence and Leadership</vt:lpstr>
      <vt:lpstr>Emotional Intelligence</vt:lpstr>
      <vt:lpstr>Private Activity:  Test your current level of  Emotional intelligence with an EQ test below:</vt:lpstr>
      <vt:lpstr>PowerPoint Presentation</vt:lpstr>
      <vt:lpstr>Library Research Activity </vt:lpstr>
      <vt:lpstr>Web 2.0 Social Networks &amp; EQ</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James Williams</dc:creator>
  <cp:lastModifiedBy>Williams, James</cp:lastModifiedBy>
  <cp:revision>444</cp:revision>
  <dcterms:created xsi:type="dcterms:W3CDTF">2010-10-31T10:01:25Z</dcterms:created>
  <dcterms:modified xsi:type="dcterms:W3CDTF">2012-10-24T09:05:29Z</dcterms:modified>
</cp:coreProperties>
</file>