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9" r:id="rId6"/>
    <p:sldId id="260" r:id="rId7"/>
    <p:sldId id="261" r:id="rId8"/>
    <p:sldId id="262" r:id="rId9"/>
    <p:sldId id="263" r:id="rId10"/>
    <p:sldId id="264" r:id="rId11"/>
    <p:sldId id="267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53" d="100"/>
          <a:sy n="53" d="100"/>
        </p:scale>
        <p:origin x="66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62" b="0" i="0" u="none" strike="noStrike" kern="1200" spc="0" baseline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GB" sz="1800" dirty="0">
                <a:effectLst/>
              </a:rPr>
              <a:t>How racially insensitive would you say the images/videos are?</a:t>
            </a:r>
            <a:endParaRPr lang="en-GB" dirty="0">
              <a:effectLst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62" b="0" i="0" u="none" strike="noStrike" kern="1200" spc="0" baseline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endParaRPr lang="en-GB" dirty="0"/>
          </a:p>
        </c:rich>
      </c:tx>
      <c:layout>
        <c:manualLayout>
          <c:xMode val="edge"/>
          <c:yMode val="edge"/>
          <c:x val="0.12990574295506435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862" b="0" i="0" u="none" strike="noStrike" kern="1200" spc="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Group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03D-4654-93C2-D8C3BE7B1EB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Group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4.0999999999999996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03D-4654-93C2-D8C3BE7B1E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79027408"/>
        <c:axId val="479019208"/>
      </c:barChart>
      <c:catAx>
        <c:axId val="479027408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479019208"/>
        <c:crosses val="autoZero"/>
        <c:auto val="1"/>
        <c:lblAlgn val="ctr"/>
        <c:lblOffset val="100"/>
        <c:noMultiLvlLbl val="0"/>
      </c:catAx>
      <c:valAx>
        <c:axId val="4790192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9027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9184937554187711E-2"/>
          <c:y val="0.91559179889006703"/>
          <c:w val="0.49601853055212597"/>
          <c:h val="6.102020783426757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How</a:t>
            </a:r>
            <a:r>
              <a:rPr lang="en-GB" baseline="0" dirty="0"/>
              <a:t> often do you view advertisements that show diversity?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Group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08A-4605-8CFC-A3E9A1F34D8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Group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08A-4605-8CFC-A3E9A1F34D8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F08A-4605-8CFC-A3E9A1F34D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32106480"/>
        <c:axId val="632101560"/>
      </c:barChart>
      <c:catAx>
        <c:axId val="63210648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632101560"/>
        <c:crosses val="autoZero"/>
        <c:auto val="1"/>
        <c:lblAlgn val="ctr"/>
        <c:lblOffset val="100"/>
        <c:noMultiLvlLbl val="0"/>
      </c:catAx>
      <c:valAx>
        <c:axId val="6321015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21064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ayout>
        <c:manualLayout>
          <c:xMode val="edge"/>
          <c:yMode val="edge"/>
          <c:x val="2.9709227973572384E-2"/>
          <c:y val="0.93050907052892362"/>
          <c:w val="0.39966538475299385"/>
          <c:h val="6.620023439076926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How</a:t>
            </a:r>
            <a:r>
              <a:rPr lang="en-GB" baseline="0" dirty="0"/>
              <a:t> often do advertisements entice you to buy the products?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Group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03-4B23-91BA-F93430D1A50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Group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03-4B23-91BA-F93430D1A50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Category 1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5103-4B23-91BA-F93430D1A5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41212192"/>
        <c:axId val="641218752"/>
      </c:barChart>
      <c:catAx>
        <c:axId val="6412121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218752"/>
        <c:crosses val="autoZero"/>
        <c:auto val="1"/>
        <c:lblAlgn val="ctr"/>
        <c:lblOffset val="100"/>
        <c:noMultiLvlLbl val="0"/>
      </c:catAx>
      <c:valAx>
        <c:axId val="641218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2121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584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898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459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121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647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2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569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91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54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66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821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01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5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1670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200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899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509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033992-F880-4CCB-A1B2-8E2009A4E724}" type="datetimeFigureOut">
              <a:rPr lang="en-GB" smtClean="0"/>
              <a:t>30/04/2018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69A004E-C1E3-4FEC-8021-F03DA4AD33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82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magazine-3352331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0241F-22F9-4F68-AD42-8D4656CFF2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Attitude formation: the use of different cultural backgrounds within media</a:t>
            </a:r>
          </a:p>
        </p:txBody>
      </p:sp>
    </p:spTree>
    <p:extLst>
      <p:ext uri="{BB962C8B-B14F-4D97-AF65-F5344CB8AC3E}">
        <p14:creationId xmlns:p14="http://schemas.microsoft.com/office/powerpoint/2010/main" val="3311796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B59E7-D402-4D5B-B465-A5FAF27B2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FE082-0990-4295-BB06-EDF5A9A07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824" y="3441700"/>
            <a:ext cx="8825659" cy="3416300"/>
          </a:xfrm>
        </p:spPr>
        <p:txBody>
          <a:bodyPr/>
          <a:lstStyle/>
          <a:p>
            <a:r>
              <a:rPr lang="en-GB" sz="2400" dirty="0"/>
              <a:t>How are attitudes formed?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0A5E8A-7A4E-4895-9459-FA5E20154570}"/>
              </a:ext>
            </a:extLst>
          </p:cNvPr>
          <p:cNvSpPr txBox="1"/>
          <p:nvPr/>
        </p:nvSpPr>
        <p:spPr>
          <a:xfrm>
            <a:off x="6908848" y="4320042"/>
            <a:ext cx="6015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GB" dirty="0"/>
              <a:t>Cognitive Information</a:t>
            </a:r>
          </a:p>
          <a:p>
            <a:pPr marL="342900" indent="-342900">
              <a:buAutoNum type="arabicParenR"/>
            </a:pPr>
            <a:r>
              <a:rPr lang="en-GB" dirty="0"/>
              <a:t>Person Experiences</a:t>
            </a:r>
          </a:p>
          <a:p>
            <a:pPr marL="342900" indent="-342900">
              <a:buAutoNum type="arabicParenR"/>
            </a:pPr>
            <a:r>
              <a:rPr lang="en-GB" dirty="0"/>
              <a:t>Conditioning</a:t>
            </a:r>
          </a:p>
          <a:p>
            <a:pPr marL="342900" indent="-342900">
              <a:buAutoNum type="arabicParenR"/>
            </a:pPr>
            <a:r>
              <a:rPr lang="en-GB" dirty="0"/>
              <a:t>Behavioural Information</a:t>
            </a:r>
          </a:p>
        </p:txBody>
      </p:sp>
      <p:pic>
        <p:nvPicPr>
          <p:cNvPr id="3074" name="Picture 2" descr="Image result for attitudes">
            <a:extLst>
              <a:ext uri="{FF2B5EF4-FFF2-40B4-BE49-F238E27FC236}">
                <a16:creationId xmlns:a16="http://schemas.microsoft.com/office/drawing/2014/main" id="{5E866CA2-83B4-4738-85C4-3D267D3968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0135" y="2328042"/>
            <a:ext cx="6590459" cy="452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695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beyonce whitewash">
            <a:extLst>
              <a:ext uri="{FF2B5EF4-FFF2-40B4-BE49-F238E27FC236}">
                <a16:creationId xmlns:a16="http://schemas.microsoft.com/office/drawing/2014/main" id="{D99B5260-0DB0-4696-90B8-4ABDC0401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963" y="4100512"/>
            <a:ext cx="3914774" cy="260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persuasive ads">
            <a:extLst>
              <a:ext uri="{FF2B5EF4-FFF2-40B4-BE49-F238E27FC236}">
                <a16:creationId xmlns:a16="http://schemas.microsoft.com/office/drawing/2014/main" id="{138552A7-7F39-495D-96E2-A8CA4B690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67" y="2319337"/>
            <a:ext cx="4459209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2A78A7-FDDC-41AD-AE40-7DDEC012D171}"/>
              </a:ext>
            </a:extLst>
          </p:cNvPr>
          <p:cNvSpPr txBox="1"/>
          <p:nvPr/>
        </p:nvSpPr>
        <p:spPr>
          <a:xfrm>
            <a:off x="5629275" y="2757488"/>
            <a:ext cx="60150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the message given does not correlate to the attitudes of the target audience, advertisement will be ignored (Lord et. Al., 1979).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49D94B-95A7-4365-AFD6-8B96B68A5B4A}"/>
              </a:ext>
            </a:extLst>
          </p:cNvPr>
          <p:cNvSpPr/>
          <p:nvPr/>
        </p:nvSpPr>
        <p:spPr>
          <a:xfrm>
            <a:off x="4088812" y="781348"/>
            <a:ext cx="37000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Persuasion</a:t>
            </a:r>
          </a:p>
        </p:txBody>
      </p:sp>
    </p:spTree>
    <p:extLst>
      <p:ext uri="{BB962C8B-B14F-4D97-AF65-F5344CB8AC3E}">
        <p14:creationId xmlns:p14="http://schemas.microsoft.com/office/powerpoint/2010/main" val="1031611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B4557-7EEE-4117-B74A-2EC93EB21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27EA5-6B03-49F1-80AF-FBD170441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Mere repeated exposure can affect a person’s evaluations (Zajonc, 1968)</a:t>
            </a:r>
          </a:p>
          <a:p>
            <a:r>
              <a:rPr lang="en-GB" dirty="0"/>
              <a:t>Beliefs regarding the social surrounding are formed through process of social interactions (Moscovici, 1963)</a:t>
            </a:r>
          </a:p>
          <a:p>
            <a:r>
              <a:rPr lang="en-GB" dirty="0"/>
              <a:t>Mimicry and Imitation of other behaviours (Niedenthal et. al., 2001)</a:t>
            </a:r>
          </a:p>
          <a:p>
            <a:r>
              <a:rPr lang="en-GB" dirty="0"/>
              <a:t>Attitudes and behaviours are learnt through observation (Bandura et. Al., 1961)</a:t>
            </a:r>
          </a:p>
          <a:p>
            <a:endParaRPr lang="en-GB" dirty="0"/>
          </a:p>
        </p:txBody>
      </p:sp>
      <p:pic>
        <p:nvPicPr>
          <p:cNvPr id="5122" name="Picture 2" descr="Image result for social interaction">
            <a:extLst>
              <a:ext uri="{FF2B5EF4-FFF2-40B4-BE49-F238E27FC236}">
                <a16:creationId xmlns:a16="http://schemas.microsoft.com/office/drawing/2014/main" id="{E3459467-3700-40E1-BE29-0E1495AE7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022" y="4755552"/>
            <a:ext cx="3457956" cy="185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430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D57-6CD8-4B34-B448-FC80B86B6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825500"/>
          </a:xfrm>
        </p:spPr>
        <p:txBody>
          <a:bodyPr/>
          <a:lstStyle/>
          <a:p>
            <a:r>
              <a:rPr lang="en-GB" dirty="0"/>
              <a:t>It is apparent that older adults are more prejudice than the younger generation and more likely to rely on stereotypes (Hippel. W., 2015)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9E9B65-2525-4AE7-B040-36848FF347AE}"/>
              </a:ext>
            </a:extLst>
          </p:cNvPr>
          <p:cNvSpPr txBox="1"/>
          <p:nvPr/>
        </p:nvSpPr>
        <p:spPr>
          <a:xfrm>
            <a:off x="657225" y="4157663"/>
            <a:ext cx="95583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Aim: </a:t>
            </a:r>
            <a:r>
              <a:rPr lang="en-GB" i="1" dirty="0"/>
              <a:t>Explore the views on race and ethnic differences through the means of different age groups. </a:t>
            </a:r>
          </a:p>
          <a:p>
            <a:endParaRPr lang="en-GB" dirty="0"/>
          </a:p>
          <a:p>
            <a:r>
              <a:rPr lang="en-GB" dirty="0"/>
              <a:t>Hypothesis: </a:t>
            </a:r>
            <a:r>
              <a:rPr lang="en-GB" i="1" dirty="0"/>
              <a:t>The older age group (Group 2) will show a significant difference to the younger age group (Group 1), with results that prejudice is higher.  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34848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07CC1-A43B-4F54-856F-A4271D095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F398D98-D0AF-4F0A-8CF0-82C0DFB84524}"/>
              </a:ext>
            </a:extLst>
          </p:cNvPr>
          <p:cNvSpPr/>
          <p:nvPr/>
        </p:nvSpPr>
        <p:spPr>
          <a:xfrm>
            <a:off x="271848" y="2255108"/>
            <a:ext cx="4361935" cy="39603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25DF3-5260-42FF-B403-A797CB5E84D5}"/>
              </a:ext>
            </a:extLst>
          </p:cNvPr>
          <p:cNvSpPr txBox="1"/>
          <p:nvPr/>
        </p:nvSpPr>
        <p:spPr>
          <a:xfrm>
            <a:off x="420130" y="3429000"/>
            <a:ext cx="334868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1400" b="1" u="sng" dirty="0">
                <a:solidFill>
                  <a:schemeClr val="bg1"/>
                </a:solidFill>
              </a:rPr>
              <a:t>LIFE STAGES</a:t>
            </a:r>
          </a:p>
          <a:p>
            <a:pPr fontAlgn="base"/>
            <a:endParaRPr lang="en-GB" sz="14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infancy years (0–3)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childhood years (4–10)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adolescence years (11–18)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adulthood years (19–65)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later adulthood years </a:t>
            </a:r>
            <a:r>
              <a:rPr lang="en-GB" dirty="0">
                <a:solidFill>
                  <a:schemeClr val="bg1"/>
                </a:solidFill>
              </a:rPr>
              <a:t>(65+)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8E19876A-B727-4EDD-9313-A1BB4E4FB739}"/>
              </a:ext>
            </a:extLst>
          </p:cNvPr>
          <p:cNvSpPr/>
          <p:nvPr/>
        </p:nvSpPr>
        <p:spPr>
          <a:xfrm>
            <a:off x="4765592" y="2255108"/>
            <a:ext cx="4485503" cy="39603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6EABB1-075F-4918-9467-A390E728FDC2}"/>
              </a:ext>
            </a:extLst>
          </p:cNvPr>
          <p:cNvSpPr txBox="1"/>
          <p:nvPr/>
        </p:nvSpPr>
        <p:spPr>
          <a:xfrm>
            <a:off x="4967416" y="3558746"/>
            <a:ext cx="33116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20 participants</a:t>
            </a:r>
          </a:p>
          <a:p>
            <a:r>
              <a:rPr lang="en-GB" dirty="0">
                <a:solidFill>
                  <a:schemeClr val="bg1"/>
                </a:solidFill>
              </a:rPr>
              <a:t>11 female and 9 males</a:t>
            </a:r>
          </a:p>
          <a:p>
            <a:r>
              <a:rPr lang="en-GB" dirty="0">
                <a:solidFill>
                  <a:schemeClr val="bg1"/>
                </a:solidFill>
              </a:rPr>
              <a:t>Mean age of: 25.4 years old</a:t>
            </a:r>
          </a:p>
        </p:txBody>
      </p:sp>
      <p:pic>
        <p:nvPicPr>
          <p:cNvPr id="1026" name="Picture 2" descr="Image result for life stages">
            <a:extLst>
              <a:ext uri="{FF2B5EF4-FFF2-40B4-BE49-F238E27FC236}">
                <a16:creationId xmlns:a16="http://schemas.microsoft.com/office/drawing/2014/main" id="{37FCB6B0-07CF-4DCD-81BB-9441BAEE4E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99" y="5076101"/>
            <a:ext cx="4209149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A40D377-B259-4B5D-B1AC-EB68E2F9B3FC}"/>
              </a:ext>
            </a:extLst>
          </p:cNvPr>
          <p:cNvSpPr/>
          <p:nvPr/>
        </p:nvSpPr>
        <p:spPr>
          <a:xfrm>
            <a:off x="374153" y="5263424"/>
            <a:ext cx="24352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(Smithson, R., 2009). </a:t>
            </a:r>
          </a:p>
        </p:txBody>
      </p:sp>
    </p:spTree>
    <p:extLst>
      <p:ext uri="{BB962C8B-B14F-4D97-AF65-F5344CB8AC3E}">
        <p14:creationId xmlns:p14="http://schemas.microsoft.com/office/powerpoint/2010/main" val="1579867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racist advertisements">
            <a:extLst>
              <a:ext uri="{FF2B5EF4-FFF2-40B4-BE49-F238E27FC236}">
                <a16:creationId xmlns:a16="http://schemas.microsoft.com/office/drawing/2014/main" id="{67FA4B3F-4336-460D-9ADE-70CF086A4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12" y="571500"/>
            <a:ext cx="4899687" cy="628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racist advertisements">
            <a:extLst>
              <a:ext uri="{FF2B5EF4-FFF2-40B4-BE49-F238E27FC236}">
                <a16:creationId xmlns:a16="http://schemas.microsoft.com/office/drawing/2014/main" id="{96C21123-DE68-4D71-925A-01E9B33A8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050" y="3124296"/>
            <a:ext cx="5981700" cy="313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880CE42-9245-4117-B792-17A219C6B48E}"/>
              </a:ext>
            </a:extLst>
          </p:cNvPr>
          <p:cNvSpPr/>
          <p:nvPr/>
        </p:nvSpPr>
        <p:spPr>
          <a:xfrm>
            <a:off x="6096000" y="538973"/>
            <a:ext cx="3748142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EXPOSE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EVALUATE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OPINION!!!</a:t>
            </a:r>
          </a:p>
        </p:txBody>
      </p:sp>
    </p:spTree>
    <p:extLst>
      <p:ext uri="{BB962C8B-B14F-4D97-AF65-F5344CB8AC3E}">
        <p14:creationId xmlns:p14="http://schemas.microsoft.com/office/powerpoint/2010/main" val="3215328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B24C86E-CCD6-4D24-BA39-CE84C595611E}"/>
              </a:ext>
            </a:extLst>
          </p:cNvPr>
          <p:cNvSpPr/>
          <p:nvPr/>
        </p:nvSpPr>
        <p:spPr>
          <a:xfrm>
            <a:off x="643690" y="1565883"/>
            <a:ext cx="2093495" cy="2464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9FC4245-F8A9-47F3-9A93-2C6F25A781F1}"/>
              </a:ext>
            </a:extLst>
          </p:cNvPr>
          <p:cNvSpPr/>
          <p:nvPr/>
        </p:nvSpPr>
        <p:spPr>
          <a:xfrm>
            <a:off x="8357937" y="4030579"/>
            <a:ext cx="2999874" cy="21015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F18B5E3-C047-437B-B5CF-7008F0642749}"/>
              </a:ext>
            </a:extLst>
          </p:cNvPr>
          <p:cNvSpPr/>
          <p:nvPr/>
        </p:nvSpPr>
        <p:spPr>
          <a:xfrm>
            <a:off x="3438024" y="2526633"/>
            <a:ext cx="2827421" cy="15039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0E0C407-8AD6-4994-A53D-06A7FDC4A2CA}"/>
              </a:ext>
            </a:extLst>
          </p:cNvPr>
          <p:cNvSpPr/>
          <p:nvPr/>
        </p:nvSpPr>
        <p:spPr>
          <a:xfrm>
            <a:off x="6966284" y="1387642"/>
            <a:ext cx="4483769" cy="16964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D9D3DB-99EC-4616-B9B3-EB683505D23A}"/>
              </a:ext>
            </a:extLst>
          </p:cNvPr>
          <p:cNvSpPr txBox="1"/>
          <p:nvPr/>
        </p:nvSpPr>
        <p:spPr>
          <a:xfrm>
            <a:off x="7267073" y="1814126"/>
            <a:ext cx="40907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How often do you view advertisements that show diversity?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E81059-7C31-434D-BA29-8CE30C9AA2DA}"/>
              </a:ext>
            </a:extLst>
          </p:cNvPr>
          <p:cNvSpPr txBox="1"/>
          <p:nvPr/>
        </p:nvSpPr>
        <p:spPr>
          <a:xfrm>
            <a:off x="8654716" y="4455694"/>
            <a:ext cx="24063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How racially insensitive would you say the images/videos are?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506169-6215-4C1E-AB25-7D726AD94AE6}"/>
              </a:ext>
            </a:extLst>
          </p:cNvPr>
          <p:cNvSpPr txBox="1"/>
          <p:nvPr/>
        </p:nvSpPr>
        <p:spPr>
          <a:xfrm>
            <a:off x="3730790" y="2772144"/>
            <a:ext cx="21777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How often do you have access to advertisements?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6F77751-0478-4618-A6A0-6BF26B1D46FE}"/>
              </a:ext>
            </a:extLst>
          </p:cNvPr>
          <p:cNvSpPr txBox="1"/>
          <p:nvPr/>
        </p:nvSpPr>
        <p:spPr>
          <a:xfrm>
            <a:off x="749969" y="2027548"/>
            <a:ext cx="19571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How often do advertisements entice you to buy the product?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692296-6305-4049-B236-27A43CC4D7F6}"/>
              </a:ext>
            </a:extLst>
          </p:cNvPr>
          <p:cNvSpPr/>
          <p:nvPr/>
        </p:nvSpPr>
        <p:spPr>
          <a:xfrm>
            <a:off x="214167" y="4455694"/>
            <a:ext cx="752802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Examples of questions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asked: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4780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E91D2-5B4B-4022-9C74-038F1BE9F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Results</a:t>
            </a:r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03C7582F-6547-4E57-AD5D-DB9F6BE805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4440520"/>
              </p:ext>
            </p:extLst>
          </p:nvPr>
        </p:nvGraphicFramePr>
        <p:xfrm>
          <a:off x="1154954" y="2514598"/>
          <a:ext cx="3693360" cy="41869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0" name="Chart 19">
            <a:extLst>
              <a:ext uri="{FF2B5EF4-FFF2-40B4-BE49-F238E27FC236}">
                <a16:creationId xmlns:a16="http://schemas.microsoft.com/office/drawing/2014/main" id="{259C1348-3167-457E-8CDB-7F02A8FC64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82097419"/>
              </p:ext>
            </p:extLst>
          </p:nvPr>
        </p:nvGraphicFramePr>
        <p:xfrm>
          <a:off x="6260441" y="2678410"/>
          <a:ext cx="4583772" cy="38593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393422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9DC9B07-B38A-420B-8789-C8A74C6635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6770738"/>
              </p:ext>
            </p:extLst>
          </p:nvPr>
        </p:nvGraphicFramePr>
        <p:xfrm>
          <a:off x="2032001" y="2391304"/>
          <a:ext cx="7712075" cy="44666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50866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B4B00-6751-4E0B-AD49-9D905639A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Discussion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1D88E-C390-4072-A28C-AF03146A3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Question 1: Group 2 were less prejudice – age range, maturity, understanding.</a:t>
            </a:r>
          </a:p>
          <a:p>
            <a:r>
              <a:rPr lang="en-GB" dirty="0"/>
              <a:t>Question 2: Group 1 viewed more diverse advertisements – TV programmes</a:t>
            </a:r>
          </a:p>
          <a:p>
            <a:r>
              <a:rPr lang="en-GB" dirty="0"/>
              <a:t>Question 3: Group 1 were more likely to buy a product due to advertisement – beauty (females), age group (more prone to think about looks and how they are perceived within society – technology!)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use of attractiveness, likability and similarities have an impact.</a:t>
            </a:r>
          </a:p>
          <a:p>
            <a:r>
              <a:rPr lang="en-GB" dirty="0"/>
              <a:t>Social learning and social cognition – imitation of other behaviours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376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3A7D3-35EE-4259-9252-5C0BED8D4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C4156-1888-4AF5-942C-AD64D35F9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Lord, C. G., Ross, L., &amp; Lepper, M. R. (1979). Biased assimilation and attitude polarization: The effects of prior theories on subsequently considered evidence. </a:t>
            </a:r>
            <a:r>
              <a:rPr lang="en-GB" i="1" dirty="0"/>
              <a:t>Journal of Personality and Social Psychology, 37</a:t>
            </a:r>
            <a:r>
              <a:rPr lang="en-GB" dirty="0"/>
              <a:t>(11), 2098-2109.</a:t>
            </a:r>
          </a:p>
          <a:p>
            <a:r>
              <a:rPr lang="en-GB" dirty="0"/>
              <a:t>Zajonc, R. B. (1968). Attitudinal effects of mere exposure. </a:t>
            </a:r>
            <a:r>
              <a:rPr lang="en-GB" i="1" dirty="0"/>
              <a:t>Journal of Personality and Social Psychology, 9</a:t>
            </a:r>
            <a:r>
              <a:rPr lang="en-GB" dirty="0"/>
              <a:t>(2, Pt.2), 1-27.</a:t>
            </a:r>
          </a:p>
          <a:p>
            <a:r>
              <a:rPr lang="en-GB" dirty="0"/>
              <a:t>Moscovici, S. (1963). Attitudes and Opinions. </a:t>
            </a:r>
            <a:r>
              <a:rPr lang="en-GB" i="1" dirty="0"/>
              <a:t>Annual Review of Psychology. 14</a:t>
            </a:r>
            <a:r>
              <a:rPr lang="en-GB" dirty="0"/>
              <a:t>(1). 231-260.</a:t>
            </a:r>
          </a:p>
          <a:p>
            <a:r>
              <a:rPr lang="en-GB" dirty="0"/>
              <a:t>Niedenthal, P.M., Brauer, M., Halberstadt, J.B., Innes-Ker, Å. (2001). When did her smile drop? Facial mimicry and the influences of emotional state on the detection of change in emotional expression. Cognition &amp; Emotion, 15, 853–864</a:t>
            </a:r>
          </a:p>
          <a:p>
            <a:r>
              <a:rPr lang="en-GB" dirty="0"/>
              <a:t>Bandura, A., Ross, D., &amp; Ross, S. A. (1961). Transmission of aggression through imitation of aggressive models. </a:t>
            </a:r>
            <a:r>
              <a:rPr lang="en-GB" i="1" dirty="0"/>
              <a:t>The Journal of Abnormal and Social Psychology, 63</a:t>
            </a:r>
            <a:r>
              <a:rPr lang="en-GB" dirty="0"/>
              <a:t>(3), 575-582.</a:t>
            </a:r>
          </a:p>
          <a:p>
            <a:r>
              <a:rPr lang="en-GB" dirty="0"/>
              <a:t>Smithson, R.(2009). </a:t>
            </a:r>
            <a:r>
              <a:rPr lang="en-GB" i="1" dirty="0"/>
              <a:t>AQA Health and Social Care: Student’s Book. OUP Oxford.</a:t>
            </a:r>
          </a:p>
          <a:p>
            <a:r>
              <a:rPr lang="en-GB" i="1" dirty="0"/>
              <a:t>Hippel, W. (2015, July 17). Do people become more prejudice as they grow older? Retrieved from </a:t>
            </a:r>
            <a:r>
              <a:rPr lang="en-GB" i="1" dirty="0">
                <a:hlinkClick r:id="rId2"/>
              </a:rPr>
              <a:t>http://www.bbc.co.uk/news/magazine-33523313</a:t>
            </a: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41074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980</TotalTime>
  <Words>454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 Boardroom</vt:lpstr>
      <vt:lpstr>Attitude formation: the use of different cultural backgrounds within media</vt:lpstr>
      <vt:lpstr>Introduction</vt:lpstr>
      <vt:lpstr>PowerPoint Presentation</vt:lpstr>
      <vt:lpstr>Literature Review</vt:lpstr>
      <vt:lpstr>PowerPoint Presentation</vt:lpstr>
      <vt:lpstr>Methodology</vt:lpstr>
      <vt:lpstr>PowerPoint Presentation</vt:lpstr>
      <vt:lpstr>PowerPoint Presentation</vt:lpstr>
      <vt:lpstr>Results</vt:lpstr>
      <vt:lpstr>PowerPoint Presentation</vt:lpstr>
      <vt:lpstr>Discussion and 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Harries</dc:creator>
  <cp:lastModifiedBy>Ceri Harries</cp:lastModifiedBy>
  <cp:revision>19</cp:revision>
  <dcterms:created xsi:type="dcterms:W3CDTF">2018-04-30T17:37:03Z</dcterms:created>
  <dcterms:modified xsi:type="dcterms:W3CDTF">2018-05-01T09:57:04Z</dcterms:modified>
</cp:coreProperties>
</file>