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667" r:id="rId1"/>
  </p:sldMasterIdLst>
  <p:notesMasterIdLst>
    <p:notesMasterId r:id="rId38"/>
  </p:notesMasterIdLst>
  <p:handoutMasterIdLst>
    <p:handoutMasterId r:id="rId39"/>
  </p:handoutMasterIdLst>
  <p:sldIdLst>
    <p:sldId id="256" r:id="rId2"/>
    <p:sldId id="285" r:id="rId3"/>
    <p:sldId id="257" r:id="rId4"/>
    <p:sldId id="288" r:id="rId5"/>
    <p:sldId id="284" r:id="rId6"/>
    <p:sldId id="262" r:id="rId7"/>
    <p:sldId id="286" r:id="rId8"/>
    <p:sldId id="264" r:id="rId9"/>
    <p:sldId id="304" r:id="rId10"/>
    <p:sldId id="305" r:id="rId11"/>
    <p:sldId id="306" r:id="rId12"/>
    <p:sldId id="267" r:id="rId13"/>
    <p:sldId id="268" r:id="rId14"/>
    <p:sldId id="292" r:id="rId15"/>
    <p:sldId id="300" r:id="rId16"/>
    <p:sldId id="258" r:id="rId17"/>
    <p:sldId id="282" r:id="rId18"/>
    <p:sldId id="301" r:id="rId19"/>
    <p:sldId id="293" r:id="rId20"/>
    <p:sldId id="270" r:id="rId21"/>
    <p:sldId id="259" r:id="rId22"/>
    <p:sldId id="289" r:id="rId23"/>
    <p:sldId id="290" r:id="rId24"/>
    <p:sldId id="271" r:id="rId25"/>
    <p:sldId id="273" r:id="rId26"/>
    <p:sldId id="295" r:id="rId27"/>
    <p:sldId id="272" r:id="rId28"/>
    <p:sldId id="302" r:id="rId29"/>
    <p:sldId id="260" r:id="rId30"/>
    <p:sldId id="280" r:id="rId31"/>
    <p:sldId id="261" r:id="rId32"/>
    <p:sldId id="274" r:id="rId33"/>
    <p:sldId id="275" r:id="rId34"/>
    <p:sldId id="276" r:id="rId35"/>
    <p:sldId id="277" r:id="rId36"/>
    <p:sldId id="278" r:id="rId3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72"/>
  </p:normalViewPr>
  <p:slideViewPr>
    <p:cSldViewPr>
      <p:cViewPr varScale="1">
        <p:scale>
          <a:sx n="99" d="100"/>
          <a:sy n="99" d="100"/>
        </p:scale>
        <p:origin x="14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DB8DC61D-CB6A-7D5C-1976-37AC713FAB4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6175" y="687388"/>
            <a:ext cx="4565650" cy="34258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49547631-8A71-707F-EF39-3227D4544DB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notes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MS PGothic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MS PGothic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ACC11-F63A-EB90-E522-B9A7D25884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A70FD-59CF-9933-6E91-2C6C7D07E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DA0B2-3F00-F6B6-AD74-8E96FE88E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05329-AD34-384B-A35F-64E172EA486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0483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1511-41CA-B2B2-B0A0-E2A9B1BBC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BE107D-2C58-98AC-1DDD-FB971C93E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A2514-3103-AB20-8D8A-9C013A2B4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97C686-080A-1442-9C19-05027AB5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5897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75DA4-749A-D6FD-FA1D-80A12E0FC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8FAA7-0BED-2DA5-9A3E-24177CC1C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95B2E-C2C1-F7EA-5DBB-BAEE4BE35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E1003B-39EE-C241-B482-7FFA91C959E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4687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75F3D7C-A6EB-27E0-4F8E-E067830F4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1FB3CEB-97FD-411B-D93A-9690B04BC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1FED710-8BE6-59C5-CEC1-727B6AFF7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CEB102-C924-954A-B859-3D118A97AF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5787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EC247D8-67FC-77E7-B6CC-285D82341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DDBCE5E-1391-4691-C91D-7FBDD06C3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03B71F4-D8E5-1497-51E4-FB66CCCF1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5369D-6921-3446-8D4C-83E829BA70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2049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023472D-CCBF-D82C-CA07-C2FB100FB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9E68A40-653E-2F76-1848-A2DDCF5BA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953AE6-F2B4-055E-A2FF-53A642479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10F3CC-ABCE-8543-97BA-07F3DFE3856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6106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72A5A70-A4F5-C380-8DBF-F151C322A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F6683E6-BA27-B8DE-432E-28561C8A3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E2D895C-214C-DBF7-CCD0-5C4FE21E0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BDCFC0-5BF5-BE4D-AC5B-731A680044B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9324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B1A5080-81AC-C261-8AC9-0589146B2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B0F43E9-E501-C491-97A8-D1655AB6B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9BBDE9E-A7AC-25A6-2521-E61ED8311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F2244F-697A-3A4A-81ED-FCA8C36F822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5296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D2BF7C9-D3A9-9D52-B2A3-86CFFD465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B617CB1-5792-AA38-B4EB-277B76CAA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DAA3D3A-F373-B5F1-06B4-E93CDEEDF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B564A9-1728-C245-842E-0CEE09366F2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7003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1283E-AF8B-725F-B04D-1D388BB87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C7E6C-E5F8-5004-205F-168EC379D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65D136-98D5-CFAD-CDD2-08D885C99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8337A1-9D13-D943-8A60-AFABD8424E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8555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9C37B-00A3-669A-AC82-ACF220BAA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E0927-270C-C966-3B6A-68381855D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BB61C-DDD9-7B23-E0A1-AF79FB5BF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3C626C-5688-9A49-AF58-B58F22CDAD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70764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A3EA97-43CD-CA18-86FD-A33142EC58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49FA69-B637-3A26-3E41-6F4DF870D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A969F2-EB9C-F165-D33D-07F4410D4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2E0C5B92-DE8D-3D48-8027-21B3725E1A5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2551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152400"/>
            <a:ext cx="7696200" cy="5334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026055B-4719-3BC0-9DC4-EE87A3DFFF4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7A0AF3A1-0C7D-AB9A-E4FA-D45ECF8FB5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4DEDFD85-3366-13F7-7C73-61BF53E29DD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7B1FA4-3072-6D41-AD2E-CF49D04D82A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7873466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D70556B-F4E1-2775-0385-6F93F452822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69AD8FB-EE6E-D56E-AF3C-C5E05ABBB00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B59C6-169E-DA4F-EF58-2884A7D0EB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Verdana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64856-1086-A0BE-C0A5-ABCD58BAFA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Verdana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7880C-2766-A28F-2957-8B3605DBFF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0CAED1B0-BA5D-8A42-BF6A-0EC786AA7ED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itchFamily="34" charset="-128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5CF7340-0720-AC70-FF20-10151E8CA47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757238" y="244475"/>
            <a:ext cx="8386762" cy="7461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z="4000"/>
              <a:t>The Endocrine System</a:t>
            </a:r>
          </a:p>
        </p:txBody>
      </p:sp>
      <p:pic>
        <p:nvPicPr>
          <p:cNvPr id="3075" name="Picture 3">
            <a:extLst>
              <a:ext uri="{FF2B5EF4-FFF2-40B4-BE49-F238E27FC236}">
                <a16:creationId xmlns:a16="http://schemas.microsoft.com/office/drawing/2014/main" id="{9DE37684-B674-D777-96A7-ED9F699EDC8E}"/>
              </a:ext>
            </a:extLst>
          </p:cNvPr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990600"/>
            <a:ext cx="5765800" cy="544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A1D55DF-ECEC-FF7A-56C0-D1CFA237062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158750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/>
              <a:t>Exocrine or Endocrine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87E7871F-E156-768D-2B0E-6AECF5F678B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30725"/>
          </a:xfrm>
        </p:spPr>
        <p:txBody>
          <a:bodyPr/>
          <a:lstStyle/>
          <a:p>
            <a:pPr eaLnBrk="1" hangingPunct="1"/>
            <a:r>
              <a:rPr lang="en-US" altLang="en-US"/>
              <a:t>Exocrine – release products (enzymes) into ducts</a:t>
            </a:r>
          </a:p>
          <a:p>
            <a:pPr lvl="1" eaLnBrk="1" hangingPunct="1">
              <a:buFontTx/>
              <a:buNone/>
            </a:pPr>
            <a:r>
              <a:rPr lang="en-US" altLang="en-US"/>
              <a:t>e.g. Sweat, tears, digestive juices</a:t>
            </a:r>
          </a:p>
          <a:p>
            <a:pPr lvl="1" eaLnBrk="1" hangingPunct="1"/>
            <a:endParaRPr lang="en-US" altLang="en-US"/>
          </a:p>
          <a:p>
            <a:pPr eaLnBrk="1" hangingPunct="1"/>
            <a:r>
              <a:rPr lang="en-US" altLang="en-US"/>
              <a:t>Endocrine – directly to bloodstream; NO DUCTS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/>
              <a:t>	e.g. Hormones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07324007-00E8-DDD6-7EC8-518B60BD48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/>
              <a:t>Mechanisms of the Endocrine System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E891DDA-9032-5F05-0862-E56B344BB0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600200"/>
            <a:ext cx="8007350" cy="4495800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457200" indent="-457200" eaLnBrk="1" hangingPunct="1">
              <a:lnSpc>
                <a:spcPct val="90000"/>
              </a:lnSpc>
              <a:buFont typeface="Calibri" panose="020F0502020204030204" pitchFamily="34" charset="0"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Controls the processes involved in movement and physiological equilibrium.</a:t>
            </a:r>
          </a:p>
          <a:p>
            <a:pPr marL="457200" indent="-457200" eaLnBrk="1" hangingPunct="1">
              <a:lnSpc>
                <a:spcPct val="90000"/>
              </a:lnSpc>
              <a:buFont typeface="Calibri" panose="020F0502020204030204" pitchFamily="34" charset="0"/>
              <a:buAutoNum type="arabicPeriod"/>
            </a:pPr>
            <a:endParaRPr lang="en-US" altLang="en-US" sz="2400"/>
          </a:p>
          <a:p>
            <a:pPr marL="457200" indent="-457200" eaLnBrk="1" hangingPunct="1">
              <a:lnSpc>
                <a:spcPct val="90000"/>
              </a:lnSpc>
              <a:buFont typeface="Calibri" panose="020F0502020204030204" pitchFamily="34" charset="0"/>
              <a:buAutoNum type="arabicPeriod"/>
            </a:pPr>
            <a:r>
              <a:rPr lang="en-US" altLang="en-US" sz="2400"/>
              <a:t>Includes all tissues or glands that secrete hormones into the blood.</a:t>
            </a:r>
          </a:p>
          <a:p>
            <a:pPr marL="457200" indent="-457200" eaLnBrk="1" hangingPunct="1">
              <a:lnSpc>
                <a:spcPct val="90000"/>
              </a:lnSpc>
              <a:buFont typeface="Calibri" panose="020F0502020204030204" pitchFamily="34" charset="0"/>
              <a:buAutoNum type="arabicPeriod"/>
            </a:pPr>
            <a:endParaRPr lang="en-US" altLang="en-US" sz="2400"/>
          </a:p>
          <a:p>
            <a:pPr marL="457200" indent="-457200" eaLnBrk="1" hangingPunct="1">
              <a:lnSpc>
                <a:spcPct val="90000"/>
              </a:lnSpc>
              <a:buFont typeface="Calibri" panose="020F0502020204030204" pitchFamily="34" charset="0"/>
              <a:buAutoNum type="arabicPeriod"/>
            </a:pPr>
            <a:r>
              <a:rPr lang="en-US" altLang="en-US" sz="2400">
                <a:solidFill>
                  <a:srgbClr val="FF0000"/>
                </a:solidFill>
              </a:rPr>
              <a:t>Secretion of most hormones is regulated by a negative feedback system.</a:t>
            </a:r>
          </a:p>
          <a:p>
            <a:pPr marL="457200" indent="-457200" eaLnBrk="1" hangingPunct="1">
              <a:lnSpc>
                <a:spcPct val="90000"/>
              </a:lnSpc>
              <a:buFont typeface="Calibri" panose="020F0502020204030204" pitchFamily="34" charset="0"/>
              <a:buAutoNum type="arabicPeriod"/>
            </a:pPr>
            <a:endParaRPr lang="en-US" altLang="en-US" sz="2400"/>
          </a:p>
          <a:p>
            <a:pPr marL="457200" indent="-457200" eaLnBrk="1" hangingPunct="1">
              <a:lnSpc>
                <a:spcPct val="90000"/>
              </a:lnSpc>
              <a:buFont typeface="Calibri" panose="020F0502020204030204" pitchFamily="34" charset="0"/>
              <a:buAutoNum type="arabicPeriod"/>
            </a:pPr>
            <a:r>
              <a:rPr lang="en-US" altLang="en-US" sz="2400"/>
              <a:t>The number of receptors for a specific hormone can be altered to meet the body</a:t>
            </a:r>
            <a:r>
              <a:rPr lang="ja-JP" altLang="en-US" sz="2400">
                <a:latin typeface="Arial" panose="020B0604020202020204" pitchFamily="34" charset="0"/>
              </a:rPr>
              <a:t>’</a:t>
            </a:r>
            <a:r>
              <a:rPr lang="en-US" altLang="ja-JP" sz="2400"/>
              <a:t>s demand.</a:t>
            </a:r>
            <a:endParaRPr lang="en-US" altLang="en-US" sz="240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io_ch39_4155">
            <a:extLst>
              <a:ext uri="{FF2B5EF4-FFF2-40B4-BE49-F238E27FC236}">
                <a16:creationId xmlns:a16="http://schemas.microsoft.com/office/drawing/2014/main" id="{79A1261F-61D0-3775-137B-48A5824B9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1371600"/>
            <a:ext cx="3281363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 Box 3">
            <a:extLst>
              <a:ext uri="{FF2B5EF4-FFF2-40B4-BE49-F238E27FC236}">
                <a16:creationId xmlns:a16="http://schemas.microsoft.com/office/drawing/2014/main" id="{7061C724-BE83-D301-43EB-81EB09DC43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3113" y="1219200"/>
            <a:ext cx="20701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Hypothalamus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hypothalamus makes hormones that control the pituitary gland.  In addition, it makes hormones that are stored in the pituitary gland.</a:t>
            </a:r>
          </a:p>
        </p:txBody>
      </p:sp>
      <p:sp>
        <p:nvSpPr>
          <p:cNvPr id="7172" name="Text Box 4">
            <a:extLst>
              <a:ext uri="{FF2B5EF4-FFF2-40B4-BE49-F238E27FC236}">
                <a16:creationId xmlns:a16="http://schemas.microsoft.com/office/drawing/2014/main" id="{54BDA880-AD02-2926-6E4D-AC7AAE27E9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3113" y="2354263"/>
            <a:ext cx="2184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Pituitary gland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pituitary gland produces hormones that regulate many of the other endocrine glands.</a:t>
            </a:r>
          </a:p>
        </p:txBody>
      </p:sp>
      <p:sp>
        <p:nvSpPr>
          <p:cNvPr id="7173" name="Text Box 5">
            <a:extLst>
              <a:ext uri="{FF2B5EF4-FFF2-40B4-BE49-F238E27FC236}">
                <a16:creationId xmlns:a16="http://schemas.microsoft.com/office/drawing/2014/main" id="{350ECB60-15F8-09B2-4900-36E4B9449C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3113" y="3238500"/>
            <a:ext cx="18542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Parathyroid glands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These four glands release parathyroid hormone, which regulate the level of calcium in the blood.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7174" name="Text Box 6">
            <a:extLst>
              <a:ext uri="{FF2B5EF4-FFF2-40B4-BE49-F238E27FC236}">
                <a16:creationId xmlns:a16="http://schemas.microsoft.com/office/drawing/2014/main" id="{47579868-0CAC-A395-09B0-17E435ECE8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3113" y="4279900"/>
            <a:ext cx="2133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Thymus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During childhood, the thymus releases thymosin, which stimulates Tcell development.</a:t>
            </a:r>
          </a:p>
        </p:txBody>
      </p:sp>
      <p:sp>
        <p:nvSpPr>
          <p:cNvPr id="7175" name="Text Box 7">
            <a:extLst>
              <a:ext uri="{FF2B5EF4-FFF2-40B4-BE49-F238E27FC236}">
                <a16:creationId xmlns:a16="http://schemas.microsoft.com/office/drawing/2014/main" id="{9D29A720-8DBB-7F0A-673B-559CCD70C9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3113" y="5149850"/>
            <a:ext cx="2311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Adrenal glands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adrenal glands release epinephrine and nonepinephrine, which help the body deal with stress.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7176" name="Text Box 8">
            <a:extLst>
              <a:ext uri="{FF2B5EF4-FFF2-40B4-BE49-F238E27FC236}">
                <a16:creationId xmlns:a16="http://schemas.microsoft.com/office/drawing/2014/main" id="{ECB1E483-366F-F074-1413-63B02E0405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4800" y="1206500"/>
            <a:ext cx="27051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Pineal gland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pineal gland releases melatonin, which is involved in rhythmic activities, such as daily sleep-wake cycles.</a:t>
            </a:r>
          </a:p>
        </p:txBody>
      </p:sp>
      <p:sp>
        <p:nvSpPr>
          <p:cNvPr id="7177" name="Text Box 9">
            <a:extLst>
              <a:ext uri="{FF2B5EF4-FFF2-40B4-BE49-F238E27FC236}">
                <a16:creationId xmlns:a16="http://schemas.microsoft.com/office/drawing/2014/main" id="{C70B4659-F978-A390-13DF-2F0AD5F70F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4800" y="2260600"/>
            <a:ext cx="24130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Thyroid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thyroid produces thyroxine, which regulates metabolism.</a:t>
            </a:r>
          </a:p>
        </p:txBody>
      </p:sp>
      <p:sp>
        <p:nvSpPr>
          <p:cNvPr id="7178" name="Text Box 10">
            <a:extLst>
              <a:ext uri="{FF2B5EF4-FFF2-40B4-BE49-F238E27FC236}">
                <a16:creationId xmlns:a16="http://schemas.microsoft.com/office/drawing/2014/main" id="{8BD982F2-FA1A-F7DB-F639-D6E49EAFAA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4800" y="2933700"/>
            <a:ext cx="31750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Pancreas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pancreas produces insulin and glucagon, which regulate the level of glucose in the blood.</a:t>
            </a:r>
          </a:p>
        </p:txBody>
      </p:sp>
      <p:sp>
        <p:nvSpPr>
          <p:cNvPr id="7179" name="Text Box 11">
            <a:extLst>
              <a:ext uri="{FF2B5EF4-FFF2-40B4-BE49-F238E27FC236}">
                <a16:creationId xmlns:a16="http://schemas.microsoft.com/office/drawing/2014/main" id="{DED11883-95DD-DD4E-8916-223BF47954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4800" y="3683000"/>
            <a:ext cx="34290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Ovary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ovaries produce estrogen and progesterone.  Estrogen is required for the development of secondary sex characteristics and for the development of eggs.  Progesterone prepares the uterus for a fertilized egg.</a:t>
            </a:r>
          </a:p>
        </p:txBody>
      </p:sp>
      <p:sp>
        <p:nvSpPr>
          <p:cNvPr id="7180" name="Text Box 12">
            <a:extLst>
              <a:ext uri="{FF2B5EF4-FFF2-40B4-BE49-F238E27FC236}">
                <a16:creationId xmlns:a16="http://schemas.microsoft.com/office/drawing/2014/main" id="{0F642FC6-C321-8B44-17E8-E5A2FF36DB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1000" y="4889500"/>
            <a:ext cx="23622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000" b="1">
                <a:latin typeface="Arial" panose="020B0604020202020204" pitchFamily="34" charset="0"/>
              </a:rPr>
              <a:t>Testis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</a:rPr>
              <a:t>The testes produce testosterone, which is responsible for sperm production and the development of male secondary sex characteristics</a:t>
            </a:r>
          </a:p>
        </p:txBody>
      </p:sp>
      <p:sp>
        <p:nvSpPr>
          <p:cNvPr id="7181" name="Text Box 13">
            <a:extLst>
              <a:ext uri="{FF2B5EF4-FFF2-40B4-BE49-F238E27FC236}">
                <a16:creationId xmlns:a16="http://schemas.microsoft.com/office/drawing/2014/main" id="{99B08C6F-5042-0FAA-A2D5-75B005CA7D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762000"/>
            <a:ext cx="170973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</a:rPr>
              <a:t>Section 39-1</a:t>
            </a:r>
          </a:p>
        </p:txBody>
      </p:sp>
      <p:sp>
        <p:nvSpPr>
          <p:cNvPr id="54286" name="Rectangle 14">
            <a:extLst>
              <a:ext uri="{FF2B5EF4-FFF2-40B4-BE49-F238E27FC236}">
                <a16:creationId xmlns:a16="http://schemas.microsoft.com/office/drawing/2014/main" id="{925FF511-7C12-E403-3045-56AA53802DD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989013" y="469900"/>
            <a:ext cx="6375400" cy="4381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Endocrine Glands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Line 2">
            <a:extLst>
              <a:ext uri="{FF2B5EF4-FFF2-40B4-BE49-F238E27FC236}">
                <a16:creationId xmlns:a16="http://schemas.microsoft.com/office/drawing/2014/main" id="{ACB9EDB9-5C8A-34BB-246A-050A9B12E424}"/>
              </a:ext>
            </a:extLst>
          </p:cNvPr>
          <p:cNvSpPr>
            <a:spLocks noChangeShapeType="1"/>
          </p:cNvSpPr>
          <p:nvPr/>
        </p:nvSpPr>
        <p:spPr bwMode="auto">
          <a:xfrm>
            <a:off x="984250" y="32051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5" name="Line 3">
            <a:extLst>
              <a:ext uri="{FF2B5EF4-FFF2-40B4-BE49-F238E27FC236}">
                <a16:creationId xmlns:a16="http://schemas.microsoft.com/office/drawing/2014/main" id="{02182DD4-EB86-CB3D-EBF9-C129D602C4F0}"/>
              </a:ext>
            </a:extLst>
          </p:cNvPr>
          <p:cNvSpPr>
            <a:spLocks noChangeShapeType="1"/>
          </p:cNvSpPr>
          <p:nvPr/>
        </p:nvSpPr>
        <p:spPr bwMode="auto">
          <a:xfrm>
            <a:off x="2419350" y="32051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6" name="Line 4">
            <a:extLst>
              <a:ext uri="{FF2B5EF4-FFF2-40B4-BE49-F238E27FC236}">
                <a16:creationId xmlns:a16="http://schemas.microsoft.com/office/drawing/2014/main" id="{93545DAB-EDBC-FBE3-73B8-C7B2D962C634}"/>
              </a:ext>
            </a:extLst>
          </p:cNvPr>
          <p:cNvSpPr>
            <a:spLocks noChangeShapeType="1"/>
          </p:cNvSpPr>
          <p:nvPr/>
        </p:nvSpPr>
        <p:spPr bwMode="auto">
          <a:xfrm>
            <a:off x="3854450" y="32051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7" name="Line 5">
            <a:extLst>
              <a:ext uri="{FF2B5EF4-FFF2-40B4-BE49-F238E27FC236}">
                <a16:creationId xmlns:a16="http://schemas.microsoft.com/office/drawing/2014/main" id="{33921D0D-9041-3D59-0E66-015FC95F566D}"/>
              </a:ext>
            </a:extLst>
          </p:cNvPr>
          <p:cNvSpPr>
            <a:spLocks noChangeShapeType="1"/>
          </p:cNvSpPr>
          <p:nvPr/>
        </p:nvSpPr>
        <p:spPr bwMode="auto">
          <a:xfrm>
            <a:off x="5289550" y="32051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8" name="Line 6">
            <a:extLst>
              <a:ext uri="{FF2B5EF4-FFF2-40B4-BE49-F238E27FC236}">
                <a16:creationId xmlns:a16="http://schemas.microsoft.com/office/drawing/2014/main" id="{6978A0D7-14C6-62F2-314D-74D2FE5444E5}"/>
              </a:ext>
            </a:extLst>
          </p:cNvPr>
          <p:cNvSpPr>
            <a:spLocks noChangeShapeType="1"/>
          </p:cNvSpPr>
          <p:nvPr/>
        </p:nvSpPr>
        <p:spPr bwMode="auto">
          <a:xfrm>
            <a:off x="6724650" y="32051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9" name="Line 7">
            <a:extLst>
              <a:ext uri="{FF2B5EF4-FFF2-40B4-BE49-F238E27FC236}">
                <a16:creationId xmlns:a16="http://schemas.microsoft.com/office/drawing/2014/main" id="{4895EBE4-4472-2A8F-CFC9-F536BE5AB651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9750" y="32051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00" name="Text Box 8">
            <a:extLst>
              <a:ext uri="{FF2B5EF4-FFF2-40B4-BE49-F238E27FC236}">
                <a16:creationId xmlns:a16="http://schemas.microsoft.com/office/drawing/2014/main" id="{42F52E3F-1AD5-47E0-37EE-AEBB77176A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6550" y="1985963"/>
            <a:ext cx="8382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regulates</a:t>
            </a:r>
          </a:p>
        </p:txBody>
      </p:sp>
      <p:sp>
        <p:nvSpPr>
          <p:cNvPr id="8201" name="Line 9">
            <a:extLst>
              <a:ext uri="{FF2B5EF4-FFF2-40B4-BE49-F238E27FC236}">
                <a16:creationId xmlns:a16="http://schemas.microsoft.com/office/drawing/2014/main" id="{B057B26D-AD64-F589-87AA-70D65F48EBCF}"/>
              </a:ext>
            </a:extLst>
          </p:cNvPr>
          <p:cNvSpPr>
            <a:spLocks noChangeShapeType="1"/>
          </p:cNvSpPr>
          <p:nvPr/>
        </p:nvSpPr>
        <p:spPr bwMode="auto">
          <a:xfrm>
            <a:off x="971550" y="2366963"/>
            <a:ext cx="718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02" name="Line 10">
            <a:extLst>
              <a:ext uri="{FF2B5EF4-FFF2-40B4-BE49-F238E27FC236}">
                <a16:creationId xmlns:a16="http://schemas.microsoft.com/office/drawing/2014/main" id="{D861899A-4E36-1E02-5E1A-FF3B28C42867}"/>
              </a:ext>
            </a:extLst>
          </p:cNvPr>
          <p:cNvSpPr>
            <a:spLocks noChangeShapeType="1"/>
          </p:cNvSpPr>
          <p:nvPr/>
        </p:nvSpPr>
        <p:spPr bwMode="auto">
          <a:xfrm>
            <a:off x="984250" y="23669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03" name="Oval 11">
            <a:extLst>
              <a:ext uri="{FF2B5EF4-FFF2-40B4-BE49-F238E27FC236}">
                <a16:creationId xmlns:a16="http://schemas.microsoft.com/office/drawing/2014/main" id="{59B78840-BD55-F917-D558-19D19FE728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750" y="26082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04" name="Line 12">
            <a:extLst>
              <a:ext uri="{FF2B5EF4-FFF2-40B4-BE49-F238E27FC236}">
                <a16:creationId xmlns:a16="http://schemas.microsoft.com/office/drawing/2014/main" id="{5C72FD78-8620-5CB2-C01F-761B2176FAE7}"/>
              </a:ext>
            </a:extLst>
          </p:cNvPr>
          <p:cNvSpPr>
            <a:spLocks noChangeShapeType="1"/>
          </p:cNvSpPr>
          <p:nvPr/>
        </p:nvSpPr>
        <p:spPr bwMode="auto">
          <a:xfrm>
            <a:off x="2419350" y="23669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05" name="Oval 13">
            <a:extLst>
              <a:ext uri="{FF2B5EF4-FFF2-40B4-BE49-F238E27FC236}">
                <a16:creationId xmlns:a16="http://schemas.microsoft.com/office/drawing/2014/main" id="{03353027-BAEE-2311-9398-5D113E6B91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850" y="26082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06" name="Line 14">
            <a:extLst>
              <a:ext uri="{FF2B5EF4-FFF2-40B4-BE49-F238E27FC236}">
                <a16:creationId xmlns:a16="http://schemas.microsoft.com/office/drawing/2014/main" id="{BBDC781C-FF39-714B-283F-1266D1DA8140}"/>
              </a:ext>
            </a:extLst>
          </p:cNvPr>
          <p:cNvSpPr>
            <a:spLocks noChangeShapeType="1"/>
          </p:cNvSpPr>
          <p:nvPr/>
        </p:nvSpPr>
        <p:spPr bwMode="auto">
          <a:xfrm>
            <a:off x="3854450" y="23669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07" name="Oval 15">
            <a:extLst>
              <a:ext uri="{FF2B5EF4-FFF2-40B4-BE49-F238E27FC236}">
                <a16:creationId xmlns:a16="http://schemas.microsoft.com/office/drawing/2014/main" id="{04A617AB-8C60-A9DA-51DE-07329D5898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2950" y="26082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08" name="Line 16">
            <a:extLst>
              <a:ext uri="{FF2B5EF4-FFF2-40B4-BE49-F238E27FC236}">
                <a16:creationId xmlns:a16="http://schemas.microsoft.com/office/drawing/2014/main" id="{548838EE-AD12-9081-513A-6B5A47A787C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89550" y="23669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09" name="Oval 17">
            <a:extLst>
              <a:ext uri="{FF2B5EF4-FFF2-40B4-BE49-F238E27FC236}">
                <a16:creationId xmlns:a16="http://schemas.microsoft.com/office/drawing/2014/main" id="{96441434-CDFA-0464-9728-3441C1D469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18050" y="26082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10" name="Line 18">
            <a:extLst>
              <a:ext uri="{FF2B5EF4-FFF2-40B4-BE49-F238E27FC236}">
                <a16:creationId xmlns:a16="http://schemas.microsoft.com/office/drawing/2014/main" id="{F5BCA128-4A62-2B8C-9411-64A263C0DC0A}"/>
              </a:ext>
            </a:extLst>
          </p:cNvPr>
          <p:cNvSpPr>
            <a:spLocks noChangeShapeType="1"/>
          </p:cNvSpPr>
          <p:nvPr/>
        </p:nvSpPr>
        <p:spPr bwMode="auto">
          <a:xfrm>
            <a:off x="6724650" y="23669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11" name="Oval 19">
            <a:extLst>
              <a:ext uri="{FF2B5EF4-FFF2-40B4-BE49-F238E27FC236}">
                <a16:creationId xmlns:a16="http://schemas.microsoft.com/office/drawing/2014/main" id="{E1FB1F48-27F7-B501-53B2-EBFF661DF9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3150" y="26082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12" name="Line 20">
            <a:extLst>
              <a:ext uri="{FF2B5EF4-FFF2-40B4-BE49-F238E27FC236}">
                <a16:creationId xmlns:a16="http://schemas.microsoft.com/office/drawing/2014/main" id="{A3F5A682-A67A-6514-462A-E03CD33D16B3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9750" y="2366963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13" name="Oval 21">
            <a:extLst>
              <a:ext uri="{FF2B5EF4-FFF2-40B4-BE49-F238E27FC236}">
                <a16:creationId xmlns:a16="http://schemas.microsoft.com/office/drawing/2014/main" id="{66673061-0484-1E28-DA94-5BB891FA2D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8250" y="26082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14" name="Text Box 23">
            <a:extLst>
              <a:ext uri="{FF2B5EF4-FFF2-40B4-BE49-F238E27FC236}">
                <a16:creationId xmlns:a16="http://schemas.microsoft.com/office/drawing/2014/main" id="{0CCB19AC-2B16-9AC0-6469-3039B9D671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762000"/>
            <a:ext cx="170973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400" b="1">
                <a:solidFill>
                  <a:schemeClr val="bg1"/>
                </a:solidFill>
                <a:latin typeface="Arial" panose="020B0604020202020204" pitchFamily="34" charset="0"/>
              </a:rPr>
              <a:t>Section 39-2</a:t>
            </a:r>
          </a:p>
        </p:txBody>
      </p:sp>
      <p:sp>
        <p:nvSpPr>
          <p:cNvPr id="8215" name="Line 24">
            <a:extLst>
              <a:ext uri="{FF2B5EF4-FFF2-40B4-BE49-F238E27FC236}">
                <a16:creationId xmlns:a16="http://schemas.microsoft.com/office/drawing/2014/main" id="{55967D17-09B7-0BBE-E029-A9868D66F895}"/>
              </a:ext>
            </a:extLst>
          </p:cNvPr>
          <p:cNvSpPr>
            <a:spLocks noChangeShapeType="1"/>
          </p:cNvSpPr>
          <p:nvPr/>
        </p:nvSpPr>
        <p:spPr bwMode="auto">
          <a:xfrm>
            <a:off x="4565650" y="2230438"/>
            <a:ext cx="0" cy="136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16" name="Line 25">
            <a:extLst>
              <a:ext uri="{FF2B5EF4-FFF2-40B4-BE49-F238E27FC236}">
                <a16:creationId xmlns:a16="http://schemas.microsoft.com/office/drawing/2014/main" id="{F17BD05C-0FA4-13C7-B36C-26BF142FF14E}"/>
              </a:ext>
            </a:extLst>
          </p:cNvPr>
          <p:cNvSpPr>
            <a:spLocks noChangeShapeType="1"/>
          </p:cNvSpPr>
          <p:nvPr/>
        </p:nvSpPr>
        <p:spPr bwMode="auto">
          <a:xfrm>
            <a:off x="4565650" y="1862138"/>
            <a:ext cx="0" cy="136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17" name="Oval 26">
            <a:extLst>
              <a:ext uri="{FF2B5EF4-FFF2-40B4-BE49-F238E27FC236}">
                <a16:creationId xmlns:a16="http://schemas.microsoft.com/office/drawing/2014/main" id="{3F01B663-E58F-19E9-CEDB-0F9EF31DE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4900" y="1147763"/>
            <a:ext cx="1841500" cy="7366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400" b="1">
              <a:latin typeface="Arial" panose="020B0604020202020204" pitchFamily="34" charset="0"/>
            </a:endParaRPr>
          </a:p>
        </p:txBody>
      </p:sp>
      <p:sp>
        <p:nvSpPr>
          <p:cNvPr id="8218" name="Rectangle 27">
            <a:extLst>
              <a:ext uri="{FF2B5EF4-FFF2-40B4-BE49-F238E27FC236}">
                <a16:creationId xmlns:a16="http://schemas.microsoft.com/office/drawing/2014/main" id="{FC0474D7-6AC5-48C1-44AE-6141919A4F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975" y="3421063"/>
            <a:ext cx="842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by means</a:t>
            </a:r>
            <a:br>
              <a:rPr lang="en-US" altLang="en-US" sz="1200">
                <a:latin typeface="Arial" panose="020B0604020202020204" pitchFamily="34" charset="0"/>
              </a:rPr>
            </a:br>
            <a:r>
              <a:rPr lang="en-US" altLang="en-US" sz="1200">
                <a:latin typeface="Arial" panose="020B0604020202020204" pitchFamily="34" charset="0"/>
              </a:rPr>
              <a:t>of the</a:t>
            </a:r>
          </a:p>
        </p:txBody>
      </p:sp>
      <p:sp>
        <p:nvSpPr>
          <p:cNvPr id="8219" name="Rectangle 28">
            <a:extLst>
              <a:ext uri="{FF2B5EF4-FFF2-40B4-BE49-F238E27FC236}">
                <a16:creationId xmlns:a16="http://schemas.microsoft.com/office/drawing/2014/main" id="{19374365-8F38-F490-1A91-C45A46423F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7075" y="3433763"/>
            <a:ext cx="842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by means</a:t>
            </a:r>
            <a:br>
              <a:rPr lang="en-US" altLang="en-US" sz="1200">
                <a:latin typeface="Arial" panose="020B0604020202020204" pitchFamily="34" charset="0"/>
              </a:rPr>
            </a:br>
            <a:r>
              <a:rPr lang="en-US" altLang="en-US" sz="1200">
                <a:latin typeface="Arial" panose="020B0604020202020204" pitchFamily="34" charset="0"/>
              </a:rPr>
              <a:t>of the</a:t>
            </a:r>
          </a:p>
        </p:txBody>
      </p:sp>
      <p:sp>
        <p:nvSpPr>
          <p:cNvPr id="8220" name="Rectangle 29">
            <a:extLst>
              <a:ext uri="{FF2B5EF4-FFF2-40B4-BE49-F238E27FC236}">
                <a16:creationId xmlns:a16="http://schemas.microsoft.com/office/drawing/2014/main" id="{B34CF8CC-5790-6958-16D4-82A9B15B99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2175" y="3408363"/>
            <a:ext cx="842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by means</a:t>
            </a:r>
            <a:br>
              <a:rPr lang="en-US" altLang="en-US" sz="1200">
                <a:latin typeface="Arial" panose="020B0604020202020204" pitchFamily="34" charset="0"/>
              </a:rPr>
            </a:br>
            <a:r>
              <a:rPr lang="en-US" altLang="en-US" sz="1200">
                <a:latin typeface="Arial" panose="020B0604020202020204" pitchFamily="34" charset="0"/>
              </a:rPr>
              <a:t>of the</a:t>
            </a:r>
          </a:p>
        </p:txBody>
      </p:sp>
      <p:sp>
        <p:nvSpPr>
          <p:cNvPr id="8221" name="Rectangle 30">
            <a:extLst>
              <a:ext uri="{FF2B5EF4-FFF2-40B4-BE49-F238E27FC236}">
                <a16:creationId xmlns:a16="http://schemas.microsoft.com/office/drawing/2014/main" id="{BD415639-4918-7F5A-8158-4ED7A651A8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7275" y="3421063"/>
            <a:ext cx="842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by means</a:t>
            </a:r>
            <a:br>
              <a:rPr lang="en-US" altLang="en-US" sz="1200">
                <a:latin typeface="Arial" panose="020B0604020202020204" pitchFamily="34" charset="0"/>
              </a:rPr>
            </a:br>
            <a:r>
              <a:rPr lang="en-US" altLang="en-US" sz="1200">
                <a:latin typeface="Arial" panose="020B0604020202020204" pitchFamily="34" charset="0"/>
              </a:rPr>
              <a:t>of the</a:t>
            </a:r>
          </a:p>
        </p:txBody>
      </p:sp>
      <p:sp>
        <p:nvSpPr>
          <p:cNvPr id="8222" name="Rectangle 31">
            <a:extLst>
              <a:ext uri="{FF2B5EF4-FFF2-40B4-BE49-F238E27FC236}">
                <a16:creationId xmlns:a16="http://schemas.microsoft.com/office/drawing/2014/main" id="{E0AFA97D-9718-9741-7D69-8CDD892381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2375" y="3395663"/>
            <a:ext cx="842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by means</a:t>
            </a:r>
            <a:br>
              <a:rPr lang="en-US" altLang="en-US" sz="1200">
                <a:latin typeface="Arial" panose="020B0604020202020204" pitchFamily="34" charset="0"/>
              </a:rPr>
            </a:br>
            <a:r>
              <a:rPr lang="en-US" altLang="en-US" sz="1200">
                <a:latin typeface="Arial" panose="020B0604020202020204" pitchFamily="34" charset="0"/>
              </a:rPr>
              <a:t>of the</a:t>
            </a:r>
          </a:p>
        </p:txBody>
      </p:sp>
      <p:sp>
        <p:nvSpPr>
          <p:cNvPr id="8223" name="Rectangle 32">
            <a:extLst>
              <a:ext uri="{FF2B5EF4-FFF2-40B4-BE49-F238E27FC236}">
                <a16:creationId xmlns:a16="http://schemas.microsoft.com/office/drawing/2014/main" id="{758B023E-605D-0017-C23A-AA1038A2D0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7475" y="3408363"/>
            <a:ext cx="842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by means</a:t>
            </a:r>
            <a:br>
              <a:rPr lang="en-US" altLang="en-US" sz="1200">
                <a:latin typeface="Arial" panose="020B0604020202020204" pitchFamily="34" charset="0"/>
              </a:rPr>
            </a:br>
            <a:r>
              <a:rPr lang="en-US" altLang="en-US" sz="1200">
                <a:latin typeface="Arial" panose="020B0604020202020204" pitchFamily="34" charset="0"/>
              </a:rPr>
              <a:t>of the</a:t>
            </a:r>
          </a:p>
        </p:txBody>
      </p:sp>
      <p:sp>
        <p:nvSpPr>
          <p:cNvPr id="8224" name="Oval 33">
            <a:extLst>
              <a:ext uri="{FF2B5EF4-FFF2-40B4-BE49-F238E27FC236}">
                <a16:creationId xmlns:a16="http://schemas.microsoft.com/office/drawing/2014/main" id="{2B7AD887-3F37-FB22-8E79-549E0BD4C6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0300" y="42846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25" name="Oval 34">
            <a:extLst>
              <a:ext uri="{FF2B5EF4-FFF2-40B4-BE49-F238E27FC236}">
                <a16:creationId xmlns:a16="http://schemas.microsoft.com/office/drawing/2014/main" id="{8B05ED76-F4EE-293F-CFAD-D7351D34E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0550" y="50974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26" name="Oval 35">
            <a:extLst>
              <a:ext uri="{FF2B5EF4-FFF2-40B4-BE49-F238E27FC236}">
                <a16:creationId xmlns:a16="http://schemas.microsoft.com/office/drawing/2014/main" id="{9448EFA5-03DC-E6CD-78A2-C955F59599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2950" y="42846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27" name="Oval 36">
            <a:extLst>
              <a:ext uri="{FF2B5EF4-FFF2-40B4-BE49-F238E27FC236}">
                <a16:creationId xmlns:a16="http://schemas.microsoft.com/office/drawing/2014/main" id="{0111BF0E-7D51-60C8-9EB3-F754A338BA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18050" y="42846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28" name="Oval 37">
            <a:extLst>
              <a:ext uri="{FF2B5EF4-FFF2-40B4-BE49-F238E27FC236}">
                <a16:creationId xmlns:a16="http://schemas.microsoft.com/office/drawing/2014/main" id="{93F11052-3F44-6042-326F-DCFABFF204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53175" y="42846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29" name="Line 38">
            <a:extLst>
              <a:ext uri="{FF2B5EF4-FFF2-40B4-BE49-F238E27FC236}">
                <a16:creationId xmlns:a16="http://schemas.microsoft.com/office/drawing/2014/main" id="{275F279E-9A63-7108-20A2-F5C549323118}"/>
              </a:ext>
            </a:extLst>
          </p:cNvPr>
          <p:cNvSpPr>
            <a:spLocks noChangeShapeType="1"/>
          </p:cNvSpPr>
          <p:nvPr/>
        </p:nvSpPr>
        <p:spPr bwMode="auto">
          <a:xfrm>
            <a:off x="3854450" y="3881438"/>
            <a:ext cx="0" cy="3619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30" name="Line 39">
            <a:extLst>
              <a:ext uri="{FF2B5EF4-FFF2-40B4-BE49-F238E27FC236}">
                <a16:creationId xmlns:a16="http://schemas.microsoft.com/office/drawing/2014/main" id="{1CF1A9A3-07D0-A150-510B-D6F7E32AF3B9}"/>
              </a:ext>
            </a:extLst>
          </p:cNvPr>
          <p:cNvSpPr>
            <a:spLocks noChangeShapeType="1"/>
          </p:cNvSpPr>
          <p:nvPr/>
        </p:nvSpPr>
        <p:spPr bwMode="auto">
          <a:xfrm>
            <a:off x="5289550" y="3881438"/>
            <a:ext cx="0" cy="3619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31" name="Line 40">
            <a:extLst>
              <a:ext uri="{FF2B5EF4-FFF2-40B4-BE49-F238E27FC236}">
                <a16:creationId xmlns:a16="http://schemas.microsoft.com/office/drawing/2014/main" id="{EF2C982A-76C6-48C6-D4A9-8A2C1045D6D9}"/>
              </a:ext>
            </a:extLst>
          </p:cNvPr>
          <p:cNvSpPr>
            <a:spLocks noChangeShapeType="1"/>
          </p:cNvSpPr>
          <p:nvPr/>
        </p:nvSpPr>
        <p:spPr bwMode="auto">
          <a:xfrm>
            <a:off x="6767513" y="3881438"/>
            <a:ext cx="158750" cy="349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232" name="Oval 41">
            <a:extLst>
              <a:ext uri="{FF2B5EF4-FFF2-40B4-BE49-F238E27FC236}">
                <a16:creationId xmlns:a16="http://schemas.microsoft.com/office/drawing/2014/main" id="{7DB7780B-AA7F-0429-C021-77023BF3F8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0175" y="42846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33" name="Line 42">
            <a:extLst>
              <a:ext uri="{FF2B5EF4-FFF2-40B4-BE49-F238E27FC236}">
                <a16:creationId xmlns:a16="http://schemas.microsoft.com/office/drawing/2014/main" id="{7001082F-4777-EA22-4003-76A16D5685D4}"/>
              </a:ext>
            </a:extLst>
          </p:cNvPr>
          <p:cNvSpPr>
            <a:spLocks noChangeShapeType="1"/>
          </p:cNvSpPr>
          <p:nvPr/>
        </p:nvSpPr>
        <p:spPr bwMode="auto">
          <a:xfrm>
            <a:off x="984250" y="3881438"/>
            <a:ext cx="371475" cy="3714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34" name="Line 43">
            <a:extLst>
              <a:ext uri="{FF2B5EF4-FFF2-40B4-BE49-F238E27FC236}">
                <a16:creationId xmlns:a16="http://schemas.microsoft.com/office/drawing/2014/main" id="{CD93C761-A3B4-39B8-66BE-56DBBF78D4E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047875" y="3881438"/>
            <a:ext cx="371475" cy="3714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35" name="Line 44">
            <a:extLst>
              <a:ext uri="{FF2B5EF4-FFF2-40B4-BE49-F238E27FC236}">
                <a16:creationId xmlns:a16="http://schemas.microsoft.com/office/drawing/2014/main" id="{2315FBA4-82A7-8A59-E432-4EF7C8519A5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647950" y="3881438"/>
            <a:ext cx="1206500" cy="1206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36" name="Line 45">
            <a:extLst>
              <a:ext uri="{FF2B5EF4-FFF2-40B4-BE49-F238E27FC236}">
                <a16:creationId xmlns:a16="http://schemas.microsoft.com/office/drawing/2014/main" id="{ADD06D87-E7AF-FFF0-D5D4-8CC9A2AB400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290763" y="3881438"/>
            <a:ext cx="1563687" cy="596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37" name="Oval 46">
            <a:extLst>
              <a:ext uri="{FF2B5EF4-FFF2-40B4-BE49-F238E27FC236}">
                <a16:creationId xmlns:a16="http://schemas.microsoft.com/office/drawing/2014/main" id="{7B6E53C6-5250-D76F-7DB1-0352537BC3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8775" y="5097463"/>
            <a:ext cx="1143000" cy="685800"/>
          </a:xfrm>
          <a:prstGeom prst="ellipse">
            <a:avLst/>
          </a:prstGeom>
          <a:solidFill>
            <a:srgbClr val="CC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8238" name="Line 47">
            <a:extLst>
              <a:ext uri="{FF2B5EF4-FFF2-40B4-BE49-F238E27FC236}">
                <a16:creationId xmlns:a16="http://schemas.microsoft.com/office/drawing/2014/main" id="{F5111039-A941-CB10-32E4-521AB0481C2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981700" y="3881438"/>
            <a:ext cx="768350" cy="1168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39" name="Line 48">
            <a:extLst>
              <a:ext uri="{FF2B5EF4-FFF2-40B4-BE49-F238E27FC236}">
                <a16:creationId xmlns:a16="http://schemas.microsoft.com/office/drawing/2014/main" id="{9A370A9A-6600-181E-B32A-32C5980F0C0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808663" y="3881438"/>
            <a:ext cx="941387" cy="465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240" name="Line 49">
            <a:extLst>
              <a:ext uri="{FF2B5EF4-FFF2-40B4-BE49-F238E27FC236}">
                <a16:creationId xmlns:a16="http://schemas.microsoft.com/office/drawing/2014/main" id="{B8173344-34D8-A6E5-5650-899FE319901D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9750" y="3881438"/>
            <a:ext cx="158750" cy="349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50">
            <a:extLst>
              <a:ext uri="{FF2B5EF4-FFF2-40B4-BE49-F238E27FC236}">
                <a16:creationId xmlns:a16="http://schemas.microsoft.com/office/drawing/2014/main" id="{F1367FE6-E3DF-5991-EFBE-D0995D9FE069}"/>
              </a:ext>
            </a:extLst>
          </p:cNvPr>
          <p:cNvGrpSpPr>
            <a:grpSpLocks/>
          </p:cNvGrpSpPr>
          <p:nvPr/>
        </p:nvGrpSpPr>
        <p:grpSpPr bwMode="auto">
          <a:xfrm>
            <a:off x="409575" y="2617788"/>
            <a:ext cx="8318500" cy="685800"/>
            <a:chOff x="258" y="1649"/>
            <a:chExt cx="5240" cy="432"/>
          </a:xfrm>
        </p:grpSpPr>
        <p:sp>
          <p:nvSpPr>
            <p:cNvPr id="8251" name="Oval 51">
              <a:extLst>
                <a:ext uri="{FF2B5EF4-FFF2-40B4-BE49-F238E27FC236}">
                  <a16:creationId xmlns:a16="http://schemas.microsoft.com/office/drawing/2014/main" id="{5CA9491E-F61E-F7D4-15B9-BB9F13BEA7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" y="1649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Growth</a:t>
              </a:r>
            </a:p>
          </p:txBody>
        </p:sp>
        <p:sp>
          <p:nvSpPr>
            <p:cNvPr id="8252" name="Oval 52">
              <a:extLst>
                <a:ext uri="{FF2B5EF4-FFF2-40B4-BE49-F238E27FC236}">
                  <a16:creationId xmlns:a16="http://schemas.microsoft.com/office/drawing/2014/main" id="{0AD78D4D-73D2-364F-6F8A-8A22AB4D5F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62" y="1649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Water</a:t>
              </a:r>
              <a:br>
                <a:rPr lang="en-US" altLang="en-US" sz="1200">
                  <a:latin typeface="Arial" panose="020B0604020202020204" pitchFamily="34" charset="0"/>
                </a:rPr>
              </a:br>
              <a:r>
                <a:rPr lang="en-US" altLang="en-US" sz="1200">
                  <a:latin typeface="Arial" panose="020B0604020202020204" pitchFamily="34" charset="0"/>
                </a:rPr>
                <a:t>balance</a:t>
              </a:r>
            </a:p>
          </p:txBody>
        </p:sp>
        <p:sp>
          <p:nvSpPr>
            <p:cNvPr id="8253" name="Oval 53">
              <a:extLst>
                <a:ext uri="{FF2B5EF4-FFF2-40B4-BE49-F238E27FC236}">
                  <a16:creationId xmlns:a16="http://schemas.microsoft.com/office/drawing/2014/main" id="{1689F230-B19C-C701-CBE5-67D1BF85AC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6" y="1649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Reproduction</a:t>
              </a:r>
            </a:p>
          </p:txBody>
        </p:sp>
        <p:sp>
          <p:nvSpPr>
            <p:cNvPr id="8254" name="Oval 54">
              <a:extLst>
                <a:ext uri="{FF2B5EF4-FFF2-40B4-BE49-F238E27FC236}">
                  <a16:creationId xmlns:a16="http://schemas.microsoft.com/office/drawing/2014/main" id="{E5DEEEBA-A627-455F-9126-6D84FA263C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0" y="1649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Metabolism </a:t>
              </a:r>
            </a:p>
          </p:txBody>
        </p:sp>
        <p:sp>
          <p:nvSpPr>
            <p:cNvPr id="8255" name="Oval 55">
              <a:extLst>
                <a:ext uri="{FF2B5EF4-FFF2-40B4-BE49-F238E27FC236}">
                  <a16:creationId xmlns:a16="http://schemas.microsoft.com/office/drawing/2014/main" id="{6C5A76C5-3F1C-A30E-5450-56942BEF09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74" y="1649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Calcium</a:t>
              </a:r>
              <a:br>
                <a:rPr lang="en-US" altLang="en-US" sz="1200">
                  <a:latin typeface="Arial" panose="020B0604020202020204" pitchFamily="34" charset="0"/>
                </a:rPr>
              </a:br>
              <a:r>
                <a:rPr lang="en-US" altLang="en-US" sz="1200">
                  <a:latin typeface="Arial" panose="020B0604020202020204" pitchFamily="34" charset="0"/>
                </a:rPr>
                <a:t>and glucose</a:t>
              </a:r>
              <a:br>
                <a:rPr lang="en-US" altLang="en-US" sz="1200">
                  <a:latin typeface="Arial" panose="020B0604020202020204" pitchFamily="34" charset="0"/>
                </a:rPr>
              </a:br>
              <a:r>
                <a:rPr lang="en-US" altLang="en-US" sz="1200">
                  <a:latin typeface="Arial" panose="020B0604020202020204" pitchFamily="34" charset="0"/>
                </a:rPr>
                <a:t>levels</a:t>
              </a:r>
            </a:p>
          </p:txBody>
        </p:sp>
        <p:sp>
          <p:nvSpPr>
            <p:cNvPr id="8256" name="Oval 56">
              <a:extLst>
                <a:ext uri="{FF2B5EF4-FFF2-40B4-BE49-F238E27FC236}">
                  <a16:creationId xmlns:a16="http://schemas.microsoft.com/office/drawing/2014/main" id="{81E6F403-C0BA-CF07-E600-5341ACF12C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78" y="1649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Response</a:t>
              </a:r>
              <a:br>
                <a:rPr lang="en-US" altLang="en-US" sz="1200">
                  <a:latin typeface="Arial" panose="020B0604020202020204" pitchFamily="34" charset="0"/>
                </a:rPr>
              </a:br>
              <a:r>
                <a:rPr lang="en-US" altLang="en-US" sz="1200">
                  <a:latin typeface="Arial" panose="020B0604020202020204" pitchFamily="34" charset="0"/>
                </a:rPr>
                <a:t>to stress</a:t>
              </a:r>
            </a:p>
          </p:txBody>
        </p:sp>
      </p:grpSp>
      <p:sp>
        <p:nvSpPr>
          <p:cNvPr id="8242" name="Oval 57">
            <a:extLst>
              <a:ext uri="{FF2B5EF4-FFF2-40B4-BE49-F238E27FC236}">
                <a16:creationId xmlns:a16="http://schemas.microsoft.com/office/drawing/2014/main" id="{EF3ABBE3-6525-8DFD-EADF-E649680C50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1725" y="1157288"/>
            <a:ext cx="1841500" cy="7366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</a:rPr>
              <a:t>The Endocrine System</a:t>
            </a:r>
          </a:p>
        </p:txBody>
      </p:sp>
      <p:grpSp>
        <p:nvGrpSpPr>
          <p:cNvPr id="3" name="Group 58">
            <a:extLst>
              <a:ext uri="{FF2B5EF4-FFF2-40B4-BE49-F238E27FC236}">
                <a16:creationId xmlns:a16="http://schemas.microsoft.com/office/drawing/2014/main" id="{517F7E16-0559-0B5B-6BEB-99BD81204E8B}"/>
              </a:ext>
            </a:extLst>
          </p:cNvPr>
          <p:cNvGrpSpPr>
            <a:grpSpLocks/>
          </p:cNvGrpSpPr>
          <p:nvPr/>
        </p:nvGrpSpPr>
        <p:grpSpPr bwMode="auto">
          <a:xfrm>
            <a:off x="1127125" y="4294188"/>
            <a:ext cx="7762875" cy="1498600"/>
            <a:chOff x="710" y="2705"/>
            <a:chExt cx="4890" cy="944"/>
          </a:xfrm>
        </p:grpSpPr>
        <p:sp>
          <p:nvSpPr>
            <p:cNvPr id="8244" name="Oval 59">
              <a:extLst>
                <a:ext uri="{FF2B5EF4-FFF2-40B4-BE49-F238E27FC236}">
                  <a16:creationId xmlns:a16="http://schemas.microsoft.com/office/drawing/2014/main" id="{53CF9677-1F00-E9F6-837E-5973AA6D8D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0" y="2705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Pituitary</a:t>
              </a:r>
            </a:p>
          </p:txBody>
        </p:sp>
        <p:sp>
          <p:nvSpPr>
            <p:cNvPr id="8245" name="Oval 60">
              <a:extLst>
                <a:ext uri="{FF2B5EF4-FFF2-40B4-BE49-F238E27FC236}">
                  <a16:creationId xmlns:a16="http://schemas.microsoft.com/office/drawing/2014/main" id="{385FB48B-52A3-58B3-2206-5D2E51681C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62" y="3217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Ovaries</a:t>
              </a:r>
            </a:p>
          </p:txBody>
        </p:sp>
        <p:sp>
          <p:nvSpPr>
            <p:cNvPr id="8246" name="Oval 61">
              <a:extLst>
                <a:ext uri="{FF2B5EF4-FFF2-40B4-BE49-F238E27FC236}">
                  <a16:creationId xmlns:a16="http://schemas.microsoft.com/office/drawing/2014/main" id="{F394A6AB-C5B6-8049-803A-840C28D44F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6" y="2705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Testes</a:t>
              </a:r>
            </a:p>
          </p:txBody>
        </p:sp>
        <p:sp>
          <p:nvSpPr>
            <p:cNvPr id="8247" name="Oval 62">
              <a:extLst>
                <a:ext uri="{FF2B5EF4-FFF2-40B4-BE49-F238E27FC236}">
                  <a16:creationId xmlns:a16="http://schemas.microsoft.com/office/drawing/2014/main" id="{97C0619F-66CF-5724-A09E-358409380E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0" y="2705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Thyroid </a:t>
              </a:r>
            </a:p>
          </p:txBody>
        </p:sp>
        <p:sp>
          <p:nvSpPr>
            <p:cNvPr id="8248" name="Oval 63">
              <a:extLst>
                <a:ext uri="{FF2B5EF4-FFF2-40B4-BE49-F238E27FC236}">
                  <a16:creationId xmlns:a16="http://schemas.microsoft.com/office/drawing/2014/main" id="{7605AAC2-48D1-1296-DD27-69A7F8986F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0" y="2705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Pancreas</a:t>
              </a:r>
            </a:p>
          </p:txBody>
        </p:sp>
        <p:sp>
          <p:nvSpPr>
            <p:cNvPr id="8249" name="Oval 64">
              <a:extLst>
                <a:ext uri="{FF2B5EF4-FFF2-40B4-BE49-F238E27FC236}">
                  <a16:creationId xmlns:a16="http://schemas.microsoft.com/office/drawing/2014/main" id="{5BA59DB0-3252-FE60-95E8-4DAD56DDC6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0" y="2705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Adrenals</a:t>
              </a:r>
            </a:p>
          </p:txBody>
        </p:sp>
        <p:sp>
          <p:nvSpPr>
            <p:cNvPr id="8250" name="Oval 65">
              <a:extLst>
                <a:ext uri="{FF2B5EF4-FFF2-40B4-BE49-F238E27FC236}">
                  <a16:creationId xmlns:a16="http://schemas.microsoft.com/office/drawing/2014/main" id="{BC6B8E1E-D949-3F64-B395-65DC84BA9E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4" y="3217"/>
              <a:ext cx="720" cy="432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>
                  <a:latin typeface="Arial" panose="020B0604020202020204" pitchFamily="34" charset="0"/>
                </a:rPr>
                <a:t>Parathyroids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EE3DCA5-2F78-180B-D97F-2A9E318ABE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Chemical Classificaton of Hormones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E80031A-CB29-DD0D-1F05-8CF42E2BDB9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447800"/>
            <a:ext cx="4038600" cy="4678363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  <a:defRPr/>
            </a:pP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</a:rPr>
              <a:t>Steroid Hormones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US" altLang="en-US" sz="2400" dirty="0"/>
          </a:p>
          <a:p>
            <a:pPr marL="514350" indent="-457200" eaLnBrk="1" hangingPunct="1">
              <a:buFont typeface="Arial" charset="0"/>
              <a:buChar char="•"/>
              <a:defRPr/>
            </a:pPr>
            <a:r>
              <a:rPr lang="en-US" altLang="en-US" dirty="0">
                <a:solidFill>
                  <a:srgbClr val="FF0000"/>
                </a:solidFill>
              </a:rPr>
              <a:t>Diffuse through cell membranes</a:t>
            </a:r>
          </a:p>
          <a:p>
            <a:pPr marL="514350" indent="-457200" eaLnBrk="1" hangingPunct="1">
              <a:buFont typeface="Arial" charset="0"/>
              <a:buChar char="•"/>
              <a:defRPr/>
            </a:pPr>
            <a:r>
              <a:rPr lang="en-US" altLang="en-US" dirty="0"/>
              <a:t>Lipid soluble</a:t>
            </a:r>
          </a:p>
          <a:p>
            <a:pPr marL="514350" indent="-457200" eaLnBrk="1" hangingPunct="1">
              <a:buFont typeface="Arial" charset="0"/>
              <a:buChar char="•"/>
              <a:defRPr/>
            </a:pPr>
            <a:r>
              <a:rPr lang="en-US" altLang="en-US" dirty="0"/>
              <a:t>Endocrine organs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Adrenal cortex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Ovaries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Testes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placenta</a:t>
            </a:r>
          </a:p>
        </p:txBody>
      </p:sp>
      <p:sp>
        <p:nvSpPr>
          <p:cNvPr id="12292" name="Rectangle 4">
            <a:extLst>
              <a:ext uri="{FF2B5EF4-FFF2-40B4-BE49-F238E27FC236}">
                <a16:creationId xmlns:a16="http://schemas.microsoft.com/office/drawing/2014/main" id="{AA9EBF0C-3126-F2B4-5A2B-430107ACF15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572000" y="1447800"/>
            <a:ext cx="4038600" cy="4525963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  <a:defRPr/>
            </a:pPr>
            <a:r>
              <a:rPr lang="en-US" altLang="en-US" dirty="0">
                <a:solidFill>
                  <a:srgbClr val="0070C0"/>
                </a:solidFill>
              </a:rPr>
              <a:t>Non-steroid Hormones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US" altLang="en-US" sz="2400" dirty="0"/>
          </a:p>
          <a:p>
            <a:pPr marL="514350" indent="-457200" eaLnBrk="1" hangingPunct="1">
              <a:buFont typeface="Arial" charset="0"/>
              <a:buChar char="•"/>
              <a:defRPr/>
            </a:pPr>
            <a:r>
              <a:rPr lang="en-US" altLang="en-US" dirty="0">
                <a:solidFill>
                  <a:srgbClr val="FF0000"/>
                </a:solidFill>
              </a:rPr>
              <a:t>Received by receptors external to the cell membrane</a:t>
            </a:r>
          </a:p>
          <a:p>
            <a:pPr marL="514350" indent="-457200" eaLnBrk="1" hangingPunct="1">
              <a:buFont typeface="Arial" charset="0"/>
              <a:buChar char="•"/>
              <a:defRPr/>
            </a:pPr>
            <a:r>
              <a:rPr lang="en-US" altLang="en-US" dirty="0"/>
              <a:t>Water soluble</a:t>
            </a:r>
          </a:p>
          <a:p>
            <a:pPr marL="514350" indent="-457200" eaLnBrk="1" hangingPunct="1">
              <a:buFont typeface="Arial" charset="0"/>
              <a:buChar char="•"/>
              <a:defRPr/>
            </a:pPr>
            <a:r>
              <a:rPr lang="en-US" altLang="en-US" dirty="0"/>
              <a:t>Endocrine organs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Thyroid gland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Parathyroid gland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Adrenal medulla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Pituitary gland</a:t>
            </a:r>
          </a:p>
          <a:p>
            <a:pPr marL="857250" lvl="1" indent="-342900" eaLnBrk="1" hangingPunct="1">
              <a:buFont typeface="Arial" charset="0"/>
              <a:buChar char="–"/>
              <a:defRPr/>
            </a:pPr>
            <a:r>
              <a:rPr lang="en-US" altLang="en-US" sz="2200" dirty="0"/>
              <a:t>pancreas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174560FE-267E-16F5-F7B0-9C82C790C3B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158750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/>
              <a:t>Endocrine System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CB4615AF-D932-7B07-D865-C14B016086A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1143000"/>
            <a:ext cx="8229600" cy="31242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FF0000"/>
                </a:solidFill>
              </a:rPr>
              <a:t>Glands – produce </a:t>
            </a:r>
            <a:r>
              <a:rPr lang="en-US" altLang="en-US" sz="2800">
                <a:solidFill>
                  <a:srgbClr val="002060"/>
                </a:solidFill>
              </a:rPr>
              <a:t>hormones</a:t>
            </a:r>
            <a:r>
              <a:rPr lang="en-US" altLang="en-US" sz="2800"/>
              <a:t>.</a:t>
            </a:r>
          </a:p>
          <a:p>
            <a:pPr eaLnBrk="1" hangingPunct="1"/>
            <a:endParaRPr lang="en-US" altLang="en-US" sz="2800"/>
          </a:p>
          <a:p>
            <a:pPr eaLnBrk="1" hangingPunct="1"/>
            <a:r>
              <a:rPr lang="en-US" altLang="en-US" sz="2800">
                <a:solidFill>
                  <a:srgbClr val="002060"/>
                </a:solidFill>
              </a:rPr>
              <a:t>Hormones – Circulate until they reach </a:t>
            </a:r>
            <a:r>
              <a:rPr lang="en-US" altLang="en-US" sz="2800">
                <a:solidFill>
                  <a:srgbClr val="00B050"/>
                </a:solidFill>
              </a:rPr>
              <a:t>target cells</a:t>
            </a:r>
          </a:p>
          <a:p>
            <a:pPr eaLnBrk="1" hangingPunct="1"/>
            <a:endParaRPr lang="en-US" altLang="en-US" sz="2800"/>
          </a:p>
          <a:p>
            <a:pPr eaLnBrk="1" hangingPunct="1"/>
            <a:r>
              <a:rPr lang="en-US" altLang="en-US" sz="2800">
                <a:solidFill>
                  <a:srgbClr val="00B050"/>
                </a:solidFill>
              </a:rPr>
              <a:t>Target cells – have specific receptors for specific hormones.</a:t>
            </a:r>
          </a:p>
        </p:txBody>
      </p:sp>
      <p:pic>
        <p:nvPicPr>
          <p:cNvPr id="10244" name="Picture 7" descr="http://www2.estrellamountain.edu/faculty/farabee/Biobk/hormone_1.gif">
            <a:extLst>
              <a:ext uri="{FF2B5EF4-FFF2-40B4-BE49-F238E27FC236}">
                <a16:creationId xmlns:a16="http://schemas.microsoft.com/office/drawing/2014/main" id="{AFB22268-CD4A-7784-27D7-ED53883AE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3886200"/>
            <a:ext cx="480060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42DDCB2D-A6C6-1C6B-6895-B1A3D402CE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400" y="152400"/>
            <a:ext cx="8229600" cy="639763"/>
          </a:xfrm>
        </p:spPr>
        <p:txBody>
          <a:bodyPr/>
          <a:lstStyle/>
          <a:p>
            <a:pPr eaLnBrk="1" hangingPunct="1"/>
            <a:r>
              <a:rPr lang="ja-JP" altLang="en-US">
                <a:latin typeface="Arial" panose="020B0604020202020204" pitchFamily="34" charset="0"/>
              </a:rPr>
              <a:t>“</a:t>
            </a:r>
            <a:r>
              <a:rPr lang="en-US" altLang="ja-JP"/>
              <a:t>Lock and Key</a:t>
            </a:r>
            <a:r>
              <a:rPr lang="ja-JP" altLang="en-US">
                <a:latin typeface="Arial" panose="020B0604020202020204" pitchFamily="34" charset="0"/>
              </a:rPr>
              <a:t>”</a:t>
            </a:r>
            <a:r>
              <a:rPr lang="en-US" altLang="ja-JP"/>
              <a:t> approach</a:t>
            </a:r>
            <a:endParaRPr lang="en-US" alt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46130C25-E491-A228-8B6D-F1DA6C45E1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219200"/>
            <a:ext cx="8458200" cy="2209800"/>
          </a:xfrm>
        </p:spPr>
        <p:txBody>
          <a:bodyPr/>
          <a:lstStyle/>
          <a:p>
            <a:pPr lvl="1" eaLnBrk="1" hangingPunct="1"/>
            <a:r>
              <a:rPr lang="en-US" altLang="en-US"/>
              <a:t>Receptors for non-steroid hormones are located on the cell membrane.</a:t>
            </a:r>
          </a:p>
          <a:p>
            <a:pPr lvl="1" eaLnBrk="1" hangingPunct="1"/>
            <a:endParaRPr lang="en-US" altLang="en-US"/>
          </a:p>
          <a:p>
            <a:pPr lvl="1" eaLnBrk="1" hangingPunct="1"/>
            <a:r>
              <a:rPr lang="en-US" altLang="en-US"/>
              <a:t>Receptors for steroid hormones are found in the cell</a:t>
            </a:r>
            <a:r>
              <a:rPr lang="ja-JP" altLang="en-US">
                <a:latin typeface="Arial" panose="020B0604020202020204" pitchFamily="34" charset="0"/>
              </a:rPr>
              <a:t>’</a:t>
            </a:r>
            <a:r>
              <a:rPr lang="en-US" altLang="ja-JP"/>
              <a:t>s cytoplasm or in its nucleus</a:t>
            </a:r>
            <a:endParaRPr lang="en-US" altLang="en-US"/>
          </a:p>
        </p:txBody>
      </p:sp>
      <p:pic>
        <p:nvPicPr>
          <p:cNvPr id="11268" name="Picture 9" descr="http://healthhabits.files.wordpress.com/2008/06/lockandkey.png">
            <a:extLst>
              <a:ext uri="{FF2B5EF4-FFF2-40B4-BE49-F238E27FC236}">
                <a16:creationId xmlns:a16="http://schemas.microsoft.com/office/drawing/2014/main" id="{59632CA6-EA17-C6A3-ADD2-6CD4E7FED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733800"/>
            <a:ext cx="524827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3">
            <a:extLst>
              <a:ext uri="{FF2B5EF4-FFF2-40B4-BE49-F238E27FC236}">
                <a16:creationId xmlns:a16="http://schemas.microsoft.com/office/drawing/2014/main" id="{04C93288-8346-368A-5197-76970DB8C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Hormones in Action </a:t>
            </a:r>
          </a:p>
        </p:txBody>
      </p:sp>
      <p:sp>
        <p:nvSpPr>
          <p:cNvPr id="12291" name="Content Placeholder 4">
            <a:extLst>
              <a:ext uri="{FF2B5EF4-FFF2-40B4-BE49-F238E27FC236}">
                <a16:creationId xmlns:a16="http://schemas.microsoft.com/office/drawing/2014/main" id="{FE50C2F4-3521-588E-5F58-CD2996046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295400"/>
            <a:ext cx="8229600" cy="2362200"/>
          </a:xfrm>
        </p:spPr>
        <p:txBody>
          <a:bodyPr/>
          <a:lstStyle/>
          <a:p>
            <a:r>
              <a:rPr lang="en-GB" altLang="en-US" b="1">
                <a:solidFill>
                  <a:srgbClr val="FF0000"/>
                </a:solidFill>
              </a:rPr>
              <a:t>Activation of enzymes and dynamic molecules.</a:t>
            </a:r>
          </a:p>
          <a:p>
            <a:endParaRPr lang="en-GB" altLang="en-US"/>
          </a:p>
          <a:p>
            <a:r>
              <a:rPr lang="en-GB" altLang="en-US">
                <a:solidFill>
                  <a:srgbClr val="0070C0"/>
                </a:solidFill>
              </a:rPr>
              <a:t>Modulation of gene expression.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236B67F-FE4E-3057-2002-E5FF3BE6178F}"/>
              </a:ext>
            </a:extLst>
          </p:cNvPr>
          <p:cNvGraphicFramePr>
            <a:graphicFrameLocks noGrp="1"/>
          </p:cNvGraphicFramePr>
          <p:nvPr/>
        </p:nvGraphicFramePr>
        <p:xfrm>
          <a:off x="76200" y="3581400"/>
          <a:ext cx="8839200" cy="2754534"/>
        </p:xfrm>
        <a:graphic>
          <a:graphicData uri="http://schemas.openxmlformats.org/drawingml/2006/table">
            <a:tbl>
              <a:tblPr/>
              <a:tblGrid>
                <a:gridCol w="294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727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200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951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Location of Receptor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Classes of Hormones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Principle Mechanism of Action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6696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Cell surface receptors</a:t>
                      </a:r>
                      <a:r>
                        <a:rPr lang="en-GB" sz="1800" dirty="0"/>
                        <a:t> (plasma membrane)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Proteins and peptides, </a:t>
                      </a:r>
                      <a:r>
                        <a:rPr lang="en-GB" sz="1800" dirty="0" err="1"/>
                        <a:t>catecholamines</a:t>
                      </a:r>
                      <a:r>
                        <a:rPr lang="en-GB" sz="1800" dirty="0"/>
                        <a:t> and eicosanoids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Generation of </a:t>
                      </a:r>
                      <a:r>
                        <a:rPr lang="en-GB" sz="1800" i="1"/>
                        <a:t>second messengers</a:t>
                      </a:r>
                      <a:r>
                        <a:rPr lang="en-GB" sz="1800"/>
                        <a:t> which alter the activity of other molecules - usually enzymes - within the cell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8104">
                <a:tc>
                  <a:txBody>
                    <a:bodyPr/>
                    <a:lstStyle/>
                    <a:p>
                      <a:pPr algn="ctr"/>
                      <a:r>
                        <a:rPr lang="en-GB" sz="1800" b="1"/>
                        <a:t>Intracellular receptors</a:t>
                      </a:r>
                      <a:r>
                        <a:rPr lang="en-GB" sz="1800"/>
                        <a:t>(cytoplasm and/or nucleus)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Steroids and thyroid hormones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Alter transcriptional activity of responsive genes</a:t>
                      </a:r>
                    </a:p>
                  </a:txBody>
                  <a:tcPr marL="47625" marR="47625" marT="47609" marB="476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2302" name="Rectangle 1">
            <a:extLst>
              <a:ext uri="{FF2B5EF4-FFF2-40B4-BE49-F238E27FC236}">
                <a16:creationId xmlns:a16="http://schemas.microsoft.com/office/drawing/2014/main" id="{27AC5571-1084-BF36-4FD7-AF6AE16C78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6621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br>
              <a:rPr lang="en-US" altLang="en-US" sz="1800">
                <a:latin typeface="Verdana" panose="020B0604030504040204" pitchFamily="34" charset="0"/>
              </a:rPr>
            </a:br>
            <a:endParaRPr lang="en-US" altLang="en-US" sz="180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C6B60B4F-5936-D7EA-4002-B9F1D3F1E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Water soluble Hormones</a:t>
            </a:r>
          </a:p>
        </p:txBody>
      </p:sp>
      <p:pic>
        <p:nvPicPr>
          <p:cNvPr id="13315" name="Picture 2" descr="http://usmle.biochemistryformedics.com/wp-content/uploads/Mechanism-of-insulin-action.png">
            <a:extLst>
              <a:ext uri="{FF2B5EF4-FFF2-40B4-BE49-F238E27FC236}">
                <a16:creationId xmlns:a16="http://schemas.microsoft.com/office/drawing/2014/main" id="{A7D71335-F2B4-EFFC-4D55-A37684B017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839913"/>
            <a:ext cx="8340725" cy="448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DAFB505-145F-A348-335A-AF45BD22C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Lipid soluble Hormones</a:t>
            </a:r>
          </a:p>
        </p:txBody>
      </p:sp>
      <p:pic>
        <p:nvPicPr>
          <p:cNvPr id="14339" name="Picture 7" descr="http://img.medscape.com/fullsize/migrated/editorial/journalcme/2009/18937/harris.fig1.jpg">
            <a:extLst>
              <a:ext uri="{FF2B5EF4-FFF2-40B4-BE49-F238E27FC236}">
                <a16:creationId xmlns:a16="http://schemas.microsoft.com/office/drawing/2014/main" id="{A9472C39-DDC8-0BA9-F90F-D8E8FC1EA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504950"/>
            <a:ext cx="6172200" cy="534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F75FF25-E558-DA86-A8C1-1382392D9B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Negative Feedback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9B7AB47-8C04-7D6F-D609-4880AABCC6C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1212850"/>
            <a:ext cx="4495800" cy="4530725"/>
          </a:xfrm>
        </p:spPr>
        <p:txBody>
          <a:bodyPr/>
          <a:lstStyle/>
          <a:p>
            <a:pPr eaLnBrk="1" hangingPunct="1"/>
            <a:r>
              <a:rPr lang="en-US" altLang="en-US" sz="2400"/>
              <a:t>The primary mechanism through which your endocrine system maintains homeostasis.</a:t>
            </a:r>
          </a:p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Secretion of a specific hormone are regulated by specific physiological changes i.e. </a:t>
            </a:r>
          </a:p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As the hormone</a:t>
            </a:r>
            <a:r>
              <a:rPr lang="ja-JP" altLang="en-US" sz="2400">
                <a:latin typeface="Arial" panose="020B0604020202020204" pitchFamily="34" charset="0"/>
              </a:rPr>
              <a:t>’</a:t>
            </a:r>
            <a:r>
              <a:rPr lang="en-US" altLang="ja-JP" sz="2400"/>
              <a:t>s function takes effect the physiological change inhibits further secretion of that hormone.</a:t>
            </a:r>
            <a:endParaRPr lang="en-US" altLang="en-US" sz="2400"/>
          </a:p>
        </p:txBody>
      </p:sp>
      <p:pic>
        <p:nvPicPr>
          <p:cNvPr id="15364" name="Picture 7" descr="http://biology-forums.com/gallery/medium_6_15_06_13_12_59_41.png">
            <a:extLst>
              <a:ext uri="{FF2B5EF4-FFF2-40B4-BE49-F238E27FC236}">
                <a16:creationId xmlns:a16="http://schemas.microsoft.com/office/drawing/2014/main" id="{4DEFCEA3-243F-752B-6DA5-B56E866FA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1295400"/>
            <a:ext cx="41529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97B9B93-0027-1178-800C-9B7CA1EA4C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041400"/>
          </a:xfrm>
        </p:spPr>
        <p:txBody>
          <a:bodyPr/>
          <a:lstStyle/>
          <a:p>
            <a:pPr eaLnBrk="1" hangingPunct="1"/>
            <a:r>
              <a:rPr lang="en-US" altLang="en-US"/>
              <a:t>Changes in Receptors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79B544E-F6A5-D29E-3E92-AD73FCF0F9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485900"/>
            <a:ext cx="8007350" cy="4610100"/>
          </a:xfrm>
        </p:spPr>
        <p:txBody>
          <a:bodyPr/>
          <a:lstStyle/>
          <a:p>
            <a:pPr eaLnBrk="1" hangingPunct="1"/>
            <a:r>
              <a:rPr lang="en-US" altLang="en-US" u="sng"/>
              <a:t>Down-regulation</a:t>
            </a:r>
            <a:r>
              <a:rPr lang="en-US" altLang="en-US"/>
              <a:t>: is the decrease of hormone receptors which decreases the sensitivity to that hormone.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/>
            <a:r>
              <a:rPr lang="en-US" altLang="en-US" u="sng"/>
              <a:t>Up-regulation</a:t>
            </a:r>
            <a:r>
              <a:rPr lang="en-US" altLang="en-US"/>
              <a:t>: is the increase in the number of receptors which causes the cell to be more sensitive to a particular hormone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5">
            <a:extLst>
              <a:ext uri="{FF2B5EF4-FFF2-40B4-BE49-F238E27FC236}">
                <a16:creationId xmlns:a16="http://schemas.microsoft.com/office/drawing/2014/main" id="{8A77439D-1CF3-9139-D119-53D2869B22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55650"/>
          </a:xfrm>
        </p:spPr>
        <p:txBody>
          <a:bodyPr/>
          <a:lstStyle/>
          <a:p>
            <a:pPr eaLnBrk="1" hangingPunct="1"/>
            <a:r>
              <a:rPr lang="en-GB" altLang="en-US" sz="4000"/>
              <a:t>Endocrine Glands</a:t>
            </a:r>
          </a:p>
        </p:txBody>
      </p:sp>
      <p:pic>
        <p:nvPicPr>
          <p:cNvPr id="60420" name="Picture 5" descr="T012393A">
            <a:extLst>
              <a:ext uri="{FF2B5EF4-FFF2-40B4-BE49-F238E27FC236}">
                <a16:creationId xmlns:a16="http://schemas.microsoft.com/office/drawing/2014/main" id="{F8548B8D-A25C-38C6-F442-56DA888176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3387" b="3387"/>
          <a:stretch>
            <a:fillRect/>
          </a:stretch>
        </p:blipFill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  <p:sp>
        <p:nvSpPr>
          <p:cNvPr id="60423" name="Text Box 7">
            <a:extLst>
              <a:ext uri="{FF2B5EF4-FFF2-40B4-BE49-F238E27FC236}">
                <a16:creationId xmlns:a16="http://schemas.microsoft.com/office/drawing/2014/main" id="{C23084A0-9128-DFA3-B1DD-96F30D01D4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219200"/>
            <a:ext cx="579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400">
                <a:latin typeface="Verdana" charset="0"/>
                <a:ea typeface="ＭＳ Ｐゴシック" charset="0"/>
              </a:rPr>
              <a:t>Pituitary Gland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A0853E3E-D111-538B-88DC-AD1E083632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Hypothalamus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119D97A1-B125-B49A-AAFB-54C29DFE66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162175"/>
            <a:ext cx="3657600" cy="1752600"/>
          </a:xfrm>
        </p:spPr>
        <p:txBody>
          <a:bodyPr rtlCol="0">
            <a:normAutofit lnSpcReduction="10000"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GB" sz="2400" dirty="0">
                <a:solidFill>
                  <a:srgbClr val="FF0000"/>
                </a:solidFill>
                <a:ea typeface="+mn-ea"/>
              </a:rPr>
              <a:t>The endocrine and nervous systems work together to control the body and are linked by the hypothalamus.</a:t>
            </a:r>
          </a:p>
          <a:p>
            <a:pPr marL="0" indent="0" eaLnBrk="1" fontAlgn="auto" hangingPunct="1">
              <a:spcAft>
                <a:spcPts val="0"/>
              </a:spcAft>
              <a:buFont typeface="Arial"/>
              <a:buNone/>
              <a:defRPr/>
            </a:pPr>
            <a:endParaRPr lang="en-GB" sz="2400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endParaRPr lang="en-GB" sz="2400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Font typeface="Wingdings" charset="0"/>
              <a:buNone/>
              <a:defRPr/>
            </a:pPr>
            <a:endParaRPr lang="en-GB" sz="2800" dirty="0">
              <a:ea typeface="+mn-ea"/>
            </a:endParaRPr>
          </a:p>
        </p:txBody>
      </p:sp>
      <p:pic>
        <p:nvPicPr>
          <p:cNvPr id="18436" name="Picture 5" descr="Image result for hypothalamus">
            <a:extLst>
              <a:ext uri="{FF2B5EF4-FFF2-40B4-BE49-F238E27FC236}">
                <a16:creationId xmlns:a16="http://schemas.microsoft.com/office/drawing/2014/main" id="{689F666C-DC1F-7190-B340-DAB470EAC8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2133600"/>
            <a:ext cx="31623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64513345-D8CA-4CAF-70B8-9E368DF742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/>
              <a:t>Pituitary Gland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E9CC68B-7B9B-CFEE-A6A9-978184A91D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3400" y="1219200"/>
            <a:ext cx="8382000" cy="1981200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sz="2400" dirty="0">
                <a:solidFill>
                  <a:srgbClr val="FF0000"/>
                </a:solidFill>
              </a:rPr>
              <a:t>A marble-sized gland at the base of the brain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400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US" altLang="en-US" sz="2400" dirty="0"/>
              <a:t>Controlled by the hypothalamus or other neural mechanisms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sz="2000" b="1" dirty="0">
                <a:solidFill>
                  <a:srgbClr val="FF0000"/>
                </a:solidFill>
              </a:rPr>
              <a:t>The Master Gland</a:t>
            </a:r>
            <a:r>
              <a:rPr lang="ja-JP" altLang="en-US" sz="2000" b="1" dirty="0">
                <a:solidFill>
                  <a:srgbClr val="FF0000"/>
                </a:solidFill>
                <a:latin typeface="Arial" charset="0"/>
              </a:rPr>
              <a:t>”</a:t>
            </a:r>
            <a:r>
              <a:rPr lang="en-US" altLang="ja-JP" sz="2000" b="1" dirty="0">
                <a:solidFill>
                  <a:srgbClr val="FF0000"/>
                </a:solidFill>
              </a:rPr>
              <a:t> 	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ja-JP" sz="2000" b="1" dirty="0">
              <a:solidFill>
                <a:srgbClr val="FF0000"/>
              </a:solidFill>
            </a:endParaRP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US" altLang="en-US" sz="2000" dirty="0"/>
              <a:t>Primary function  is to produce hormone that control other glands</a:t>
            </a:r>
            <a:r>
              <a:rPr lang="en-US" altLang="en-US" sz="1100" dirty="0"/>
              <a:t>.</a:t>
            </a:r>
          </a:p>
          <a:p>
            <a:pPr marL="914400" lvl="2" indent="0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en-US" altLang="en-US" dirty="0"/>
          </a:p>
        </p:txBody>
      </p:sp>
      <p:pic>
        <p:nvPicPr>
          <p:cNvPr id="19460" name="Picture 7" descr="http://www.organsofthebody.com/images/pituitary-gland-hormones.jpg">
            <a:extLst>
              <a:ext uri="{FF2B5EF4-FFF2-40B4-BE49-F238E27FC236}">
                <a16:creationId xmlns:a16="http://schemas.microsoft.com/office/drawing/2014/main" id="{E34CE1EE-45A3-4C02-6428-90C416A73D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3886200"/>
            <a:ext cx="5715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F6E17C1-7641-E504-EE96-9D81FD338C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400" y="38100"/>
            <a:ext cx="8229600" cy="71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ea typeface="+mj-ea"/>
              </a:rPr>
              <a:t>Function of Some Hormones of the Pituitary Gland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95C23051-27A0-C17D-E03A-44A4210892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2400" y="762000"/>
            <a:ext cx="8504238" cy="47545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b="1" dirty="0"/>
              <a:t>Oxytocin</a:t>
            </a:r>
            <a:r>
              <a:rPr lang="en-US" altLang="en-US" sz="2400" dirty="0"/>
              <a:t> (the natural form of </a:t>
            </a:r>
            <a:r>
              <a:rPr lang="en-US" altLang="en-US" sz="2400" dirty="0" err="1"/>
              <a:t>pitocin</a:t>
            </a:r>
            <a:r>
              <a:rPr lang="en-US" altLang="en-US" sz="2400" dirty="0"/>
              <a:t>)</a:t>
            </a:r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  <a:defRPr/>
            </a:pPr>
            <a:r>
              <a:rPr lang="en-US" altLang="en-US" sz="2400" dirty="0"/>
              <a:t>stimulates gravid uterus</a:t>
            </a:r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  <a:defRPr/>
            </a:pPr>
            <a:r>
              <a:rPr lang="en-US" altLang="en-US" sz="2400" dirty="0"/>
              <a:t>causes </a:t>
            </a:r>
            <a:r>
              <a:rPr lang="ja-JP" altLang="en-US" sz="2400" dirty="0">
                <a:latin typeface="Arial" charset="0"/>
              </a:rPr>
              <a:t>“</a:t>
            </a:r>
            <a:r>
              <a:rPr lang="en-US" altLang="ja-JP" sz="2400" dirty="0"/>
              <a:t>let down</a:t>
            </a:r>
            <a:r>
              <a:rPr lang="ja-JP" altLang="en-US" sz="2400" dirty="0">
                <a:latin typeface="Arial" charset="0"/>
              </a:rPr>
              <a:t>”</a:t>
            </a:r>
            <a:r>
              <a:rPr lang="en-US" altLang="ja-JP" sz="2400" dirty="0"/>
              <a:t> of milk from the breast.</a:t>
            </a:r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  <a:defRPr/>
            </a:pPr>
            <a:endParaRPr lang="en-US" altLang="ja-JP" sz="2400" dirty="0"/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b="1" dirty="0"/>
              <a:t>ADH</a:t>
            </a:r>
            <a:r>
              <a:rPr lang="en-US" altLang="en-US" sz="2400" dirty="0"/>
              <a:t> (vasopressin) causes the kidney to retain water.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b="1" dirty="0"/>
              <a:t>GH </a:t>
            </a:r>
            <a:r>
              <a:rPr lang="en-US" altLang="en-US" sz="2400" dirty="0"/>
              <a:t>Growth hormone </a:t>
            </a:r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  <a:defRPr/>
            </a:pPr>
            <a:r>
              <a:rPr lang="en-US" altLang="en-US" sz="2400" b="1" dirty="0">
                <a:sym typeface="Symbol" pitchFamily="18" charset="2"/>
              </a:rPr>
              <a:t></a:t>
            </a:r>
            <a:r>
              <a:rPr lang="en-US" altLang="en-US" sz="2400" dirty="0">
                <a:sym typeface="Symbol" pitchFamily="18" charset="2"/>
              </a:rPr>
              <a:t> glucose usage</a:t>
            </a:r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  <a:defRPr/>
            </a:pPr>
            <a:r>
              <a:rPr lang="en-US" altLang="en-US" sz="2400" b="1" dirty="0">
                <a:sym typeface="Symbol" pitchFamily="18" charset="2"/>
              </a:rPr>
              <a:t></a:t>
            </a:r>
            <a:r>
              <a:rPr lang="en-US" altLang="en-US" sz="2400" dirty="0">
                <a:sym typeface="Symbol" pitchFamily="18" charset="2"/>
              </a:rPr>
              <a:t> consumption of fats as an energy source</a:t>
            </a:r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  <a:defRPr/>
            </a:pPr>
            <a:endParaRPr lang="en-US" altLang="en-US" sz="2400" dirty="0">
              <a:sym typeface="Symbol" pitchFamily="18" charset="2"/>
            </a:endParaRP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b="1" dirty="0"/>
              <a:t>ACTH</a:t>
            </a:r>
            <a:r>
              <a:rPr lang="en-US" altLang="en-US" sz="2400" dirty="0"/>
              <a:t> stimulates the adrenal cortex to release its hormones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b="1" dirty="0"/>
              <a:t>FSH &amp; LH</a:t>
            </a:r>
            <a:r>
              <a:rPr lang="en-US" altLang="en-US" sz="2400" dirty="0"/>
              <a:t> stimulates maturation &amp; release of eggs from ovary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b="1" dirty="0"/>
              <a:t>TSH</a:t>
            </a:r>
            <a:r>
              <a:rPr lang="en-US" altLang="en-US" sz="2400" dirty="0"/>
              <a:t> stimulates the thyroid gland to release its hormones, thus </a:t>
            </a:r>
            <a:r>
              <a:rPr lang="en-US" altLang="en-US" sz="2400" b="1" dirty="0">
                <a:sym typeface="Symbol" pitchFamily="18" charset="2"/>
              </a:rPr>
              <a:t></a:t>
            </a:r>
            <a:r>
              <a:rPr lang="en-US" altLang="en-US" sz="2400" dirty="0">
                <a:sym typeface="Symbol" pitchFamily="18" charset="2"/>
              </a:rPr>
              <a:t> metabolic rate</a:t>
            </a:r>
            <a:endParaRPr lang="en-US" altLang="en-US" sz="2400" dirty="0"/>
          </a:p>
          <a:p>
            <a:pPr lvl="1" eaLnBrk="1" hangingPunct="1">
              <a:lnSpc>
                <a:spcPct val="80000"/>
              </a:lnSpc>
              <a:buFont typeface="Arial" charset="0"/>
              <a:buChar char="–"/>
              <a:defRPr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2A22CAB4-34AD-96CD-9A5A-3479B69FC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Pineal Gland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F87E16E7-5226-997B-A67D-F8BF69E3F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4038600" cy="1676400"/>
          </a:xfrm>
        </p:spPr>
        <p:txBody>
          <a:bodyPr/>
          <a:lstStyle/>
          <a:p>
            <a:pPr eaLnBrk="1" hangingPunct="1"/>
            <a:r>
              <a:rPr lang="en-GB" altLang="en-US"/>
              <a:t>The </a:t>
            </a:r>
            <a:r>
              <a:rPr lang="en-GB" altLang="en-US" b="1"/>
              <a:t>pineal gland</a:t>
            </a:r>
            <a:r>
              <a:rPr lang="en-GB" altLang="en-US"/>
              <a:t> produces melatonin, derived from serotonin this hormone regulates the wake/sleep patterns and seasonal function.</a:t>
            </a:r>
          </a:p>
          <a:p>
            <a:pPr eaLnBrk="1" hangingPunct="1"/>
            <a:endParaRPr lang="en-US" altLang="en-US"/>
          </a:p>
        </p:txBody>
      </p:sp>
      <p:sp>
        <p:nvSpPr>
          <p:cNvPr id="21508" name="AutoShape 5" descr="Image result for pineal gland">
            <a:extLst>
              <a:ext uri="{FF2B5EF4-FFF2-40B4-BE49-F238E27FC236}">
                <a16:creationId xmlns:a16="http://schemas.microsoft.com/office/drawing/2014/main" id="{D241EDD2-4BBC-D56A-4E4E-BEC5D0E184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73038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Verdana" panose="020B0604030504040204" pitchFamily="34" charset="0"/>
            </a:endParaRPr>
          </a:p>
        </p:txBody>
      </p:sp>
      <p:sp>
        <p:nvSpPr>
          <p:cNvPr id="21509" name="AutoShape 7" descr="Image result for pineal gland">
            <a:extLst>
              <a:ext uri="{FF2B5EF4-FFF2-40B4-BE49-F238E27FC236}">
                <a16:creationId xmlns:a16="http://schemas.microsoft.com/office/drawing/2014/main" id="{C50A2E43-E426-B535-AD06-C3073DC040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5438" y="79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Verdana" panose="020B0604030504040204" pitchFamily="34" charset="0"/>
            </a:endParaRPr>
          </a:p>
        </p:txBody>
      </p:sp>
      <p:sp>
        <p:nvSpPr>
          <p:cNvPr id="21510" name="AutoShape 8" descr="Image result for pineal gland">
            <a:extLst>
              <a:ext uri="{FF2B5EF4-FFF2-40B4-BE49-F238E27FC236}">
                <a16:creationId xmlns:a16="http://schemas.microsoft.com/office/drawing/2014/main" id="{DA676BA6-8D94-BD1E-2086-89FE23EB910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7838" y="1603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1" name="AutoShape 10" descr="Image result for pineal gland">
            <a:extLst>
              <a:ext uri="{FF2B5EF4-FFF2-40B4-BE49-F238E27FC236}">
                <a16:creationId xmlns:a16="http://schemas.microsoft.com/office/drawing/2014/main" id="{65E97C3D-90C2-E5F8-80B8-7F3DF101BB3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0238" y="3127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2" name="AutoShape 12" descr="Image result for pineal gland">
            <a:extLst>
              <a:ext uri="{FF2B5EF4-FFF2-40B4-BE49-F238E27FC236}">
                <a16:creationId xmlns:a16="http://schemas.microsoft.com/office/drawing/2014/main" id="{380D8EFC-E5A4-F6E4-E86A-98F235D7E0E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82638" y="4651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21513" name="Picture 13" descr="C:\Users\d.gardner\Documents\250px-Illu_pituitary_pineal_glands.jpg">
            <a:extLst>
              <a:ext uri="{FF2B5EF4-FFF2-40B4-BE49-F238E27FC236}">
                <a16:creationId xmlns:a16="http://schemas.microsoft.com/office/drawing/2014/main" id="{43DD15A3-B1DB-BB4F-6F9D-2F5D102DB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588" y="1981200"/>
            <a:ext cx="4586287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18C06AF9-F0FE-A06A-5D1B-8C56B7A6FC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Thyroid and Parathyroid</a:t>
            </a:r>
          </a:p>
        </p:txBody>
      </p:sp>
      <p:pic>
        <p:nvPicPr>
          <p:cNvPr id="22531" name="Picture 6" descr="http://phoenixrising.me/wp-content/uploads/thyroid-parathyroid-diseases.jpg">
            <a:extLst>
              <a:ext uri="{FF2B5EF4-FFF2-40B4-BE49-F238E27FC236}">
                <a16:creationId xmlns:a16="http://schemas.microsoft.com/office/drawing/2014/main" id="{43503B45-2AFB-3436-C73A-10D5B438F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57338"/>
            <a:ext cx="6900863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96D1CCF2-4874-BB05-3E92-40F73E1374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>
                <a:ea typeface="+mj-ea"/>
              </a:rPr>
              <a:t>Thyroid Gland</a:t>
            </a:r>
            <a:br>
              <a:rPr lang="en-US" sz="4000">
                <a:ea typeface="+mj-ea"/>
              </a:rPr>
            </a:br>
            <a:endParaRPr lang="en-US" sz="4000">
              <a:ea typeface="+mj-ea"/>
            </a:endParaRP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AD1F939-B0BB-FCCE-D05F-FA1B8E13EFB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1295400"/>
            <a:ext cx="8534400" cy="4648200"/>
          </a:xfrm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US" altLang="en-US" sz="2400" dirty="0"/>
              <a:t>Secretes two very active </a:t>
            </a:r>
            <a:r>
              <a:rPr lang="en-US" altLang="en-US" sz="2400" i="1" dirty="0"/>
              <a:t>non-steroid hormones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2400" i="1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sz="2400" i="1" dirty="0" err="1">
                <a:solidFill>
                  <a:schemeClr val="accent6">
                    <a:lumMod val="50000"/>
                  </a:schemeClr>
                </a:solidFill>
              </a:rPr>
              <a:t>Triiodothyronine</a:t>
            </a:r>
            <a:r>
              <a:rPr lang="en-US" altLang="en-US" sz="2400" i="1" dirty="0">
                <a:solidFill>
                  <a:schemeClr val="accent6">
                    <a:lumMod val="50000"/>
                  </a:schemeClr>
                </a:solidFill>
              </a:rPr>
              <a:t> (T3 – 20% secretion)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sz="2400" i="1" dirty="0" err="1">
                <a:solidFill>
                  <a:srgbClr val="FF0000"/>
                </a:solidFill>
              </a:rPr>
              <a:t>Thyroxine</a:t>
            </a:r>
            <a:r>
              <a:rPr lang="en-US" altLang="en-US" sz="2400" i="1" dirty="0">
                <a:solidFill>
                  <a:srgbClr val="FF0000"/>
                </a:solidFill>
              </a:rPr>
              <a:t>  (T4 – 80% secretion)</a:t>
            </a:r>
          </a:p>
          <a:p>
            <a:pPr lvl="1" eaLnBrk="1" hangingPunct="1">
              <a:buFont typeface="Arial" charset="0"/>
              <a:buChar char="–"/>
              <a:defRPr/>
            </a:pPr>
            <a:endParaRPr lang="en-US" altLang="en-US" sz="2400" i="1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sz="2400" i="1" dirty="0"/>
              <a:t>Regulates metabolism in all cells of the body.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2400" i="1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sz="2400" i="1" dirty="0"/>
              <a:t>increases protein synthesis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sz="2400" i="1" dirty="0"/>
              <a:t>promotes glycolysis, gluconeogenesis, glucose uptake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sz="2400" i="1" dirty="0"/>
              <a:t>Calcitonin: calcium metabolism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altLang="en-US" sz="2400" i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7B5CCA8-E683-B1E0-5455-DF91536A7D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z="4800"/>
              <a:t>Parathyroid Glands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F19D9FB-C47B-9497-13C2-4548FF2BBE0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838200" y="1219200"/>
            <a:ext cx="7797800" cy="535305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/>
              <a:t>	4 small, pea-shaped glands, located in the neck near the thyroid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regulate the level of calcium in the body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produce </a:t>
            </a:r>
            <a:r>
              <a:rPr lang="en-US" altLang="en-US" sz="2400" b="1" i="1"/>
              <a:t>parathyroid hormone - </a:t>
            </a:r>
            <a:r>
              <a:rPr lang="en-US" altLang="en-US" sz="2400"/>
              <a:t>regulates plasma calcium (osteoclast activity) and phosphate levels.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Increases calcium, phosphate, and magnesium absorption in intestines.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b="1" i="1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Causes removal of calcium and magnesium from urine by kidneys.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b="1" i="1"/>
          </a:p>
          <a:p>
            <a:pPr lvl="1" eaLnBrk="1" hangingPunct="1">
              <a:lnSpc>
                <a:spcPct val="90000"/>
              </a:lnSpc>
            </a:pPr>
            <a:endParaRPr lang="en-US" altLang="en-US" sz="2400" b="1" i="1"/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pth-calcitonin">
            <a:extLst>
              <a:ext uri="{FF2B5EF4-FFF2-40B4-BE49-F238E27FC236}">
                <a16:creationId xmlns:a16="http://schemas.microsoft.com/office/drawing/2014/main" id="{22214383-92B2-EB8F-A984-9B5C403E7F81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610600" cy="6781800"/>
          </a:xfrm>
        </p:spPr>
      </p:pic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8F0C55B-E4C3-4B4D-B8EA-A1B892CD11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Adrenal Gland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62511E8-B402-032A-3F19-72EB6EC4E60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en-US" altLang="en-US" sz="2800"/>
          </a:p>
          <a:p>
            <a:pPr eaLnBrk="1" hangingPunct="1"/>
            <a:endParaRPr lang="en-US" altLang="en-US" sz="2800"/>
          </a:p>
        </p:txBody>
      </p:sp>
      <p:sp>
        <p:nvSpPr>
          <p:cNvPr id="27652" name="Rectangle 5">
            <a:extLst>
              <a:ext uri="{FF2B5EF4-FFF2-40B4-BE49-F238E27FC236}">
                <a16:creationId xmlns:a16="http://schemas.microsoft.com/office/drawing/2014/main" id="{B300A01C-C1C5-E9F5-4AAC-EA6183B97B3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152400" y="1600200"/>
            <a:ext cx="4953000" cy="45307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US" altLang="en-US" sz="2800" dirty="0">
                <a:solidFill>
                  <a:srgbClr val="00B050"/>
                </a:solidFill>
              </a:rPr>
              <a:t>Adrenal Cortex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sz="2400" dirty="0"/>
              <a:t>Produces steroid hormones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sz="2400" dirty="0" err="1"/>
              <a:t>Corticosteriods</a:t>
            </a:r>
            <a:endParaRPr lang="en-US" altLang="en-US" sz="2400" dirty="0"/>
          </a:p>
          <a:p>
            <a:pPr lvl="1" eaLnBrk="1" hangingPunct="1">
              <a:buFont typeface="Arial" charset="0"/>
              <a:buChar char="–"/>
              <a:defRPr/>
            </a:pPr>
            <a:endParaRPr lang="en-US" altLang="en-US" sz="2400" dirty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US" altLang="en-US" sz="2800" dirty="0">
                <a:solidFill>
                  <a:srgbClr val="FF0000"/>
                </a:solidFill>
              </a:rPr>
              <a:t>Adrenal Medulla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ja-JP" altLang="en-US" sz="2400" dirty="0">
                <a:latin typeface="Arial" charset="0"/>
              </a:rPr>
              <a:t>“</a:t>
            </a:r>
            <a:r>
              <a:rPr lang="en-US" altLang="ja-JP" sz="2400" dirty="0"/>
              <a:t>fight or flight</a:t>
            </a:r>
            <a:r>
              <a:rPr lang="ja-JP" altLang="en-US" sz="2400" dirty="0">
                <a:latin typeface="Arial" charset="0"/>
              </a:rPr>
              <a:t>”</a:t>
            </a:r>
            <a:endParaRPr lang="en-US" altLang="ja-JP" sz="24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sz="2400" dirty="0"/>
              <a:t>Epinephrine and norepinephrine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GB" altLang="en-US" sz="2800" dirty="0"/>
          </a:p>
        </p:txBody>
      </p:sp>
      <p:pic>
        <p:nvPicPr>
          <p:cNvPr id="26629" name="Picture 5" descr="adrenal">
            <a:extLst>
              <a:ext uri="{FF2B5EF4-FFF2-40B4-BE49-F238E27FC236}">
                <a16:creationId xmlns:a16="http://schemas.microsoft.com/office/drawing/2014/main" id="{CE6B4BE0-0100-0EBD-396C-A5C76BD9C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752600"/>
            <a:ext cx="388620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F77122EB-A291-D5DD-86D4-F5FE3A7836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873125"/>
          </a:xfrm>
        </p:spPr>
        <p:txBody>
          <a:bodyPr/>
          <a:lstStyle/>
          <a:p>
            <a:pPr eaLnBrk="1" hangingPunct="1"/>
            <a:r>
              <a:rPr lang="en-US" altLang="en-US"/>
              <a:t>Adrenal Medulla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0C096C53-8564-4AE0-CDF2-B4E5B0DABA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" y="1066800"/>
            <a:ext cx="8763000" cy="52578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US" altLang="en-US" sz="2800" dirty="0"/>
              <a:t>Situated directly atop each kidney and stimulated by the sympathetic nervous system and secretes the </a:t>
            </a:r>
            <a:r>
              <a:rPr lang="en-US" altLang="en-US" sz="2800" dirty="0" err="1"/>
              <a:t>catecholamines</a:t>
            </a:r>
            <a:endParaRPr lang="en-US" altLang="en-US" sz="2800" dirty="0"/>
          </a:p>
          <a:p>
            <a:pPr marL="57150" indent="0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en-US" altLang="en-US" dirty="0"/>
          </a:p>
          <a:p>
            <a:pPr marL="5715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US" altLang="en-US" dirty="0">
                <a:solidFill>
                  <a:srgbClr val="00B050"/>
                </a:solidFill>
              </a:rPr>
              <a:t>Adrenaline (Epinephrine ): </a:t>
            </a:r>
            <a:r>
              <a:rPr lang="en-US" altLang="en-US" sz="2400" dirty="0"/>
              <a:t>elicits a fight or flight response</a:t>
            </a:r>
          </a:p>
          <a:p>
            <a:pPr lvl="2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dirty="0"/>
              <a:t>Increase H.R. and B.P.</a:t>
            </a:r>
          </a:p>
          <a:p>
            <a:pPr lvl="2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dirty="0"/>
              <a:t>Increase respiration</a:t>
            </a:r>
          </a:p>
          <a:p>
            <a:pPr lvl="2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dirty="0"/>
              <a:t>Increase metabolic rate</a:t>
            </a:r>
          </a:p>
          <a:p>
            <a:pPr lvl="2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dirty="0"/>
              <a:t>Increase </a:t>
            </a:r>
            <a:r>
              <a:rPr lang="en-US" altLang="en-US" dirty="0" err="1"/>
              <a:t>glycogenolysis</a:t>
            </a:r>
            <a:endParaRPr lang="en-US" altLang="en-US" dirty="0"/>
          </a:p>
          <a:p>
            <a:pPr lvl="2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dirty="0"/>
              <a:t>Vasodilation</a:t>
            </a:r>
          </a:p>
          <a:p>
            <a:pPr lvl="2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dirty="0"/>
              <a:t>Norepinephrine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altLang="en-US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049372E-8534-675B-86AE-6AF997A99B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Adrenal Cortex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FCB3D328-5A39-90CA-4869-5B5AE7A5DF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485900"/>
            <a:ext cx="8845550" cy="5372100"/>
          </a:xfrm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US" altLang="en-US" sz="2400" dirty="0"/>
              <a:t>Secretes over 30 different steroid hormones (corticosteroids)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US" altLang="en-US" sz="2400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sz="2400" dirty="0">
                <a:solidFill>
                  <a:srgbClr val="00B050"/>
                </a:solidFill>
              </a:rPr>
              <a:t>Mineralocorticoids</a:t>
            </a:r>
          </a:p>
          <a:p>
            <a:pPr lvl="2" eaLnBrk="1" hangingPunct="1">
              <a:buFont typeface="Arial" charset="0"/>
              <a:buChar char="•"/>
              <a:defRPr/>
            </a:pPr>
            <a:r>
              <a:rPr lang="en-US" altLang="en-US" dirty="0"/>
              <a:t>Aldosterone: maintains electrolyte balance</a:t>
            </a:r>
          </a:p>
          <a:p>
            <a:pPr lvl="1" eaLnBrk="1" hangingPunct="1">
              <a:buFont typeface="Arial" charset="0"/>
              <a:buChar char="–"/>
              <a:defRPr/>
            </a:pPr>
            <a:endParaRPr lang="en-US" altLang="en-US" sz="2400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sz="2400" dirty="0">
                <a:solidFill>
                  <a:srgbClr val="00B050"/>
                </a:solidFill>
              </a:rPr>
              <a:t>Glucocorticoids</a:t>
            </a:r>
          </a:p>
          <a:p>
            <a:pPr lvl="2" eaLnBrk="1" hangingPunct="1">
              <a:buFont typeface="Arial" charset="0"/>
              <a:buChar char="•"/>
              <a:defRPr/>
            </a:pPr>
            <a:r>
              <a:rPr lang="en-US" altLang="en-US" dirty="0">
                <a:solidFill>
                  <a:srgbClr val="00B050"/>
                </a:solidFill>
              </a:rPr>
              <a:t>Cortisol: </a:t>
            </a:r>
          </a:p>
          <a:p>
            <a:pPr lvl="3" eaLnBrk="1" hangingPunct="1">
              <a:buFont typeface="Arial" charset="0"/>
              <a:buChar char="–"/>
              <a:defRPr/>
            </a:pPr>
            <a:r>
              <a:rPr lang="en-US" altLang="en-US" sz="2400" dirty="0"/>
              <a:t>Stimulates </a:t>
            </a:r>
            <a:r>
              <a:rPr lang="en-US" altLang="en-US" sz="2400" dirty="0" err="1"/>
              <a:t>gluconeogenisis</a:t>
            </a:r>
            <a:endParaRPr lang="en-US" altLang="en-US" sz="2400" dirty="0"/>
          </a:p>
          <a:p>
            <a:pPr lvl="3" eaLnBrk="1" hangingPunct="1">
              <a:buFont typeface="Arial" charset="0"/>
              <a:buChar char="–"/>
              <a:defRPr/>
            </a:pPr>
            <a:r>
              <a:rPr lang="en-US" altLang="en-US" sz="2400" dirty="0"/>
              <a:t>Mobilization of free fatty acids</a:t>
            </a:r>
          </a:p>
          <a:p>
            <a:pPr lvl="3" eaLnBrk="1" hangingPunct="1">
              <a:buFont typeface="Arial" charset="0"/>
              <a:buChar char="–"/>
              <a:defRPr/>
            </a:pPr>
            <a:r>
              <a:rPr lang="en-US" altLang="en-US" sz="2400" dirty="0"/>
              <a:t>Glucose sparing</a:t>
            </a:r>
          </a:p>
          <a:p>
            <a:pPr lvl="3" eaLnBrk="1" hangingPunct="1">
              <a:buFont typeface="Arial" charset="0"/>
              <a:buChar char="–"/>
              <a:defRPr/>
            </a:pPr>
            <a:r>
              <a:rPr lang="en-US" altLang="en-US" sz="2400" dirty="0"/>
              <a:t>Anti-inflammatory agent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9C40D836-7270-A62D-54DD-2D9D464203C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457200"/>
            <a:ext cx="6870700" cy="1600200"/>
          </a:xfrm>
        </p:spPr>
        <p:txBody>
          <a:bodyPr/>
          <a:lstStyle/>
          <a:p>
            <a:pPr eaLnBrk="1" hangingPunct="1"/>
            <a:r>
              <a:rPr lang="en-US" altLang="en-US" sz="4000"/>
              <a:t>Pancreas </a:t>
            </a:r>
            <a:br>
              <a:rPr lang="en-US" altLang="en-US" sz="4000"/>
            </a:br>
            <a:r>
              <a:rPr lang="en-US" altLang="en-US" sz="4000"/>
              <a:t>Endocrine and Exocrine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F5A13B32-E8A8-E457-717D-564FAAE42D8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2057400"/>
            <a:ext cx="8382000" cy="4648200"/>
          </a:xfrm>
        </p:spPr>
        <p:txBody>
          <a:bodyPr/>
          <a:lstStyle/>
          <a:p>
            <a:pPr marL="0" indent="0" algn="ctr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In digestion pancreas secretes pancreatic amylase.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dirty="0"/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US" altLang="en-US" dirty="0"/>
              <a:t>Pancreas also secretes hormones 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US" altLang="en-US" dirty="0"/>
              <a:t>Insulin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US" altLang="en-US" dirty="0"/>
              <a:t>Glucagon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US" altLang="en-US" dirty="0" err="1"/>
              <a:t>Somatostatin</a:t>
            </a:r>
            <a:endParaRPr lang="en-US" altLang="en-US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altLang="en-US" dirty="0"/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7644A3F-05DC-518B-2F83-CC2E16D364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Pancreas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10ED25F3-18AB-C8C4-2BEE-B95A45A955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800" y="1657350"/>
            <a:ext cx="8159750" cy="44386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/>
              <a:t>Located slightly behind the stomach</a:t>
            </a:r>
          </a:p>
          <a:p>
            <a:pPr eaLnBrk="1" hangingPunct="1"/>
            <a:r>
              <a:rPr lang="en-US" altLang="en-US" u="sng"/>
              <a:t>Insulin</a:t>
            </a:r>
            <a:r>
              <a:rPr lang="en-US" altLang="en-US"/>
              <a:t>: reduces blood glucose</a:t>
            </a:r>
            <a:r>
              <a:rPr lang="en-US" altLang="en-US" u="sng"/>
              <a:t> </a:t>
            </a:r>
          </a:p>
          <a:p>
            <a:pPr lvl="1" eaLnBrk="1" hangingPunct="1"/>
            <a:r>
              <a:rPr lang="en-US" altLang="en-US"/>
              <a:t>Facilitates glucose transport into the cells</a:t>
            </a:r>
          </a:p>
          <a:p>
            <a:pPr lvl="1" eaLnBrk="1" hangingPunct="1"/>
            <a:r>
              <a:rPr lang="en-US" altLang="en-US"/>
              <a:t>Promotes glycogenesis</a:t>
            </a:r>
          </a:p>
          <a:p>
            <a:pPr lvl="1" eaLnBrk="1" hangingPunct="1"/>
            <a:r>
              <a:rPr lang="en-US" altLang="en-US"/>
              <a:t>Inhibits gluconeogensis</a:t>
            </a:r>
          </a:p>
          <a:p>
            <a:pPr eaLnBrk="1" hangingPunct="1"/>
            <a:r>
              <a:rPr lang="en-US" altLang="en-US"/>
              <a:t>Glucagon: increases blood glucose</a:t>
            </a:r>
          </a:p>
          <a:p>
            <a:pPr eaLnBrk="1" hangingPunct="1"/>
            <a:r>
              <a:rPr lang="en-US" altLang="en-US"/>
              <a:t>Somatostatin</a:t>
            </a:r>
          </a:p>
          <a:p>
            <a:pPr lvl="1" eaLnBrk="1" hangingPunct="1"/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5" descr="diabetes-glucose-regulation">
            <a:extLst>
              <a:ext uri="{FF2B5EF4-FFF2-40B4-BE49-F238E27FC236}">
                <a16:creationId xmlns:a16="http://schemas.microsoft.com/office/drawing/2014/main" id="{5D3AE1AA-8267-AF99-572B-A0AB0FAB06DF}"/>
              </a:ext>
            </a:extLst>
          </p:cNvPr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0" y="0"/>
            <a:ext cx="5386388" cy="6858000"/>
          </a:xfrm>
        </p:spPr>
      </p:pic>
    </p:spTree>
  </p:cSld>
  <p:clrMapOvr>
    <a:masterClrMapping/>
  </p:clrMapOvr>
  <p:transition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65306E6E-F084-36BF-F5C0-5B2DDAD4C2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z="4800"/>
              <a:t>Gonads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233E3670-84EF-2F91-FC25-D0FD79A535A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06400" y="1600200"/>
            <a:ext cx="8737600" cy="49149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dirty="0"/>
              <a:t>testes (</a:t>
            </a:r>
            <a:r>
              <a:rPr lang="en-US" altLang="en-US" u="sng" dirty="0"/>
              <a:t>testosterone</a:t>
            </a:r>
            <a:r>
              <a:rPr lang="en-US" altLang="en-US" dirty="0"/>
              <a:t>) = sex characteristics</a:t>
            </a:r>
          </a:p>
          <a:p>
            <a:pPr lvl="1" eaLnBrk="1" hangingPunct="1"/>
            <a:r>
              <a:rPr lang="en-US" altLang="en-US" dirty="0"/>
              <a:t>muscle development and maturity</a:t>
            </a:r>
          </a:p>
          <a:p>
            <a:pPr eaLnBrk="1" hangingPunct="1"/>
            <a:r>
              <a:rPr lang="en-US" altLang="en-US" dirty="0"/>
              <a:t>ovaries (estrogen) = sex characteristics</a:t>
            </a:r>
          </a:p>
          <a:p>
            <a:pPr lvl="1" eaLnBrk="1" hangingPunct="1"/>
            <a:r>
              <a:rPr lang="en-US" altLang="en-US" dirty="0"/>
              <a:t>maturity and coordination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220118AD-A16F-8F18-2019-68F11435B1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800"/>
              <a:t>Kidneys</a:t>
            </a:r>
            <a:endParaRPr lang="en-GB" altLang="en-US" sz="4800" u="sng"/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21FD844D-4B34-B01B-CD9D-574AFF91FF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US" altLang="en-US" sz="3600" dirty="0"/>
              <a:t>Secretes </a:t>
            </a:r>
            <a:r>
              <a:rPr lang="en-US" altLang="en-US" sz="3600" dirty="0">
                <a:solidFill>
                  <a:srgbClr val="0070C0"/>
                </a:solidFill>
              </a:rPr>
              <a:t>Erythropoietin</a:t>
            </a:r>
            <a:endParaRPr lang="en-GB" altLang="en-US" sz="3600" dirty="0">
              <a:solidFill>
                <a:srgbClr val="0070C0"/>
              </a:solidFill>
            </a:endParaRP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36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sz="3600" dirty="0"/>
              <a:t>Regulates red blood cell production</a:t>
            </a:r>
            <a:endParaRPr lang="en-GB" altLang="en-US" sz="36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ADCA76BA-D5AC-DAE9-A3FC-C537E63B31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z="4000"/>
              <a:t>The Endocrine Response to Exercise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CEFD7656-2AC0-9343-11E8-302476185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805738" cy="4530725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GB" altLang="en-US" sz="2800"/>
          </a:p>
        </p:txBody>
      </p:sp>
      <p:pic>
        <p:nvPicPr>
          <p:cNvPr id="8196" name="Picture 4" descr="j0318796[1]">
            <a:extLst>
              <a:ext uri="{FF2B5EF4-FFF2-40B4-BE49-F238E27FC236}">
                <a16:creationId xmlns:a16="http://schemas.microsoft.com/office/drawing/2014/main" id="{0AAD3098-2C68-70B5-1D32-22BE5299510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1981200"/>
            <a:ext cx="4267200" cy="3833813"/>
          </a:xfrm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B52DC5F2-D64B-024B-68AC-892A19BA80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1150" y="229673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b="1" dirty="0">
                <a:solidFill>
                  <a:srgbClr val="0070C0"/>
                </a:solidFill>
                <a:ea typeface="+mj-ea"/>
              </a:rPr>
              <a:t>Regulation of Glucose Metabolism During Exercise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692F06AD-4666-1178-3679-579AF18329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3400" y="1371600"/>
            <a:ext cx="8007350" cy="49720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sz="2800" dirty="0"/>
              <a:t>Glucagon secretion increases during exercise to promote liver glycogen  breakdown (</a:t>
            </a:r>
            <a:r>
              <a:rPr lang="en-US" altLang="en-US" sz="2800" dirty="0" err="1"/>
              <a:t>glycogenolysis</a:t>
            </a:r>
            <a:r>
              <a:rPr lang="en-US" altLang="en-US" sz="2800" dirty="0"/>
              <a:t>)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sz="2800" dirty="0"/>
              <a:t>Epinephrine and Norepinephrine further increase </a:t>
            </a:r>
            <a:r>
              <a:rPr lang="en-US" altLang="en-US" sz="2800" dirty="0" err="1"/>
              <a:t>glycogenolysis</a:t>
            </a: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sz="2800" dirty="0" err="1"/>
              <a:t>Thyroxine</a:t>
            </a:r>
            <a:r>
              <a:rPr lang="en-US" altLang="en-US" sz="2800" dirty="0"/>
              <a:t> promotes glucose catabolism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sz="2800" dirty="0"/>
              <a:t>Cortisol levels also increase during exercise for protein catabolism for later gluconeogenesis.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US" altLang="en-US" sz="2800" dirty="0"/>
              <a:t>Growth Hormone </a:t>
            </a:r>
            <a:r>
              <a:rPr lang="en-US" altLang="en-US" sz="2800" dirty="0" err="1"/>
              <a:t>mobilises</a:t>
            </a:r>
            <a:r>
              <a:rPr lang="en-US" altLang="en-US" sz="2800" dirty="0"/>
              <a:t> free fatty acids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US" altLang="en-US" sz="28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8D080BE3-50E2-9B01-EEC1-DDD2C88534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b="1" dirty="0">
                <a:ea typeface="+mj-ea"/>
              </a:rPr>
              <a:t>Regulation of Glucose Metabolism During Exercise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21D431F1-F151-5D9F-B164-80369ECDF7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0200" y="1905000"/>
            <a:ext cx="8845550" cy="4667250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As intensity of exercise increases, so does the rate of catecholamine release for glycogenolysis.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During endurance events the rate of glucose release very closely matches the muscles need.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When glucose levels become depleted, glucagon and cortisol levels rise significantly to enhance gluconeogenesis.</a:t>
            </a:r>
          </a:p>
          <a:p>
            <a:pPr eaLnBrk="1" hangingPunct="1"/>
            <a:endParaRPr lang="en-US" altLang="en-US" sz="28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210A21F4-7D3C-ABB2-534E-96C2F7C844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5344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b="1" dirty="0">
                <a:ea typeface="+mj-ea"/>
              </a:rPr>
              <a:t>Regulation of Glucose Metabolism During Exercise (adaptation)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2A0A6A32-F719-104D-1FF7-6D0EE88DD0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6400" y="1714500"/>
            <a:ext cx="8439150" cy="5143500"/>
          </a:xfrm>
        </p:spPr>
        <p:txBody>
          <a:bodyPr/>
          <a:lstStyle/>
          <a:p>
            <a:pPr eaLnBrk="1" hangingPunct="1"/>
            <a:r>
              <a:rPr lang="en-US" altLang="en-US" sz="2800"/>
              <a:t>Glucose must not only be delivered to the cells, it must also be taken up by them.  That job relies on </a:t>
            </a:r>
            <a:r>
              <a:rPr lang="en-US" altLang="en-US" sz="2800" u="sng"/>
              <a:t>insulin</a:t>
            </a:r>
            <a:r>
              <a:rPr lang="en-US" altLang="en-US" sz="2800"/>
              <a:t>.</a:t>
            </a:r>
          </a:p>
          <a:p>
            <a:pPr eaLnBrk="1" hangingPunct="1"/>
            <a:endParaRPr lang="en-US" altLang="en-US" sz="2800"/>
          </a:p>
          <a:p>
            <a:pPr eaLnBrk="1" hangingPunct="1"/>
            <a:r>
              <a:rPr lang="en-US" altLang="en-US" sz="2800"/>
              <a:t>Exercise enhances insulin</a:t>
            </a:r>
            <a:r>
              <a:rPr lang="en-GB" altLang="en-US" sz="2800">
                <a:latin typeface="Arial" panose="020B0604020202020204" pitchFamily="34" charset="0"/>
              </a:rPr>
              <a:t>’</a:t>
            </a:r>
            <a:r>
              <a:rPr lang="en-US" altLang="ja-JP" sz="2800"/>
              <a:t>s binding to receptors on the muscle cell.</a:t>
            </a:r>
          </a:p>
          <a:p>
            <a:pPr eaLnBrk="1" hangingPunct="1"/>
            <a:endParaRPr lang="en-US" altLang="en-US" sz="2800"/>
          </a:p>
          <a:p>
            <a:pPr eaLnBrk="1" hangingPunct="1"/>
            <a:r>
              <a:rPr lang="en-US" altLang="en-US" sz="2800"/>
              <a:t>Up-regulation (Glut 4 &amp; Glut 1 receptors) occurs with insulin after 4 weeks of exercise to increase its sensitivity (diabetic importance). </a:t>
            </a:r>
          </a:p>
          <a:p>
            <a:pPr eaLnBrk="1" hangingPunct="1"/>
            <a:endParaRPr lang="en-US" altLang="en-US" sz="2800" u="sng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4FD455B6-4A58-808F-426C-0A0B2D602D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>
                <a:ea typeface="+mj-ea"/>
              </a:rPr>
              <a:t>Regulation of Fat Metabolism During Exercise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27F42CA-7C1F-F1C4-17BE-2E09B31C4C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" y="1600200"/>
            <a:ext cx="8616950" cy="49720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When low plasma glucose levels occur, the catecholamines are released to accelerate lypolysis.</a:t>
            </a:r>
          </a:p>
          <a:p>
            <a:pPr eaLnBrk="1" hangingPunct="1">
              <a:lnSpc>
                <a:spcPct val="90000"/>
              </a:lnSpc>
            </a:pPr>
            <a:endParaRPr lang="en-US" altLang="en-US"/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Triglycerides are reduced to free fatty acids by lipase which is activated by: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Cortisol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Epinephrine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Norepinephrine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Growth Hormone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DCF20578-F319-20A8-1E07-2C36D21230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>
                <a:ea typeface="+mj-ea"/>
              </a:rPr>
              <a:t>Hormonal Effects on Fluid and Electrolyte Balance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2F902699-0BDE-B975-21A5-9286D0359D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6400" y="1905000"/>
            <a:ext cx="8439150" cy="4610100"/>
          </a:xfrm>
        </p:spPr>
        <p:txBody>
          <a:bodyPr/>
          <a:lstStyle/>
          <a:p>
            <a:pPr eaLnBrk="1" hangingPunct="1"/>
            <a:r>
              <a:rPr lang="en-US" altLang="en-US" sz="2800"/>
              <a:t>Reduced plasma volume leads to release of </a:t>
            </a:r>
            <a:r>
              <a:rPr lang="en-US" altLang="en-US" sz="2800" u="sng"/>
              <a:t>aldosterone</a:t>
            </a:r>
            <a:r>
              <a:rPr lang="en-US" altLang="en-US" sz="2800"/>
              <a:t> which increases Na</a:t>
            </a:r>
            <a:r>
              <a:rPr lang="en-US" altLang="en-US" sz="2800" baseline="30000"/>
              <a:t>+</a:t>
            </a:r>
            <a:r>
              <a:rPr lang="en-US" altLang="en-US" sz="2800"/>
              <a:t> and H</a:t>
            </a:r>
            <a:r>
              <a:rPr lang="en-US" altLang="en-US" sz="2800" baseline="-25000"/>
              <a:t>2</a:t>
            </a:r>
            <a:r>
              <a:rPr lang="en-US" altLang="en-US" sz="2800"/>
              <a:t>O reabsorption by the kidneys and renal tubes.</a:t>
            </a:r>
          </a:p>
          <a:p>
            <a:pPr eaLnBrk="1" hangingPunct="1"/>
            <a:endParaRPr lang="en-US" altLang="en-US" sz="2800"/>
          </a:p>
          <a:p>
            <a:pPr eaLnBrk="1" hangingPunct="1"/>
            <a:r>
              <a:rPr lang="en-US" altLang="en-US" sz="2800" u="sng"/>
              <a:t>Antidiuretic Hormone</a:t>
            </a:r>
            <a:r>
              <a:rPr lang="en-US" altLang="en-US" sz="2800"/>
              <a:t> (ADH) is released from the posterior pituitary when dehydration is sensed by osmoreceptors, and water is then reabsorbed by the kidneys.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521</TotalTime>
  <Pages>6</Pages>
  <Words>1353</Words>
  <Application>Microsoft Macintosh PowerPoint</Application>
  <PresentationFormat>On-screen Show (4:3)</PresentationFormat>
  <Paragraphs>257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Verdana</vt:lpstr>
      <vt:lpstr>MS PGothic</vt:lpstr>
      <vt:lpstr>Arial</vt:lpstr>
      <vt:lpstr>Calibri</vt:lpstr>
      <vt:lpstr>Times New Roman</vt:lpstr>
      <vt:lpstr>Wingdings</vt:lpstr>
      <vt:lpstr>Symbol</vt:lpstr>
      <vt:lpstr>Office Theme</vt:lpstr>
      <vt:lpstr>The Endocrine System</vt:lpstr>
      <vt:lpstr>Exocrine or Endocrine</vt:lpstr>
      <vt:lpstr>Mechanisms of the Endocrine System</vt:lpstr>
      <vt:lpstr>Endocrine Glands</vt:lpstr>
      <vt:lpstr>PowerPoint Presentation</vt:lpstr>
      <vt:lpstr>Chemical Classificaton of Hormones</vt:lpstr>
      <vt:lpstr>Endocrine System</vt:lpstr>
      <vt:lpstr>“Lock and Key” approach</vt:lpstr>
      <vt:lpstr>Hormones in Action </vt:lpstr>
      <vt:lpstr>Water soluble Hormones</vt:lpstr>
      <vt:lpstr>Lipid soluble Hormones</vt:lpstr>
      <vt:lpstr>Negative Feedback</vt:lpstr>
      <vt:lpstr>Changes in Receptors</vt:lpstr>
      <vt:lpstr>Endocrine Glands</vt:lpstr>
      <vt:lpstr>Hypothalamus</vt:lpstr>
      <vt:lpstr>Pituitary Gland</vt:lpstr>
      <vt:lpstr>Function of Some Hormones of the Pituitary Gland</vt:lpstr>
      <vt:lpstr>Pineal Gland</vt:lpstr>
      <vt:lpstr>Thyroid and Parathyroid</vt:lpstr>
      <vt:lpstr>Thyroid Gland </vt:lpstr>
      <vt:lpstr>Parathyroid Glands</vt:lpstr>
      <vt:lpstr>PowerPoint Presentation</vt:lpstr>
      <vt:lpstr>Adrenal Gland</vt:lpstr>
      <vt:lpstr>Adrenal Medulla</vt:lpstr>
      <vt:lpstr>Adrenal Cortex</vt:lpstr>
      <vt:lpstr>Pancreas  Endocrine and Exocrine</vt:lpstr>
      <vt:lpstr>Pancreas</vt:lpstr>
      <vt:lpstr>PowerPoint Presentation</vt:lpstr>
      <vt:lpstr>Gonads</vt:lpstr>
      <vt:lpstr>Kidneys</vt:lpstr>
      <vt:lpstr>The Endocrine Response to Exercise</vt:lpstr>
      <vt:lpstr>Regulation of Glucose Metabolism During Exercise</vt:lpstr>
      <vt:lpstr>Regulation of Glucose Metabolism During Exercise</vt:lpstr>
      <vt:lpstr>Regulation of Glucose Metabolism During Exercise (adaptation)</vt:lpstr>
      <vt:lpstr>Regulation of Fat Metabolism During Exercise</vt:lpstr>
      <vt:lpstr>Hormonal Effects on Fluid and Electrolyte Balance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Endocrine System</dc:title>
  <dc:subject>The Response To Exercise</dc:subject>
  <dc:creator>William A. Kauth</dc:creator>
  <cp:lastModifiedBy>Geraint Forster</cp:lastModifiedBy>
  <cp:revision>35</cp:revision>
  <cp:lastPrinted>1996-10-17T09:49:44Z</cp:lastPrinted>
  <dcterms:created xsi:type="dcterms:W3CDTF">1996-09-16T16:48:18Z</dcterms:created>
  <dcterms:modified xsi:type="dcterms:W3CDTF">2023-02-27T06:39:01Z</dcterms:modified>
</cp:coreProperties>
</file>