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8" r:id="rId3"/>
    <p:sldId id="269" r:id="rId4"/>
    <p:sldId id="259" r:id="rId5"/>
    <p:sldId id="260" r:id="rId6"/>
    <p:sldId id="261" r:id="rId7"/>
    <p:sldId id="263" r:id="rId8"/>
    <p:sldId id="262"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20817F-29AB-4B58-9DB1-D6CEBD742B02}" v="132" dt="2023-07-08T09:23:51.6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3969" autoAdjust="0"/>
  </p:normalViewPr>
  <p:slideViewPr>
    <p:cSldViewPr snapToGrid="0">
      <p:cViewPr varScale="1">
        <p:scale>
          <a:sx n="72" d="100"/>
          <a:sy n="72" d="100"/>
        </p:scale>
        <p:origin x="268" y="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EBA969-9BF7-4A4F-9A30-891C9B578B90}" type="datetimeFigureOut">
              <a:t>7/21/2023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EE7DA7-052F-4699-8C3F-C9B4C059A764}" type="slidenum">
              <a:t>‹#›</a:t>
            </a:fld>
            <a:endParaRPr lang="en-GB"/>
          </a:p>
        </p:txBody>
      </p:sp>
    </p:spTree>
    <p:extLst>
      <p:ext uri="{BB962C8B-B14F-4D97-AF65-F5344CB8AC3E}">
        <p14:creationId xmlns:p14="http://schemas.microsoft.com/office/powerpoint/2010/main" val="546432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US" sz="1800" b="1" kern="100" dirty="0">
                <a:effectLst/>
                <a:latin typeface="Times New Roman" panose="02020603050405020304" pitchFamily="18" charset="0"/>
                <a:cs typeface="Cordia New" panose="020B0304020202020204" pitchFamily="34" charset="-34"/>
              </a:rPr>
              <a:t>Introduction</a:t>
            </a: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Human resource management plays a significant part in managing employment process by hiring top-quality employees. They generally responsible for maintaining the workplace culture by embracing employee-employer collaboration. The whole presentation will define appropriate skills, knowledge and behaviour of HR officer professionals across all departments. Analysing a SWOT analysis, training and development requirements will be analysed based on cultivating the skills. Also, the presentation will showcase the implementation of these skills that are beneficial for Tesco to improve its learning and development programs.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E24103F1-A3AB-4A54-89D9-93C7251370FA}" type="slidenum">
              <a:rPr lang="en-US" smtClean="0"/>
              <a:t>3</a:t>
            </a:fld>
            <a:endParaRPr lang="en-US"/>
          </a:p>
        </p:txBody>
      </p:sp>
    </p:spTree>
    <p:extLst>
      <p:ext uri="{BB962C8B-B14F-4D97-AF65-F5344CB8AC3E}">
        <p14:creationId xmlns:p14="http://schemas.microsoft.com/office/powerpoint/2010/main" val="3723141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US" sz="1800" b="1" kern="100" dirty="0">
                <a:effectLst/>
                <a:latin typeface="Times New Roman" panose="02020603050405020304" pitchFamily="18" charset="0"/>
                <a:cs typeface="Cordia New" panose="020B0304020202020204" pitchFamily="34" charset="-34"/>
              </a:rPr>
              <a:t>Determine suitable knowledge, skills and behaviour required for HR officer professionals</a:t>
            </a:r>
          </a:p>
          <a:p>
            <a:pPr algn="just">
              <a:lnSpc>
                <a:spcPct val="200000"/>
              </a:lnSpc>
              <a:spcBef>
                <a:spcPts val="1800"/>
              </a:spcBef>
              <a:spcAft>
                <a:spcPts val="600"/>
              </a:spcAft>
            </a:pPr>
            <a:r>
              <a:rPr lang="en-US" sz="1800" b="1" dirty="0">
                <a:effectLst/>
                <a:latin typeface="Times New Roman" panose="02020603050405020304" pitchFamily="18" charset="0"/>
                <a:ea typeface="Times New Roman" panose="02020603050405020304" pitchFamily="18" charset="0"/>
              </a:rPr>
              <a:t>Skills of HR officer professionals </a:t>
            </a:r>
          </a:p>
          <a:p>
            <a:pPr algn="just">
              <a:lnSpc>
                <a:spcPct val="200000"/>
              </a:lnSpc>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Communication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When interacting with employees, superiors, and other stakeholders successfully, HR executives need to have great communication skills. This involves the capacity to actively listen, to communicate in both written and spoken form with clarity and conciseness, and to explain complicated ideas in a clear-cut way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cipd</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Acquisition and selection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representatives should be capable of finding, vetting, and choosing qualified individuals for various Tesco jobs. This entails comprehending the job specifications, conducting interviews, and assessing the credentials and organisational fit of candidates.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Employee Relations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One of the most important duties of HR officials is to establish and maintain good employee relations. They must be capable of handling employee complaints, disputes, and disciplinary matters with justice, compassion, and professionalism (prospects,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Tools and Systems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officials must be proficient in using HR systems and software to handle employee information, keep correct records, produce reports, and expedite HR procedures. It's advantageous to be familiar with software for HR analytics and application tracking systems.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Regulatory and Employment Laws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professionals need to keep up with labour laws, regulations, and regulatory demands in terms of making Tesco a Legal firm. Information on labour laws, health and safety rules, privacy and data protection legislation, and laws governing equal employment opportunities are all included.</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E24103F1-A3AB-4A54-89D9-93C7251370FA}" type="slidenum">
              <a:rPr lang="en-US" smtClean="0"/>
              <a:t>4</a:t>
            </a:fld>
            <a:endParaRPr lang="en-US"/>
          </a:p>
        </p:txBody>
      </p:sp>
    </p:spTree>
    <p:extLst>
      <p:ext uri="{BB962C8B-B14F-4D97-AF65-F5344CB8AC3E}">
        <p14:creationId xmlns:p14="http://schemas.microsoft.com/office/powerpoint/2010/main" val="3644788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US" sz="1800" b="1" dirty="0">
                <a:effectLst/>
                <a:latin typeface="Times New Roman" panose="02020603050405020304" pitchFamily="18" charset="0"/>
                <a:ea typeface="Times New Roman" panose="02020603050405020304" pitchFamily="18" charset="0"/>
              </a:rPr>
              <a:t>Knowledge of HR officer professionals </a:t>
            </a:r>
          </a:p>
          <a:p>
            <a:pPr algn="just">
              <a:lnSpc>
                <a:spcPct val="200000"/>
              </a:lnSpc>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Policies and Regulations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officers must possess a thorough awareness of Tesco's HR rules and regulations, including those pertaining to hiring, onboarding, performance evaluation, training and development, pay and benefits, and staff engagement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programmes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(Mayhew,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Employment Law</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professionals may assure compliance and reduce legal risks by having in-depth knowledge of pertinent employment legislation and regulations. Understanding the rules governing hiring procedures, discrimination, harassment, severance pay, and employment contracts is part of this.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Compensation and Benefits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Enticing and keeping bright people at Tesco, HR officials need to be knowledgeable with pay scales, salary assessment, benefits administration, and incentive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programmes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Employee Development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officers may help workers' growth and development at Tesco by being familiar with a variety of training and development techniques, performance evaluation frameworks, and career progression plans (</a:t>
            </a:r>
            <a:r>
              <a:rPr lang="en-US" sz="1800" dirty="0">
                <a:effectLst/>
                <a:latin typeface="Times New Roman" panose="02020603050405020304" pitchFamily="18" charset="0"/>
                <a:ea typeface="Arial" panose="020B0604020202020204" pitchFamily="34" charset="0"/>
                <a:cs typeface="Arial" panose="020B0604020202020204" pitchFamily="34" charset="0"/>
              </a:rPr>
              <a:t>Lim, 2023</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Change Management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Understanding the ideas and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practises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of change management is helpful for HR officials who may be engaged in executing organisational changes like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reorganisations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mergers, or process enhancements.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E9EE7DA7-052F-4699-8C3F-C9B4C059A764}" type="slidenum">
              <a:rPr lang="en-US" smtClean="0"/>
              <a:t>5</a:t>
            </a:fld>
            <a:endParaRPr lang="en-US"/>
          </a:p>
        </p:txBody>
      </p:sp>
    </p:spTree>
    <p:extLst>
      <p:ext uri="{BB962C8B-B14F-4D97-AF65-F5344CB8AC3E}">
        <p14:creationId xmlns:p14="http://schemas.microsoft.com/office/powerpoint/2010/main" val="823211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US" sz="1800" b="1" dirty="0">
                <a:effectLst/>
                <a:latin typeface="Times New Roman" panose="02020603050405020304" pitchFamily="18" charset="0"/>
                <a:ea typeface="Times New Roman" panose="02020603050405020304" pitchFamily="18" charset="0"/>
              </a:rPr>
              <a:t>Behaviour of HR Officer Professionals </a:t>
            </a:r>
          </a:p>
          <a:p>
            <a:pPr algn="just">
              <a:lnSpc>
                <a:spcPct val="200000"/>
              </a:lnSpc>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Ethics and secrecy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professionals are required to uphold strict secrecy since they deal with confidential employee data. They must act morally, with honesty, and with respect for the privacy and data protection laws while handling employee information (</a:t>
            </a:r>
            <a:r>
              <a:rPr lang="en-US" sz="1800" dirty="0">
                <a:effectLst/>
                <a:latin typeface="Times New Roman" panose="02020603050405020304" pitchFamily="18" charset="0"/>
                <a:ea typeface="Arial" panose="020B0604020202020204" pitchFamily="34" charset="0"/>
                <a:cs typeface="Arial" panose="020B0604020202020204" pitchFamily="34" charset="0"/>
              </a:rPr>
              <a:t>Hill et al., 2023</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Empathy and Approachability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Fostering a healthy workplace, HR professionals need to listen with empathy and be accessible. They must be able to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empathise</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with workers' worries, offer advice, and promote open communication.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Professionalism</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representatives at Tesco are expected to conduct themselves professionally while speaking with staff members, managers, and other stakeholders. This entails keeping a polished look, acting with consideration, and resolving disputes fairly (</a:t>
            </a:r>
            <a:r>
              <a:rPr lang="en-US" sz="1800" dirty="0">
                <a:effectLst/>
                <a:latin typeface="Times New Roman" panose="02020603050405020304" pitchFamily="18" charset="0"/>
                <a:ea typeface="Arial" panose="020B0604020202020204" pitchFamily="34" charset="0"/>
                <a:cs typeface="Arial" panose="020B0604020202020204" pitchFamily="34" charset="0"/>
              </a:rPr>
              <a:t>Robbins and O'Connor, 2023</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Problem solving and Intellectual Thinking: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professionals face a variety of difficulties that call for analytical thinking and problem-solving abilities. To deal with HR-related problems, they must be able to analyse events, pinpoint the underlying reasons, and offer workable solutions.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Adaptability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professionals need to be able to adjust to shifting business requirements and HR trends. They must be willing to pick up new skills, accept technological improvements, and modify HR procedures to help Tesco achieve its objectives.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E9EE7DA7-052F-4699-8C3F-C9B4C059A764}" type="slidenum">
              <a:rPr lang="en-US" smtClean="0"/>
              <a:t>6</a:t>
            </a:fld>
            <a:endParaRPr lang="en-US"/>
          </a:p>
        </p:txBody>
      </p:sp>
    </p:spTree>
    <p:extLst>
      <p:ext uri="{BB962C8B-B14F-4D97-AF65-F5344CB8AC3E}">
        <p14:creationId xmlns:p14="http://schemas.microsoft.com/office/powerpoint/2010/main" val="11831592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US" sz="1800" b="1" kern="100" dirty="0">
                <a:effectLst/>
                <a:latin typeface="Times New Roman" panose="02020603050405020304" pitchFamily="18" charset="0"/>
                <a:cs typeface="Cordia New" panose="020B0304020202020204" pitchFamily="34" charset="-34"/>
              </a:rPr>
              <a:t>SWOT Analysis</a:t>
            </a:r>
          </a:p>
          <a:p>
            <a:pPr algn="l">
              <a:lnSpc>
                <a:spcPct val="200000"/>
              </a:lnSpc>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Strengths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l">
              <a:lnSpc>
                <a:spcPct val="200000"/>
              </a:lnSpc>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Weaknesses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Strong interpersonal and communication skills enable HR executives to work well with stakeholders, supervisors, and workers. Additionally, they are knowledgeable about employment regulations and HR standards, assuring organisational compliance. Additionally, they are able to draw in and keep talent while establishing excellent working relationships because of their skills in recruiting, selection, and employee relations (Ferguson, 2019).</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Lack of technical knowledge of HR technologies and processes might be one limitation for HR officials. This may make it more difficult for them to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utilise</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HR analytics, produce reports, and handle employee data effectively. Lack of experience with change management approaches and concepts may also be a drawback, which might compromise their ability to make organisational changes.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l">
              <a:lnSpc>
                <a:spcPct val="200000"/>
              </a:lnSpc>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Opportunities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l">
              <a:lnSpc>
                <a:spcPct val="200000"/>
              </a:lnSpc>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Threats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Tesco offers several chances for HR professionals to improve their development and training standards. They will be able to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optimise</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operations and enhance data management with the help of specific training on HR systems and software. Additionally, providing professional development courses in HR analytics and change management may provide HR professionals with the skills they need to drive organisational growth.</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officials are threatened by the rapidly changing HR world. HR professionals must keep current on changes to employment regulations and laws to maintain compliance and reduce legal risks. In order to use evolving HR technology and innovations successfully and maintain their competitive edge in the industry, HR officials may need to adapt and upskill.</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US" sz="1800" dirty="0">
                <a:effectLst/>
                <a:latin typeface="Times New Roman" panose="02020603050405020304" pitchFamily="18" charset="0"/>
                <a:ea typeface="Arial" panose="020B0604020202020204" pitchFamily="34" charset="0"/>
                <a:cs typeface="Arial" panose="020B0604020202020204" pitchFamily="34" charset="0"/>
              </a:rPr>
              <a:t> </a:t>
            </a:r>
          </a:p>
          <a:p>
            <a:endParaRPr lang="en-US" dirty="0"/>
          </a:p>
        </p:txBody>
      </p:sp>
      <p:sp>
        <p:nvSpPr>
          <p:cNvPr id="4" name="Slide Number Placeholder 3"/>
          <p:cNvSpPr>
            <a:spLocks noGrp="1"/>
          </p:cNvSpPr>
          <p:nvPr>
            <p:ph type="sldNum" sz="quarter" idx="5"/>
          </p:nvPr>
        </p:nvSpPr>
        <p:spPr/>
        <p:txBody>
          <a:bodyPr/>
          <a:lstStyle/>
          <a:p>
            <a:fld id="{E9EE7DA7-052F-4699-8C3F-C9B4C059A764}" type="slidenum">
              <a:rPr lang="en-US" smtClean="0"/>
              <a:t>7</a:t>
            </a:fld>
            <a:endParaRPr lang="en-US"/>
          </a:p>
        </p:txBody>
      </p:sp>
    </p:spTree>
    <p:extLst>
      <p:ext uri="{BB962C8B-B14F-4D97-AF65-F5344CB8AC3E}">
        <p14:creationId xmlns:p14="http://schemas.microsoft.com/office/powerpoint/2010/main" val="1120925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Identify training and development needs considering the knowledge, skills, and behaviours</a:t>
            </a:r>
            <a:endParaRPr lang="en-US"/>
          </a:p>
          <a:p>
            <a:r>
              <a:rPr lang="en-US"/>
              <a:t>The subsequent training and development requirements can be determined when taking into account the knowledge, abilities, and behaviours mentioned in Task 1 for the position of an HR officer at Tesco:</a:t>
            </a:r>
            <a:endParaRPr lang="en-GB"/>
          </a:p>
          <a:p>
            <a:r>
              <a:rPr lang="en-US" b="1"/>
              <a:t>HR Strategy</a:t>
            </a:r>
            <a:endParaRPr lang="en-GB"/>
          </a:p>
          <a:p>
            <a:r>
              <a:rPr lang="en-US"/>
              <a:t>Tesco can offer training courses on strategic human resources administration that link HR procedures to the overall goals of the company. Therefore, to do this, it may be necessary to comprehend the business strategy, plan the personnel, and create HR initiatives that contribute to Tesco's long-term objectives </a:t>
            </a:r>
            <a:r>
              <a:rPr lang="en-GB"/>
              <a:t>(Vaughan, 2022)</a:t>
            </a:r>
            <a:r>
              <a:rPr lang="en-US"/>
              <a:t>.</a:t>
            </a:r>
            <a:endParaRPr lang="en-GB"/>
          </a:p>
          <a:p>
            <a:r>
              <a:rPr lang="en-US" b="1"/>
              <a:t>Employee Relations</a:t>
            </a:r>
            <a:endParaRPr lang="en-GB"/>
          </a:p>
          <a:p>
            <a:r>
              <a:rPr lang="en-US"/>
              <a:t>Training can be provided to help HR professionals manage employee relations more successfully. In order to guarantee that HR representatives can handle employee complaints, conflicts, and promote a pleasant work environment inside the organisation, this can involve conflict resolution, bargaining, and communication training.</a:t>
            </a:r>
            <a:endParaRPr lang="en-GB"/>
          </a:p>
          <a:p>
            <a:r>
              <a:rPr lang="en-US" b="1"/>
              <a:t>Talent management</a:t>
            </a:r>
            <a:endParaRPr lang="en-GB"/>
          </a:p>
          <a:p>
            <a:r>
              <a:rPr lang="en-US"/>
              <a:t>Tesco may teach HR officers in talent management procedures, including as performance management, succession planning, and recruiting and selection methods. This would make it easier for HR professionals to find and recruit top people, efficiently manage employee performance, and create succession plans for important roles </a:t>
            </a:r>
            <a:r>
              <a:rPr lang="en-GB"/>
              <a:t>(Danao, 2022)</a:t>
            </a:r>
            <a:r>
              <a:rPr lang="en-US"/>
              <a:t>.</a:t>
            </a:r>
            <a:endParaRPr lang="en-GB"/>
          </a:p>
          <a:p>
            <a:r>
              <a:rPr lang="en-US" b="1" dirty="0"/>
              <a:t>Learning and Development</a:t>
            </a:r>
            <a:endParaRPr lang="en-GB" dirty="0"/>
          </a:p>
          <a:p>
            <a:r>
              <a:rPr lang="en-US" dirty="0"/>
              <a:t>HR professionals may be given the knowledge and abilities to plan and carry out efficient training initiatives by training </a:t>
            </a:r>
            <a:r>
              <a:rPr lang="en-US" dirty="0" err="1"/>
              <a:t>programmes</a:t>
            </a:r>
            <a:r>
              <a:rPr lang="en-US" dirty="0"/>
              <a:t> that place a strong emphasis on learning and development. This can involve determining the training needs, creating the </a:t>
            </a:r>
            <a:r>
              <a:rPr lang="en-US" dirty="0" err="1"/>
              <a:t>programmes</a:t>
            </a:r>
            <a:r>
              <a:rPr lang="en-US" dirty="0"/>
              <a:t>, and assessing how they affect performance and staff growth.</a:t>
            </a:r>
            <a:endParaRPr lang="en-GB" dirty="0"/>
          </a:p>
          <a:p>
            <a:r>
              <a:rPr lang="en-US" b="1" dirty="0"/>
              <a:t>Data analytics</a:t>
            </a:r>
            <a:endParaRPr lang="en-GB" dirty="0"/>
          </a:p>
          <a:p>
            <a:r>
              <a:rPr lang="en-US" dirty="0"/>
              <a:t>Tesco may provide training in HR analytics to help HR officers efficiently </a:t>
            </a:r>
            <a:r>
              <a:rPr lang="en-US" dirty="0" err="1"/>
              <a:t>analyse</a:t>
            </a:r>
            <a:r>
              <a:rPr lang="en-US" dirty="0"/>
              <a:t> HR data and glean valuable insights. Training in statistical analysis, data </a:t>
            </a:r>
            <a:r>
              <a:rPr lang="en-US" dirty="0" err="1"/>
              <a:t>visualisation</a:t>
            </a:r>
            <a:r>
              <a:rPr lang="en-US" dirty="0"/>
              <a:t>, and the use of data to support decision-making in areas like workforce planning, handling performance, and satisfaction with work can all be part of this </a:t>
            </a:r>
            <a:r>
              <a:rPr lang="en-GB" dirty="0"/>
              <a:t>(Elizabeth Ledet, 2022)</a:t>
            </a:r>
            <a:r>
              <a:rPr lang="en-US" dirty="0"/>
              <a:t>.</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E9EE7DA7-052F-4699-8C3F-C9B4C059A764}" type="slidenum">
              <a:t>8</a:t>
            </a:fld>
            <a:endParaRPr lang="en-GB"/>
          </a:p>
        </p:txBody>
      </p:sp>
    </p:spTree>
    <p:extLst>
      <p:ext uri="{BB962C8B-B14F-4D97-AF65-F5344CB8AC3E}">
        <p14:creationId xmlns:p14="http://schemas.microsoft.com/office/powerpoint/2010/main" val="24119256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Tesco should think about training HR officials in the following crucial behaviours in addition to these particular areas of focus:</a:t>
            </a:r>
          </a:p>
          <a:p>
            <a:r>
              <a:rPr lang="en-US" b="1" dirty="0"/>
              <a:t>Strong interpersonal skills</a:t>
            </a:r>
            <a:endParaRPr lang="en-GB" dirty="0"/>
          </a:p>
          <a:p>
            <a:r>
              <a:rPr lang="en-US" dirty="0"/>
              <a:t>HR professionals' capacity to interact with staff members, managers, and customers at all levels may be improved by training in successful communication, attentive listening, and relationship-building.</a:t>
            </a:r>
            <a:endParaRPr lang="en-GB" dirty="0"/>
          </a:p>
          <a:p>
            <a:r>
              <a:rPr lang="en-US" b="1" dirty="0"/>
              <a:t>Adaptability</a:t>
            </a:r>
            <a:endParaRPr lang="en-GB" dirty="0"/>
          </a:p>
          <a:p>
            <a:r>
              <a:rPr lang="en-US" dirty="0"/>
              <a:t>HR professionals can traverse </a:t>
            </a:r>
            <a:r>
              <a:rPr lang="en-US" dirty="0" err="1"/>
              <a:t>organisational</a:t>
            </a:r>
            <a:r>
              <a:rPr lang="en-US" dirty="0"/>
              <a:t> changes successfully with the aid of training </a:t>
            </a:r>
            <a:r>
              <a:rPr lang="en-US" dirty="0" err="1"/>
              <a:t>programmes</a:t>
            </a:r>
            <a:r>
              <a:rPr lang="en-US" dirty="0"/>
              <a:t> that concentrate on managing change and </a:t>
            </a:r>
            <a:r>
              <a:rPr lang="en-US" dirty="0" err="1"/>
              <a:t>adaptability.Tesco</a:t>
            </a:r>
            <a:r>
              <a:rPr lang="en-US" dirty="0"/>
              <a:t> may offer training on confidentiality, ethical conduct, and regulatory obligations relating to HR </a:t>
            </a:r>
            <a:r>
              <a:rPr lang="en-US" dirty="0" err="1"/>
              <a:t>practises</a:t>
            </a:r>
            <a:r>
              <a:rPr lang="en-US" dirty="0"/>
              <a:t> to make sure HR officers keep the highest levels of integrity </a:t>
            </a:r>
            <a:r>
              <a:rPr lang="en-GB" dirty="0"/>
              <a:t>(Miles, 2023)</a:t>
            </a:r>
            <a:r>
              <a:rPr lang="en-US" dirty="0"/>
              <a:t>.</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E9EE7DA7-052F-4699-8C3F-C9B4C059A764}" type="slidenum">
              <a:t>9</a:t>
            </a:fld>
            <a:endParaRPr lang="en-GB"/>
          </a:p>
        </p:txBody>
      </p:sp>
    </p:spTree>
    <p:extLst>
      <p:ext uri="{BB962C8B-B14F-4D97-AF65-F5344CB8AC3E}">
        <p14:creationId xmlns:p14="http://schemas.microsoft.com/office/powerpoint/2010/main" val="10238549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Critically assess the potential benefits to the organisation and individual of developing you as an HR officer through effective training and development</a:t>
            </a:r>
            <a:endParaRPr lang="en-US"/>
          </a:p>
          <a:p>
            <a:r>
              <a:rPr lang="en-US" b="1" dirty="0"/>
              <a:t>Benefits to Tesco</a:t>
            </a:r>
            <a:endParaRPr lang="en-GB" dirty="0"/>
          </a:p>
          <a:p>
            <a:r>
              <a:rPr lang="en-US" i="1" u="sng" dirty="0"/>
              <a:t>Enhanced HR Knowledge</a:t>
            </a:r>
            <a:r>
              <a:rPr lang="en-US" dirty="0"/>
              <a:t>: I can build a deeper awareness of HR </a:t>
            </a:r>
            <a:r>
              <a:rPr lang="en-US" dirty="0" err="1"/>
              <a:t>practises</a:t>
            </a:r>
            <a:r>
              <a:rPr lang="en-US" dirty="0"/>
              <a:t>, strategies, and market trends with the correct training and development. This knowledge may support Tesco's broader HR function, empowering the business to take well-informed decisions, put in place efficient policies, and adhere to best </a:t>
            </a:r>
            <a:r>
              <a:rPr lang="en-US" dirty="0" err="1"/>
              <a:t>practises</a:t>
            </a:r>
            <a:r>
              <a:rPr lang="en-US" dirty="0"/>
              <a:t>.</a:t>
            </a:r>
            <a:endParaRPr lang="en-GB" dirty="0"/>
          </a:p>
          <a:p>
            <a:r>
              <a:rPr lang="en-US" i="1" u="sng" dirty="0"/>
              <a:t>Improved Employee Engagement:</a:t>
            </a:r>
            <a:r>
              <a:rPr lang="en-US" dirty="0"/>
              <a:t> I, along with other HR experts, believe that effective education and training are key to enhancing employee engagement at Tesco. I can create an enjoyable place to work and contribute to the creation of projects that enhance employee happiness and well-being by developing skills in communication, dispute resolution, and talent management.</a:t>
            </a:r>
            <a:endParaRPr lang="en-GB" dirty="0"/>
          </a:p>
          <a:p>
            <a:r>
              <a:rPr lang="en-US" i="1" u="sng" dirty="0"/>
              <a:t>Talent Management and Retention</a:t>
            </a:r>
            <a:r>
              <a:rPr lang="en-US" dirty="0"/>
              <a:t>: I may be a key player in talent management along with retention strategies as an HR officer. I can help Tesco find, attract, and develop great people by receiving instruction regarding recruitment, selection, handling performance, and succession planning. This can result in a workforce that is more skilled and driven, lowering turnover and assuring consistency in important roles.</a:t>
            </a:r>
            <a:endParaRPr lang="en-GB" dirty="0"/>
          </a:p>
          <a:p>
            <a:r>
              <a:rPr lang="en-US" i="1" u="sng" dirty="0"/>
              <a:t>Risk management and compliance:</a:t>
            </a:r>
            <a:r>
              <a:rPr lang="en-US" dirty="0"/>
              <a:t> Training and development </a:t>
            </a:r>
            <a:r>
              <a:rPr lang="en-US" dirty="0" err="1"/>
              <a:t>programmes</a:t>
            </a:r>
            <a:r>
              <a:rPr lang="en-US" dirty="0"/>
              <a:t> can assist me in keeping current with pertinent employment laws, rules, and compliance standards. This information can help Tesco stay in compliance with the law, lowering the possibility of legal problems and possible fines </a:t>
            </a:r>
            <a:r>
              <a:rPr lang="en-GB" dirty="0"/>
              <a:t>(Kaplan, 2023)</a:t>
            </a:r>
            <a:r>
              <a:rPr lang="en-US" dirty="0"/>
              <a:t>.</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E9EE7DA7-052F-4699-8C3F-C9B4C059A764}" type="slidenum">
              <a:t>10</a:t>
            </a:fld>
            <a:endParaRPr lang="en-GB"/>
          </a:p>
        </p:txBody>
      </p:sp>
    </p:spTree>
    <p:extLst>
      <p:ext uri="{BB962C8B-B14F-4D97-AF65-F5344CB8AC3E}">
        <p14:creationId xmlns:p14="http://schemas.microsoft.com/office/powerpoint/2010/main" val="29003768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Benefits to Individuals</a:t>
            </a:r>
            <a:endParaRPr lang="en-US"/>
          </a:p>
          <a:p>
            <a:r>
              <a:rPr lang="en-US" i="1" u="sng" dirty="0"/>
              <a:t>Professional Development and Career Advancement:</a:t>
            </a:r>
            <a:r>
              <a:rPr lang="en-US" dirty="0"/>
              <a:t> I may flourish in my position as an HR officer by receiving the knowledge, abilities, and competencies I need from effective training and development. This may result in higher prospects for professional growth inside Tesco or in the larger HR field, as well as enhanced performance and job satisfaction </a:t>
            </a:r>
            <a:r>
              <a:rPr lang="en-GB" dirty="0"/>
              <a:t>(Oppong, 2022)</a:t>
            </a:r>
            <a:r>
              <a:rPr lang="en-US" dirty="0"/>
              <a:t>.</a:t>
            </a:r>
            <a:endParaRPr lang="en-GB" dirty="0"/>
          </a:p>
          <a:p>
            <a:r>
              <a:rPr lang="en-US" dirty="0"/>
              <a:t> </a:t>
            </a:r>
            <a:endParaRPr lang="en-GB"/>
          </a:p>
          <a:p>
            <a:r>
              <a:rPr lang="en-US" i="1" u="sng" dirty="0"/>
              <a:t>Increased Trust and Job Efficiency:</a:t>
            </a:r>
            <a:r>
              <a:rPr lang="en-US" dirty="0"/>
              <a:t> Training </a:t>
            </a:r>
            <a:r>
              <a:rPr lang="en-US" dirty="0" err="1"/>
              <a:t>programmes</a:t>
            </a:r>
            <a:r>
              <a:rPr lang="en-US" dirty="0"/>
              <a:t> can support my growth in self-assurance and improve the efficiency of my work. In my HR profession, learning new skills like data analytics or employee relations might help me overcome obstacles and make wiser decisions.</a:t>
            </a:r>
            <a:endParaRPr lang="en-GB" dirty="0"/>
          </a:p>
          <a:p>
            <a:r>
              <a:rPr lang="en-US" i="1" u="sng" dirty="0"/>
              <a:t>Personal Development:</a:t>
            </a:r>
            <a:r>
              <a:rPr lang="en-US" dirty="0"/>
              <a:t> Training and development initiatives frequently place equal emphasis on personal development as they do on job-specific abilities. Training in soft skills like teamwork, leadership, and communication can improve my overall effectiveness at work and aid in my personal growth, which will be beneficial to both my professional and personal lives.</a:t>
            </a:r>
            <a:endParaRPr lang="en-GB" dirty="0"/>
          </a:p>
          <a:p>
            <a:r>
              <a:rPr lang="en-US" i="1" u="sng" dirty="0"/>
              <a:t>Networking and knowledge:</a:t>
            </a:r>
            <a:r>
              <a:rPr lang="en-US" dirty="0"/>
              <a:t> Sharing of knowledge and networking possibilities are frequently offered via training and development </a:t>
            </a:r>
            <a:r>
              <a:rPr lang="en-US" dirty="0" err="1"/>
              <a:t>programmes</a:t>
            </a:r>
            <a:r>
              <a:rPr lang="en-US" dirty="0"/>
              <a:t> for HR professionals from other </a:t>
            </a:r>
            <a:r>
              <a:rPr lang="en-US" dirty="0" err="1"/>
              <a:t>organisations</a:t>
            </a:r>
            <a:r>
              <a:rPr lang="en-US" dirty="0"/>
              <a:t>. My horizons can be opened up, I can be exposed to different viewpoints, and it can encourage continual learning if I participate in knowledge exchange and develop professional relationships </a:t>
            </a:r>
            <a:r>
              <a:rPr lang="en-GB" dirty="0"/>
              <a:t>(</a:t>
            </a:r>
            <a:r>
              <a:rPr lang="en-GB" dirty="0" err="1"/>
              <a:t>Valchanova</a:t>
            </a:r>
            <a:r>
              <a:rPr lang="en-GB" dirty="0"/>
              <a:t>, 2022)</a:t>
            </a:r>
            <a:r>
              <a:rPr lang="en-US" dirty="0"/>
              <a:t>.</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E9EE7DA7-052F-4699-8C3F-C9B4C059A764}" type="slidenum">
              <a:t>11</a:t>
            </a:fld>
            <a:endParaRPr lang="en-GB"/>
          </a:p>
        </p:txBody>
      </p:sp>
    </p:spTree>
    <p:extLst>
      <p:ext uri="{BB962C8B-B14F-4D97-AF65-F5344CB8AC3E}">
        <p14:creationId xmlns:p14="http://schemas.microsoft.com/office/powerpoint/2010/main" val="31993974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Conclusion</a:t>
            </a:r>
            <a:endParaRPr lang="en-US" b="1" dirty="0"/>
          </a:p>
          <a:p>
            <a:r>
              <a:rPr lang="en-US" dirty="0"/>
              <a:t>In conclusion, this presentation has discussed how critical it is to establish the right knowledge, skills, and </a:t>
            </a:r>
            <a:r>
              <a:rPr lang="en-US" dirty="0" err="1"/>
              <a:t>behaviours</a:t>
            </a:r>
            <a:r>
              <a:rPr lang="en-US" dirty="0"/>
              <a:t> (KSB) needed for HR professionals throughout departments. Apart from this importance of carrying out a personal skills audit and identifying training gaps has been explained in this context. In addition to HR strategy, interactions with staff members, talent administration, development and education, and data analytics, has been looked at the unique training and development requirements for an HR officer within Tesco. It was also </a:t>
            </a:r>
            <a:r>
              <a:rPr lang="en-US" dirty="0" err="1"/>
              <a:t>emphasised</a:t>
            </a:r>
            <a:r>
              <a:rPr lang="en-US" dirty="0"/>
              <a:t> how important soft skills and </a:t>
            </a:r>
            <a:r>
              <a:rPr lang="en-US" dirty="0" err="1"/>
              <a:t>behaviours</a:t>
            </a:r>
            <a:r>
              <a:rPr lang="en-US" dirty="0"/>
              <a:t> like trustworthiness, adaptability, and secrecy are. Tesco and individuals can both gain from better HR knowledge, enhanced employee engagement, hiring and firing compliance, promotion, growth in themselves, and networking possibilities by attending to these training needs.</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E9EE7DA7-052F-4699-8C3F-C9B4C059A764}" type="slidenum">
              <a:t>12</a:t>
            </a:fld>
            <a:endParaRPr lang="en-GB"/>
          </a:p>
        </p:txBody>
      </p:sp>
    </p:spTree>
    <p:extLst>
      <p:ext uri="{BB962C8B-B14F-4D97-AF65-F5344CB8AC3E}">
        <p14:creationId xmlns:p14="http://schemas.microsoft.com/office/powerpoint/2010/main" val="8524432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US" sz="1800" b="1" kern="100" dirty="0">
                <a:effectLst/>
                <a:latin typeface="Times New Roman" panose="02020603050405020304" pitchFamily="18" charset="0"/>
                <a:cs typeface="Cordia New" panose="020B0304020202020204" pitchFamily="34" charset="-34"/>
              </a:rPr>
              <a:t>References</a:t>
            </a:r>
          </a:p>
          <a:p>
            <a:pPr algn="just">
              <a:lnSpc>
                <a:spcPct val="200000"/>
              </a:lnSpc>
            </a:pPr>
            <a:r>
              <a:rPr lang="en-US" sz="1800" dirty="0" err="1">
                <a:effectLst/>
                <a:latin typeface="Times New Roman" panose="02020603050405020304" pitchFamily="18" charset="0"/>
                <a:ea typeface="Arial" panose="020B0604020202020204" pitchFamily="34" charset="0"/>
                <a:cs typeface="Arial" panose="020B0604020202020204" pitchFamily="34" charset="0"/>
              </a:rPr>
              <a:t>cipd</a:t>
            </a:r>
            <a:r>
              <a:rPr lang="en-US" sz="1800" dirty="0">
                <a:effectLst/>
                <a:latin typeface="Times New Roman" panose="02020603050405020304" pitchFamily="18" charset="0"/>
                <a:ea typeface="Arial" panose="020B0604020202020204" pitchFamily="34" charset="0"/>
                <a:cs typeface="Arial" panose="020B0604020202020204" pitchFamily="34" charset="0"/>
              </a:rPr>
              <a:t>, (2023). A day in the life of an HR officer. [Online] Available at: https://www.cipd.org/en/the-people-profession/meet-the-people-professionals/day-in-the-life-hr-officer/ [Accessed 01 July 2023].</a:t>
            </a:r>
          </a:p>
          <a:p>
            <a:pPr algn="just">
              <a:lnSpc>
                <a:spcPct val="200000"/>
              </a:lnSpc>
            </a:pPr>
            <a:r>
              <a:rPr lang="en-US" sz="1800" dirty="0">
                <a:effectLst/>
                <a:latin typeface="Times New Roman" panose="02020603050405020304" pitchFamily="18" charset="0"/>
                <a:ea typeface="Arial" panose="020B0604020202020204" pitchFamily="34" charset="0"/>
                <a:cs typeface="Arial" panose="020B0604020202020204" pitchFamily="34" charset="0"/>
              </a:rPr>
              <a:t>Danao, M., (2022). </a:t>
            </a:r>
            <a:r>
              <a:rPr lang="en-US" sz="1800" i="1" dirty="0">
                <a:effectLst/>
                <a:latin typeface="Times New Roman" panose="02020603050405020304" pitchFamily="18" charset="0"/>
                <a:ea typeface="Arial" panose="020B0604020202020204" pitchFamily="34" charset="0"/>
                <a:cs typeface="Arial" panose="020B0604020202020204" pitchFamily="34" charset="0"/>
              </a:rPr>
              <a:t>What Is Talent Management? Everything You Need To Know. </a:t>
            </a:r>
            <a:r>
              <a:rPr lang="en-US" sz="1800" dirty="0">
                <a:effectLst/>
                <a:latin typeface="Times New Roman" panose="02020603050405020304" pitchFamily="18" charset="0"/>
                <a:ea typeface="Arial" panose="020B0604020202020204" pitchFamily="34" charset="0"/>
                <a:cs typeface="Arial" panose="020B0604020202020204" pitchFamily="34" charset="0"/>
              </a:rPr>
              <a:t>[Online] Available at: https://www.forbes.com/advisor/business/what-is-talent-management/[Accessed 05 </a:t>
            </a:r>
            <a:r>
              <a:rPr lang="en-US" sz="1800" dirty="0" err="1">
                <a:effectLst/>
                <a:latin typeface="Times New Roman" panose="02020603050405020304" pitchFamily="18" charset="0"/>
                <a:ea typeface="Arial" panose="020B0604020202020204" pitchFamily="34" charset="0"/>
                <a:cs typeface="Arial" panose="020B0604020202020204" pitchFamily="34" charset="0"/>
              </a:rPr>
              <a:t>june</a:t>
            </a:r>
            <a:r>
              <a:rPr lang="en-US" sz="1800" dirty="0">
                <a:effectLst/>
                <a:latin typeface="Times New Roman" panose="02020603050405020304" pitchFamily="18" charset="0"/>
                <a:ea typeface="Arial" panose="020B0604020202020204" pitchFamily="34" charset="0"/>
                <a:cs typeface="Arial" panose="020B0604020202020204" pitchFamily="34" charset="0"/>
              </a:rPr>
              <a:t> 2023].</a:t>
            </a:r>
          </a:p>
          <a:p>
            <a:pPr algn="just">
              <a:lnSpc>
                <a:spcPct val="200000"/>
              </a:lnSpc>
            </a:pPr>
            <a:r>
              <a:rPr lang="en-US" sz="1800" dirty="0">
                <a:effectLst/>
                <a:latin typeface="Times New Roman" panose="02020603050405020304" pitchFamily="18" charset="0"/>
                <a:ea typeface="Arial" panose="020B0604020202020204" pitchFamily="34" charset="0"/>
                <a:cs typeface="Arial" panose="020B0604020202020204" pitchFamily="34" charset="0"/>
              </a:rPr>
              <a:t>Elizabeth </a:t>
            </a:r>
            <a:r>
              <a:rPr lang="en-US" sz="1800" dirty="0" err="1">
                <a:effectLst/>
                <a:latin typeface="Times New Roman" panose="02020603050405020304" pitchFamily="18" charset="0"/>
                <a:ea typeface="Arial" panose="020B0604020202020204" pitchFamily="34" charset="0"/>
                <a:cs typeface="Arial" panose="020B0604020202020204" pitchFamily="34" charset="0"/>
              </a:rPr>
              <a:t>Ledet</a:t>
            </a:r>
            <a:r>
              <a:rPr lang="en-US" sz="1800" dirty="0">
                <a:effectLst/>
                <a:latin typeface="Times New Roman" panose="02020603050405020304" pitchFamily="18" charset="0"/>
                <a:ea typeface="Arial" panose="020B0604020202020204" pitchFamily="34" charset="0"/>
                <a:cs typeface="Arial" panose="020B0604020202020204" pitchFamily="34" charset="0"/>
              </a:rPr>
              <a:t>, K. M. D. M. a. M. S., (2022). </a:t>
            </a:r>
            <a:r>
              <a:rPr lang="en-US" sz="1800" i="1" dirty="0">
                <a:effectLst/>
                <a:latin typeface="Times New Roman" panose="02020603050405020304" pitchFamily="18" charset="0"/>
                <a:ea typeface="Arial" panose="020B0604020202020204" pitchFamily="34" charset="0"/>
                <a:cs typeface="Arial" panose="020B0604020202020204" pitchFamily="34" charset="0"/>
              </a:rPr>
              <a:t>How to be great at people analytics. </a:t>
            </a:r>
            <a:r>
              <a:rPr lang="en-US" sz="1800" dirty="0">
                <a:effectLst/>
                <a:latin typeface="Times New Roman" panose="02020603050405020304" pitchFamily="18" charset="0"/>
                <a:ea typeface="Arial" panose="020B0604020202020204" pitchFamily="34" charset="0"/>
                <a:cs typeface="Arial" panose="020B0604020202020204" pitchFamily="34" charset="0"/>
              </a:rPr>
              <a:t>[Online]Available at: https://www.mckinsey.com/capabilities/people-and-organizational-performance/our-insights/how-to-be-great-at-people-analytics[Accessed 07 </a:t>
            </a:r>
            <a:r>
              <a:rPr lang="en-US" sz="1800" dirty="0" err="1">
                <a:effectLst/>
                <a:latin typeface="Times New Roman" panose="02020603050405020304" pitchFamily="18" charset="0"/>
                <a:ea typeface="Arial" panose="020B0604020202020204" pitchFamily="34" charset="0"/>
                <a:cs typeface="Arial" panose="020B0604020202020204" pitchFamily="34" charset="0"/>
              </a:rPr>
              <a:t>june</a:t>
            </a:r>
            <a:r>
              <a:rPr lang="en-US" sz="1800" dirty="0">
                <a:effectLst/>
                <a:latin typeface="Times New Roman" panose="02020603050405020304" pitchFamily="18" charset="0"/>
                <a:ea typeface="Arial" panose="020B0604020202020204" pitchFamily="34" charset="0"/>
                <a:cs typeface="Arial" panose="020B0604020202020204" pitchFamily="34" charset="0"/>
              </a:rPr>
              <a:t> 2023].</a:t>
            </a:r>
          </a:p>
          <a:p>
            <a:pPr algn="just">
              <a:lnSpc>
                <a:spcPct val="200000"/>
              </a:lnSpc>
            </a:pPr>
            <a:r>
              <a:rPr lang="en-US" sz="1800" dirty="0">
                <a:effectLst/>
                <a:latin typeface="Times New Roman" panose="02020603050405020304" pitchFamily="18" charset="0"/>
                <a:ea typeface="Arial" panose="020B0604020202020204" pitchFamily="34" charset="0"/>
                <a:cs typeface="Arial" panose="020B0604020202020204" pitchFamily="34" charset="0"/>
              </a:rPr>
              <a:t>Ferguson, G., (2019). Qualities of HR Manager. [Online] Available at: https://smallbusiness.chron.com/qualities-hr-manager-40675.html [Accessed 04 July 2023].</a:t>
            </a:r>
          </a:p>
          <a:p>
            <a:pPr algn="just">
              <a:lnSpc>
                <a:spcPct val="200000"/>
              </a:lnSpc>
            </a:pPr>
            <a:r>
              <a:rPr lang="en-US" sz="1800" dirty="0">
                <a:effectLst/>
                <a:latin typeface="Times New Roman" panose="02020603050405020304" pitchFamily="18" charset="0"/>
                <a:ea typeface="Arial" panose="020B0604020202020204" pitchFamily="34" charset="0"/>
                <a:cs typeface="Arial" panose="020B0604020202020204" pitchFamily="34" charset="0"/>
              </a:rPr>
              <a:t>Hill, L.H., Rouse, S.E. and Gaudet, C.H., (2023). Assessment and Evaluation in Human Resource Development. Assessment, Evaluation, and Accountability in Adult Education, p.110.</a:t>
            </a:r>
          </a:p>
          <a:p>
            <a:pPr algn="just">
              <a:lnSpc>
                <a:spcPct val="200000"/>
              </a:lnSpc>
            </a:pPr>
            <a:r>
              <a:rPr lang="en-US" sz="1800" dirty="0">
                <a:effectLst/>
                <a:latin typeface="Times New Roman" panose="02020603050405020304" pitchFamily="18" charset="0"/>
                <a:ea typeface="Arial" panose="020B0604020202020204" pitchFamily="34" charset="0"/>
                <a:cs typeface="Arial" panose="020B0604020202020204" pitchFamily="34" charset="0"/>
              </a:rPr>
              <a:t>Kaplan, Z., (2023). </a:t>
            </a:r>
            <a:r>
              <a:rPr lang="en-US" sz="1800" i="1" dirty="0">
                <a:effectLst/>
                <a:latin typeface="Times New Roman" panose="02020603050405020304" pitchFamily="18" charset="0"/>
                <a:ea typeface="Arial" panose="020B0604020202020204" pitchFamily="34" charset="0"/>
                <a:cs typeface="Arial" panose="020B0604020202020204" pitchFamily="34" charset="0"/>
              </a:rPr>
              <a:t>What Are Adaptability Skills? Definition and Examples. </a:t>
            </a:r>
            <a:r>
              <a:rPr lang="en-US" sz="1800" dirty="0">
                <a:effectLst/>
                <a:latin typeface="Times New Roman" panose="02020603050405020304" pitchFamily="18" charset="0"/>
                <a:ea typeface="Arial" panose="020B0604020202020204" pitchFamily="34" charset="0"/>
                <a:cs typeface="Arial" panose="020B0604020202020204" pitchFamily="34" charset="0"/>
              </a:rPr>
              <a:t>[Online] Available at: https://www.theforage.com/blog/skills/adaptability[Accessed 10 </a:t>
            </a:r>
            <a:r>
              <a:rPr lang="en-US" sz="1800" dirty="0" err="1">
                <a:effectLst/>
                <a:latin typeface="Times New Roman" panose="02020603050405020304" pitchFamily="18" charset="0"/>
                <a:ea typeface="Arial" panose="020B0604020202020204" pitchFamily="34" charset="0"/>
                <a:cs typeface="Arial" panose="020B0604020202020204" pitchFamily="34" charset="0"/>
              </a:rPr>
              <a:t>june</a:t>
            </a:r>
            <a:r>
              <a:rPr lang="en-US" sz="1800" dirty="0">
                <a:effectLst/>
                <a:latin typeface="Times New Roman" panose="02020603050405020304" pitchFamily="18" charset="0"/>
                <a:ea typeface="Arial" panose="020B0604020202020204" pitchFamily="34" charset="0"/>
                <a:cs typeface="Arial" panose="020B0604020202020204" pitchFamily="34" charset="0"/>
              </a:rPr>
              <a:t> 2023].</a:t>
            </a:r>
          </a:p>
          <a:p>
            <a:pPr algn="just">
              <a:lnSpc>
                <a:spcPct val="200000"/>
              </a:lnSpc>
            </a:pPr>
            <a:r>
              <a:rPr lang="en-US" sz="1800" dirty="0">
                <a:effectLst/>
                <a:latin typeface="Times New Roman" panose="02020603050405020304" pitchFamily="18" charset="0"/>
                <a:ea typeface="Arial" panose="020B0604020202020204" pitchFamily="34" charset="0"/>
                <a:cs typeface="Arial" panose="020B0604020202020204" pitchFamily="34" charset="0"/>
              </a:rPr>
              <a:t>Lim, W.M., (2023). The workforce revolution: Reimagining work, workers, and workplaces for the future. Global Business and Organizational Excellence.</a:t>
            </a:r>
          </a:p>
          <a:p>
            <a:pPr algn="just">
              <a:lnSpc>
                <a:spcPct val="200000"/>
              </a:lnSpc>
            </a:pPr>
            <a:r>
              <a:rPr lang="en-US" sz="1800" dirty="0">
                <a:effectLst/>
                <a:latin typeface="Times New Roman" panose="02020603050405020304" pitchFamily="18" charset="0"/>
                <a:ea typeface="Arial" panose="020B0604020202020204" pitchFamily="34" charset="0"/>
                <a:cs typeface="Arial" panose="020B0604020202020204" pitchFamily="34" charset="0"/>
              </a:rPr>
              <a:t>Mayhew, R., (2023). HR Manager Expanding Operations: What Factors to Consider?. [Online] Available at: https://smallbusiness.chron.com/hr-manager-expanding-operations-factors-consider-60548.html [Accessed 03 July 2023].</a:t>
            </a:r>
          </a:p>
          <a:p>
            <a:pPr algn="just">
              <a:lnSpc>
                <a:spcPct val="200000"/>
              </a:lnSpc>
            </a:pPr>
            <a:r>
              <a:rPr lang="en-US" sz="1800" dirty="0">
                <a:effectLst/>
                <a:latin typeface="Times New Roman" panose="02020603050405020304" pitchFamily="18" charset="0"/>
                <a:ea typeface="Arial" panose="020B0604020202020204" pitchFamily="34" charset="0"/>
                <a:cs typeface="Arial" panose="020B0604020202020204" pitchFamily="34" charset="0"/>
              </a:rPr>
              <a:t>Miles, M., (2023). </a:t>
            </a:r>
            <a:r>
              <a:rPr lang="en-US" sz="1800" i="1" dirty="0">
                <a:effectLst/>
                <a:latin typeface="Times New Roman" panose="02020603050405020304" pitchFamily="18" charset="0"/>
                <a:ea typeface="Arial" panose="020B0604020202020204" pitchFamily="34" charset="0"/>
                <a:cs typeface="Arial" panose="020B0604020202020204" pitchFamily="34" charset="0"/>
              </a:rPr>
              <a:t>7 types of adaptability skills that’ll help you grow professionally. </a:t>
            </a:r>
            <a:r>
              <a:rPr lang="en-US" sz="1800" dirty="0">
                <a:effectLst/>
                <a:latin typeface="Times New Roman" panose="02020603050405020304" pitchFamily="18" charset="0"/>
                <a:ea typeface="Arial" panose="020B0604020202020204" pitchFamily="34" charset="0"/>
                <a:cs typeface="Arial" panose="020B0604020202020204" pitchFamily="34" charset="0"/>
              </a:rPr>
              <a:t>[Online]Available at: https://www.betterup.com/blog/types-of-adaptability-skills[Accessed 08 </a:t>
            </a:r>
            <a:r>
              <a:rPr lang="en-US" sz="1800" dirty="0" err="1">
                <a:effectLst/>
                <a:latin typeface="Times New Roman" panose="02020603050405020304" pitchFamily="18" charset="0"/>
                <a:ea typeface="Arial" panose="020B0604020202020204" pitchFamily="34" charset="0"/>
                <a:cs typeface="Arial" panose="020B0604020202020204" pitchFamily="34" charset="0"/>
              </a:rPr>
              <a:t>june</a:t>
            </a:r>
            <a:r>
              <a:rPr lang="en-US" sz="1800" dirty="0">
                <a:effectLst/>
                <a:latin typeface="Times New Roman" panose="02020603050405020304" pitchFamily="18" charset="0"/>
                <a:ea typeface="Arial" panose="020B0604020202020204" pitchFamily="34" charset="0"/>
                <a:cs typeface="Arial" panose="020B0604020202020204" pitchFamily="34" charset="0"/>
              </a:rPr>
              <a:t> 2023].</a:t>
            </a:r>
          </a:p>
          <a:p>
            <a:pPr algn="just">
              <a:lnSpc>
                <a:spcPct val="200000"/>
              </a:lnSpc>
            </a:pPr>
            <a:r>
              <a:rPr lang="en-US" sz="1800" dirty="0">
                <a:effectLst/>
                <a:latin typeface="Times New Roman" panose="02020603050405020304" pitchFamily="18" charset="0"/>
                <a:ea typeface="Arial" panose="020B0604020202020204" pitchFamily="34" charset="0"/>
                <a:cs typeface="Arial" panose="020B0604020202020204" pitchFamily="34" charset="0"/>
              </a:rPr>
              <a:t>Oppong, T., (2022). </a:t>
            </a:r>
            <a:r>
              <a:rPr lang="en-US" sz="1800" i="1" dirty="0">
                <a:effectLst/>
                <a:latin typeface="Times New Roman" panose="02020603050405020304" pitchFamily="18" charset="0"/>
                <a:ea typeface="Arial" panose="020B0604020202020204" pitchFamily="34" charset="0"/>
                <a:cs typeface="Arial" panose="020B0604020202020204" pitchFamily="34" charset="0"/>
              </a:rPr>
              <a:t>Personal Growth. </a:t>
            </a:r>
            <a:r>
              <a:rPr lang="en-US" sz="1800" dirty="0">
                <a:effectLst/>
                <a:latin typeface="Times New Roman" panose="02020603050405020304" pitchFamily="18" charset="0"/>
                <a:ea typeface="Arial" panose="020B0604020202020204" pitchFamily="34" charset="0"/>
                <a:cs typeface="Arial" panose="020B0604020202020204" pitchFamily="34" charset="0"/>
              </a:rPr>
              <a:t>[Online] Available at: https://medium.com/personal-growth[Accessed 13 </a:t>
            </a:r>
            <a:r>
              <a:rPr lang="en-US" sz="1800" dirty="0" err="1">
                <a:effectLst/>
                <a:latin typeface="Times New Roman" panose="02020603050405020304" pitchFamily="18" charset="0"/>
                <a:ea typeface="Arial" panose="020B0604020202020204" pitchFamily="34" charset="0"/>
                <a:cs typeface="Arial" panose="020B0604020202020204" pitchFamily="34" charset="0"/>
              </a:rPr>
              <a:t>june</a:t>
            </a:r>
            <a:r>
              <a:rPr lang="en-US" sz="1800" dirty="0">
                <a:effectLst/>
                <a:latin typeface="Times New Roman" panose="02020603050405020304" pitchFamily="18" charset="0"/>
                <a:ea typeface="Arial" panose="020B0604020202020204" pitchFamily="34" charset="0"/>
                <a:cs typeface="Arial" panose="020B0604020202020204" pitchFamily="34" charset="0"/>
              </a:rPr>
              <a:t> 2023].</a:t>
            </a:r>
          </a:p>
          <a:p>
            <a:pPr algn="just">
              <a:lnSpc>
                <a:spcPct val="200000"/>
              </a:lnSpc>
            </a:pPr>
            <a:r>
              <a:rPr lang="en-US" sz="1800" dirty="0">
                <a:effectLst/>
                <a:latin typeface="Times New Roman" panose="02020603050405020304" pitchFamily="18" charset="0"/>
                <a:ea typeface="Arial" panose="020B0604020202020204" pitchFamily="34" charset="0"/>
                <a:cs typeface="Arial" panose="020B0604020202020204" pitchFamily="34" charset="0"/>
              </a:rPr>
              <a:t>prospects, (2023). Human resources officer. [Online] Available at: https://www.prospects.ac.uk/job-profiles/human-resources-officer [Accessed 02 July 2023].</a:t>
            </a:r>
          </a:p>
          <a:p>
            <a:pPr algn="just">
              <a:lnSpc>
                <a:spcPct val="200000"/>
              </a:lnSpc>
            </a:pPr>
            <a:r>
              <a:rPr lang="en-US" sz="1800" dirty="0">
                <a:effectLst/>
                <a:latin typeface="Times New Roman" panose="02020603050405020304" pitchFamily="18" charset="0"/>
                <a:ea typeface="Arial" panose="020B0604020202020204" pitchFamily="34" charset="0"/>
                <a:cs typeface="Arial" panose="020B0604020202020204" pitchFamily="34" charset="0"/>
              </a:rPr>
              <a:t>Robbins, P. and O'Connor, G.C., (2023). The professionalization of innovation management: Evolution and implications. Journal of Product Innovation Management.</a:t>
            </a:r>
          </a:p>
          <a:p>
            <a:pPr algn="just">
              <a:lnSpc>
                <a:spcPct val="200000"/>
              </a:lnSpc>
            </a:pPr>
            <a:r>
              <a:rPr lang="en-US" sz="1800" dirty="0" err="1">
                <a:effectLst/>
                <a:latin typeface="Times New Roman" panose="02020603050405020304" pitchFamily="18" charset="0"/>
                <a:ea typeface="Arial" panose="020B0604020202020204" pitchFamily="34" charset="0"/>
                <a:cs typeface="Arial" panose="020B0604020202020204" pitchFamily="34" charset="0"/>
              </a:rPr>
              <a:t>Valchanova</a:t>
            </a:r>
            <a:r>
              <a:rPr lang="en-US" sz="1800" dirty="0">
                <a:effectLst/>
                <a:latin typeface="Times New Roman" panose="02020603050405020304" pitchFamily="18" charset="0"/>
                <a:ea typeface="Arial" panose="020B0604020202020204" pitchFamily="34" charset="0"/>
                <a:cs typeface="Arial" panose="020B0604020202020204" pitchFamily="34" charset="0"/>
              </a:rPr>
              <a:t>, V., (2022). </a:t>
            </a:r>
            <a:r>
              <a:rPr lang="en-US" sz="1800" i="1" dirty="0">
                <a:effectLst/>
                <a:latin typeface="Times New Roman" panose="02020603050405020304" pitchFamily="18" charset="0"/>
                <a:ea typeface="Arial" panose="020B0604020202020204" pitchFamily="34" charset="0"/>
                <a:cs typeface="Arial" panose="020B0604020202020204" pitchFamily="34" charset="0"/>
              </a:rPr>
              <a:t>Four Steps to Creating a Personal Development Plan. </a:t>
            </a:r>
            <a:r>
              <a:rPr lang="en-US" sz="1800" dirty="0">
                <a:effectLst/>
                <a:latin typeface="Times New Roman" panose="02020603050405020304" pitchFamily="18" charset="0"/>
                <a:ea typeface="Arial" panose="020B0604020202020204" pitchFamily="34" charset="0"/>
                <a:cs typeface="Arial" panose="020B0604020202020204" pitchFamily="34" charset="0"/>
              </a:rPr>
              <a:t>[Online] Available at: https://enhancv.com/blog/personal-development-plan/[Accessed 12 </a:t>
            </a:r>
            <a:r>
              <a:rPr lang="en-US" sz="1800" dirty="0" err="1">
                <a:effectLst/>
                <a:latin typeface="Times New Roman" panose="02020603050405020304" pitchFamily="18" charset="0"/>
                <a:ea typeface="Arial" panose="020B0604020202020204" pitchFamily="34" charset="0"/>
                <a:cs typeface="Arial" panose="020B0604020202020204" pitchFamily="34" charset="0"/>
              </a:rPr>
              <a:t>june</a:t>
            </a:r>
            <a:r>
              <a:rPr lang="en-US" sz="1800" dirty="0">
                <a:effectLst/>
                <a:latin typeface="Times New Roman" panose="02020603050405020304" pitchFamily="18" charset="0"/>
                <a:ea typeface="Arial" panose="020B0604020202020204" pitchFamily="34" charset="0"/>
                <a:cs typeface="Arial" panose="020B0604020202020204" pitchFamily="34" charset="0"/>
              </a:rPr>
              <a:t> 2023].</a:t>
            </a:r>
          </a:p>
          <a:p>
            <a:pPr algn="just">
              <a:lnSpc>
                <a:spcPct val="200000"/>
              </a:lnSpc>
            </a:pPr>
            <a:r>
              <a:rPr lang="en-US" sz="1800" dirty="0">
                <a:effectLst/>
                <a:latin typeface="Times New Roman" panose="02020603050405020304" pitchFamily="18" charset="0"/>
                <a:ea typeface="Arial" panose="020B0604020202020204" pitchFamily="34" charset="0"/>
                <a:cs typeface="Arial" panose="020B0604020202020204" pitchFamily="34" charset="0"/>
              </a:rPr>
              <a:t>Vaughan, T., (2022). </a:t>
            </a:r>
            <a:r>
              <a:rPr lang="en-US" sz="1800" i="1" dirty="0">
                <a:effectLst/>
                <a:latin typeface="Times New Roman" panose="02020603050405020304" pitchFamily="18" charset="0"/>
                <a:ea typeface="Arial" panose="020B0604020202020204" pitchFamily="34" charset="0"/>
                <a:cs typeface="Arial" panose="020B0604020202020204" pitchFamily="34" charset="0"/>
              </a:rPr>
              <a:t>HR strategy examples - What makes a successful HR strategy?. </a:t>
            </a:r>
            <a:r>
              <a:rPr lang="en-US" sz="1800" dirty="0">
                <a:effectLst/>
                <a:latin typeface="Times New Roman" panose="02020603050405020304" pitchFamily="18" charset="0"/>
                <a:ea typeface="Arial" panose="020B0604020202020204" pitchFamily="34" charset="0"/>
                <a:cs typeface="Arial" panose="020B0604020202020204" pitchFamily="34" charset="0"/>
              </a:rPr>
              <a:t>[Online]Available at: https://www.poppulo.com/blog/hr-strategy-examples-what-makes-a-successful-hr-strategy[Accessed 04 </a:t>
            </a:r>
            <a:r>
              <a:rPr lang="en-US" sz="1800" dirty="0" err="1">
                <a:effectLst/>
                <a:latin typeface="Times New Roman" panose="02020603050405020304" pitchFamily="18" charset="0"/>
                <a:ea typeface="Arial" panose="020B0604020202020204" pitchFamily="34" charset="0"/>
                <a:cs typeface="Arial" panose="020B0604020202020204" pitchFamily="34" charset="0"/>
              </a:rPr>
              <a:t>june</a:t>
            </a:r>
            <a:r>
              <a:rPr lang="en-US" sz="1800" dirty="0">
                <a:effectLst/>
                <a:latin typeface="Times New Roman" panose="02020603050405020304" pitchFamily="18" charset="0"/>
                <a:ea typeface="Arial" panose="020B0604020202020204" pitchFamily="34" charset="0"/>
                <a:cs typeface="Arial" panose="020B0604020202020204" pitchFamily="34" charset="0"/>
              </a:rPr>
              <a:t> 2023].</a:t>
            </a:r>
          </a:p>
          <a:p>
            <a:endParaRPr lang="en-US" dirty="0"/>
          </a:p>
        </p:txBody>
      </p:sp>
      <p:sp>
        <p:nvSpPr>
          <p:cNvPr id="4" name="Slide Number Placeholder 3"/>
          <p:cNvSpPr>
            <a:spLocks noGrp="1"/>
          </p:cNvSpPr>
          <p:nvPr>
            <p:ph type="sldNum" sz="quarter" idx="5"/>
          </p:nvPr>
        </p:nvSpPr>
        <p:spPr/>
        <p:txBody>
          <a:bodyPr/>
          <a:lstStyle/>
          <a:p>
            <a:fld id="{E9EE7DA7-052F-4699-8C3F-C9B4C059A764}" type="slidenum">
              <a:rPr lang="en-US" smtClean="0"/>
              <a:t>13</a:t>
            </a:fld>
            <a:endParaRPr lang="en-US"/>
          </a:p>
        </p:txBody>
      </p:sp>
    </p:spTree>
    <p:extLst>
      <p:ext uri="{BB962C8B-B14F-4D97-AF65-F5344CB8AC3E}">
        <p14:creationId xmlns:p14="http://schemas.microsoft.com/office/powerpoint/2010/main" val="473318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21/07/2023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hyperlink" Target="https://www.wallpaperflare.com/person-s-thumb-finger-consulting-training-learn-touch-consultant-wallpaper-wqerk"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9" name="Rectangle 2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Glasses on top of a book">
            <a:extLst>
              <a:ext uri="{FF2B5EF4-FFF2-40B4-BE49-F238E27FC236}">
                <a16:creationId xmlns:a16="http://schemas.microsoft.com/office/drawing/2014/main" id="{376285F5-33AA-D48F-C59B-D43ED6053DC1}"/>
              </a:ext>
            </a:extLst>
          </p:cNvPr>
          <p:cNvPicPr>
            <a:picLocks noChangeAspect="1"/>
          </p:cNvPicPr>
          <p:nvPr/>
        </p:nvPicPr>
        <p:blipFill rotWithShape="1">
          <a:blip r:embed="rId2"/>
          <a:srcRect l="10109" r="30977" b="9"/>
          <a:stretch/>
        </p:blipFill>
        <p:spPr>
          <a:xfrm>
            <a:off x="6096000" y="1"/>
            <a:ext cx="6102825" cy="6858000"/>
          </a:xfrm>
          <a:prstGeom prst="rect">
            <a:avLst/>
          </a:prstGeom>
        </p:spPr>
      </p:pic>
      <p:sp>
        <p:nvSpPr>
          <p:cNvPr id="3" name="Subtitle 2"/>
          <p:cNvSpPr>
            <a:spLocks noGrp="1"/>
          </p:cNvSpPr>
          <p:nvPr>
            <p:ph idx="1"/>
          </p:nvPr>
        </p:nvSpPr>
        <p:spPr>
          <a:xfrm>
            <a:off x="363985" y="408373"/>
            <a:ext cx="5353234" cy="5948039"/>
          </a:xfrm>
        </p:spPr>
        <p:txBody>
          <a:bodyPr vert="horz" lIns="91440" tIns="45720" rIns="91440" bIns="45720" rtlCol="0" anchor="ctr">
            <a:normAutofit/>
          </a:bodyPr>
          <a:lstStyle/>
          <a:p>
            <a:endParaRPr lang="en-GB" sz="2000" dirty="0">
              <a:cs typeface="Calibri" panose="020F0502020204030204"/>
            </a:endParaRPr>
          </a:p>
          <a:p>
            <a:pPr marL="0" indent="0" algn="ctr">
              <a:buNone/>
            </a:pPr>
            <a:r>
              <a:rPr lang="en-GB" sz="2400" b="1" dirty="0">
                <a:latin typeface="Times New Roman"/>
                <a:ea typeface="+mn-lt"/>
                <a:cs typeface="+mn-lt"/>
              </a:rPr>
              <a:t>Individual Presentation on -‘Training and Development needs for an HR officer’</a:t>
            </a:r>
            <a:endParaRPr lang="en-GB" sz="2400" dirty="0">
              <a:latin typeface="Times New Roman"/>
              <a:cs typeface="Times New Roman"/>
            </a:endParaRPr>
          </a:p>
          <a:p>
            <a:pPr marL="0" indent="0" algn="ctr">
              <a:buNone/>
            </a:pPr>
            <a:r>
              <a:rPr lang="en-GB" sz="2400" b="1" dirty="0">
                <a:latin typeface="Times New Roman"/>
                <a:ea typeface="+mn-lt"/>
                <a:cs typeface="+mn-lt"/>
              </a:rPr>
              <a:t>Student Name-</a:t>
            </a:r>
            <a:r>
              <a:rPr lang="ro-RO" sz="2400" b="1" dirty="0">
                <a:latin typeface="Times New Roman"/>
                <a:ea typeface="+mn-lt"/>
                <a:cs typeface="+mn-lt"/>
              </a:rPr>
              <a:t>Andreea Ciorascu</a:t>
            </a:r>
            <a:endParaRPr lang="en-GB" sz="2400" dirty="0">
              <a:latin typeface="Times New Roman"/>
              <a:cs typeface="Times New Roman"/>
            </a:endParaRPr>
          </a:p>
          <a:p>
            <a:pPr marL="0" indent="0" algn="ctr">
              <a:buNone/>
            </a:pPr>
            <a:r>
              <a:rPr lang="en-GB" sz="2400" b="1" dirty="0">
                <a:latin typeface="Times New Roman"/>
                <a:ea typeface="+mn-lt"/>
                <a:cs typeface="+mn-lt"/>
              </a:rPr>
              <a:t>Student ID-</a:t>
            </a:r>
            <a:r>
              <a:rPr lang="ro-RO" sz="2400" b="1" dirty="0">
                <a:latin typeface="Times New Roman"/>
                <a:ea typeface="+mn-lt"/>
                <a:cs typeface="+mn-lt"/>
              </a:rPr>
              <a:t>2121532</a:t>
            </a:r>
            <a:endParaRPr lang="en-GB" sz="2400" dirty="0">
              <a:latin typeface="Times New Roman"/>
              <a:cs typeface="Times New Roman"/>
            </a:endParaRPr>
          </a:p>
          <a:p>
            <a:endParaRPr lang="en-GB" sz="2000"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0000"/>
            <a:lum/>
          </a:blip>
          <a:srcRect/>
          <a:stretch>
            <a:fillRect t="-3000" b="-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E7127-637A-042C-8124-2857A4CCBF70}"/>
              </a:ext>
            </a:extLst>
          </p:cNvPr>
          <p:cNvSpPr>
            <a:spLocks noGrp="1"/>
          </p:cNvSpPr>
          <p:nvPr>
            <p:ph type="title"/>
          </p:nvPr>
        </p:nvSpPr>
        <p:spPr/>
        <p:txBody>
          <a:bodyPr>
            <a:normAutofit/>
          </a:bodyPr>
          <a:lstStyle/>
          <a:p>
            <a:r>
              <a:rPr lang="en-GB" sz="3200" b="1" dirty="0">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8B057292-4B81-1103-562B-B6B89A9CF615}"/>
              </a:ext>
            </a:extLst>
          </p:cNvPr>
          <p:cNvSpPr>
            <a:spLocks noGrp="1"/>
          </p:cNvSpPr>
          <p:nvPr>
            <p:ph idx="1"/>
          </p:nvPr>
        </p:nvSpPr>
        <p:spPr>
          <a:xfrm>
            <a:off x="628338" y="1450871"/>
            <a:ext cx="11168921" cy="5042004"/>
          </a:xfrm>
        </p:spPr>
        <p:txBody>
          <a:bodyPr>
            <a:noAutofit/>
          </a:bodyPr>
          <a:lstStyle/>
          <a:p>
            <a:pPr>
              <a:lnSpc>
                <a:spcPct val="200000"/>
              </a:lnSpc>
            </a:pPr>
            <a:r>
              <a:rPr lang="en-US" sz="1600" b="1" dirty="0">
                <a:latin typeface="Times New Roman" panose="02020603050405020304" pitchFamily="18" charset="0"/>
                <a:cs typeface="Times New Roman" panose="02020603050405020304" pitchFamily="18" charset="0"/>
              </a:rPr>
              <a:t>Introduction…………………………………………………………………………………………………………………3</a:t>
            </a:r>
          </a:p>
          <a:p>
            <a:pPr>
              <a:lnSpc>
                <a:spcPct val="200000"/>
              </a:lnSpc>
            </a:pPr>
            <a:r>
              <a:rPr lang="en-US" sz="1600" b="1" kern="100" dirty="0">
                <a:effectLst/>
                <a:latin typeface="Times New Roman" panose="02020603050405020304" pitchFamily="18" charset="0"/>
                <a:cs typeface="Cordia New" panose="020B0304020202020204" pitchFamily="34" charset="-34"/>
              </a:rPr>
              <a:t>Determine suitable knowledge, skills and behaviour required for HR officer professionals………………………….4-6</a:t>
            </a:r>
          </a:p>
          <a:p>
            <a:pPr>
              <a:lnSpc>
                <a:spcPct val="200000"/>
              </a:lnSpc>
            </a:pPr>
            <a:r>
              <a:rPr lang="en-US" sz="1600" b="1" kern="100" dirty="0">
                <a:effectLst/>
                <a:latin typeface="Times New Roman" panose="02020603050405020304" pitchFamily="18" charset="0"/>
                <a:cs typeface="Cordia New" panose="020B0304020202020204" pitchFamily="34" charset="-34"/>
              </a:rPr>
              <a:t>SWOT </a:t>
            </a:r>
            <a:r>
              <a:rPr lang="en-US" sz="1600" b="1" kern="100" dirty="0">
                <a:latin typeface="Times New Roman" panose="02020603050405020304" pitchFamily="18" charset="0"/>
                <a:cs typeface="Cordia New" panose="020B0304020202020204" pitchFamily="34" charset="-34"/>
              </a:rPr>
              <a:t>A</a:t>
            </a:r>
            <a:r>
              <a:rPr lang="en-US" sz="1600" b="1" kern="100" dirty="0">
                <a:effectLst/>
                <a:latin typeface="Times New Roman" panose="02020603050405020304" pitchFamily="18" charset="0"/>
                <a:cs typeface="Cordia New" panose="020B0304020202020204" pitchFamily="34" charset="-34"/>
              </a:rPr>
              <a:t>nalysis………………………………………………………………………………………………………….....7</a:t>
            </a:r>
          </a:p>
          <a:p>
            <a:pPr>
              <a:lnSpc>
                <a:spcPct val="200000"/>
              </a:lnSpc>
            </a:pPr>
            <a:r>
              <a:rPr lang="en-GB" sz="1600" b="1" dirty="0">
                <a:latin typeface="Times New Roman"/>
                <a:cs typeface="Times New Roman"/>
              </a:rPr>
              <a:t>Identify training and development needs considering the knowledge, skills, and behaviours……………………….8-9</a:t>
            </a:r>
          </a:p>
          <a:p>
            <a:pPr>
              <a:lnSpc>
                <a:spcPct val="200000"/>
              </a:lnSpc>
            </a:pPr>
            <a:r>
              <a:rPr lang="en-US" sz="1600" b="1" kern="100" dirty="0">
                <a:effectLst/>
                <a:latin typeface="Times New Roman" panose="02020603050405020304" pitchFamily="18" charset="0"/>
                <a:cs typeface="Cordia New" panose="020B0304020202020204" pitchFamily="34" charset="-34"/>
              </a:rPr>
              <a:t>Critically assess the potential benefits to the organisation and individual of developing you as an HR officer through effective training and development……………………………………………………………………………………10-11</a:t>
            </a:r>
          </a:p>
          <a:p>
            <a:pPr>
              <a:lnSpc>
                <a:spcPct val="200000"/>
              </a:lnSpc>
            </a:pPr>
            <a:r>
              <a:rPr lang="en-GB" sz="1600" b="1" dirty="0">
                <a:latin typeface="Times New Roman"/>
                <a:cs typeface="Times New Roman"/>
              </a:rPr>
              <a:t>Conclusion……………………………………………………………………………………………………………………12</a:t>
            </a:r>
          </a:p>
          <a:p>
            <a:pPr>
              <a:lnSpc>
                <a:spcPct val="200000"/>
              </a:lnSpc>
            </a:pPr>
            <a:r>
              <a:rPr lang="en-GB" sz="1600" b="1" dirty="0">
                <a:latin typeface="Times New Roman"/>
                <a:cs typeface="Times New Roman"/>
              </a:rPr>
              <a:t>References……………………………………………………………………………………………………………………13</a:t>
            </a:r>
            <a:endParaRPr lang="en-GB" sz="1600" b="1" dirty="0"/>
          </a:p>
        </p:txBody>
      </p:sp>
    </p:spTree>
    <p:extLst>
      <p:ext uri="{BB962C8B-B14F-4D97-AF65-F5344CB8AC3E}">
        <p14:creationId xmlns:p14="http://schemas.microsoft.com/office/powerpoint/2010/main" val="5311391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0000"/>
            <a:lum/>
          </a:blip>
          <a:srcRect/>
          <a:stretch>
            <a:fillRect t="-39000" b="-39000"/>
          </a:stretch>
        </a:blipFill>
        <a:effectLst/>
      </p:bgPr>
    </p:bg>
    <p:spTree>
      <p:nvGrpSpPr>
        <p:cNvPr id="1" name=""/>
        <p:cNvGrpSpPr/>
        <p:nvPr/>
      </p:nvGrpSpPr>
      <p:grpSpPr>
        <a:xfrm>
          <a:off x="0" y="0"/>
          <a:ext cx="0" cy="0"/>
          <a:chOff x="0" y="0"/>
          <a:chExt cx="0" cy="0"/>
        </a:xfrm>
      </p:grpSpPr>
      <p:pic>
        <p:nvPicPr>
          <p:cNvPr id="1026" name="Picture 2" descr="Top 10 Critical HR Skills and Competencies to Master in 2023">
            <a:extLst>
              <a:ext uri="{FF2B5EF4-FFF2-40B4-BE49-F238E27FC236}">
                <a16:creationId xmlns:a16="http://schemas.microsoft.com/office/drawing/2014/main" id="{B36C1409-02ED-FD65-F3D9-AA1806A624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9484" y="1948960"/>
            <a:ext cx="3432516" cy="2383231"/>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4EDDE63-57E7-4E30-0300-8260E037F514}"/>
              </a:ext>
            </a:extLst>
          </p:cNvPr>
          <p:cNvSpPr>
            <a:spLocks noGrp="1"/>
          </p:cNvSpPr>
          <p:nvPr>
            <p:ph type="title"/>
          </p:nvPr>
        </p:nvSpPr>
        <p:spPr/>
        <p:txBody>
          <a:bodyPr>
            <a:normAutofit/>
          </a:bodyPr>
          <a:lstStyle/>
          <a:p>
            <a:r>
              <a:rPr lang="en-US" sz="3200" b="1" dirty="0">
                <a:latin typeface="Times New Roman" panose="02020603050405020304" pitchFamily="18" charset="0"/>
                <a:cs typeface="Times New Roman" panose="02020603050405020304" pitchFamily="18" charset="0"/>
              </a:rPr>
              <a:t>Introduction</a:t>
            </a:r>
          </a:p>
        </p:txBody>
      </p:sp>
      <p:sp>
        <p:nvSpPr>
          <p:cNvPr id="5" name="TextBox 4">
            <a:extLst>
              <a:ext uri="{FF2B5EF4-FFF2-40B4-BE49-F238E27FC236}">
                <a16:creationId xmlns:a16="http://schemas.microsoft.com/office/drawing/2014/main" id="{A4B6A761-3160-3B5F-8F84-3B0464B73C1A}"/>
              </a:ext>
            </a:extLst>
          </p:cNvPr>
          <p:cNvSpPr txBox="1"/>
          <p:nvPr/>
        </p:nvSpPr>
        <p:spPr>
          <a:xfrm>
            <a:off x="262597" y="1690688"/>
            <a:ext cx="8275322" cy="3416320"/>
          </a:xfrm>
          <a:prstGeom prst="rect">
            <a:avLst/>
          </a:prstGeom>
          <a:noFill/>
        </p:spPr>
        <p:txBody>
          <a:bodyPr wrap="square">
            <a:spAutoFit/>
          </a:bodyPr>
          <a:lstStyle/>
          <a:p>
            <a:pPr algn="just"/>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Human resource management plays a significant part in managing employment process by hiring top-quality employees.</a:t>
            </a:r>
          </a:p>
          <a:p>
            <a:pPr algn="just"/>
            <a:endPar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endPar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whole presentation will define appropriate skills, knowledge and behaviour of HR officer professionals across all departments.</a:t>
            </a:r>
          </a:p>
          <a:p>
            <a:pPr algn="just"/>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algn="just"/>
            <a:endPar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Also, the presentation will showcase the implementation of these skills that are beneficial for Tesco to improve its learning and development programs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154D7E23-6F2F-7D5B-54F7-AF0B3BDADD2A}"/>
              </a:ext>
            </a:extLst>
          </p:cNvPr>
          <p:cNvSpPr txBox="1"/>
          <p:nvPr/>
        </p:nvSpPr>
        <p:spPr>
          <a:xfrm>
            <a:off x="9985716" y="4332191"/>
            <a:ext cx="1480625" cy="276999"/>
          </a:xfrm>
          <a:prstGeom prst="rect">
            <a:avLst/>
          </a:prstGeom>
          <a:noFill/>
        </p:spPr>
        <p:txBody>
          <a:bodyPr wrap="square">
            <a:spAutoFit/>
          </a:bodyPr>
          <a:lstStyle/>
          <a:p>
            <a:r>
              <a:rPr lang="en-US" sz="1200" kern="0" dirty="0">
                <a:solidFill>
                  <a:srgbClr val="000000"/>
                </a:solidFill>
                <a:effectLst/>
                <a:latin typeface="Times New Roman" panose="02020603050405020304" pitchFamily="18" charset="0"/>
                <a:ea typeface="Times New Roman" panose="02020603050405020304" pitchFamily="18" charset="0"/>
              </a:rPr>
              <a:t>(</a:t>
            </a:r>
            <a:r>
              <a:rPr lang="en-US" sz="1200" kern="0" dirty="0" err="1">
                <a:solidFill>
                  <a:srgbClr val="000000"/>
                </a:solidFill>
                <a:effectLst/>
                <a:latin typeface="Times New Roman" panose="02020603050405020304" pitchFamily="18" charset="0"/>
                <a:ea typeface="Times New Roman" panose="02020603050405020304" pitchFamily="18" charset="0"/>
              </a:rPr>
              <a:t>cipd</a:t>
            </a:r>
            <a:r>
              <a:rPr lang="en-US" sz="1200" kern="0" dirty="0">
                <a:solidFill>
                  <a:srgbClr val="000000"/>
                </a:solidFill>
                <a:effectLst/>
                <a:latin typeface="Times New Roman" panose="02020603050405020304" pitchFamily="18" charset="0"/>
                <a:ea typeface="Times New Roman" panose="02020603050405020304" pitchFamily="18" charset="0"/>
              </a:rPr>
              <a:t>, 2023)</a:t>
            </a:r>
            <a:endParaRPr lang="en-US" sz="1200" dirty="0"/>
          </a:p>
        </p:txBody>
      </p:sp>
    </p:spTree>
    <p:extLst>
      <p:ext uri="{BB962C8B-B14F-4D97-AF65-F5344CB8AC3E}">
        <p14:creationId xmlns:p14="http://schemas.microsoft.com/office/powerpoint/2010/main" val="1745040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0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D1629-2903-1402-68D4-54093DD781C2}"/>
              </a:ext>
            </a:extLst>
          </p:cNvPr>
          <p:cNvSpPr>
            <a:spLocks noGrp="1"/>
          </p:cNvSpPr>
          <p:nvPr>
            <p:ph type="title"/>
          </p:nvPr>
        </p:nvSpPr>
        <p:spPr>
          <a:xfrm>
            <a:off x="852268" y="0"/>
            <a:ext cx="11119338" cy="1012031"/>
          </a:xfrm>
        </p:spPr>
        <p:txBody>
          <a:bodyPr>
            <a:noAutofit/>
          </a:bodyPr>
          <a:lstStyle/>
          <a:p>
            <a:br>
              <a:rPr lang="en-US" sz="3200" b="1" kern="100" dirty="0">
                <a:effectLst/>
                <a:latin typeface="Times New Roman" panose="02020603050405020304" pitchFamily="18" charset="0"/>
                <a:cs typeface="Cordia New" panose="020B0304020202020204" pitchFamily="34" charset="-34"/>
              </a:rPr>
            </a:br>
            <a:br>
              <a:rPr lang="en-US" sz="3200" b="1" kern="100" dirty="0">
                <a:effectLst/>
                <a:latin typeface="Times New Roman" panose="02020603050405020304" pitchFamily="18" charset="0"/>
                <a:cs typeface="Cordia New" panose="020B0304020202020204" pitchFamily="34" charset="-34"/>
              </a:rPr>
            </a:br>
            <a:r>
              <a:rPr lang="en-US" sz="3200" b="1" kern="100" dirty="0">
                <a:effectLst/>
                <a:latin typeface="Times New Roman" panose="02020603050405020304" pitchFamily="18" charset="0"/>
                <a:cs typeface="Cordia New" panose="020B0304020202020204" pitchFamily="34" charset="-34"/>
              </a:rPr>
              <a:t>Determine suitable knowledge, skills and behaviour required for HR officer professionals</a:t>
            </a:r>
            <a:br>
              <a:rPr lang="en-US" sz="3200" b="1" kern="100" dirty="0">
                <a:effectLst/>
                <a:latin typeface="Times New Roman" panose="02020603050405020304" pitchFamily="18" charset="0"/>
                <a:cs typeface="Cordia New" panose="020B0304020202020204" pitchFamily="34" charset="-34"/>
              </a:rPr>
            </a:br>
            <a:endParaRPr lang="en-US" sz="6600" dirty="0"/>
          </a:p>
        </p:txBody>
      </p:sp>
      <p:sp>
        <p:nvSpPr>
          <p:cNvPr id="5" name="TextBox 4">
            <a:extLst>
              <a:ext uri="{FF2B5EF4-FFF2-40B4-BE49-F238E27FC236}">
                <a16:creationId xmlns:a16="http://schemas.microsoft.com/office/drawing/2014/main" id="{0B273A83-203A-172D-2167-562F514628FB}"/>
              </a:ext>
            </a:extLst>
          </p:cNvPr>
          <p:cNvSpPr txBox="1"/>
          <p:nvPr/>
        </p:nvSpPr>
        <p:spPr>
          <a:xfrm>
            <a:off x="3601329" y="1252895"/>
            <a:ext cx="8370277" cy="5262979"/>
          </a:xfrm>
          <a:prstGeom prst="rect">
            <a:avLst/>
          </a:prstGeom>
          <a:noFill/>
        </p:spPr>
        <p:txBody>
          <a:bodyPr wrap="square">
            <a:spAutoFit/>
          </a:bodyPr>
          <a:lstStyle/>
          <a:p>
            <a:pPr algn="just"/>
            <a:r>
              <a:rPr lang="en-US" sz="2000" b="1" dirty="0">
                <a:effectLst/>
                <a:latin typeface="Times New Roman" panose="02020603050405020304" pitchFamily="18" charset="0"/>
                <a:ea typeface="Arial" panose="020B0604020202020204" pitchFamily="34" charset="0"/>
                <a:cs typeface="Arial" panose="020B0604020202020204" pitchFamily="34" charset="0"/>
              </a:rPr>
              <a:t>Skills of HR officer professionals</a:t>
            </a:r>
          </a:p>
          <a:p>
            <a:pPr algn="just"/>
            <a:r>
              <a:rPr lang="en-US" sz="2000" b="1" dirty="0">
                <a:effectLst/>
                <a:latin typeface="Times New Roman" panose="02020603050405020304" pitchFamily="18" charset="0"/>
                <a:ea typeface="Arial" panose="020B0604020202020204" pitchFamily="34" charset="0"/>
                <a:cs typeface="Arial" panose="020B0604020202020204" pitchFamily="34" charset="0"/>
              </a:rPr>
              <a:t> </a:t>
            </a:r>
          </a:p>
          <a:p>
            <a:pPr algn="just"/>
            <a:r>
              <a:rPr lang="en-US"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Communication</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When interacting with employees, superiors, and other stakeholders successfully, HR executives need to have great communication skills</a:t>
            </a:r>
          </a:p>
          <a:p>
            <a:pPr algn="just"/>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Acquisition and selection</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representatives should be capable of finding, vetting, and choosing qualified individuals for various Tesco jobs. </a:t>
            </a:r>
          </a:p>
          <a:p>
            <a:pPr algn="just"/>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Employee Relations</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One of the most important duties of HR officials is to establish and maintain good employee relations</a:t>
            </a:r>
          </a:p>
          <a:p>
            <a:pPr algn="just"/>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Tools and Systems</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It's advantageous to be familiar with software for HR analytics and application tracking systems.</a:t>
            </a:r>
          </a:p>
          <a:p>
            <a:pPr algn="just"/>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Regulatory and Employment Laws</a:t>
            </a: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professionals need to keep up with labour laws, regulations, and regulatory demands in terms of making Tesco a Legal firm.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79E7191-2231-D70C-0D5E-F6BDD39EF0FC}"/>
              </a:ext>
            </a:extLst>
          </p:cNvPr>
          <p:cNvSpPr txBox="1"/>
          <p:nvPr/>
        </p:nvSpPr>
        <p:spPr>
          <a:xfrm>
            <a:off x="1219037" y="5042546"/>
            <a:ext cx="1466558" cy="276999"/>
          </a:xfrm>
          <a:prstGeom prst="rect">
            <a:avLst/>
          </a:prstGeom>
          <a:noFill/>
        </p:spPr>
        <p:txBody>
          <a:bodyPr wrap="square">
            <a:spAutoFit/>
          </a:bodyPr>
          <a:lstStyle/>
          <a:p>
            <a:r>
              <a:rPr lang="en-US" sz="1200" kern="0" dirty="0">
                <a:solidFill>
                  <a:srgbClr val="000000"/>
                </a:solidFill>
                <a:effectLst/>
                <a:latin typeface="Times New Roman" panose="02020603050405020304" pitchFamily="18" charset="0"/>
                <a:ea typeface="Times New Roman" panose="02020603050405020304" pitchFamily="18" charset="0"/>
              </a:rPr>
              <a:t>(prospects, 2023)</a:t>
            </a:r>
            <a:endParaRPr lang="en-US" sz="1200" dirty="0"/>
          </a:p>
        </p:txBody>
      </p:sp>
      <p:pic>
        <p:nvPicPr>
          <p:cNvPr id="3" name="Picture 4" descr="A diagram of skills and behaviour">
            <a:extLst>
              <a:ext uri="{FF2B5EF4-FFF2-40B4-BE49-F238E27FC236}">
                <a16:creationId xmlns:a16="http://schemas.microsoft.com/office/drawing/2014/main" id="{6BF0BDEB-ADC6-D6A2-D99C-C2F49BCC22A8}"/>
              </a:ext>
            </a:extLst>
          </p:cNvPr>
          <p:cNvPicPr>
            <a:picLocks noChangeAspect="1"/>
          </p:cNvPicPr>
          <p:nvPr/>
        </p:nvPicPr>
        <p:blipFill>
          <a:blip r:embed="rId4"/>
          <a:stretch>
            <a:fillRect/>
          </a:stretch>
        </p:blipFill>
        <p:spPr>
          <a:xfrm>
            <a:off x="303302" y="1999955"/>
            <a:ext cx="3298027" cy="304259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284722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diagram of skills and attitude&#10;&#10;Description automatically generated">
            <a:extLst>
              <a:ext uri="{FF2B5EF4-FFF2-40B4-BE49-F238E27FC236}">
                <a16:creationId xmlns:a16="http://schemas.microsoft.com/office/drawing/2014/main" id="{CAAE38F1-8BD7-CFB3-B2D4-140077C63102}"/>
              </a:ext>
            </a:extLst>
          </p:cNvPr>
          <p:cNvPicPr>
            <a:picLocks noChangeAspect="1"/>
          </p:cNvPicPr>
          <p:nvPr/>
        </p:nvPicPr>
        <p:blipFill>
          <a:blip r:embed="rId3"/>
          <a:stretch>
            <a:fillRect/>
          </a:stretch>
        </p:blipFill>
        <p:spPr>
          <a:xfrm>
            <a:off x="8409481" y="1233806"/>
            <a:ext cx="3599196" cy="3485906"/>
          </a:xfrm>
          <a:prstGeom prst="rect">
            <a:avLst/>
          </a:prstGeom>
        </p:spPr>
      </p:pic>
      <p:grpSp>
        <p:nvGrpSpPr>
          <p:cNvPr id="11" name="Group 10">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2" name="Rectangle 11">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82C39F95-8150-A63F-2003-62EB36A41787}"/>
              </a:ext>
            </a:extLst>
          </p:cNvPr>
          <p:cNvSpPr txBox="1"/>
          <p:nvPr/>
        </p:nvSpPr>
        <p:spPr>
          <a:xfrm>
            <a:off x="213609" y="1489039"/>
            <a:ext cx="8165892" cy="830997"/>
          </a:xfrm>
          <a:prstGeom prst="rect">
            <a:avLst/>
          </a:prstGeom>
          <a:noFill/>
        </p:spPr>
        <p:txBody>
          <a:bodyPr wrap="square">
            <a:spAutoFit/>
          </a:bodyPr>
          <a:lstStyle/>
          <a:p>
            <a:pPr algn="just"/>
            <a:r>
              <a:rPr lang="en-US" sz="1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Policies and Regulations</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officers must possess a thorough awareness of Tesco's HR rules and regulations, including those pertaining to hiring, onboarding, performance evaluation</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8D1C926-21F9-52FD-1784-2AF04755F43E}"/>
              </a:ext>
            </a:extLst>
          </p:cNvPr>
          <p:cNvSpPr txBox="1"/>
          <p:nvPr/>
        </p:nvSpPr>
        <p:spPr>
          <a:xfrm>
            <a:off x="303550" y="439640"/>
            <a:ext cx="8105931" cy="584775"/>
          </a:xfrm>
          <a:prstGeom prst="rect">
            <a:avLst/>
          </a:prstGeom>
          <a:noFill/>
        </p:spPr>
        <p:txBody>
          <a:bodyPr wrap="square">
            <a:spAutoFit/>
          </a:bodyPr>
          <a:lstStyle/>
          <a:p>
            <a:pPr algn="just">
              <a:spcBef>
                <a:spcPts val="1800"/>
              </a:spcBef>
              <a:spcAft>
                <a:spcPts val="600"/>
              </a:spcAft>
            </a:pPr>
            <a:r>
              <a:rPr lang="en-US" sz="3200" b="1" dirty="0" err="1">
                <a:effectLst/>
                <a:latin typeface="Times New Roman" panose="02020603050405020304" pitchFamily="18" charset="0"/>
                <a:ea typeface="Times New Roman" panose="02020603050405020304" pitchFamily="18" charset="0"/>
              </a:rPr>
              <a:t>Contd</a:t>
            </a:r>
            <a:r>
              <a:rPr lang="en-US" sz="3200" b="1" dirty="0">
                <a:effectLst/>
                <a:latin typeface="Times New Roman" panose="02020603050405020304" pitchFamily="18" charset="0"/>
                <a:ea typeface="Times New Roman" panose="02020603050405020304" pitchFamily="18" charset="0"/>
              </a:rPr>
              <a:t>…</a:t>
            </a:r>
          </a:p>
        </p:txBody>
      </p:sp>
      <p:sp>
        <p:nvSpPr>
          <p:cNvPr id="10" name="TextBox 9">
            <a:extLst>
              <a:ext uri="{FF2B5EF4-FFF2-40B4-BE49-F238E27FC236}">
                <a16:creationId xmlns:a16="http://schemas.microsoft.com/office/drawing/2014/main" id="{0371EFD1-151F-9423-B830-25FDB56E3442}"/>
              </a:ext>
            </a:extLst>
          </p:cNvPr>
          <p:cNvSpPr txBox="1"/>
          <p:nvPr/>
        </p:nvSpPr>
        <p:spPr>
          <a:xfrm>
            <a:off x="1172673" y="4670602"/>
            <a:ext cx="10666115" cy="830997"/>
          </a:xfrm>
          <a:prstGeom prst="rect">
            <a:avLst/>
          </a:prstGeom>
          <a:noFill/>
        </p:spPr>
        <p:txBody>
          <a:bodyPr wrap="square">
            <a:spAutoFit/>
          </a:bodyPr>
          <a:lstStyle/>
          <a:p>
            <a:pPr algn="just"/>
            <a:r>
              <a:rPr lang="en-US" sz="1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Employee Development</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officers may help workers' growth and development at Tesco by being familiar with a variety of training and development techniques, performance evaluation frameworks, and career progression plans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1B7D1B0F-66CA-8BA8-E8D9-6DCAC3A0D62D}"/>
              </a:ext>
            </a:extLst>
          </p:cNvPr>
          <p:cNvSpPr txBox="1"/>
          <p:nvPr/>
        </p:nvSpPr>
        <p:spPr>
          <a:xfrm>
            <a:off x="1514007" y="5756831"/>
            <a:ext cx="10324781" cy="830997"/>
          </a:xfrm>
          <a:prstGeom prst="rect">
            <a:avLst/>
          </a:prstGeom>
          <a:noFill/>
        </p:spPr>
        <p:txBody>
          <a:bodyPr wrap="square">
            <a:spAutoFit/>
          </a:bodyPr>
          <a:lstStyle/>
          <a:p>
            <a:pPr algn="just"/>
            <a:r>
              <a:rPr lang="en-US" sz="1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Change Management</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Understanding the ideas and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practises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of change management is helpful for HR officials who may be engaged in executing organisational changes like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reorganisations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mergers, or process enhancements.</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C8029824-911B-A49D-E0B5-68F737A61946}"/>
              </a:ext>
            </a:extLst>
          </p:cNvPr>
          <p:cNvSpPr txBox="1"/>
          <p:nvPr/>
        </p:nvSpPr>
        <p:spPr>
          <a:xfrm>
            <a:off x="783235" y="3647490"/>
            <a:ext cx="7596265" cy="830997"/>
          </a:xfrm>
          <a:prstGeom prst="rect">
            <a:avLst/>
          </a:prstGeom>
          <a:noFill/>
        </p:spPr>
        <p:txBody>
          <a:bodyPr wrap="square">
            <a:spAutoFit/>
          </a:bodyPr>
          <a:lstStyle/>
          <a:p>
            <a:pPr algn="just"/>
            <a:r>
              <a:rPr lang="en-US" sz="1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Compensation and Benefits</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Enticing and keeping bright people at Tesco, HR officials need to be knowledgeable with pay scales, salary assessment, benefits administration, and incentive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programmes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05B503EA-B6EB-0FA8-D4E7-312C691CBBD4}"/>
              </a:ext>
            </a:extLst>
          </p:cNvPr>
          <p:cNvSpPr txBox="1"/>
          <p:nvPr/>
        </p:nvSpPr>
        <p:spPr>
          <a:xfrm>
            <a:off x="516383" y="2561261"/>
            <a:ext cx="7833137" cy="830997"/>
          </a:xfrm>
          <a:prstGeom prst="rect">
            <a:avLst/>
          </a:prstGeom>
          <a:noFill/>
        </p:spPr>
        <p:txBody>
          <a:bodyPr wrap="square">
            <a:spAutoFit/>
          </a:bodyPr>
          <a:lstStyle/>
          <a:p>
            <a:pPr algn="just"/>
            <a:r>
              <a:rPr lang="en-US" sz="1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Employment Law</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professionals may assure compliance and reduce legal risks by having in-depth knowledge of pertinent employment legislation and regulations.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B2DD3DEE-2879-1AF4-ADA5-C99EF1FED1B0}"/>
              </a:ext>
            </a:extLst>
          </p:cNvPr>
          <p:cNvSpPr txBox="1"/>
          <p:nvPr/>
        </p:nvSpPr>
        <p:spPr>
          <a:xfrm>
            <a:off x="9673469" y="4478487"/>
            <a:ext cx="1735296" cy="276999"/>
          </a:xfrm>
          <a:prstGeom prst="rect">
            <a:avLst/>
          </a:prstGeom>
          <a:noFill/>
        </p:spPr>
        <p:txBody>
          <a:bodyPr wrap="square">
            <a:spAutoFit/>
          </a:bodyPr>
          <a:lstStyle/>
          <a:p>
            <a:r>
              <a:rPr lang="en-US" sz="1200" kern="0" dirty="0">
                <a:solidFill>
                  <a:srgbClr val="000000"/>
                </a:solidFill>
                <a:effectLst/>
                <a:latin typeface="Times New Roman" panose="02020603050405020304" pitchFamily="18" charset="0"/>
                <a:ea typeface="Times New Roman" panose="02020603050405020304" pitchFamily="18" charset="0"/>
              </a:rPr>
              <a:t>(Mayhew, 2023)</a:t>
            </a:r>
            <a:endParaRPr lang="en-US" sz="1200" dirty="0"/>
          </a:p>
        </p:txBody>
      </p:sp>
    </p:spTree>
    <p:extLst>
      <p:ext uri="{BB962C8B-B14F-4D97-AF65-F5344CB8AC3E}">
        <p14:creationId xmlns:p14="http://schemas.microsoft.com/office/powerpoint/2010/main" val="748349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A3A4524-3AD7-C721-BBBD-172AFCB14F13}"/>
              </a:ext>
            </a:extLst>
          </p:cNvPr>
          <p:cNvSpPr txBox="1"/>
          <p:nvPr/>
        </p:nvSpPr>
        <p:spPr>
          <a:xfrm>
            <a:off x="4671308" y="1546973"/>
            <a:ext cx="6861666" cy="830997"/>
          </a:xfrm>
          <a:prstGeom prst="rect">
            <a:avLst/>
          </a:prstGeom>
          <a:noFill/>
        </p:spPr>
        <p:txBody>
          <a:bodyPr wrap="square">
            <a:spAutoFit/>
          </a:bodyPr>
          <a:lstStyle/>
          <a:p>
            <a:pPr algn="just"/>
            <a:r>
              <a:rPr lang="en-US" sz="1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Ethics and secrecy</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professionals are required to uphold strict secrecy since they deal with confidential employee data.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9E95E70F-8B70-A160-D4B6-D10FE8736F98}"/>
              </a:ext>
            </a:extLst>
          </p:cNvPr>
          <p:cNvSpPr txBox="1"/>
          <p:nvPr/>
        </p:nvSpPr>
        <p:spPr>
          <a:xfrm>
            <a:off x="2469532" y="5432334"/>
            <a:ext cx="9487530" cy="584775"/>
          </a:xfrm>
          <a:prstGeom prst="rect">
            <a:avLst/>
          </a:prstGeom>
          <a:noFill/>
        </p:spPr>
        <p:txBody>
          <a:bodyPr wrap="square">
            <a:spAutoFit/>
          </a:bodyPr>
          <a:lstStyle/>
          <a:p>
            <a:pPr algn="just"/>
            <a:r>
              <a:rPr lang="en-US" sz="1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Adaptability</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professionals need to be able to adjust to shifting business requirements and HR trends.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9F20B95C-D7D9-B889-26DA-9E4467FF6DD9}"/>
              </a:ext>
            </a:extLst>
          </p:cNvPr>
          <p:cNvSpPr txBox="1"/>
          <p:nvPr/>
        </p:nvSpPr>
        <p:spPr>
          <a:xfrm>
            <a:off x="3007702" y="4511459"/>
            <a:ext cx="8539124" cy="830997"/>
          </a:xfrm>
          <a:prstGeom prst="rect">
            <a:avLst/>
          </a:prstGeom>
          <a:noFill/>
        </p:spPr>
        <p:txBody>
          <a:bodyPr wrap="square">
            <a:spAutoFit/>
          </a:bodyPr>
          <a:lstStyle/>
          <a:p>
            <a:pPr algn="just"/>
            <a:r>
              <a:rPr lang="en-US" sz="1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Problem solving and Intellectual Thinking: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professionals face a variety of difficulties that call for analytical thinking and problem-solving abilities.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7FED6EC2-6489-58CF-5E9B-3D63F97EF37B}"/>
              </a:ext>
            </a:extLst>
          </p:cNvPr>
          <p:cNvSpPr txBox="1"/>
          <p:nvPr/>
        </p:nvSpPr>
        <p:spPr>
          <a:xfrm>
            <a:off x="3687877" y="3479500"/>
            <a:ext cx="7858949" cy="830997"/>
          </a:xfrm>
          <a:prstGeom prst="rect">
            <a:avLst/>
          </a:prstGeom>
          <a:noFill/>
        </p:spPr>
        <p:txBody>
          <a:bodyPr wrap="square">
            <a:spAutoFit/>
          </a:bodyPr>
          <a:lstStyle/>
          <a:p>
            <a:pPr algn="just"/>
            <a:r>
              <a:rPr lang="en-US" sz="1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Professionalism</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HR representatives at Tesco are expected to conduct themselves professionally while speaking with staff members, managers, and other stakeholders.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69FC4CD8-ED58-F657-979A-CFFEA1ED904A}"/>
              </a:ext>
            </a:extLst>
          </p:cNvPr>
          <p:cNvSpPr txBox="1"/>
          <p:nvPr/>
        </p:nvSpPr>
        <p:spPr>
          <a:xfrm>
            <a:off x="4210797" y="2550968"/>
            <a:ext cx="7336029" cy="830997"/>
          </a:xfrm>
          <a:prstGeom prst="rect">
            <a:avLst/>
          </a:prstGeom>
          <a:noFill/>
        </p:spPr>
        <p:txBody>
          <a:bodyPr wrap="square">
            <a:spAutoFit/>
          </a:bodyPr>
          <a:lstStyle/>
          <a:p>
            <a:pPr algn="just"/>
            <a:r>
              <a:rPr lang="en-US" sz="1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Empathy and Approachability</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Fostering a healthy workplace, HR professionals need to listen with empathy and be accessible</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3074" name="Picture 2" descr="Embedding New Behaviours &amp; Ways of Working OECam">
            <a:extLst>
              <a:ext uri="{FF2B5EF4-FFF2-40B4-BE49-F238E27FC236}">
                <a16:creationId xmlns:a16="http://schemas.microsoft.com/office/drawing/2014/main" id="{1AD1EE26-22A6-9F6E-A729-5928231FF4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5696" y="1997915"/>
            <a:ext cx="2729928" cy="2208434"/>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D6F0A687-6A40-DF86-E402-615B2562B250}"/>
              </a:ext>
            </a:extLst>
          </p:cNvPr>
          <p:cNvSpPr txBox="1"/>
          <p:nvPr/>
        </p:nvSpPr>
        <p:spPr>
          <a:xfrm>
            <a:off x="1681631" y="4067849"/>
            <a:ext cx="1624557" cy="276999"/>
          </a:xfrm>
          <a:prstGeom prst="rect">
            <a:avLst/>
          </a:prstGeom>
          <a:noFill/>
        </p:spPr>
        <p:txBody>
          <a:bodyPr wrap="square">
            <a:spAutoFit/>
          </a:bodyPr>
          <a:lstStyle/>
          <a:p>
            <a:r>
              <a:rPr lang="en-US" sz="1200" kern="0" dirty="0">
                <a:solidFill>
                  <a:srgbClr val="000000"/>
                </a:solidFill>
                <a:effectLst/>
                <a:latin typeface="Times New Roman" panose="02020603050405020304" pitchFamily="18" charset="0"/>
                <a:ea typeface="Times New Roman" panose="02020603050405020304" pitchFamily="18" charset="0"/>
              </a:rPr>
              <a:t>(</a:t>
            </a:r>
            <a:r>
              <a:rPr lang="en-US" sz="1200" kern="0" dirty="0">
                <a:effectLst/>
                <a:latin typeface="Times New Roman" panose="02020603050405020304" pitchFamily="18" charset="0"/>
                <a:ea typeface="Arial" panose="020B0604020202020204" pitchFamily="34" charset="0"/>
                <a:cs typeface="Arial" panose="020B0604020202020204" pitchFamily="34" charset="0"/>
              </a:rPr>
              <a:t>Lim, 2023</a:t>
            </a:r>
            <a:r>
              <a:rPr lang="en-US" sz="1200" kern="0" dirty="0">
                <a:solidFill>
                  <a:srgbClr val="000000"/>
                </a:solidFill>
                <a:effectLst/>
                <a:latin typeface="Times New Roman" panose="02020603050405020304" pitchFamily="18" charset="0"/>
                <a:ea typeface="Times New Roman" panose="02020603050405020304" pitchFamily="18" charset="0"/>
              </a:rPr>
              <a:t>)</a:t>
            </a:r>
            <a:endParaRPr lang="en-US" sz="1200" dirty="0"/>
          </a:p>
        </p:txBody>
      </p:sp>
      <p:sp>
        <p:nvSpPr>
          <p:cNvPr id="25" name="Title 1">
            <a:extLst>
              <a:ext uri="{FF2B5EF4-FFF2-40B4-BE49-F238E27FC236}">
                <a16:creationId xmlns:a16="http://schemas.microsoft.com/office/drawing/2014/main" id="{32121F3A-CB28-8993-F525-1C55A73E195E}"/>
              </a:ext>
            </a:extLst>
          </p:cNvPr>
          <p:cNvSpPr>
            <a:spLocks noGrp="1"/>
          </p:cNvSpPr>
          <p:nvPr>
            <p:ph type="title"/>
          </p:nvPr>
        </p:nvSpPr>
        <p:spPr>
          <a:xfrm>
            <a:off x="9249827" y="795547"/>
            <a:ext cx="1746391" cy="661548"/>
          </a:xfrm>
        </p:spPr>
        <p:txBody>
          <a:bodyPr anchor="ctr">
            <a:normAutofit/>
          </a:bodyPr>
          <a:lstStyle/>
          <a:p>
            <a:pPr>
              <a:lnSpc>
                <a:spcPct val="100000"/>
              </a:lnSpc>
            </a:pPr>
            <a:r>
              <a:rPr lang="en-US" sz="3200" b="1" dirty="0" err="1">
                <a:effectLst/>
                <a:latin typeface="Times New Roman" panose="02020603050405020304" pitchFamily="18" charset="0"/>
                <a:ea typeface="Times New Roman" panose="02020603050405020304" pitchFamily="18" charset="0"/>
              </a:rPr>
              <a:t>Contd</a:t>
            </a:r>
            <a:r>
              <a:rPr lang="en-US" sz="3200" b="1" dirty="0">
                <a:effectLst/>
                <a:latin typeface="Times New Roman" panose="02020603050405020304" pitchFamily="18" charset="0"/>
                <a:ea typeface="Times New Roman" panose="02020603050405020304" pitchFamily="18" charset="0"/>
              </a:rPr>
              <a:t>…</a:t>
            </a:r>
            <a:endParaRPr lang="en-GB" sz="11500" dirty="0"/>
          </a:p>
        </p:txBody>
      </p:sp>
    </p:spTree>
    <p:extLst>
      <p:ext uri="{BB962C8B-B14F-4D97-AF65-F5344CB8AC3E}">
        <p14:creationId xmlns:p14="http://schemas.microsoft.com/office/powerpoint/2010/main" val="2147603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0"/>
            <a:lum/>
            <a:extLst>
              <a:ext uri="{837473B0-CC2E-450A-ABE3-18F120FF3D39}">
                <a1611:picAttrSrcUrl xmlns:a1611="http://schemas.microsoft.com/office/drawing/2016/11/main" r:id="rId4"/>
              </a:ext>
            </a:extLst>
          </a:blip>
          <a:srcRect/>
          <a:stretch>
            <a:fillRect t="-10000" b="-10000"/>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21C3B074-AFD6-3BBE-A1AD-4A5CC4AA2F31}"/>
              </a:ext>
            </a:extLst>
          </p:cNvPr>
          <p:cNvSpPr txBox="1"/>
          <p:nvPr/>
        </p:nvSpPr>
        <p:spPr>
          <a:xfrm>
            <a:off x="602413" y="0"/>
            <a:ext cx="4089507" cy="584775"/>
          </a:xfrm>
          <a:prstGeom prst="rect">
            <a:avLst/>
          </a:prstGeom>
          <a:noFill/>
        </p:spPr>
        <p:txBody>
          <a:bodyPr wrap="square">
            <a:spAutoFit/>
          </a:bodyPr>
          <a:lstStyle/>
          <a:p>
            <a:pPr algn="just">
              <a:spcBef>
                <a:spcPts val="2000"/>
              </a:spcBef>
              <a:spcAft>
                <a:spcPts val="600"/>
              </a:spcAft>
            </a:pPr>
            <a:r>
              <a:rPr lang="en-US" sz="3200" b="1" kern="100" dirty="0">
                <a:effectLst/>
                <a:latin typeface="Times New Roman" panose="02020603050405020304" pitchFamily="18" charset="0"/>
                <a:cs typeface="Cordia New" panose="020B0304020202020204" pitchFamily="34" charset="-34"/>
              </a:rPr>
              <a:t>SWOT </a:t>
            </a:r>
            <a:r>
              <a:rPr lang="en-US" sz="3200" b="1" kern="100" dirty="0">
                <a:latin typeface="Times New Roman" panose="02020603050405020304" pitchFamily="18" charset="0"/>
                <a:cs typeface="Cordia New" panose="020B0304020202020204" pitchFamily="34" charset="-34"/>
              </a:rPr>
              <a:t>A</a:t>
            </a:r>
            <a:r>
              <a:rPr lang="en-US" sz="3200" b="1" kern="100" dirty="0">
                <a:effectLst/>
                <a:latin typeface="Times New Roman" panose="02020603050405020304" pitchFamily="18" charset="0"/>
                <a:cs typeface="Cordia New" panose="020B0304020202020204" pitchFamily="34" charset="-34"/>
              </a:rPr>
              <a:t>nalysis</a:t>
            </a:r>
          </a:p>
        </p:txBody>
      </p:sp>
      <p:graphicFrame>
        <p:nvGraphicFramePr>
          <p:cNvPr id="11" name="Table 10">
            <a:extLst>
              <a:ext uri="{FF2B5EF4-FFF2-40B4-BE49-F238E27FC236}">
                <a16:creationId xmlns:a16="http://schemas.microsoft.com/office/drawing/2014/main" id="{720698E6-16A5-2939-E5F3-9A3F3E0129C5}"/>
              </a:ext>
            </a:extLst>
          </p:cNvPr>
          <p:cNvGraphicFramePr>
            <a:graphicFrameLocks noGrp="1"/>
          </p:cNvGraphicFramePr>
          <p:nvPr>
            <p:extLst>
              <p:ext uri="{D42A27DB-BD31-4B8C-83A1-F6EECF244321}">
                <p14:modId xmlns:p14="http://schemas.microsoft.com/office/powerpoint/2010/main" val="2465062142"/>
              </p:ext>
            </p:extLst>
          </p:nvPr>
        </p:nvGraphicFramePr>
        <p:xfrm>
          <a:off x="-6371" y="584776"/>
          <a:ext cx="6102372" cy="6273224"/>
        </p:xfrm>
        <a:graphic>
          <a:graphicData uri="http://schemas.openxmlformats.org/drawingml/2006/table">
            <a:tbl>
              <a:tblPr firstRow="1" firstCol="1" bandRow="1">
                <a:tableStyleId>{BDBED569-4797-4DF1-A0F4-6AAB3CD982D8}</a:tableStyleId>
              </a:tblPr>
              <a:tblGrid>
                <a:gridCol w="3090241">
                  <a:extLst>
                    <a:ext uri="{9D8B030D-6E8A-4147-A177-3AD203B41FA5}">
                      <a16:colId xmlns:a16="http://schemas.microsoft.com/office/drawing/2014/main" val="2612802993"/>
                    </a:ext>
                  </a:extLst>
                </a:gridCol>
                <a:gridCol w="3012131">
                  <a:extLst>
                    <a:ext uri="{9D8B030D-6E8A-4147-A177-3AD203B41FA5}">
                      <a16:colId xmlns:a16="http://schemas.microsoft.com/office/drawing/2014/main" val="434403157"/>
                    </a:ext>
                  </a:extLst>
                </a:gridCol>
              </a:tblGrid>
              <a:tr h="385943">
                <a:tc>
                  <a:txBody>
                    <a:bodyPr/>
                    <a:lstStyle/>
                    <a:p>
                      <a:pPr algn="l">
                        <a:lnSpc>
                          <a:spcPct val="200000"/>
                        </a:lnSpc>
                      </a:pPr>
                      <a:r>
                        <a:rPr lang="en-US" sz="900" kern="100" dirty="0">
                          <a:effectLst/>
                          <a:latin typeface="Times New Roman" panose="02020603050405020304" pitchFamily="18" charset="0"/>
                          <a:cs typeface="Times New Roman" panose="02020603050405020304" pitchFamily="18" charset="0"/>
                        </a:rPr>
                        <a:t>Strengths</a:t>
                      </a:r>
                      <a:endParaRPr lang="en-US" sz="900" kern="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1115" marR="51115" marT="51115" marB="51115">
                    <a:solidFill>
                      <a:schemeClr val="accent5">
                        <a:lumMod val="75000"/>
                      </a:schemeClr>
                    </a:solidFill>
                  </a:tcPr>
                </a:tc>
                <a:tc>
                  <a:txBody>
                    <a:bodyPr/>
                    <a:lstStyle/>
                    <a:p>
                      <a:pPr algn="l">
                        <a:lnSpc>
                          <a:spcPct val="200000"/>
                        </a:lnSpc>
                      </a:pPr>
                      <a:r>
                        <a:rPr lang="en-US" sz="900" kern="100" dirty="0">
                          <a:effectLst/>
                          <a:latin typeface="Times New Roman" panose="02020603050405020304" pitchFamily="18" charset="0"/>
                          <a:cs typeface="Times New Roman" panose="02020603050405020304" pitchFamily="18" charset="0"/>
                        </a:rPr>
                        <a:t>Weaknesses</a:t>
                      </a:r>
                      <a:endParaRPr lang="en-US" sz="900" kern="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1115" marR="51115" marT="51115" marB="51115">
                    <a:solidFill>
                      <a:schemeClr val="accent5">
                        <a:lumMod val="75000"/>
                      </a:schemeClr>
                    </a:solidFill>
                  </a:tcPr>
                </a:tc>
                <a:extLst>
                  <a:ext uri="{0D108BD9-81ED-4DB2-BD59-A6C34878D82A}">
                    <a16:rowId xmlns:a16="http://schemas.microsoft.com/office/drawing/2014/main" val="2986636594"/>
                  </a:ext>
                </a:extLst>
              </a:tr>
              <a:tr h="2908385">
                <a:tc>
                  <a:txBody>
                    <a:bodyPr/>
                    <a:lstStyle/>
                    <a:p>
                      <a:pPr algn="just">
                        <a:lnSpc>
                          <a:spcPct val="200000"/>
                        </a:lnSpc>
                      </a:pPr>
                      <a:r>
                        <a:rPr lang="en-US" sz="900" b="0" kern="100" dirty="0">
                          <a:effectLst/>
                          <a:latin typeface="Times New Roman" panose="02020603050405020304" pitchFamily="18" charset="0"/>
                          <a:cs typeface="Times New Roman" panose="02020603050405020304" pitchFamily="18" charset="0"/>
                        </a:rPr>
                        <a:t>Strong interpersonal and communication skills enable HR executives to work well with stakeholders, supervisors, and workers. Additionally, they are knowledgeable about employment regulations and HR standards, assuring organisational compliance. Additionally, they are able to draw in and keep talent while establishing excellent working relationships because of their skills in recruiting, selection, and employee relations (Ferguson, 2019).</a:t>
                      </a:r>
                      <a:endParaRPr lang="en-US" sz="900" b="0" kern="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1115" marR="51115" marT="51115" marB="51115"/>
                </a:tc>
                <a:tc>
                  <a:txBody>
                    <a:bodyPr/>
                    <a:lstStyle/>
                    <a:p>
                      <a:pPr algn="just">
                        <a:lnSpc>
                          <a:spcPct val="200000"/>
                        </a:lnSpc>
                      </a:pPr>
                      <a:r>
                        <a:rPr lang="en-US" sz="900" kern="100" dirty="0">
                          <a:effectLst/>
                          <a:latin typeface="Times New Roman" panose="02020603050405020304" pitchFamily="18" charset="0"/>
                          <a:cs typeface="Times New Roman" panose="02020603050405020304" pitchFamily="18" charset="0"/>
                        </a:rPr>
                        <a:t>Lack of technical knowledge of HR technologies and processes might be one limitation for HR </a:t>
                      </a:r>
                      <a:r>
                        <a:rPr lang="en-US" sz="700" kern="100" dirty="0">
                          <a:effectLst/>
                          <a:latin typeface="Times New Roman" panose="02020603050405020304" pitchFamily="18" charset="0"/>
                          <a:cs typeface="Times New Roman" panose="02020603050405020304" pitchFamily="18" charset="0"/>
                        </a:rPr>
                        <a:t>officials</a:t>
                      </a:r>
                      <a:r>
                        <a:rPr lang="en-US" sz="900" kern="100" dirty="0">
                          <a:effectLst/>
                          <a:latin typeface="Times New Roman" panose="02020603050405020304" pitchFamily="18" charset="0"/>
                          <a:cs typeface="Times New Roman" panose="02020603050405020304" pitchFamily="18" charset="0"/>
                        </a:rPr>
                        <a:t>. This may make it more difficult for them to </a:t>
                      </a:r>
                      <a:r>
                        <a:rPr lang="en-US" sz="900" kern="100" dirty="0" err="1">
                          <a:effectLst/>
                          <a:latin typeface="Times New Roman" panose="02020603050405020304" pitchFamily="18" charset="0"/>
                          <a:cs typeface="Times New Roman" panose="02020603050405020304" pitchFamily="18" charset="0"/>
                        </a:rPr>
                        <a:t>utilise</a:t>
                      </a:r>
                      <a:r>
                        <a:rPr lang="en-US" sz="900" kern="100" dirty="0">
                          <a:effectLst/>
                          <a:latin typeface="Times New Roman" panose="02020603050405020304" pitchFamily="18" charset="0"/>
                          <a:cs typeface="Times New Roman" panose="02020603050405020304" pitchFamily="18" charset="0"/>
                        </a:rPr>
                        <a:t> HR analytics, produce reports, and handle employee data effectively. Lack of experience with change management approaches and concepts may also be a drawback, which might compromise their ability to make organisational changes.</a:t>
                      </a:r>
                      <a:endParaRPr lang="en-US" sz="900" kern="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1115" marR="51115" marT="51115" marB="51115"/>
                </a:tc>
                <a:extLst>
                  <a:ext uri="{0D108BD9-81ED-4DB2-BD59-A6C34878D82A}">
                    <a16:rowId xmlns:a16="http://schemas.microsoft.com/office/drawing/2014/main" val="2353429047"/>
                  </a:ext>
                </a:extLst>
              </a:tr>
              <a:tr h="385943">
                <a:tc>
                  <a:txBody>
                    <a:bodyPr/>
                    <a:lstStyle/>
                    <a:p>
                      <a:pPr algn="l">
                        <a:lnSpc>
                          <a:spcPct val="200000"/>
                        </a:lnSpc>
                      </a:pPr>
                      <a:r>
                        <a:rPr lang="en-US" sz="900" kern="100" dirty="0">
                          <a:effectLst/>
                          <a:latin typeface="Times New Roman" panose="02020603050405020304" pitchFamily="18" charset="0"/>
                          <a:cs typeface="Times New Roman" panose="02020603050405020304" pitchFamily="18" charset="0"/>
                        </a:rPr>
                        <a:t>Opportunities</a:t>
                      </a:r>
                      <a:endParaRPr lang="en-US" sz="900" kern="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1115" marR="51115" marT="51115" marB="51115">
                    <a:solidFill>
                      <a:schemeClr val="accent5">
                        <a:lumMod val="75000"/>
                      </a:schemeClr>
                    </a:solidFill>
                  </a:tcPr>
                </a:tc>
                <a:tc>
                  <a:txBody>
                    <a:bodyPr/>
                    <a:lstStyle/>
                    <a:p>
                      <a:pPr algn="l">
                        <a:lnSpc>
                          <a:spcPct val="200000"/>
                        </a:lnSpc>
                      </a:pPr>
                      <a:r>
                        <a:rPr lang="en-US" sz="900" kern="100" dirty="0">
                          <a:effectLst/>
                          <a:latin typeface="Times New Roman" panose="02020603050405020304" pitchFamily="18" charset="0"/>
                          <a:cs typeface="Times New Roman" panose="02020603050405020304" pitchFamily="18" charset="0"/>
                        </a:rPr>
                        <a:t>Threats</a:t>
                      </a:r>
                      <a:endParaRPr lang="en-US" sz="900" kern="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1115" marR="51115" marT="51115" marB="51115">
                    <a:solidFill>
                      <a:schemeClr val="accent5">
                        <a:lumMod val="75000"/>
                      </a:schemeClr>
                    </a:solidFill>
                  </a:tcPr>
                </a:tc>
                <a:extLst>
                  <a:ext uri="{0D108BD9-81ED-4DB2-BD59-A6C34878D82A}">
                    <a16:rowId xmlns:a16="http://schemas.microsoft.com/office/drawing/2014/main" val="759514530"/>
                  </a:ext>
                </a:extLst>
              </a:tr>
              <a:tr h="2592953">
                <a:tc>
                  <a:txBody>
                    <a:bodyPr/>
                    <a:lstStyle/>
                    <a:p>
                      <a:pPr algn="just">
                        <a:lnSpc>
                          <a:spcPct val="200000"/>
                        </a:lnSpc>
                      </a:pPr>
                      <a:r>
                        <a:rPr lang="en-US" sz="900" b="0" kern="100" dirty="0">
                          <a:effectLst/>
                          <a:latin typeface="Times New Roman" panose="02020603050405020304" pitchFamily="18" charset="0"/>
                          <a:cs typeface="Times New Roman" panose="02020603050405020304" pitchFamily="18" charset="0"/>
                        </a:rPr>
                        <a:t>Tesco offers several chances for HR professionals to improve their development and training standards. They will be able to </a:t>
                      </a:r>
                      <a:r>
                        <a:rPr lang="en-US" sz="900" b="0" kern="100" dirty="0" err="1">
                          <a:effectLst/>
                          <a:latin typeface="Times New Roman" panose="02020603050405020304" pitchFamily="18" charset="0"/>
                          <a:cs typeface="Times New Roman" panose="02020603050405020304" pitchFamily="18" charset="0"/>
                        </a:rPr>
                        <a:t>optimise</a:t>
                      </a:r>
                      <a:r>
                        <a:rPr lang="en-US" sz="900" b="0" kern="100" dirty="0">
                          <a:effectLst/>
                          <a:latin typeface="Times New Roman" panose="02020603050405020304" pitchFamily="18" charset="0"/>
                          <a:cs typeface="Times New Roman" panose="02020603050405020304" pitchFamily="18" charset="0"/>
                        </a:rPr>
                        <a:t> operations and enhance data management with the help of specific training on HR systems and software. Additionally, providing professional development courses in HR analytics and change management may provide HR professionals with the skills they need to drive organisational growth.</a:t>
                      </a:r>
                      <a:endParaRPr lang="en-US" sz="900" b="0" kern="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1115" marR="51115" marT="51115" marB="51115"/>
                </a:tc>
                <a:tc>
                  <a:txBody>
                    <a:bodyPr/>
                    <a:lstStyle/>
                    <a:p>
                      <a:pPr algn="just">
                        <a:lnSpc>
                          <a:spcPct val="200000"/>
                        </a:lnSpc>
                      </a:pPr>
                      <a:r>
                        <a:rPr lang="en-US" sz="900" kern="100" dirty="0">
                          <a:effectLst/>
                          <a:latin typeface="Times New Roman" panose="02020603050405020304" pitchFamily="18" charset="0"/>
                          <a:cs typeface="Times New Roman" panose="02020603050405020304" pitchFamily="18" charset="0"/>
                        </a:rPr>
                        <a:t>HR officials are threatened by the rapidly changing HR world. HR professionals must keep current on changes to employment regulations and laws to maintain compliance and reduce legal risks. In order to use evolving HR technology and innovations successfully and maintain their competitive edge in the industry, HR officials may need to adapt and upskill.</a:t>
                      </a:r>
                      <a:endParaRPr lang="en-US" sz="900" kern="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1115" marR="51115" marT="51115" marB="51115"/>
                </a:tc>
                <a:extLst>
                  <a:ext uri="{0D108BD9-81ED-4DB2-BD59-A6C34878D82A}">
                    <a16:rowId xmlns:a16="http://schemas.microsoft.com/office/drawing/2014/main" val="3168285789"/>
                  </a:ext>
                </a:extLst>
              </a:tr>
            </a:tbl>
          </a:graphicData>
        </a:graphic>
      </p:graphicFrame>
      <p:pic>
        <p:nvPicPr>
          <p:cNvPr id="6156" name="Picture 12" descr="4,300+ Training And Development Vertical Stock Photos, Pictures &amp;  Royalty-Free Images - iStock">
            <a:extLst>
              <a:ext uri="{FF2B5EF4-FFF2-40B4-BE49-F238E27FC236}">
                <a16:creationId xmlns:a16="http://schemas.microsoft.com/office/drawing/2014/main" id="{CB360D05-3960-6B94-4DBB-9BBA2954C93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0" y="-1"/>
            <a:ext cx="6102066" cy="685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299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CA4A22-7924-E4CE-3674-7E6015688253}"/>
              </a:ext>
            </a:extLst>
          </p:cNvPr>
          <p:cNvSpPr>
            <a:spLocks noGrp="1"/>
          </p:cNvSpPr>
          <p:nvPr>
            <p:ph type="title"/>
          </p:nvPr>
        </p:nvSpPr>
        <p:spPr>
          <a:xfrm>
            <a:off x="572493" y="238539"/>
            <a:ext cx="11018520" cy="1434415"/>
          </a:xfrm>
        </p:spPr>
        <p:txBody>
          <a:bodyPr anchor="b">
            <a:normAutofit/>
          </a:bodyPr>
          <a:lstStyle/>
          <a:p>
            <a:r>
              <a:rPr lang="en-GB" sz="3200" b="1" dirty="0">
                <a:latin typeface="Times New Roman"/>
                <a:cs typeface="Times New Roman"/>
              </a:rPr>
              <a:t>Identify training and development needs considering the knowledge, skills, and behaviours</a:t>
            </a:r>
            <a:endParaRPr lang="en-US" sz="3200" b="1" dirty="0">
              <a:latin typeface="Times New Roman"/>
              <a:cs typeface="Times New Roman"/>
            </a:endParaRPr>
          </a:p>
          <a:p>
            <a:endParaRPr lang="en-GB" sz="3200" dirty="0">
              <a:latin typeface="Times New Roman"/>
              <a:cs typeface="Calibri Light"/>
            </a:endParaRPr>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40D14E-7466-2EC4-A9C6-F694F8F36F61}"/>
              </a:ext>
            </a:extLst>
          </p:cNvPr>
          <p:cNvSpPr>
            <a:spLocks noGrp="1"/>
          </p:cNvSpPr>
          <p:nvPr>
            <p:ph idx="1"/>
          </p:nvPr>
        </p:nvSpPr>
        <p:spPr>
          <a:xfrm>
            <a:off x="572493" y="2071316"/>
            <a:ext cx="6713552" cy="4119172"/>
          </a:xfrm>
        </p:spPr>
        <p:txBody>
          <a:bodyPr vert="horz" lIns="91440" tIns="45720" rIns="91440" bIns="45720" rtlCol="0" anchor="t">
            <a:normAutofit fontScale="62500" lnSpcReduction="20000"/>
          </a:bodyPr>
          <a:lstStyle/>
          <a:p>
            <a:pPr algn="just">
              <a:lnSpc>
                <a:spcPct val="200000"/>
              </a:lnSpc>
            </a:pPr>
            <a:r>
              <a:rPr lang="en-GB" sz="2000" b="1" dirty="0">
                <a:latin typeface="Times New Roman"/>
                <a:ea typeface="+mn-lt"/>
                <a:cs typeface="+mn-lt"/>
              </a:rPr>
              <a:t>HR Strategy</a:t>
            </a:r>
            <a:endParaRPr lang="en-GB" sz="2000" dirty="0">
              <a:latin typeface="Times New Roman"/>
              <a:cs typeface="Calibri" panose="020F0502020204030204"/>
            </a:endParaRPr>
          </a:p>
          <a:p>
            <a:pPr algn="just">
              <a:lnSpc>
                <a:spcPct val="200000"/>
              </a:lnSpc>
            </a:pPr>
            <a:r>
              <a:rPr lang="en-GB" sz="2000" dirty="0">
                <a:latin typeface="Times New Roman"/>
                <a:ea typeface="+mn-lt"/>
                <a:cs typeface="+mn-lt"/>
              </a:rPr>
              <a:t>Tesco can offer training courses on strategic human resources administration that link HR procedures to the overall goals of the company. </a:t>
            </a:r>
            <a:endParaRPr lang="en-GB" sz="2000" dirty="0">
              <a:latin typeface="Times New Roman"/>
              <a:cs typeface="Times New Roman"/>
            </a:endParaRPr>
          </a:p>
          <a:p>
            <a:pPr algn="just">
              <a:lnSpc>
                <a:spcPct val="200000"/>
              </a:lnSpc>
            </a:pPr>
            <a:r>
              <a:rPr lang="en-GB" sz="2000" b="1" dirty="0">
                <a:latin typeface="Times New Roman"/>
                <a:ea typeface="+mn-lt"/>
                <a:cs typeface="+mn-lt"/>
              </a:rPr>
              <a:t>Employee Relations</a:t>
            </a:r>
            <a:endParaRPr lang="en-GB" sz="2000" dirty="0">
              <a:latin typeface="Times New Roman"/>
              <a:cs typeface="Times New Roman"/>
            </a:endParaRPr>
          </a:p>
          <a:p>
            <a:pPr algn="just">
              <a:lnSpc>
                <a:spcPct val="200000"/>
              </a:lnSpc>
            </a:pPr>
            <a:r>
              <a:rPr lang="en-GB" sz="2000" dirty="0">
                <a:latin typeface="Times New Roman"/>
                <a:ea typeface="+mn-lt"/>
                <a:cs typeface="+mn-lt"/>
              </a:rPr>
              <a:t>Training can be provided to help HR professionals manage employee relations more successfully. </a:t>
            </a:r>
            <a:endParaRPr lang="en-GB" sz="2000" dirty="0">
              <a:latin typeface="Times New Roman"/>
              <a:cs typeface="Times New Roman"/>
            </a:endParaRPr>
          </a:p>
          <a:p>
            <a:pPr algn="just">
              <a:lnSpc>
                <a:spcPct val="200000"/>
              </a:lnSpc>
            </a:pPr>
            <a:r>
              <a:rPr lang="en-GB" sz="2000" b="1" dirty="0">
                <a:latin typeface="Times New Roman"/>
                <a:ea typeface="+mn-lt"/>
                <a:cs typeface="+mn-lt"/>
              </a:rPr>
              <a:t>Talent management</a:t>
            </a:r>
            <a:endParaRPr lang="en-GB" sz="2000" dirty="0">
              <a:latin typeface="Times New Roman"/>
              <a:cs typeface="Times New Roman"/>
            </a:endParaRPr>
          </a:p>
          <a:p>
            <a:pPr algn="just">
              <a:lnSpc>
                <a:spcPct val="200000"/>
              </a:lnSpc>
            </a:pPr>
            <a:r>
              <a:rPr lang="en-GB" sz="2000" dirty="0">
                <a:latin typeface="Times New Roman"/>
                <a:ea typeface="+mn-lt"/>
                <a:cs typeface="+mn-lt"/>
              </a:rPr>
              <a:t>Tesco may teach HR officers in talent management procedures, including as performance management, succession planning, and recruiting and selection methods. </a:t>
            </a:r>
            <a:endParaRPr lang="en-GB" sz="2000" dirty="0">
              <a:latin typeface="Times New Roman"/>
              <a:cs typeface="Times New Roman"/>
            </a:endParaRPr>
          </a:p>
          <a:p>
            <a:pPr algn="just">
              <a:lnSpc>
                <a:spcPct val="200000"/>
              </a:lnSpc>
            </a:pPr>
            <a:endParaRPr lang="en-GB" sz="2000" dirty="0">
              <a:latin typeface="Times New Roman"/>
              <a:cs typeface="Calibri"/>
            </a:endParaRPr>
          </a:p>
        </p:txBody>
      </p:sp>
      <p:pic>
        <p:nvPicPr>
          <p:cNvPr id="4" name="Picture 4" descr="A group of people holding hands around a white table&#10;&#10;Description automatically generated">
            <a:extLst>
              <a:ext uri="{FF2B5EF4-FFF2-40B4-BE49-F238E27FC236}">
                <a16:creationId xmlns:a16="http://schemas.microsoft.com/office/drawing/2014/main" id="{D5DD4C1E-676E-AD2F-9A11-932011CDCF8C}"/>
              </a:ext>
            </a:extLst>
          </p:cNvPr>
          <p:cNvPicPr>
            <a:picLocks noChangeAspect="1"/>
          </p:cNvPicPr>
          <p:nvPr/>
        </p:nvPicPr>
        <p:blipFill rotWithShape="1">
          <a:blip r:embed="rId3"/>
          <a:srcRect l="11747" r="6718" b="-1"/>
          <a:stretch/>
        </p:blipFill>
        <p:spPr>
          <a:xfrm>
            <a:off x="7675658" y="2093976"/>
            <a:ext cx="3941064" cy="4096512"/>
          </a:xfrm>
          <a:prstGeom prst="rect">
            <a:avLst/>
          </a:prstGeom>
        </p:spPr>
      </p:pic>
      <p:sp>
        <p:nvSpPr>
          <p:cNvPr id="7" name="TextBox 6">
            <a:extLst>
              <a:ext uri="{FF2B5EF4-FFF2-40B4-BE49-F238E27FC236}">
                <a16:creationId xmlns:a16="http://schemas.microsoft.com/office/drawing/2014/main" id="{FB26DC7F-EC4B-C763-3B25-61814E2F1B9C}"/>
              </a:ext>
            </a:extLst>
          </p:cNvPr>
          <p:cNvSpPr txBox="1"/>
          <p:nvPr/>
        </p:nvSpPr>
        <p:spPr>
          <a:xfrm>
            <a:off x="9159880" y="6247244"/>
            <a:ext cx="1466558" cy="276999"/>
          </a:xfrm>
          <a:prstGeom prst="rect">
            <a:avLst/>
          </a:prstGeom>
          <a:noFill/>
        </p:spPr>
        <p:txBody>
          <a:bodyPr wrap="square">
            <a:spAutoFit/>
          </a:bodyPr>
          <a:lstStyle/>
          <a:p>
            <a:r>
              <a:rPr lang="en-US" sz="1200" kern="0" dirty="0">
                <a:solidFill>
                  <a:srgbClr val="000000"/>
                </a:solidFill>
                <a:effectLst/>
                <a:latin typeface="Times New Roman" panose="02020603050405020304" pitchFamily="18" charset="0"/>
                <a:ea typeface="Times New Roman" panose="02020603050405020304" pitchFamily="18" charset="0"/>
              </a:rPr>
              <a:t>(prospects, 2023)</a:t>
            </a:r>
            <a:endParaRPr lang="en-US" sz="1200" dirty="0"/>
          </a:p>
        </p:txBody>
      </p:sp>
    </p:spTree>
    <p:extLst>
      <p:ext uri="{BB962C8B-B14F-4D97-AF65-F5344CB8AC3E}">
        <p14:creationId xmlns:p14="http://schemas.microsoft.com/office/powerpoint/2010/main" val="27010621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7">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A circular diagram of different colored circles&#10;&#10;Description automatically generated">
            <a:extLst>
              <a:ext uri="{FF2B5EF4-FFF2-40B4-BE49-F238E27FC236}">
                <a16:creationId xmlns:a16="http://schemas.microsoft.com/office/drawing/2014/main" id="{709D4B01-E5C4-B08D-F899-64C2198A6319}"/>
              </a:ext>
            </a:extLst>
          </p:cNvPr>
          <p:cNvPicPr>
            <a:picLocks noChangeAspect="1"/>
          </p:cNvPicPr>
          <p:nvPr/>
        </p:nvPicPr>
        <p:blipFill rotWithShape="1">
          <a:blip r:embed="rId3">
            <a:alphaModFix amt="40000"/>
          </a:blip>
          <a:srcRect r="1" b="5358"/>
          <a:stretch/>
        </p:blipFill>
        <p:spPr>
          <a:xfrm>
            <a:off x="20" y="10"/>
            <a:ext cx="8450297" cy="6857990"/>
          </a:xfrm>
          <a:prstGeom prst="rect">
            <a:avLst/>
          </a:prstGeom>
        </p:spPr>
      </p:pic>
      <p:sp>
        <p:nvSpPr>
          <p:cNvPr id="3" name="Content Placeholder 2">
            <a:extLst>
              <a:ext uri="{FF2B5EF4-FFF2-40B4-BE49-F238E27FC236}">
                <a16:creationId xmlns:a16="http://schemas.microsoft.com/office/drawing/2014/main" id="{5466A3BC-AD74-6A1E-4FCA-443EFFDA1510}"/>
              </a:ext>
            </a:extLst>
          </p:cNvPr>
          <p:cNvSpPr>
            <a:spLocks noGrp="1"/>
          </p:cNvSpPr>
          <p:nvPr>
            <p:ph idx="1"/>
          </p:nvPr>
        </p:nvSpPr>
        <p:spPr>
          <a:xfrm>
            <a:off x="550653" y="1544049"/>
            <a:ext cx="6718715" cy="3957178"/>
          </a:xfrm>
        </p:spPr>
        <p:txBody>
          <a:bodyPr vert="horz" lIns="91440" tIns="45720" rIns="91440" bIns="45720" rtlCol="0" anchor="ctr">
            <a:normAutofit fontScale="70000" lnSpcReduction="20000"/>
          </a:bodyPr>
          <a:lstStyle/>
          <a:p>
            <a:pPr algn="just">
              <a:lnSpc>
                <a:spcPct val="200000"/>
              </a:lnSpc>
            </a:pPr>
            <a:r>
              <a:rPr lang="en-GB" sz="2000" b="1" dirty="0">
                <a:solidFill>
                  <a:srgbClr val="FFFFFF"/>
                </a:solidFill>
                <a:ea typeface="+mn-lt"/>
                <a:cs typeface="+mn-lt"/>
              </a:rPr>
              <a:t>Strong interpersonal skills</a:t>
            </a:r>
            <a:endParaRPr lang="en-GB" sz="2000" dirty="0">
              <a:solidFill>
                <a:srgbClr val="FFFFFF"/>
              </a:solidFill>
              <a:cs typeface="Calibri" panose="020F0502020204030204"/>
            </a:endParaRPr>
          </a:p>
          <a:p>
            <a:pPr algn="just">
              <a:lnSpc>
                <a:spcPct val="200000"/>
              </a:lnSpc>
            </a:pPr>
            <a:r>
              <a:rPr lang="en-GB" sz="2000" dirty="0">
                <a:solidFill>
                  <a:srgbClr val="FFFFFF"/>
                </a:solidFill>
                <a:ea typeface="+mn-lt"/>
                <a:cs typeface="+mn-lt"/>
              </a:rPr>
              <a:t>HR professionals' capacity to interact with staff members, managers, and customers at all levels may be improved by training in successful communication</a:t>
            </a:r>
            <a:endParaRPr lang="en-GB" sz="2000" dirty="0">
              <a:solidFill>
                <a:srgbClr val="FFFFFF"/>
              </a:solidFill>
            </a:endParaRPr>
          </a:p>
          <a:p>
            <a:pPr algn="just">
              <a:lnSpc>
                <a:spcPct val="200000"/>
              </a:lnSpc>
            </a:pPr>
            <a:r>
              <a:rPr lang="en-GB" sz="2000" b="1" dirty="0">
                <a:solidFill>
                  <a:srgbClr val="FFFFFF"/>
                </a:solidFill>
                <a:ea typeface="+mn-lt"/>
                <a:cs typeface="+mn-lt"/>
              </a:rPr>
              <a:t>Adaptability</a:t>
            </a:r>
            <a:endParaRPr lang="en-GB" sz="2000" dirty="0">
              <a:solidFill>
                <a:srgbClr val="FFFFFF"/>
              </a:solidFill>
            </a:endParaRPr>
          </a:p>
          <a:p>
            <a:pPr algn="just">
              <a:lnSpc>
                <a:spcPct val="200000"/>
              </a:lnSpc>
            </a:pPr>
            <a:r>
              <a:rPr lang="en-GB" sz="2000" dirty="0">
                <a:solidFill>
                  <a:srgbClr val="FFFFFF"/>
                </a:solidFill>
                <a:ea typeface="+mn-lt"/>
                <a:cs typeface="+mn-lt"/>
              </a:rPr>
              <a:t>HR professionals can traverse organisational changes successfully with the aid of training programmes that concentrate on managing change and adaptability.</a:t>
            </a:r>
            <a:endParaRPr lang="en-GB" sz="2000" dirty="0">
              <a:solidFill>
                <a:srgbClr val="FFFFFF"/>
              </a:solidFill>
            </a:endParaRPr>
          </a:p>
          <a:p>
            <a:pPr algn="just">
              <a:lnSpc>
                <a:spcPct val="200000"/>
              </a:lnSpc>
            </a:pPr>
            <a:endParaRPr lang="en-GB" sz="2000" dirty="0">
              <a:solidFill>
                <a:srgbClr val="FFFFFF"/>
              </a:solidFill>
              <a:cs typeface="Calibri"/>
            </a:endParaRPr>
          </a:p>
        </p:txBody>
      </p:sp>
      <p:pic>
        <p:nvPicPr>
          <p:cNvPr id="5" name="Picture 4" descr="Large skydiving group mid-air">
            <a:extLst>
              <a:ext uri="{FF2B5EF4-FFF2-40B4-BE49-F238E27FC236}">
                <a16:creationId xmlns:a16="http://schemas.microsoft.com/office/drawing/2014/main" id="{78207E22-010D-EE1B-21A6-F2E2D5FBDA90}"/>
              </a:ext>
            </a:extLst>
          </p:cNvPr>
          <p:cNvPicPr>
            <a:picLocks noChangeAspect="1"/>
          </p:cNvPicPr>
          <p:nvPr/>
        </p:nvPicPr>
        <p:blipFill rotWithShape="1">
          <a:blip r:embed="rId4"/>
          <a:srcRect l="21516" r="20665"/>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2044340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13EFA9-3BFF-4837-6800-C2B7F61784B5}"/>
              </a:ext>
            </a:extLst>
          </p:cNvPr>
          <p:cNvSpPr>
            <a:spLocks noGrp="1"/>
          </p:cNvSpPr>
          <p:nvPr>
            <p:ph type="title"/>
          </p:nvPr>
        </p:nvSpPr>
        <p:spPr>
          <a:xfrm>
            <a:off x="838201" y="365125"/>
            <a:ext cx="5251316" cy="1807305"/>
          </a:xfrm>
        </p:spPr>
        <p:txBody>
          <a:bodyPr vert="horz" lIns="91440" tIns="45720" rIns="91440" bIns="45720" rtlCol="0">
            <a:normAutofit/>
          </a:bodyPr>
          <a:lstStyle/>
          <a:p>
            <a:r>
              <a:rPr lang="en-GB" sz="2400" dirty="0">
                <a:latin typeface="Times New Roman"/>
                <a:cs typeface="Times New Roman"/>
              </a:rPr>
              <a:t>Critically assess the potential benefits to the organisation and individual of developing you as an HR officer through effective training and development</a:t>
            </a:r>
            <a:endParaRPr lang="en-US" sz="2400" dirty="0">
              <a:latin typeface="Times New Roman"/>
              <a:cs typeface="Times New Roman"/>
            </a:endParaRPr>
          </a:p>
          <a:p>
            <a:endParaRPr lang="en-GB" sz="2400" dirty="0">
              <a:latin typeface="Times New Roman"/>
              <a:cs typeface="Calibri Light"/>
            </a:endParaRPr>
          </a:p>
        </p:txBody>
      </p:sp>
      <p:sp>
        <p:nvSpPr>
          <p:cNvPr id="3" name="Content Placeholder 2">
            <a:extLst>
              <a:ext uri="{FF2B5EF4-FFF2-40B4-BE49-F238E27FC236}">
                <a16:creationId xmlns:a16="http://schemas.microsoft.com/office/drawing/2014/main" id="{63DF9538-B126-C1BF-5246-A3409BBCD656}"/>
              </a:ext>
            </a:extLst>
          </p:cNvPr>
          <p:cNvSpPr>
            <a:spLocks noGrp="1"/>
          </p:cNvSpPr>
          <p:nvPr>
            <p:ph idx="1"/>
          </p:nvPr>
        </p:nvSpPr>
        <p:spPr>
          <a:xfrm>
            <a:off x="838200" y="2333297"/>
            <a:ext cx="4619621" cy="3843666"/>
          </a:xfrm>
        </p:spPr>
        <p:txBody>
          <a:bodyPr vert="horz" lIns="91440" tIns="45720" rIns="91440" bIns="45720" rtlCol="0" anchor="t">
            <a:normAutofit fontScale="70000" lnSpcReduction="20000"/>
          </a:bodyPr>
          <a:lstStyle/>
          <a:p>
            <a:pPr algn="just">
              <a:lnSpc>
                <a:spcPct val="200000"/>
              </a:lnSpc>
            </a:pPr>
            <a:r>
              <a:rPr lang="en-GB" sz="1700" b="1" dirty="0">
                <a:latin typeface="Times New Roman"/>
                <a:ea typeface="+mn-lt"/>
                <a:cs typeface="+mn-lt"/>
              </a:rPr>
              <a:t>Benefits to Tesco</a:t>
            </a:r>
            <a:endParaRPr lang="en-GB" sz="1700" dirty="0">
              <a:latin typeface="Times New Roman"/>
              <a:cs typeface="Calibri" panose="020F0502020204030204"/>
            </a:endParaRPr>
          </a:p>
          <a:p>
            <a:pPr algn="just">
              <a:lnSpc>
                <a:spcPct val="200000"/>
              </a:lnSpc>
            </a:pPr>
            <a:r>
              <a:rPr lang="en-GB" sz="1700" i="1" u="sng" dirty="0">
                <a:latin typeface="Times New Roman"/>
                <a:ea typeface="+mn-lt"/>
                <a:cs typeface="+mn-lt"/>
              </a:rPr>
              <a:t>Enhanced HR Knowledge</a:t>
            </a:r>
            <a:r>
              <a:rPr lang="en-GB" sz="1700" dirty="0">
                <a:latin typeface="Times New Roman"/>
                <a:ea typeface="+mn-lt"/>
                <a:cs typeface="+mn-lt"/>
              </a:rPr>
              <a:t>: I can build a deeper awareness of HR practises, strategies, and market trends with the correct training and development. </a:t>
            </a:r>
            <a:endParaRPr lang="en-GB" sz="1700" dirty="0">
              <a:latin typeface="Times New Roman"/>
              <a:cs typeface="Calibri"/>
            </a:endParaRPr>
          </a:p>
          <a:p>
            <a:pPr algn="just">
              <a:lnSpc>
                <a:spcPct val="200000"/>
              </a:lnSpc>
            </a:pPr>
            <a:r>
              <a:rPr lang="en-GB" sz="1700" i="1" u="sng" dirty="0">
                <a:latin typeface="Times New Roman"/>
                <a:ea typeface="+mn-lt"/>
                <a:cs typeface="+mn-lt"/>
              </a:rPr>
              <a:t>Improved Employee Engagement:</a:t>
            </a:r>
            <a:r>
              <a:rPr lang="en-GB" sz="1700" dirty="0">
                <a:latin typeface="Times New Roman"/>
                <a:ea typeface="+mn-lt"/>
                <a:cs typeface="+mn-lt"/>
              </a:rPr>
              <a:t> I, along with other HR experts, believe that effective education and training are key to enhancing employee engagement at Tesco.</a:t>
            </a:r>
          </a:p>
          <a:p>
            <a:pPr algn="just">
              <a:lnSpc>
                <a:spcPct val="200000"/>
              </a:lnSpc>
            </a:pPr>
            <a:r>
              <a:rPr lang="en-GB" sz="1700" i="1" u="sng" dirty="0">
                <a:latin typeface="Times New Roman"/>
                <a:ea typeface="+mn-lt"/>
                <a:cs typeface="+mn-lt"/>
              </a:rPr>
              <a:t>Talent Management and Retention</a:t>
            </a:r>
            <a:r>
              <a:rPr lang="en-GB" sz="1700" dirty="0">
                <a:latin typeface="Times New Roman"/>
                <a:ea typeface="+mn-lt"/>
                <a:cs typeface="+mn-lt"/>
              </a:rPr>
              <a:t>: I may be a key player in talent management along with retention strategies as an HR officer. </a:t>
            </a:r>
            <a:endParaRPr lang="en-GB" sz="1700" dirty="0">
              <a:latin typeface="Times New Roman"/>
              <a:cs typeface="Calibri"/>
            </a:endParaRPr>
          </a:p>
          <a:p>
            <a:pPr algn="just">
              <a:lnSpc>
                <a:spcPct val="200000"/>
              </a:lnSpc>
            </a:pPr>
            <a:endParaRPr lang="en-GB" sz="1700" dirty="0">
              <a:latin typeface="Times New Roman"/>
              <a:cs typeface="Calibri"/>
            </a:endParaRPr>
          </a:p>
        </p:txBody>
      </p:sp>
      <p:pic>
        <p:nvPicPr>
          <p:cNvPr id="4" name="Picture 4" descr="A store with a sign on the front&#10;&#10;Description automatically generated">
            <a:extLst>
              <a:ext uri="{FF2B5EF4-FFF2-40B4-BE49-F238E27FC236}">
                <a16:creationId xmlns:a16="http://schemas.microsoft.com/office/drawing/2014/main" id="{6ACED2B0-AA5B-1DB4-FF43-28F433DA61A7}"/>
              </a:ext>
            </a:extLst>
          </p:cNvPr>
          <p:cNvPicPr>
            <a:picLocks noChangeAspect="1"/>
          </p:cNvPicPr>
          <p:nvPr/>
        </p:nvPicPr>
        <p:blipFill rotWithShape="1">
          <a:blip r:embed="rId3"/>
          <a:srcRect l="32728" r="206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740594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0F4601-142D-78C6-1C5E-F0067F23F26A}"/>
              </a:ext>
            </a:extLst>
          </p:cNvPr>
          <p:cNvSpPr>
            <a:spLocks noGrp="1"/>
          </p:cNvSpPr>
          <p:nvPr>
            <p:ph idx="1"/>
          </p:nvPr>
        </p:nvSpPr>
        <p:spPr>
          <a:xfrm>
            <a:off x="876693" y="880080"/>
            <a:ext cx="3807039" cy="5086851"/>
          </a:xfrm>
        </p:spPr>
        <p:txBody>
          <a:bodyPr vert="horz" lIns="91440" tIns="45720" rIns="91440" bIns="45720" rtlCol="0" anchor="ctr">
            <a:normAutofit fontScale="85000" lnSpcReduction="10000"/>
          </a:bodyPr>
          <a:lstStyle/>
          <a:p>
            <a:pPr algn="just">
              <a:lnSpc>
                <a:spcPct val="200000"/>
              </a:lnSpc>
            </a:pPr>
            <a:r>
              <a:rPr lang="en-GB" sz="2000" i="1" u="sng" dirty="0">
                <a:latin typeface="Times New Roman"/>
                <a:ea typeface="+mn-lt"/>
                <a:cs typeface="+mn-lt"/>
              </a:rPr>
              <a:t>Professional Development and Career Advancement:</a:t>
            </a:r>
            <a:r>
              <a:rPr lang="en-GB" sz="2000" dirty="0">
                <a:latin typeface="Times New Roman"/>
                <a:ea typeface="+mn-lt"/>
                <a:cs typeface="+mn-lt"/>
              </a:rPr>
              <a:t> I may flourish in my position as an HR officer by receiving the knowledge, abilities, </a:t>
            </a:r>
            <a:endParaRPr lang="en-GB" sz="2000" dirty="0">
              <a:latin typeface="Times New Roman"/>
              <a:cs typeface="Calibri" panose="020F0502020204030204"/>
            </a:endParaRPr>
          </a:p>
          <a:p>
            <a:pPr algn="just">
              <a:lnSpc>
                <a:spcPct val="200000"/>
              </a:lnSpc>
            </a:pPr>
            <a:r>
              <a:rPr lang="en-GB" sz="2000" i="1" u="sng" dirty="0">
                <a:latin typeface="Times New Roman"/>
                <a:ea typeface="+mn-lt"/>
                <a:cs typeface="+mn-lt"/>
              </a:rPr>
              <a:t>Increased Trust and Job Efficiency:</a:t>
            </a:r>
            <a:r>
              <a:rPr lang="en-GB" sz="2000" dirty="0">
                <a:latin typeface="Times New Roman"/>
                <a:ea typeface="+mn-lt"/>
                <a:cs typeface="+mn-lt"/>
              </a:rPr>
              <a:t> Training programmes can support my growth in self-assurance and improve the efficiency of my work. </a:t>
            </a:r>
            <a:endParaRPr lang="en-GB" sz="2000" dirty="0">
              <a:latin typeface="Times New Roman"/>
              <a:cs typeface="Times New Roman"/>
            </a:endParaRPr>
          </a:p>
          <a:p>
            <a:pPr algn="just">
              <a:lnSpc>
                <a:spcPct val="200000"/>
              </a:lnSpc>
            </a:pPr>
            <a:endParaRPr lang="en-GB" sz="2000" dirty="0">
              <a:latin typeface="Times New Roman"/>
              <a:cs typeface="Calibri"/>
            </a:endParaRPr>
          </a:p>
        </p:txBody>
      </p:sp>
      <p:pic>
        <p:nvPicPr>
          <p:cNvPr id="4" name="Picture 5" descr="A diagram of a personal development&#10;&#10;Description automatically generated">
            <a:extLst>
              <a:ext uri="{FF2B5EF4-FFF2-40B4-BE49-F238E27FC236}">
                <a16:creationId xmlns:a16="http://schemas.microsoft.com/office/drawing/2014/main" id="{DB03BAD2-6714-137D-34AB-591F9C97CAC3}"/>
              </a:ext>
            </a:extLst>
          </p:cNvPr>
          <p:cNvPicPr>
            <a:picLocks noChangeAspect="1"/>
          </p:cNvPicPr>
          <p:nvPr/>
        </p:nvPicPr>
        <p:blipFill rotWithShape="1">
          <a:blip r:embed="rId3"/>
          <a:srcRect l="16731" r="13863" b="1"/>
          <a:stretch/>
        </p:blipFill>
        <p:spPr>
          <a:xfrm>
            <a:off x="5089243" y="877413"/>
            <a:ext cx="6222628" cy="5043096"/>
          </a:xfrm>
          <a:prstGeom prst="rect">
            <a:avLst/>
          </a:prstGeom>
        </p:spPr>
      </p:pic>
      <p:grpSp>
        <p:nvGrpSpPr>
          <p:cNvPr id="39" name="Group 38">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40" name="Rectangle 39">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8079A090-9EB9-3C0F-BC51-4AB641DD804C}"/>
              </a:ext>
            </a:extLst>
          </p:cNvPr>
          <p:cNvSpPr txBox="1"/>
          <p:nvPr/>
        </p:nvSpPr>
        <p:spPr>
          <a:xfrm>
            <a:off x="7558672" y="6197578"/>
            <a:ext cx="1466558" cy="276999"/>
          </a:xfrm>
          <a:prstGeom prst="rect">
            <a:avLst/>
          </a:prstGeom>
          <a:noFill/>
        </p:spPr>
        <p:txBody>
          <a:bodyPr wrap="square">
            <a:spAutoFit/>
          </a:bodyPr>
          <a:lstStyle/>
          <a:p>
            <a:r>
              <a:rPr lang="en-US" sz="1200" kern="0" dirty="0">
                <a:solidFill>
                  <a:srgbClr val="000000"/>
                </a:solidFill>
                <a:effectLst/>
                <a:latin typeface="Times New Roman" panose="02020603050405020304" pitchFamily="18" charset="0"/>
                <a:ea typeface="Times New Roman" panose="02020603050405020304" pitchFamily="18" charset="0"/>
              </a:rPr>
              <a:t>(prospects, 2023)</a:t>
            </a:r>
            <a:endParaRPr lang="en-US" sz="1200" dirty="0"/>
          </a:p>
        </p:txBody>
      </p:sp>
    </p:spTree>
    <p:extLst>
      <p:ext uri="{BB962C8B-B14F-4D97-AF65-F5344CB8AC3E}">
        <p14:creationId xmlns:p14="http://schemas.microsoft.com/office/powerpoint/2010/main" val="1066412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7F46A-B9F9-AF90-C9F3-1419710F0B82}"/>
              </a:ext>
            </a:extLst>
          </p:cNvPr>
          <p:cNvSpPr>
            <a:spLocks noGrp="1"/>
          </p:cNvSpPr>
          <p:nvPr>
            <p:ph type="title"/>
          </p:nvPr>
        </p:nvSpPr>
        <p:spPr>
          <a:xfrm>
            <a:off x="761800" y="762001"/>
            <a:ext cx="5334197" cy="1708242"/>
          </a:xfrm>
        </p:spPr>
        <p:txBody>
          <a:bodyPr anchor="ctr">
            <a:normAutofit/>
          </a:bodyPr>
          <a:lstStyle/>
          <a:p>
            <a:r>
              <a:rPr lang="en-GB" sz="4000" dirty="0">
                <a:latin typeface="Times New Roman"/>
                <a:cs typeface="Times New Roman"/>
              </a:rPr>
              <a:t>Conclusion</a:t>
            </a:r>
            <a:endParaRPr lang="en-US" sz="4000" dirty="0">
              <a:latin typeface="Times New Roman"/>
              <a:cs typeface="Times New Roman"/>
            </a:endParaRPr>
          </a:p>
          <a:p>
            <a:endParaRPr lang="en-GB" sz="4000" dirty="0">
              <a:latin typeface="Times New Roman"/>
              <a:cs typeface="Calibri Light"/>
            </a:endParaRPr>
          </a:p>
        </p:txBody>
      </p:sp>
      <p:sp>
        <p:nvSpPr>
          <p:cNvPr id="21" name="Content Placeholder 2">
            <a:extLst>
              <a:ext uri="{FF2B5EF4-FFF2-40B4-BE49-F238E27FC236}">
                <a16:creationId xmlns:a16="http://schemas.microsoft.com/office/drawing/2014/main" id="{961615AC-D6B9-A134-E807-BD4A463656A9}"/>
              </a:ext>
            </a:extLst>
          </p:cNvPr>
          <p:cNvSpPr>
            <a:spLocks noGrp="1"/>
          </p:cNvSpPr>
          <p:nvPr>
            <p:ph idx="1"/>
          </p:nvPr>
        </p:nvSpPr>
        <p:spPr>
          <a:xfrm>
            <a:off x="675536" y="2168319"/>
            <a:ext cx="5334197" cy="3769835"/>
          </a:xfrm>
        </p:spPr>
        <p:txBody>
          <a:bodyPr vert="horz" lIns="91440" tIns="45720" rIns="91440" bIns="45720" rtlCol="0" anchor="ctr">
            <a:normAutofit fontScale="85000" lnSpcReduction="10000"/>
          </a:bodyPr>
          <a:lstStyle/>
          <a:p>
            <a:pPr algn="just">
              <a:lnSpc>
                <a:spcPct val="200000"/>
              </a:lnSpc>
            </a:pPr>
            <a:r>
              <a:rPr lang="en-GB" sz="2000" dirty="0">
                <a:latin typeface="Times New Roman"/>
                <a:cs typeface="Times New Roman"/>
              </a:rPr>
              <a:t> This presentation has discussed how critical it is to establish the right knowledge, skills, and behaviours (KSB) needed for HR professionals throughout departments. </a:t>
            </a:r>
          </a:p>
          <a:p>
            <a:pPr algn="just">
              <a:lnSpc>
                <a:spcPct val="200000"/>
              </a:lnSpc>
            </a:pPr>
            <a:r>
              <a:rPr lang="en-GB" sz="2000" dirty="0">
                <a:latin typeface="Times New Roman"/>
                <a:cs typeface="Times New Roman"/>
              </a:rPr>
              <a:t>Apart from this importance of carrying out a personal skills audit and identifying training gaps has been explained in this context. </a:t>
            </a:r>
          </a:p>
        </p:txBody>
      </p:sp>
      <p:pic>
        <p:nvPicPr>
          <p:cNvPr id="22" name="Picture 11" descr="Yellow paper ship leading among white ships">
            <a:extLst>
              <a:ext uri="{FF2B5EF4-FFF2-40B4-BE49-F238E27FC236}">
                <a16:creationId xmlns:a16="http://schemas.microsoft.com/office/drawing/2014/main" id="{2158CC6D-FF5C-4BF9-0263-CFE3BF1DE599}"/>
              </a:ext>
            </a:extLst>
          </p:cNvPr>
          <p:cNvPicPr>
            <a:picLocks noChangeAspect="1"/>
          </p:cNvPicPr>
          <p:nvPr/>
        </p:nvPicPr>
        <p:blipFill rotWithShape="1">
          <a:blip r:embed="rId3"/>
          <a:srcRect l="45700" r="2539"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763762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C31D0-DC52-F032-E754-D9DD83F7391C}"/>
              </a:ext>
            </a:extLst>
          </p:cNvPr>
          <p:cNvSpPr>
            <a:spLocks noGrp="1"/>
          </p:cNvSpPr>
          <p:nvPr>
            <p:ph type="title"/>
          </p:nvPr>
        </p:nvSpPr>
        <p:spPr>
          <a:xfrm>
            <a:off x="658318" y="515026"/>
            <a:ext cx="10515600" cy="459336"/>
          </a:xfrm>
        </p:spPr>
        <p:txBody>
          <a:bodyPr>
            <a:normAutofit fontScale="90000"/>
          </a:bodyPr>
          <a:lstStyle/>
          <a:p>
            <a:pPr>
              <a:lnSpc>
                <a:spcPct val="100000"/>
              </a:lnSpc>
            </a:pPr>
            <a:r>
              <a:rPr lang="en-GB" sz="3200" b="1" dirty="0">
                <a:latin typeface="Times New Roman" panose="02020603050405020304" pitchFamily="18" charset="0"/>
                <a:cs typeface="Times New Roman" panose="02020603050405020304" pitchFamily="18" charset="0"/>
              </a:rPr>
              <a:t>References</a:t>
            </a:r>
            <a:endParaRPr lang="en-US" sz="3200" b="1" dirty="0">
              <a:latin typeface="Times New Roman" panose="02020603050405020304" pitchFamily="18" charset="0"/>
              <a:cs typeface="Times New Roman" panose="02020603050405020304" pitchFamily="18" charset="0"/>
            </a:endParaRPr>
          </a:p>
          <a:p>
            <a:pPr>
              <a:lnSpc>
                <a:spcPct val="100000"/>
              </a:lnSpc>
            </a:pPr>
            <a:endParaRPr lang="en-GB"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D337EDF-AFC8-6681-9F1F-0DAEB87E01CA}"/>
              </a:ext>
            </a:extLst>
          </p:cNvPr>
          <p:cNvSpPr>
            <a:spLocks noGrp="1"/>
          </p:cNvSpPr>
          <p:nvPr>
            <p:ph idx="1"/>
          </p:nvPr>
        </p:nvSpPr>
        <p:spPr>
          <a:xfrm>
            <a:off x="444083" y="1177807"/>
            <a:ext cx="11303834" cy="5464969"/>
          </a:xfrm>
        </p:spPr>
        <p:txBody>
          <a:bodyPr>
            <a:normAutofit fontScale="92500" lnSpcReduction="10000"/>
          </a:bodyPr>
          <a:lstStyle/>
          <a:p>
            <a:pPr algn="just">
              <a:lnSpc>
                <a:spcPct val="120000"/>
              </a:lnSpc>
            </a:pPr>
            <a:r>
              <a:rPr lang="en-US" sz="1200" dirty="0" err="1">
                <a:effectLst/>
                <a:latin typeface="Times New Roman" panose="02020603050405020304" pitchFamily="18" charset="0"/>
                <a:ea typeface="Arial" panose="020B0604020202020204" pitchFamily="34" charset="0"/>
                <a:cs typeface="Arial" panose="020B0604020202020204" pitchFamily="34" charset="0"/>
              </a:rPr>
              <a:t>cipd</a:t>
            </a:r>
            <a:r>
              <a:rPr lang="en-US" sz="1200" dirty="0">
                <a:effectLst/>
                <a:latin typeface="Times New Roman" panose="02020603050405020304" pitchFamily="18" charset="0"/>
                <a:ea typeface="Arial" panose="020B0604020202020204" pitchFamily="34" charset="0"/>
                <a:cs typeface="Arial" panose="020B0604020202020204" pitchFamily="34" charset="0"/>
              </a:rPr>
              <a:t>, (2023). A day in the life of an HR officer. [Online] Available at: https://www.cipd.org/en/the-people-profession/meet-the-people-professionals/day-in-the-life-hr-officer/ [Accessed 01 July 2023].</a:t>
            </a:r>
          </a:p>
          <a:p>
            <a:pPr algn="just">
              <a:lnSpc>
                <a:spcPct val="120000"/>
              </a:lnSpc>
            </a:pPr>
            <a:r>
              <a:rPr lang="en-US" sz="1200" dirty="0">
                <a:effectLst/>
                <a:latin typeface="Times New Roman" panose="02020603050405020304" pitchFamily="18" charset="0"/>
                <a:ea typeface="Arial" panose="020B0604020202020204" pitchFamily="34" charset="0"/>
                <a:cs typeface="Arial" panose="020B0604020202020204" pitchFamily="34" charset="0"/>
              </a:rPr>
              <a:t>Danao, M., (2022). </a:t>
            </a:r>
            <a:r>
              <a:rPr lang="en-US" sz="1200" i="1" dirty="0">
                <a:effectLst/>
                <a:latin typeface="Times New Roman" panose="02020603050405020304" pitchFamily="18" charset="0"/>
                <a:ea typeface="Arial" panose="020B0604020202020204" pitchFamily="34" charset="0"/>
                <a:cs typeface="Arial" panose="020B0604020202020204" pitchFamily="34" charset="0"/>
              </a:rPr>
              <a:t>What Is Talent Management? Everything You Need To Know. </a:t>
            </a:r>
            <a:r>
              <a:rPr lang="en-US" sz="1200" dirty="0">
                <a:effectLst/>
                <a:latin typeface="Times New Roman" panose="02020603050405020304" pitchFamily="18" charset="0"/>
                <a:ea typeface="Arial" panose="020B0604020202020204" pitchFamily="34" charset="0"/>
                <a:cs typeface="Arial" panose="020B0604020202020204" pitchFamily="34" charset="0"/>
              </a:rPr>
              <a:t>[Online] Available at: https://www.forbes.com/advisor/business/what-is-talent-management/[Accessed 05 </a:t>
            </a:r>
            <a:r>
              <a:rPr lang="en-US" sz="1200" dirty="0" err="1">
                <a:effectLst/>
                <a:latin typeface="Times New Roman" panose="02020603050405020304" pitchFamily="18" charset="0"/>
                <a:ea typeface="Arial" panose="020B0604020202020204" pitchFamily="34" charset="0"/>
                <a:cs typeface="Arial" panose="020B0604020202020204" pitchFamily="34" charset="0"/>
              </a:rPr>
              <a:t>june</a:t>
            </a:r>
            <a:r>
              <a:rPr lang="en-US" sz="1200" dirty="0">
                <a:effectLst/>
                <a:latin typeface="Times New Roman" panose="02020603050405020304" pitchFamily="18" charset="0"/>
                <a:ea typeface="Arial" panose="020B0604020202020204" pitchFamily="34" charset="0"/>
                <a:cs typeface="Arial" panose="020B0604020202020204" pitchFamily="34" charset="0"/>
              </a:rPr>
              <a:t> 2023].</a:t>
            </a:r>
          </a:p>
          <a:p>
            <a:pPr algn="just">
              <a:lnSpc>
                <a:spcPct val="120000"/>
              </a:lnSpc>
            </a:pPr>
            <a:r>
              <a:rPr lang="en-US" sz="1200" dirty="0">
                <a:effectLst/>
                <a:latin typeface="Times New Roman" panose="02020603050405020304" pitchFamily="18" charset="0"/>
                <a:ea typeface="Arial" panose="020B0604020202020204" pitchFamily="34" charset="0"/>
                <a:cs typeface="Arial" panose="020B0604020202020204" pitchFamily="34" charset="0"/>
              </a:rPr>
              <a:t>Elizabeth </a:t>
            </a:r>
            <a:r>
              <a:rPr lang="en-US" sz="1200" dirty="0" err="1">
                <a:effectLst/>
                <a:latin typeface="Times New Roman" panose="02020603050405020304" pitchFamily="18" charset="0"/>
                <a:ea typeface="Arial" panose="020B0604020202020204" pitchFamily="34" charset="0"/>
                <a:cs typeface="Arial" panose="020B0604020202020204" pitchFamily="34" charset="0"/>
              </a:rPr>
              <a:t>Ledet</a:t>
            </a:r>
            <a:r>
              <a:rPr lang="en-US" sz="1200" dirty="0">
                <a:effectLst/>
                <a:latin typeface="Times New Roman" panose="02020603050405020304" pitchFamily="18" charset="0"/>
                <a:ea typeface="Arial" panose="020B0604020202020204" pitchFamily="34" charset="0"/>
                <a:cs typeface="Arial" panose="020B0604020202020204" pitchFamily="34" charset="0"/>
              </a:rPr>
              <a:t>, K. M. D. M. a. M. S., (2022). </a:t>
            </a:r>
            <a:r>
              <a:rPr lang="en-US" sz="1200" i="1" dirty="0">
                <a:effectLst/>
                <a:latin typeface="Times New Roman" panose="02020603050405020304" pitchFamily="18" charset="0"/>
                <a:ea typeface="Arial" panose="020B0604020202020204" pitchFamily="34" charset="0"/>
                <a:cs typeface="Arial" panose="020B0604020202020204" pitchFamily="34" charset="0"/>
              </a:rPr>
              <a:t>How to be great at people analytics. </a:t>
            </a:r>
            <a:r>
              <a:rPr lang="en-US" sz="1200" dirty="0">
                <a:effectLst/>
                <a:latin typeface="Times New Roman" panose="02020603050405020304" pitchFamily="18" charset="0"/>
                <a:ea typeface="Arial" panose="020B0604020202020204" pitchFamily="34" charset="0"/>
                <a:cs typeface="Arial" panose="020B0604020202020204" pitchFamily="34" charset="0"/>
              </a:rPr>
              <a:t>[Online]Available at: https://www.mckinsey.com/capabilities/people-and-organizational-performance/our-insights/how-to-be-great-at-people-analytics[Accessed 07 </a:t>
            </a:r>
            <a:r>
              <a:rPr lang="en-US" sz="1200" dirty="0" err="1">
                <a:effectLst/>
                <a:latin typeface="Times New Roman" panose="02020603050405020304" pitchFamily="18" charset="0"/>
                <a:ea typeface="Arial" panose="020B0604020202020204" pitchFamily="34" charset="0"/>
                <a:cs typeface="Arial" panose="020B0604020202020204" pitchFamily="34" charset="0"/>
              </a:rPr>
              <a:t>june</a:t>
            </a:r>
            <a:r>
              <a:rPr lang="en-US" sz="1200" dirty="0">
                <a:effectLst/>
                <a:latin typeface="Times New Roman" panose="02020603050405020304" pitchFamily="18" charset="0"/>
                <a:ea typeface="Arial" panose="020B0604020202020204" pitchFamily="34" charset="0"/>
                <a:cs typeface="Arial" panose="020B0604020202020204" pitchFamily="34" charset="0"/>
              </a:rPr>
              <a:t> 2023].</a:t>
            </a:r>
          </a:p>
          <a:p>
            <a:pPr algn="just">
              <a:lnSpc>
                <a:spcPct val="120000"/>
              </a:lnSpc>
            </a:pPr>
            <a:r>
              <a:rPr lang="en-US" sz="1200" dirty="0">
                <a:effectLst/>
                <a:latin typeface="Times New Roman" panose="02020603050405020304" pitchFamily="18" charset="0"/>
                <a:ea typeface="Arial" panose="020B0604020202020204" pitchFamily="34" charset="0"/>
                <a:cs typeface="Arial" panose="020B0604020202020204" pitchFamily="34" charset="0"/>
              </a:rPr>
              <a:t>Ferguson, G., (2019). Qualities of HR Manager. [Online] Available at: https://smallbusiness.chron.com/qualities-hr-manager-40675.html [Accessed 04 July 2023].</a:t>
            </a:r>
          </a:p>
          <a:p>
            <a:pPr algn="just">
              <a:lnSpc>
                <a:spcPct val="120000"/>
              </a:lnSpc>
            </a:pPr>
            <a:r>
              <a:rPr lang="en-US" sz="1200" dirty="0">
                <a:effectLst/>
                <a:latin typeface="Times New Roman" panose="02020603050405020304" pitchFamily="18" charset="0"/>
                <a:ea typeface="Arial" panose="020B0604020202020204" pitchFamily="34" charset="0"/>
                <a:cs typeface="Arial" panose="020B0604020202020204" pitchFamily="34" charset="0"/>
              </a:rPr>
              <a:t>Hill, L.H., Rouse, S.E. and Gaudet, C.H., (2023). Assessment and Evaluation in Human Resource Development. Assessment, Evaluation, and Accountability in Adult Education, p.110.</a:t>
            </a:r>
          </a:p>
          <a:p>
            <a:pPr algn="just">
              <a:lnSpc>
                <a:spcPct val="120000"/>
              </a:lnSpc>
            </a:pPr>
            <a:r>
              <a:rPr lang="en-US" sz="1200" dirty="0">
                <a:effectLst/>
                <a:latin typeface="Times New Roman" panose="02020603050405020304" pitchFamily="18" charset="0"/>
                <a:ea typeface="Arial" panose="020B0604020202020204" pitchFamily="34" charset="0"/>
                <a:cs typeface="Arial" panose="020B0604020202020204" pitchFamily="34" charset="0"/>
              </a:rPr>
              <a:t>Kaplan, Z., (2023). </a:t>
            </a:r>
            <a:r>
              <a:rPr lang="en-US" sz="1200" i="1" dirty="0">
                <a:effectLst/>
                <a:latin typeface="Times New Roman" panose="02020603050405020304" pitchFamily="18" charset="0"/>
                <a:ea typeface="Arial" panose="020B0604020202020204" pitchFamily="34" charset="0"/>
                <a:cs typeface="Arial" panose="020B0604020202020204" pitchFamily="34" charset="0"/>
              </a:rPr>
              <a:t>What Are Adaptability Skills? Definition and Examples. </a:t>
            </a:r>
            <a:r>
              <a:rPr lang="en-US" sz="1200" dirty="0">
                <a:effectLst/>
                <a:latin typeface="Times New Roman" panose="02020603050405020304" pitchFamily="18" charset="0"/>
                <a:ea typeface="Arial" panose="020B0604020202020204" pitchFamily="34" charset="0"/>
                <a:cs typeface="Arial" panose="020B0604020202020204" pitchFamily="34" charset="0"/>
              </a:rPr>
              <a:t>[Online] Available at: https://www.theforage.com/blog/skills/adaptability[Accessed 10 </a:t>
            </a:r>
            <a:r>
              <a:rPr lang="en-US" sz="1200" dirty="0" err="1">
                <a:effectLst/>
                <a:latin typeface="Times New Roman" panose="02020603050405020304" pitchFamily="18" charset="0"/>
                <a:ea typeface="Arial" panose="020B0604020202020204" pitchFamily="34" charset="0"/>
                <a:cs typeface="Arial" panose="020B0604020202020204" pitchFamily="34" charset="0"/>
              </a:rPr>
              <a:t>june</a:t>
            </a:r>
            <a:r>
              <a:rPr lang="en-US" sz="1200" dirty="0">
                <a:effectLst/>
                <a:latin typeface="Times New Roman" panose="02020603050405020304" pitchFamily="18" charset="0"/>
                <a:ea typeface="Arial" panose="020B0604020202020204" pitchFamily="34" charset="0"/>
                <a:cs typeface="Arial" panose="020B0604020202020204" pitchFamily="34" charset="0"/>
              </a:rPr>
              <a:t> 2023].</a:t>
            </a:r>
          </a:p>
          <a:p>
            <a:pPr algn="just">
              <a:lnSpc>
                <a:spcPct val="120000"/>
              </a:lnSpc>
            </a:pPr>
            <a:r>
              <a:rPr lang="en-US" sz="1200" dirty="0">
                <a:effectLst/>
                <a:latin typeface="Times New Roman" panose="02020603050405020304" pitchFamily="18" charset="0"/>
                <a:ea typeface="Arial" panose="020B0604020202020204" pitchFamily="34" charset="0"/>
                <a:cs typeface="Arial" panose="020B0604020202020204" pitchFamily="34" charset="0"/>
              </a:rPr>
              <a:t>Lim, W.M., (2023). The workforce revolution: Reimagining work, workers, and workplaces for the future. Global Business and Organizational Excellence.</a:t>
            </a:r>
          </a:p>
          <a:p>
            <a:pPr algn="just">
              <a:lnSpc>
                <a:spcPct val="120000"/>
              </a:lnSpc>
            </a:pPr>
            <a:r>
              <a:rPr lang="en-US" sz="1200" dirty="0">
                <a:effectLst/>
                <a:latin typeface="Times New Roman" panose="02020603050405020304" pitchFamily="18" charset="0"/>
                <a:ea typeface="Arial" panose="020B0604020202020204" pitchFamily="34" charset="0"/>
                <a:cs typeface="Arial" panose="020B0604020202020204" pitchFamily="34" charset="0"/>
              </a:rPr>
              <a:t>Mayhew, R., (2023). HR Manager Expanding Operations: What Factors to Consider?. [Online] Available at: https://smallbusiness.chron.com/hr-manager-expanding-operations-factors-consider-60548.html [Accessed 03 July 2023].</a:t>
            </a:r>
          </a:p>
          <a:p>
            <a:pPr algn="just">
              <a:lnSpc>
                <a:spcPct val="120000"/>
              </a:lnSpc>
            </a:pPr>
            <a:r>
              <a:rPr lang="en-US" sz="1200" dirty="0">
                <a:effectLst/>
                <a:latin typeface="Times New Roman" panose="02020603050405020304" pitchFamily="18" charset="0"/>
                <a:ea typeface="Arial" panose="020B0604020202020204" pitchFamily="34" charset="0"/>
                <a:cs typeface="Arial" panose="020B0604020202020204" pitchFamily="34" charset="0"/>
              </a:rPr>
              <a:t>Miles, M., (2023). </a:t>
            </a:r>
            <a:r>
              <a:rPr lang="en-US" sz="1200" i="1" dirty="0">
                <a:effectLst/>
                <a:latin typeface="Times New Roman" panose="02020603050405020304" pitchFamily="18" charset="0"/>
                <a:ea typeface="Arial" panose="020B0604020202020204" pitchFamily="34" charset="0"/>
                <a:cs typeface="Arial" panose="020B0604020202020204" pitchFamily="34" charset="0"/>
              </a:rPr>
              <a:t>7 types of adaptability skills that’ll help you grow professionally. </a:t>
            </a:r>
            <a:r>
              <a:rPr lang="en-US" sz="1200" dirty="0">
                <a:effectLst/>
                <a:latin typeface="Times New Roman" panose="02020603050405020304" pitchFamily="18" charset="0"/>
                <a:ea typeface="Arial" panose="020B0604020202020204" pitchFamily="34" charset="0"/>
                <a:cs typeface="Arial" panose="020B0604020202020204" pitchFamily="34" charset="0"/>
              </a:rPr>
              <a:t>[Online]Available at: https://www.betterup.com/blog/types-of-adaptability-skills[Accessed 08 </a:t>
            </a:r>
            <a:r>
              <a:rPr lang="en-US" sz="1200" dirty="0" err="1">
                <a:effectLst/>
                <a:latin typeface="Times New Roman" panose="02020603050405020304" pitchFamily="18" charset="0"/>
                <a:ea typeface="Arial" panose="020B0604020202020204" pitchFamily="34" charset="0"/>
                <a:cs typeface="Arial" panose="020B0604020202020204" pitchFamily="34" charset="0"/>
              </a:rPr>
              <a:t>june</a:t>
            </a:r>
            <a:r>
              <a:rPr lang="en-US" sz="1200" dirty="0">
                <a:effectLst/>
                <a:latin typeface="Times New Roman" panose="02020603050405020304" pitchFamily="18" charset="0"/>
                <a:ea typeface="Arial" panose="020B0604020202020204" pitchFamily="34" charset="0"/>
                <a:cs typeface="Arial" panose="020B0604020202020204" pitchFamily="34" charset="0"/>
              </a:rPr>
              <a:t> 2023].</a:t>
            </a:r>
          </a:p>
          <a:p>
            <a:pPr algn="just">
              <a:lnSpc>
                <a:spcPct val="120000"/>
              </a:lnSpc>
            </a:pPr>
            <a:r>
              <a:rPr lang="en-US" sz="1200" dirty="0">
                <a:effectLst/>
                <a:latin typeface="Times New Roman" panose="02020603050405020304" pitchFamily="18" charset="0"/>
                <a:ea typeface="Arial" panose="020B0604020202020204" pitchFamily="34" charset="0"/>
                <a:cs typeface="Arial" panose="020B0604020202020204" pitchFamily="34" charset="0"/>
              </a:rPr>
              <a:t>Oppong, T., (2022). </a:t>
            </a:r>
            <a:r>
              <a:rPr lang="en-US" sz="1200" i="1" dirty="0">
                <a:effectLst/>
                <a:latin typeface="Times New Roman" panose="02020603050405020304" pitchFamily="18" charset="0"/>
                <a:ea typeface="Arial" panose="020B0604020202020204" pitchFamily="34" charset="0"/>
                <a:cs typeface="Arial" panose="020B0604020202020204" pitchFamily="34" charset="0"/>
              </a:rPr>
              <a:t>Personal Growth. </a:t>
            </a:r>
            <a:r>
              <a:rPr lang="en-US" sz="1200" dirty="0">
                <a:effectLst/>
                <a:latin typeface="Times New Roman" panose="02020603050405020304" pitchFamily="18" charset="0"/>
                <a:ea typeface="Arial" panose="020B0604020202020204" pitchFamily="34" charset="0"/>
                <a:cs typeface="Arial" panose="020B0604020202020204" pitchFamily="34" charset="0"/>
              </a:rPr>
              <a:t>[Online] Available at: https://medium.com/personal-growth[Accessed 13 </a:t>
            </a:r>
            <a:r>
              <a:rPr lang="en-US" sz="1200" dirty="0" err="1">
                <a:effectLst/>
                <a:latin typeface="Times New Roman" panose="02020603050405020304" pitchFamily="18" charset="0"/>
                <a:ea typeface="Arial" panose="020B0604020202020204" pitchFamily="34" charset="0"/>
                <a:cs typeface="Arial" panose="020B0604020202020204" pitchFamily="34" charset="0"/>
              </a:rPr>
              <a:t>june</a:t>
            </a:r>
            <a:r>
              <a:rPr lang="en-US" sz="1200" dirty="0">
                <a:effectLst/>
                <a:latin typeface="Times New Roman" panose="02020603050405020304" pitchFamily="18" charset="0"/>
                <a:ea typeface="Arial" panose="020B0604020202020204" pitchFamily="34" charset="0"/>
                <a:cs typeface="Arial" panose="020B0604020202020204" pitchFamily="34" charset="0"/>
              </a:rPr>
              <a:t> 2023].</a:t>
            </a:r>
          </a:p>
          <a:p>
            <a:pPr algn="just">
              <a:lnSpc>
                <a:spcPct val="120000"/>
              </a:lnSpc>
            </a:pPr>
            <a:r>
              <a:rPr lang="en-US" sz="1200" dirty="0">
                <a:effectLst/>
                <a:latin typeface="Times New Roman" panose="02020603050405020304" pitchFamily="18" charset="0"/>
                <a:ea typeface="Arial" panose="020B0604020202020204" pitchFamily="34" charset="0"/>
                <a:cs typeface="Arial" panose="020B0604020202020204" pitchFamily="34" charset="0"/>
              </a:rPr>
              <a:t>prospects, (2023). Human resources officer. [Online] Available at: https://www.prospects.ac.uk/job-profiles/human-resources-officer [Accessed 02 July 2023].</a:t>
            </a:r>
          </a:p>
          <a:p>
            <a:pPr algn="just">
              <a:lnSpc>
                <a:spcPct val="120000"/>
              </a:lnSpc>
            </a:pPr>
            <a:r>
              <a:rPr lang="en-US" sz="1200" dirty="0">
                <a:effectLst/>
                <a:latin typeface="Times New Roman" panose="02020603050405020304" pitchFamily="18" charset="0"/>
                <a:ea typeface="Arial" panose="020B0604020202020204" pitchFamily="34" charset="0"/>
                <a:cs typeface="Arial" panose="020B0604020202020204" pitchFamily="34" charset="0"/>
              </a:rPr>
              <a:t>Robbins, P. and O'Connor, G.C., (2023). The professionalization of innovation management: Evolution and implications. Journal of Product Innovation Management.</a:t>
            </a:r>
          </a:p>
          <a:p>
            <a:pPr algn="just">
              <a:lnSpc>
                <a:spcPct val="120000"/>
              </a:lnSpc>
            </a:pPr>
            <a:r>
              <a:rPr lang="en-US" sz="1200" dirty="0" err="1">
                <a:effectLst/>
                <a:latin typeface="Times New Roman" panose="02020603050405020304" pitchFamily="18" charset="0"/>
                <a:ea typeface="Arial" panose="020B0604020202020204" pitchFamily="34" charset="0"/>
                <a:cs typeface="Arial" panose="020B0604020202020204" pitchFamily="34" charset="0"/>
              </a:rPr>
              <a:t>Valchanova</a:t>
            </a:r>
            <a:r>
              <a:rPr lang="en-US" sz="1200" dirty="0">
                <a:effectLst/>
                <a:latin typeface="Times New Roman" panose="02020603050405020304" pitchFamily="18" charset="0"/>
                <a:ea typeface="Arial" panose="020B0604020202020204" pitchFamily="34" charset="0"/>
                <a:cs typeface="Arial" panose="020B0604020202020204" pitchFamily="34" charset="0"/>
              </a:rPr>
              <a:t>, V., (2022). </a:t>
            </a:r>
            <a:r>
              <a:rPr lang="en-US" sz="1200" i="1" dirty="0">
                <a:effectLst/>
                <a:latin typeface="Times New Roman" panose="02020603050405020304" pitchFamily="18" charset="0"/>
                <a:ea typeface="Arial" panose="020B0604020202020204" pitchFamily="34" charset="0"/>
                <a:cs typeface="Arial" panose="020B0604020202020204" pitchFamily="34" charset="0"/>
              </a:rPr>
              <a:t>Four Steps to Creating a Personal Development Plan. </a:t>
            </a:r>
            <a:r>
              <a:rPr lang="en-US" sz="1200" dirty="0">
                <a:effectLst/>
                <a:latin typeface="Times New Roman" panose="02020603050405020304" pitchFamily="18" charset="0"/>
                <a:ea typeface="Arial" panose="020B0604020202020204" pitchFamily="34" charset="0"/>
                <a:cs typeface="Arial" panose="020B0604020202020204" pitchFamily="34" charset="0"/>
              </a:rPr>
              <a:t>[Online] Available at: https://enhancv.com/blog/personal-development-plan/[Accessed 12 </a:t>
            </a:r>
            <a:r>
              <a:rPr lang="en-US" sz="1200" dirty="0" err="1">
                <a:effectLst/>
                <a:latin typeface="Times New Roman" panose="02020603050405020304" pitchFamily="18" charset="0"/>
                <a:ea typeface="Arial" panose="020B0604020202020204" pitchFamily="34" charset="0"/>
                <a:cs typeface="Arial" panose="020B0604020202020204" pitchFamily="34" charset="0"/>
              </a:rPr>
              <a:t>june</a:t>
            </a:r>
            <a:r>
              <a:rPr lang="en-US" sz="1200" dirty="0">
                <a:effectLst/>
                <a:latin typeface="Times New Roman" panose="02020603050405020304" pitchFamily="18" charset="0"/>
                <a:ea typeface="Arial" panose="020B0604020202020204" pitchFamily="34" charset="0"/>
                <a:cs typeface="Arial" panose="020B0604020202020204" pitchFamily="34" charset="0"/>
              </a:rPr>
              <a:t> 2023].</a:t>
            </a:r>
          </a:p>
          <a:p>
            <a:pPr algn="just">
              <a:lnSpc>
                <a:spcPct val="120000"/>
              </a:lnSpc>
            </a:pPr>
            <a:r>
              <a:rPr lang="en-US" sz="1200" dirty="0">
                <a:effectLst/>
                <a:latin typeface="Times New Roman" panose="02020603050405020304" pitchFamily="18" charset="0"/>
                <a:ea typeface="Arial" panose="020B0604020202020204" pitchFamily="34" charset="0"/>
                <a:cs typeface="Arial" panose="020B0604020202020204" pitchFamily="34" charset="0"/>
              </a:rPr>
              <a:t>Vaughan, T., (2022). </a:t>
            </a:r>
            <a:r>
              <a:rPr lang="en-US" sz="1200" i="1" dirty="0">
                <a:effectLst/>
                <a:latin typeface="Times New Roman" panose="02020603050405020304" pitchFamily="18" charset="0"/>
                <a:ea typeface="Arial" panose="020B0604020202020204" pitchFamily="34" charset="0"/>
                <a:cs typeface="Arial" panose="020B0604020202020204" pitchFamily="34" charset="0"/>
              </a:rPr>
              <a:t>HR strategy examples - What makes a successful HR strategy?. </a:t>
            </a:r>
            <a:r>
              <a:rPr lang="en-US" sz="1200" dirty="0">
                <a:effectLst/>
                <a:latin typeface="Times New Roman" panose="02020603050405020304" pitchFamily="18" charset="0"/>
                <a:ea typeface="Arial" panose="020B0604020202020204" pitchFamily="34" charset="0"/>
                <a:cs typeface="Arial" panose="020B0604020202020204" pitchFamily="34" charset="0"/>
              </a:rPr>
              <a:t>[Online]Available at: https://www.poppulo.com/blog/hr-strategy-examples-what-makes-a-successful-hr-strategy[Accessed 04 </a:t>
            </a:r>
            <a:r>
              <a:rPr lang="en-US" sz="1200" dirty="0" err="1">
                <a:effectLst/>
                <a:latin typeface="Times New Roman" panose="02020603050405020304" pitchFamily="18" charset="0"/>
                <a:ea typeface="Arial" panose="020B0604020202020204" pitchFamily="34" charset="0"/>
                <a:cs typeface="Arial" panose="020B0604020202020204" pitchFamily="34" charset="0"/>
              </a:rPr>
              <a:t>june</a:t>
            </a:r>
            <a:r>
              <a:rPr lang="en-US" sz="1200" dirty="0">
                <a:effectLst/>
                <a:latin typeface="Times New Roman" panose="02020603050405020304" pitchFamily="18" charset="0"/>
                <a:ea typeface="Arial" panose="020B0604020202020204" pitchFamily="34" charset="0"/>
                <a:cs typeface="Arial" panose="020B0604020202020204" pitchFamily="34" charset="0"/>
              </a:rPr>
              <a:t> 2023].</a:t>
            </a:r>
          </a:p>
          <a:p>
            <a:pPr algn="just"/>
            <a:endParaRPr lang="en-GB" sz="800" dirty="0"/>
          </a:p>
        </p:txBody>
      </p:sp>
    </p:spTree>
    <p:extLst>
      <p:ext uri="{BB962C8B-B14F-4D97-AF65-F5344CB8AC3E}">
        <p14:creationId xmlns:p14="http://schemas.microsoft.com/office/powerpoint/2010/main" val="274686643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86</TotalTime>
  <Words>4380</Words>
  <Application>Microsoft Office PowerPoint</Application>
  <PresentationFormat>Widescreen</PresentationFormat>
  <Paragraphs>215</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PowerPoint Presentation</vt:lpstr>
      <vt:lpstr>Table of Contents</vt:lpstr>
      <vt:lpstr>Introduction</vt:lpstr>
      <vt:lpstr>  Determine suitable knowledge, skills and behaviour required for HR officer professionals </vt:lpstr>
      <vt:lpstr>PowerPoint Presentation</vt:lpstr>
      <vt:lpstr>Contd…</vt:lpstr>
      <vt:lpstr>PowerPoint Presentation</vt:lpstr>
      <vt:lpstr>Identify training and development needs considering the knowledge, skills, and behaviours </vt:lpstr>
      <vt:lpstr>PowerPoint Presentation</vt:lpstr>
      <vt:lpstr>Critically assess the potential benefits to the organisation and individual of developing you as an HR officer through effective training and development </vt:lpstr>
      <vt:lpstr>PowerPoint Presentation</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Andreea Ciorascu</dc:creator>
  <cp:lastModifiedBy>Andreea Ciorascu</cp:lastModifiedBy>
  <cp:revision>105</cp:revision>
  <dcterms:created xsi:type="dcterms:W3CDTF">2023-07-08T09:04:09Z</dcterms:created>
  <dcterms:modified xsi:type="dcterms:W3CDTF">2023-07-21T17:35:54Z</dcterms:modified>
</cp:coreProperties>
</file>