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256" r:id="rId5"/>
    <p:sldId id="331" r:id="rId6"/>
    <p:sldId id="341" r:id="rId7"/>
    <p:sldId id="342" r:id="rId8"/>
    <p:sldId id="343" r:id="rId9"/>
    <p:sldId id="344" r:id="rId10"/>
    <p:sldId id="345" r:id="rId11"/>
    <p:sldId id="318" r:id="rId12"/>
    <p:sldId id="333" r:id="rId13"/>
    <p:sldId id="334" r:id="rId14"/>
    <p:sldId id="339" r:id="rId15"/>
    <p:sldId id="335" r:id="rId16"/>
    <p:sldId id="337" r:id="rId17"/>
    <p:sldId id="338" r:id="rId18"/>
    <p:sldId id="304" r:id="rId19"/>
    <p:sldId id="319" r:id="rId20"/>
    <p:sldId id="340" r:id="rId21"/>
    <p:sldId id="320" r:id="rId22"/>
    <p:sldId id="329" r:id="rId23"/>
    <p:sldId id="330" r:id="rId24"/>
    <p:sldId id="326" r:id="rId25"/>
    <p:sldId id="309" r:id="rId26"/>
    <p:sldId id="336" r:id="rId27"/>
    <p:sldId id="310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5" autoAdjust="0"/>
    <p:restoredTop sz="94660"/>
  </p:normalViewPr>
  <p:slideViewPr>
    <p:cSldViewPr>
      <p:cViewPr varScale="1">
        <p:scale>
          <a:sx n="82" d="100"/>
          <a:sy n="82" d="100"/>
        </p:scale>
        <p:origin x="1469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Instructions:</a:t>
            </a:r>
          </a:p>
          <a:p>
            <a:pPr marL="228600" indent="-228600">
              <a:buAutoNum type="arabicParenR"/>
            </a:pPr>
            <a:r>
              <a:rPr lang="en-GB" dirty="0"/>
              <a:t>Divide the class in to 2 groups</a:t>
            </a:r>
            <a:r>
              <a:rPr lang="en-GB" baseline="0" dirty="0"/>
              <a:t> one will be the proposers and the other opposes</a:t>
            </a:r>
          </a:p>
          <a:p>
            <a:pPr marL="228600" indent="-228600">
              <a:buAutoNum type="arabicParenR"/>
            </a:pPr>
            <a:r>
              <a:rPr lang="en-GB" baseline="0" dirty="0"/>
              <a:t>Provide 15 minutes for preparation.</a:t>
            </a:r>
          </a:p>
          <a:p>
            <a:pPr marL="228600" indent="-228600">
              <a:buAutoNum type="arabicParenR"/>
            </a:pPr>
            <a:r>
              <a:rPr lang="en-GB" baseline="0" dirty="0"/>
              <a:t>Each member of the group will have 1 minute to express their views/findings. (All members have to take part in the debate)</a:t>
            </a:r>
          </a:p>
          <a:p>
            <a:pPr marL="228600" indent="-228600">
              <a:buAutoNum type="arabicParenR"/>
            </a:pPr>
            <a:r>
              <a:rPr lang="en-GB" baseline="0" dirty="0"/>
              <a:t>No formal scoring is required, but scores will help to add an element of competitiveness and more engagement.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375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28/05/2020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YF2_FBCvXw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556" y="1268760"/>
            <a:ext cx="7992888" cy="4320480"/>
          </a:xfrm>
        </p:spPr>
        <p:txBody>
          <a:bodyPr>
            <a:normAutofit/>
          </a:bodyPr>
          <a:lstStyle/>
          <a:p>
            <a:r>
              <a:rPr lang="en-GB" altLang="en-US" sz="4000" b="1" dirty="0"/>
              <a:t>BA International Hotel Management</a:t>
            </a:r>
            <a:br>
              <a:rPr lang="en-GB" altLang="en-US" sz="4000" b="1" dirty="0"/>
            </a:br>
            <a:r>
              <a:rPr lang="en-GB" altLang="en-US" sz="4000" b="1" dirty="0"/>
              <a:t>M5X01924 </a:t>
            </a:r>
            <a:br>
              <a:rPr lang="en-GB" altLang="en-US" sz="4000" b="1" dirty="0"/>
            </a:br>
            <a:r>
              <a:rPr lang="en-GB" altLang="en-US" sz="4000" b="1" dirty="0"/>
              <a:t>Management and Organisational Behaviour</a:t>
            </a:r>
            <a:br>
              <a:rPr lang="en-GB" altLang="en-US" sz="4000" b="1" dirty="0"/>
            </a:br>
            <a:r>
              <a:rPr lang="en-GB" altLang="en-US" sz="4000" b="1" dirty="0"/>
              <a:t>Week 3 Lecture 1</a:t>
            </a:r>
            <a:endParaRPr lang="en-GB" altLang="en-US" sz="40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en-GB" sz="45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In this session, we will consider…..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96752"/>
            <a:ext cx="8579296" cy="4320481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>
                <a:latin typeface="+mj-lt"/>
              </a:rPr>
              <a:t>What is an organisation?</a:t>
            </a:r>
          </a:p>
          <a:p>
            <a:pPr marL="0" indent="0" algn="just">
              <a:buNone/>
            </a:pPr>
            <a:r>
              <a:rPr lang="en-GB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</a:rPr>
              <a:t>Types of Organisations</a:t>
            </a:r>
          </a:p>
          <a:p>
            <a:pPr marL="0" indent="0" algn="just">
              <a:buNone/>
            </a:pPr>
            <a:r>
              <a:rPr lang="en-GB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</a:rPr>
              <a:t>Organisational Environment</a:t>
            </a:r>
          </a:p>
          <a:p>
            <a:pPr marL="0" indent="0" algn="just">
              <a:buNone/>
            </a:pPr>
            <a:r>
              <a:rPr lang="en-US" dirty="0">
                <a:latin typeface="+mj-lt"/>
              </a:rPr>
              <a:t>Porter’s 5 forces</a:t>
            </a:r>
          </a:p>
          <a:p>
            <a:pPr marL="0" indent="0">
              <a:buNone/>
            </a:pPr>
            <a:endParaRPr lang="en-GB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7374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036496" cy="836712"/>
          </a:xfrm>
        </p:spPr>
        <p:txBody>
          <a:bodyPr>
            <a:normAutofit/>
          </a:bodyPr>
          <a:lstStyle/>
          <a:p>
            <a:r>
              <a:rPr lang="en-GB" sz="45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What is an organisation?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692696"/>
            <a:ext cx="8579296" cy="4824537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</a:rPr>
              <a:t>The planned co-ordination of the activities of a number of people for the achievement of some common, explicit purpose or goal, through division of labour and function, and through a hierarchy of authority and responsibility</a:t>
            </a:r>
            <a:endParaRPr lang="en-GB" sz="28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E23469-FC30-45FD-824C-23D1516148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1336" y="4221089"/>
            <a:ext cx="2661427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285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036496" cy="836712"/>
          </a:xfrm>
        </p:spPr>
        <p:txBody>
          <a:bodyPr>
            <a:normAutofit/>
          </a:bodyPr>
          <a:lstStyle/>
          <a:p>
            <a:r>
              <a:rPr lang="en-GB" sz="45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What is an organisation?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692696"/>
            <a:ext cx="8579296" cy="4824537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</a:rPr>
              <a:t>The organization of the 21st century will be characterized by unprecedented complexity and will require a different breed of leader.</a:t>
            </a:r>
            <a:endParaRPr lang="en-GB" sz="2800" dirty="0">
              <a:latin typeface="+mj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1085AF-D139-453E-B1B3-EE5F304E0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475" y="4021808"/>
            <a:ext cx="3057525" cy="149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121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036496" cy="836712"/>
          </a:xfrm>
        </p:spPr>
        <p:txBody>
          <a:bodyPr>
            <a:normAutofit/>
          </a:bodyPr>
          <a:lstStyle/>
          <a:p>
            <a:r>
              <a:rPr lang="en-GB" sz="45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What is an organisation?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692696"/>
            <a:ext cx="8579296" cy="4824537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</a:rPr>
              <a:t>The essence of organizations has shifted and will continue to shift from focusing on structure to capability. </a:t>
            </a:r>
            <a:endParaRPr lang="en-GB" sz="28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A12D3B-FF4A-4D5E-822C-782E18563F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698" y="4044746"/>
            <a:ext cx="302895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26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036496" cy="836712"/>
          </a:xfrm>
        </p:spPr>
        <p:txBody>
          <a:bodyPr>
            <a:normAutofit/>
          </a:bodyPr>
          <a:lstStyle/>
          <a:p>
            <a:r>
              <a:rPr lang="en-GB" sz="45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What is an organisation?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692696"/>
            <a:ext cx="8579296" cy="4824537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</a:rPr>
              <a:t>Capability represents what the organization is able to do and how it does it rather than the more visible picture of who reports to whom and which rules govern work . . . </a:t>
            </a:r>
            <a:endParaRPr lang="en-GB" sz="28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B7CD43-705B-447F-BB39-95EEC0A696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875" y="3933056"/>
            <a:ext cx="2143125" cy="171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56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036496" cy="836712"/>
          </a:xfrm>
        </p:spPr>
        <p:txBody>
          <a:bodyPr>
            <a:normAutofit/>
          </a:bodyPr>
          <a:lstStyle/>
          <a:p>
            <a:r>
              <a:rPr lang="en-GB" sz="45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What is an organisation?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692696"/>
            <a:ext cx="8579296" cy="4824537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</a:rPr>
              <a:t>. . . will operate in the future to identify and nurture a handful of critical capabilities</a:t>
            </a:r>
            <a:endParaRPr lang="en-GB" sz="28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B33CF9-D26C-4B02-AA1A-6E9D363E5A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998" y="4077072"/>
            <a:ext cx="2914650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675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7767"/>
            <a:ext cx="8229600" cy="710953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Types of Organisations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867A60EF-F189-4604-BFC1-F1D1848ADA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6626" y="908720"/>
            <a:ext cx="8947374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399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7767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Business Organisation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Please Complete the worksheet 1.1 on the Module and discuss your views with fellow students.</a:t>
            </a:r>
          </a:p>
        </p:txBody>
      </p:sp>
    </p:spTree>
    <p:extLst>
      <p:ext uri="{BB962C8B-B14F-4D97-AF65-F5344CB8AC3E}">
        <p14:creationId xmlns:p14="http://schemas.microsoft.com/office/powerpoint/2010/main" val="235219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7767"/>
            <a:ext cx="8229600" cy="710953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Business Environment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dirty="0"/>
              <a:t>A business does not operate in a vacuum. </a:t>
            </a:r>
          </a:p>
          <a:p>
            <a:pPr marL="0" indent="0" algn="just">
              <a:buNone/>
            </a:pPr>
            <a:r>
              <a:rPr lang="en-GB" dirty="0"/>
              <a:t>It has to act and react to what happens outside the factory and office walls (external factors or influences).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88BB6D-30AD-4970-85B1-DE5082BDA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005064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6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7767"/>
            <a:ext cx="8229600" cy="710953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Business Environment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dirty="0"/>
              <a:t>These will affect the main internal functions of the business and possibly the objectives of the business and its strategies.</a:t>
            </a:r>
          </a:p>
          <a:p>
            <a:pPr marL="0" indent="0" algn="just">
              <a:buNone/>
            </a:pPr>
            <a:r>
              <a:rPr lang="en-GB" dirty="0"/>
              <a:t>Anything that can impact on the activities of  a business 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7F2C65-FE8C-4365-8104-3A2255EB33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005064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822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7767"/>
            <a:ext cx="8229600" cy="710953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Elements of Business Environment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F40F920-859A-4054-88CE-160865EB3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71600" y="764704"/>
            <a:ext cx="7416824" cy="4751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125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08720"/>
          </a:xfrm>
        </p:spPr>
        <p:txBody>
          <a:bodyPr>
            <a:normAutofit/>
          </a:bodyPr>
          <a:lstStyle/>
          <a:p>
            <a:r>
              <a:rPr lang="en-GB" sz="40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Analysis of Business Environment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D664E8E-31BC-4BC4-AC6B-CDCB844250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1520" y="908722"/>
            <a:ext cx="8435280" cy="4607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09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92695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Analysis of Business Environment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B1722A1-405E-4493-A889-24047E4A8B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1520" y="728309"/>
            <a:ext cx="8435280" cy="47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028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porter's 5 fo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8913827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1988840"/>
            <a:ext cx="9143999" cy="2304256"/>
          </a:xfrm>
          <a:solidFill>
            <a:srgbClr val="000000">
              <a:alpha val="45882"/>
            </a:srgbClr>
          </a:solidFill>
          <a:effectLst>
            <a:softEdge rad="12700"/>
          </a:effectLst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What is Porter’s 5 forces?</a:t>
            </a:r>
          </a:p>
        </p:txBody>
      </p:sp>
    </p:spTree>
    <p:extLst>
      <p:ext uri="{BB962C8B-B14F-4D97-AF65-F5344CB8AC3E}">
        <p14:creationId xmlns:p14="http://schemas.microsoft.com/office/powerpoint/2010/main" val="2840778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sz="54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Background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609" y="1181696"/>
            <a:ext cx="8229600" cy="3917032"/>
          </a:xfrm>
        </p:spPr>
        <p:txBody>
          <a:bodyPr>
            <a:normAutofit/>
          </a:bodyPr>
          <a:lstStyle/>
          <a:p>
            <a:r>
              <a:rPr lang="en-GB" dirty="0"/>
              <a:t>Developed by renowned a professor - </a:t>
            </a:r>
            <a:r>
              <a:rPr lang="en-US" dirty="0"/>
              <a:t>Michael E. Porter in his book “Competitive Strategy: Techniques for Analyzing Industries and Competitors“ in 1980.</a:t>
            </a:r>
          </a:p>
        </p:txBody>
      </p:sp>
      <p:pic>
        <p:nvPicPr>
          <p:cNvPr id="1026" name="Picture 2" descr="Michael E. Porter — ICHOM – International Consortium for Health ...">
            <a:extLst>
              <a:ext uri="{FF2B5EF4-FFF2-40B4-BE49-F238E27FC236}">
                <a16:creationId xmlns:a16="http://schemas.microsoft.com/office/drawing/2014/main" id="{A116CC61-C29F-4A6A-A5CD-BFD970655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925" y="3056929"/>
            <a:ext cx="174307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67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n-GB" sz="5400" b="1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Background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>
            <a:normAutofit/>
          </a:bodyPr>
          <a:lstStyle/>
          <a:p>
            <a:r>
              <a:rPr lang="en-US" dirty="0"/>
              <a:t>Highly regarded as an important tool in analyzing the industry structure.</a:t>
            </a:r>
          </a:p>
          <a:p>
            <a:r>
              <a:rPr lang="en-US" dirty="0"/>
              <a:t>The model identifies the forces that shape an industry.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524A5E-56AC-48A6-83F2-C00A1C115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425" y="3645024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03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The 5 Forces</a:t>
            </a:r>
          </a:p>
        </p:txBody>
      </p:sp>
      <p:sp>
        <p:nvSpPr>
          <p:cNvPr id="6" name="Freeform 5"/>
          <p:cNvSpPr/>
          <p:nvPr/>
        </p:nvSpPr>
        <p:spPr>
          <a:xfrm>
            <a:off x="1523999" y="1397000"/>
            <a:ext cx="3048001" cy="2032001"/>
          </a:xfrm>
          <a:custGeom>
            <a:avLst/>
            <a:gdLst>
              <a:gd name="connsiteX0" fmla="*/ 0 w 2032000"/>
              <a:gd name="connsiteY0" fmla="*/ 0 h 3048000"/>
              <a:gd name="connsiteX1" fmla="*/ 1693327 w 2032000"/>
              <a:gd name="connsiteY1" fmla="*/ 0 h 3048000"/>
              <a:gd name="connsiteX2" fmla="*/ 2032000 w 2032000"/>
              <a:gd name="connsiteY2" fmla="*/ 338673 h 3048000"/>
              <a:gd name="connsiteX3" fmla="*/ 2032000 w 2032000"/>
              <a:gd name="connsiteY3" fmla="*/ 3048000 h 3048000"/>
              <a:gd name="connsiteX4" fmla="*/ 0 w 2032000"/>
              <a:gd name="connsiteY4" fmla="*/ 3048000 h 3048000"/>
              <a:gd name="connsiteX5" fmla="*/ 0 w 2032000"/>
              <a:gd name="connsiteY5" fmla="*/ 0 h 30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2000" h="3048000">
                <a:moveTo>
                  <a:pt x="0" y="3048000"/>
                </a:moveTo>
                <a:lnTo>
                  <a:pt x="0" y="508009"/>
                </a:lnTo>
                <a:cubicBezTo>
                  <a:pt x="0" y="227443"/>
                  <a:pt x="101086" y="0"/>
                  <a:pt x="225782" y="0"/>
                </a:cubicBezTo>
                <a:lnTo>
                  <a:pt x="2032000" y="0"/>
                </a:lnTo>
                <a:lnTo>
                  <a:pt x="2032000" y="3048000"/>
                </a:lnTo>
                <a:lnTo>
                  <a:pt x="0" y="304800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128015" rIns="128016" bIns="636017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/>
              <a:t>Bargaining power of Customers</a:t>
            </a:r>
          </a:p>
        </p:txBody>
      </p:sp>
      <p:sp>
        <p:nvSpPr>
          <p:cNvPr id="7" name="Freeform 6"/>
          <p:cNvSpPr/>
          <p:nvPr/>
        </p:nvSpPr>
        <p:spPr>
          <a:xfrm>
            <a:off x="4572000" y="1397000"/>
            <a:ext cx="3048000" cy="2032000"/>
          </a:xfrm>
          <a:custGeom>
            <a:avLst/>
            <a:gdLst>
              <a:gd name="connsiteX0" fmla="*/ 0 w 3048000"/>
              <a:gd name="connsiteY0" fmla="*/ 0 h 2032000"/>
              <a:gd name="connsiteX1" fmla="*/ 2709327 w 3048000"/>
              <a:gd name="connsiteY1" fmla="*/ 0 h 2032000"/>
              <a:gd name="connsiteX2" fmla="*/ 3048000 w 3048000"/>
              <a:gd name="connsiteY2" fmla="*/ 338673 h 2032000"/>
              <a:gd name="connsiteX3" fmla="*/ 3048000 w 3048000"/>
              <a:gd name="connsiteY3" fmla="*/ 2032000 h 2032000"/>
              <a:gd name="connsiteX4" fmla="*/ 0 w 3048000"/>
              <a:gd name="connsiteY4" fmla="*/ 2032000 h 2032000"/>
              <a:gd name="connsiteX5" fmla="*/ 0 w 3048000"/>
              <a:gd name="connsiteY5" fmla="*/ 0 h 20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48000" h="2032000">
                <a:moveTo>
                  <a:pt x="0" y="0"/>
                </a:moveTo>
                <a:lnTo>
                  <a:pt x="2709327" y="0"/>
                </a:lnTo>
                <a:cubicBezTo>
                  <a:pt x="2896371" y="0"/>
                  <a:pt x="3048000" y="151629"/>
                  <a:pt x="3048000" y="338673"/>
                </a:cubicBezTo>
                <a:lnTo>
                  <a:pt x="3048000" y="2032000"/>
                </a:lnTo>
                <a:lnTo>
                  <a:pt x="0" y="2032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3750088"/>
              <a:satOff val="-5627"/>
              <a:lumOff val="-915"/>
              <a:alphaOff val="0"/>
            </a:schemeClr>
          </a:fillRef>
          <a:effectRef idx="0">
            <a:schemeClr val="accent3">
              <a:hueOff val="3750088"/>
              <a:satOff val="-5627"/>
              <a:lumOff val="-91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128016" rIns="128016" bIns="636016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/>
              <a:t>Bargaining power of Suppliers</a:t>
            </a:r>
          </a:p>
        </p:txBody>
      </p:sp>
      <p:sp>
        <p:nvSpPr>
          <p:cNvPr id="8" name="Freeform 7"/>
          <p:cNvSpPr/>
          <p:nvPr/>
        </p:nvSpPr>
        <p:spPr>
          <a:xfrm>
            <a:off x="1524000" y="3428999"/>
            <a:ext cx="3048000" cy="2032001"/>
          </a:xfrm>
          <a:custGeom>
            <a:avLst/>
            <a:gdLst>
              <a:gd name="connsiteX0" fmla="*/ 0 w 3048000"/>
              <a:gd name="connsiteY0" fmla="*/ 0 h 2032000"/>
              <a:gd name="connsiteX1" fmla="*/ 2709327 w 3048000"/>
              <a:gd name="connsiteY1" fmla="*/ 0 h 2032000"/>
              <a:gd name="connsiteX2" fmla="*/ 3048000 w 3048000"/>
              <a:gd name="connsiteY2" fmla="*/ 338673 h 2032000"/>
              <a:gd name="connsiteX3" fmla="*/ 3048000 w 3048000"/>
              <a:gd name="connsiteY3" fmla="*/ 2032000 h 2032000"/>
              <a:gd name="connsiteX4" fmla="*/ 0 w 3048000"/>
              <a:gd name="connsiteY4" fmla="*/ 2032000 h 2032000"/>
              <a:gd name="connsiteX5" fmla="*/ 0 w 3048000"/>
              <a:gd name="connsiteY5" fmla="*/ 0 h 20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48000" h="2032000">
                <a:moveTo>
                  <a:pt x="3048000" y="2031999"/>
                </a:moveTo>
                <a:lnTo>
                  <a:pt x="338673" y="2031999"/>
                </a:lnTo>
                <a:cubicBezTo>
                  <a:pt x="151629" y="2031999"/>
                  <a:pt x="0" y="1880370"/>
                  <a:pt x="0" y="1693326"/>
                </a:cubicBezTo>
                <a:lnTo>
                  <a:pt x="0" y="1"/>
                </a:lnTo>
                <a:lnTo>
                  <a:pt x="3048000" y="1"/>
                </a:lnTo>
                <a:lnTo>
                  <a:pt x="3048000" y="203199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7500176"/>
              <a:satOff val="-11253"/>
              <a:lumOff val="-1830"/>
              <a:alphaOff val="0"/>
            </a:schemeClr>
          </a:fillRef>
          <a:effectRef idx="0">
            <a:schemeClr val="accent3">
              <a:hueOff val="7500176"/>
              <a:satOff val="-11253"/>
              <a:lumOff val="-183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5" tIns="636016" rIns="128016" bIns="128017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/>
              <a:t>Threat from substitutes</a:t>
            </a:r>
          </a:p>
        </p:txBody>
      </p:sp>
      <p:sp>
        <p:nvSpPr>
          <p:cNvPr id="9" name="Freeform 8"/>
          <p:cNvSpPr/>
          <p:nvPr/>
        </p:nvSpPr>
        <p:spPr>
          <a:xfrm>
            <a:off x="4574248" y="3429000"/>
            <a:ext cx="3048000" cy="2032000"/>
          </a:xfrm>
          <a:custGeom>
            <a:avLst/>
            <a:gdLst>
              <a:gd name="connsiteX0" fmla="*/ 0 w 2032000"/>
              <a:gd name="connsiteY0" fmla="*/ 0 h 3048000"/>
              <a:gd name="connsiteX1" fmla="*/ 1693327 w 2032000"/>
              <a:gd name="connsiteY1" fmla="*/ 0 h 3048000"/>
              <a:gd name="connsiteX2" fmla="*/ 2032000 w 2032000"/>
              <a:gd name="connsiteY2" fmla="*/ 338673 h 3048000"/>
              <a:gd name="connsiteX3" fmla="*/ 2032000 w 2032000"/>
              <a:gd name="connsiteY3" fmla="*/ 3048000 h 3048000"/>
              <a:gd name="connsiteX4" fmla="*/ 0 w 2032000"/>
              <a:gd name="connsiteY4" fmla="*/ 3048000 h 3048000"/>
              <a:gd name="connsiteX5" fmla="*/ 0 w 2032000"/>
              <a:gd name="connsiteY5" fmla="*/ 0 h 30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2000" h="3048000">
                <a:moveTo>
                  <a:pt x="2032000" y="1"/>
                </a:moveTo>
                <a:lnTo>
                  <a:pt x="2032000" y="2539990"/>
                </a:lnTo>
                <a:cubicBezTo>
                  <a:pt x="2032000" y="2820556"/>
                  <a:pt x="1930914" y="3047999"/>
                  <a:pt x="1806218" y="3047999"/>
                </a:cubicBezTo>
                <a:lnTo>
                  <a:pt x="0" y="3047999"/>
                </a:lnTo>
                <a:lnTo>
                  <a:pt x="0" y="1"/>
                </a:lnTo>
                <a:lnTo>
                  <a:pt x="2032000" y="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11250264"/>
              <a:satOff val="-16880"/>
              <a:lumOff val="-2745"/>
              <a:alphaOff val="0"/>
            </a:schemeClr>
          </a:fillRef>
          <a:effectRef idx="0">
            <a:schemeClr val="accent3">
              <a:hueOff val="11250264"/>
              <a:satOff val="-16880"/>
              <a:lumOff val="-274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636016" rIns="128016" bIns="128016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/>
              <a:t>Threat from new entrants</a:t>
            </a:r>
          </a:p>
        </p:txBody>
      </p:sp>
      <p:sp>
        <p:nvSpPr>
          <p:cNvPr id="10" name="Freeform 9"/>
          <p:cNvSpPr/>
          <p:nvPr/>
        </p:nvSpPr>
        <p:spPr>
          <a:xfrm>
            <a:off x="3201600" y="2852936"/>
            <a:ext cx="2736304" cy="1440160"/>
          </a:xfrm>
          <a:custGeom>
            <a:avLst/>
            <a:gdLst>
              <a:gd name="connsiteX0" fmla="*/ 0 w 1828800"/>
              <a:gd name="connsiteY0" fmla="*/ 169337 h 1016000"/>
              <a:gd name="connsiteX1" fmla="*/ 169337 w 1828800"/>
              <a:gd name="connsiteY1" fmla="*/ 0 h 1016000"/>
              <a:gd name="connsiteX2" fmla="*/ 1659463 w 1828800"/>
              <a:gd name="connsiteY2" fmla="*/ 0 h 1016000"/>
              <a:gd name="connsiteX3" fmla="*/ 1828800 w 1828800"/>
              <a:gd name="connsiteY3" fmla="*/ 169337 h 1016000"/>
              <a:gd name="connsiteX4" fmla="*/ 1828800 w 1828800"/>
              <a:gd name="connsiteY4" fmla="*/ 846663 h 1016000"/>
              <a:gd name="connsiteX5" fmla="*/ 1659463 w 1828800"/>
              <a:gd name="connsiteY5" fmla="*/ 1016000 h 1016000"/>
              <a:gd name="connsiteX6" fmla="*/ 169337 w 1828800"/>
              <a:gd name="connsiteY6" fmla="*/ 1016000 h 1016000"/>
              <a:gd name="connsiteX7" fmla="*/ 0 w 1828800"/>
              <a:gd name="connsiteY7" fmla="*/ 846663 h 1016000"/>
              <a:gd name="connsiteX8" fmla="*/ 0 w 1828800"/>
              <a:gd name="connsiteY8" fmla="*/ 169337 h 10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28800" h="1016000">
                <a:moveTo>
                  <a:pt x="0" y="169337"/>
                </a:moveTo>
                <a:cubicBezTo>
                  <a:pt x="0" y="75815"/>
                  <a:pt x="75815" y="0"/>
                  <a:pt x="169337" y="0"/>
                </a:cubicBezTo>
                <a:lnTo>
                  <a:pt x="1659463" y="0"/>
                </a:lnTo>
                <a:cubicBezTo>
                  <a:pt x="1752985" y="0"/>
                  <a:pt x="1828800" y="75815"/>
                  <a:pt x="1828800" y="169337"/>
                </a:cubicBezTo>
                <a:lnTo>
                  <a:pt x="1828800" y="846663"/>
                </a:lnTo>
                <a:cubicBezTo>
                  <a:pt x="1828800" y="940185"/>
                  <a:pt x="1752985" y="1016000"/>
                  <a:pt x="1659463" y="1016000"/>
                </a:cubicBezTo>
                <a:lnTo>
                  <a:pt x="169337" y="1016000"/>
                </a:lnTo>
                <a:cubicBezTo>
                  <a:pt x="75815" y="1016000"/>
                  <a:pt x="0" y="940185"/>
                  <a:pt x="0" y="846663"/>
                </a:cubicBezTo>
                <a:lnTo>
                  <a:pt x="0" y="1693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8177" tIns="118177" rIns="118177" bIns="118177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b="1" kern="1200" dirty="0"/>
              <a:t>Rivalry among existing competitors</a:t>
            </a:r>
          </a:p>
        </p:txBody>
      </p:sp>
    </p:spTree>
    <p:extLst>
      <p:ext uri="{BB962C8B-B14F-4D97-AF65-F5344CB8AC3E}">
        <p14:creationId xmlns:p14="http://schemas.microsoft.com/office/powerpoint/2010/main" val="203489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The 5 Forces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Professor Porter explains 5 forces in…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https://www.youtube.com/watch?v=mYF2_FBCvXw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66719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Read the report on Moodle on Costa coffee</a:t>
            </a:r>
          </a:p>
        </p:txBody>
      </p:sp>
    </p:spTree>
    <p:extLst>
      <p:ext uri="{BB962C8B-B14F-4D97-AF65-F5344CB8AC3E}">
        <p14:creationId xmlns:p14="http://schemas.microsoft.com/office/powerpoint/2010/main" val="16886565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txBody>
          <a:bodyPr>
            <a:noAutofit/>
          </a:bodyPr>
          <a:lstStyle/>
          <a:p>
            <a:r>
              <a:rPr lang="en-GB" sz="4600" b="1" dirty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Classroom Debate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Propose:</a:t>
            </a:r>
          </a:p>
          <a:p>
            <a:pPr marL="0" indent="0">
              <a:buNone/>
            </a:pPr>
            <a:r>
              <a:rPr lang="en-GB" dirty="0"/>
              <a:t>Porter’s 5 forces does </a:t>
            </a:r>
            <a:r>
              <a:rPr lang="en-GB" u="sng" dirty="0"/>
              <a:t>not</a:t>
            </a:r>
            <a:r>
              <a:rPr lang="en-GB" dirty="0"/>
              <a:t> impact the culture of an organisation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Oppose:</a:t>
            </a:r>
          </a:p>
          <a:p>
            <a:pPr marL="0" indent="0">
              <a:buNone/>
            </a:pPr>
            <a:r>
              <a:rPr lang="en-GB" dirty="0"/>
              <a:t>Porter’s 5 forces does impact the culture of an organisation</a:t>
            </a:r>
          </a:p>
        </p:txBody>
      </p:sp>
    </p:spTree>
    <p:extLst>
      <p:ext uri="{BB962C8B-B14F-4D97-AF65-F5344CB8AC3E}">
        <p14:creationId xmlns:p14="http://schemas.microsoft.com/office/powerpoint/2010/main" val="15209267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25432-1175-4309-B3A0-1AF07FEF4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5338936" cy="37730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Can you explain:</a:t>
            </a:r>
          </a:p>
          <a:p>
            <a:r>
              <a:rPr lang="en-GB" dirty="0"/>
              <a:t>What organisation is?</a:t>
            </a:r>
          </a:p>
          <a:p>
            <a:r>
              <a:rPr lang="en-GB" dirty="0"/>
              <a:t>Types of organisation?</a:t>
            </a:r>
          </a:p>
          <a:p>
            <a:r>
              <a:rPr lang="en-GB" dirty="0"/>
              <a:t>What is business environment?</a:t>
            </a:r>
          </a:p>
          <a:p>
            <a:r>
              <a:rPr lang="en-GB" dirty="0"/>
              <a:t>What are elements of business environment?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2FF307-FE3D-4D9A-A069-E9E8EBD14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716832"/>
            <a:ext cx="2178242" cy="1584176"/>
          </a:xfrm>
          <a:prstGeom prst="rect">
            <a:avLst/>
          </a:prstGeom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CF580A14-36BE-9447-B651-360E69D1A9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6136" y="3212976"/>
            <a:ext cx="3223438" cy="235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527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25432-1175-4309-B3A0-1AF07FEF4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5338936" cy="37730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Can you explain:</a:t>
            </a:r>
          </a:p>
          <a:p>
            <a:r>
              <a:rPr lang="en-GB" dirty="0"/>
              <a:t>What are the 5 forces?</a:t>
            </a:r>
          </a:p>
          <a:p>
            <a:r>
              <a:rPr lang="en-GB" dirty="0"/>
              <a:t>What are the factors that will influence the 5 forces?</a:t>
            </a:r>
          </a:p>
          <a:p>
            <a:r>
              <a:rPr lang="en-GB" dirty="0"/>
              <a:t>Does the 5 forces affect the culture of an organisation?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2FF307-FE3D-4D9A-A069-E9E8EBD14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716832"/>
            <a:ext cx="2178242" cy="1584176"/>
          </a:xfrm>
          <a:prstGeom prst="rect">
            <a:avLst/>
          </a:prstGeom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CF580A14-36BE-9447-B651-360E69D1A9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6136" y="3212976"/>
            <a:ext cx="3223438" cy="235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22847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Next 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3826768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The </a:t>
            </a:r>
            <a:r>
              <a:rPr lang="en-GB" sz="4000"/>
              <a:t>organisational Structures</a:t>
            </a:r>
            <a:endParaRPr lang="en-GB" sz="4800" b="1" dirty="0">
              <a:solidFill>
                <a:srgbClr val="00B050"/>
              </a:solidFill>
            </a:endParaRPr>
          </a:p>
        </p:txBody>
      </p:sp>
      <p:pic>
        <p:nvPicPr>
          <p:cNvPr id="4" name="Picture 2" descr="Image result for business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280" y="1106457"/>
            <a:ext cx="513772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63078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21913553D3EB4479A5F0D40DB0A3B87" ma:contentTypeVersion="7" ma:contentTypeDescription="Create a new document." ma:contentTypeScope="" ma:versionID="5c99d3f7400ecb08608f19776d26427f">
  <xsd:schema xmlns:xsd="http://www.w3.org/2001/XMLSchema" xmlns:xs="http://www.w3.org/2001/XMLSchema" xmlns:p="http://schemas.microsoft.com/office/2006/metadata/properties" xmlns:ns3="e2529e2e-246e-4beb-bcc0-0746cc8768ab" targetNamespace="http://schemas.microsoft.com/office/2006/metadata/properties" ma:root="true" ma:fieldsID="c65664f06f67c141f4e5f44021e00214" ns3:_="">
    <xsd:import namespace="e2529e2e-246e-4beb-bcc0-0746cc8768a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29e2e-246e-4beb-bcc0-0746cc8768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EventHashCode" ma:index="1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D497F2-CAD7-44AD-B30A-5363C40878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529e2e-246e-4beb-bcc0-0746cc8768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e2529e2e-246e-4beb-bcc0-0746cc8768ab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42015</TotalTime>
  <Words>554</Words>
  <Application>Microsoft Office PowerPoint</Application>
  <PresentationFormat>On-screen Show (4:3)</PresentationFormat>
  <Paragraphs>76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Myriad Pro</vt:lpstr>
      <vt:lpstr>20140311PresentationUWTSDTemplate</vt:lpstr>
      <vt:lpstr>BA International Hotel Management M5X01924  Management and Organisational Behaviour Week 3 Lecture 1</vt:lpstr>
      <vt:lpstr>In this session, we will consider…..</vt:lpstr>
      <vt:lpstr>What is an organisation?</vt:lpstr>
      <vt:lpstr>What is an organisation?</vt:lpstr>
      <vt:lpstr>What is an organisation?</vt:lpstr>
      <vt:lpstr>What is an organisation?</vt:lpstr>
      <vt:lpstr>What is an organisation?</vt:lpstr>
      <vt:lpstr>Types of Organisations</vt:lpstr>
      <vt:lpstr>Business Organisation</vt:lpstr>
      <vt:lpstr>Business Environment</vt:lpstr>
      <vt:lpstr>Business Environment</vt:lpstr>
      <vt:lpstr>Elements of Business Environment</vt:lpstr>
      <vt:lpstr>Analysis of Business Environment</vt:lpstr>
      <vt:lpstr>Analysis of Business Environment</vt:lpstr>
      <vt:lpstr>What is Porter’s 5 forces?</vt:lpstr>
      <vt:lpstr>Background Information</vt:lpstr>
      <vt:lpstr>Background Information</vt:lpstr>
      <vt:lpstr>The 5 Forces</vt:lpstr>
      <vt:lpstr>The 5 Forces</vt:lpstr>
      <vt:lpstr>Case Study</vt:lpstr>
      <vt:lpstr>Classroom Debate</vt:lpstr>
      <vt:lpstr>Summary</vt:lpstr>
      <vt:lpstr>Summary</vt:lpstr>
      <vt:lpstr>Next Session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Olu Adegbite</cp:lastModifiedBy>
  <cp:revision>177</cp:revision>
  <dcterms:created xsi:type="dcterms:W3CDTF">2015-04-14T15:21:28Z</dcterms:created>
  <dcterms:modified xsi:type="dcterms:W3CDTF">2020-05-28T01:27:42Z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0x010100321913553D3EB4479A5F0D40DB0A3B87</vt:lpwstr>
  </property>
</Properties>
</file>