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314" r:id="rId5"/>
    <p:sldId id="333" r:id="rId6"/>
    <p:sldId id="332" r:id="rId7"/>
    <p:sldId id="331" r:id="rId8"/>
    <p:sldId id="371" r:id="rId9"/>
    <p:sldId id="372" r:id="rId10"/>
    <p:sldId id="373" r:id="rId11"/>
    <p:sldId id="334" r:id="rId12"/>
    <p:sldId id="369" r:id="rId13"/>
    <p:sldId id="335" r:id="rId14"/>
    <p:sldId id="337" r:id="rId15"/>
    <p:sldId id="365" r:id="rId16"/>
    <p:sldId id="338" r:id="rId17"/>
    <p:sldId id="377" r:id="rId18"/>
    <p:sldId id="339" r:id="rId19"/>
    <p:sldId id="387" r:id="rId20"/>
    <p:sldId id="340" r:id="rId21"/>
    <p:sldId id="386" r:id="rId22"/>
    <p:sldId id="357" r:id="rId2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46190E8-F1FE-41B3-8D80-392FF179CF65}">
          <p14:sldIdLst>
            <p14:sldId id="314"/>
            <p14:sldId id="333"/>
            <p14:sldId id="332"/>
            <p14:sldId id="331"/>
            <p14:sldId id="371"/>
            <p14:sldId id="372"/>
            <p14:sldId id="373"/>
            <p14:sldId id="334"/>
            <p14:sldId id="369"/>
            <p14:sldId id="335"/>
            <p14:sldId id="337"/>
            <p14:sldId id="365"/>
            <p14:sldId id="338"/>
            <p14:sldId id="377"/>
            <p14:sldId id="339"/>
            <p14:sldId id="387"/>
            <p14:sldId id="340"/>
            <p14:sldId id="386"/>
            <p14:sldId id="357"/>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9" userDrawn="1">
          <p15:clr>
            <a:srgbClr val="A4A3A4"/>
          </p15:clr>
        </p15:guide>
        <p15:guide id="3" orient="horz" pos="3072">
          <p15:clr>
            <a:srgbClr val="A4A3A4"/>
          </p15:clr>
        </p15:guide>
        <p15:guide id="4"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0" autoAdjust="0"/>
    <p:restoredTop sz="79054" autoAdjust="0"/>
  </p:normalViewPr>
  <p:slideViewPr>
    <p:cSldViewPr>
      <p:cViewPr varScale="1">
        <p:scale>
          <a:sx n="71" d="100"/>
          <a:sy n="71" d="100"/>
        </p:scale>
        <p:origin x="1389" y="51"/>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2" d="100"/>
          <a:sy n="82" d="100"/>
        </p:scale>
        <p:origin x="-1788" y="-78"/>
      </p:cViewPr>
      <p:guideLst>
        <p:guide orient="horz" pos="3079"/>
        <p:guide pos="2119"/>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74" tIns="44887" rIns="89774" bIns="44887" rtlCol="0"/>
          <a:lstStyle>
            <a:lvl1pPr algn="r">
              <a:defRPr sz="1200"/>
            </a:lvl1pPr>
          </a:lstStyle>
          <a:p>
            <a:fld id="{96D292DE-8B7A-4254-AA83-74C1F4DD4AF0}" type="datetimeFigureOut">
              <a:rPr lang="en-GB" smtClean="0"/>
              <a:t>03/04/2019</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74" tIns="44887" rIns="89774" bIns="44887"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74" tIns="44887" rIns="89774" bIns="44887" rtlCol="0"/>
          <a:lstStyle>
            <a:lvl1pPr algn="r">
              <a:defRPr sz="1200"/>
            </a:lvl1pPr>
          </a:lstStyle>
          <a:p>
            <a:fld id="{6C2C9412-41A6-4553-B59C-789CBF87DFAB}" type="datetimeFigureOut">
              <a:rPr lang="en-GB" smtClean="0"/>
              <a:t>03/04/2019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74" tIns="44887" rIns="89774" bIns="44887"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74" tIns="44887" rIns="89774" bIns="44887"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74" tIns="44887" rIns="89774" bIns="44887" rtlCol="0" anchor="b"/>
          <a:lstStyle>
            <a:lvl1pPr algn="r">
              <a:defRPr sz="1200"/>
            </a:lvl1pPr>
          </a:lstStyle>
          <a:p>
            <a:fld id="{41E304AC-9FB3-44B6-B40A-869B48AC1C9B}" type="slidenum">
              <a:rPr lang="en-GB" smtClean="0"/>
              <a:t>‹#›</a:t>
            </a:fld>
            <a:endParaRPr lang="en-GB"/>
          </a:p>
        </p:txBody>
      </p:sp>
    </p:spTree>
    <p:extLst>
      <p:ext uri="{BB962C8B-B14F-4D97-AF65-F5344CB8AC3E}">
        <p14:creationId xmlns:p14="http://schemas.microsoft.com/office/powerpoint/2010/main" val="3354902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nibusinessinfo.co.uk/content/strategic-risk"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s://www.nibusinessinfo.co.uk/content/operational-risk" TargetMode="External"/><Relationship Id="rId5" Type="http://schemas.openxmlformats.org/officeDocument/2006/relationships/hyperlink" Target="https://www.nibusinessinfo.co.uk/content/financial-risk" TargetMode="External"/><Relationship Id="rId4" Type="http://schemas.openxmlformats.org/officeDocument/2006/relationships/hyperlink" Target="https://www.nibusinessinfo.co.uk/content/compliance-and-regulatory-risk"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a:t>
            </a:fld>
            <a:endParaRPr lang="en-GB"/>
          </a:p>
        </p:txBody>
      </p:sp>
    </p:spTree>
    <p:extLst>
      <p:ext uri="{BB962C8B-B14F-4D97-AF65-F5344CB8AC3E}">
        <p14:creationId xmlns:p14="http://schemas.microsoft.com/office/powerpoint/2010/main" val="1851668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a:t>
            </a:fld>
            <a:endParaRPr lang="en-GB"/>
          </a:p>
        </p:txBody>
      </p:sp>
    </p:spTree>
    <p:extLst>
      <p:ext uri="{BB962C8B-B14F-4D97-AF65-F5344CB8AC3E}">
        <p14:creationId xmlns:p14="http://schemas.microsoft.com/office/powerpoint/2010/main" val="2070772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a:t>
            </a:fld>
            <a:endParaRPr lang="en-GB"/>
          </a:p>
        </p:txBody>
      </p:sp>
    </p:spTree>
    <p:extLst>
      <p:ext uri="{BB962C8B-B14F-4D97-AF65-F5344CB8AC3E}">
        <p14:creationId xmlns:p14="http://schemas.microsoft.com/office/powerpoint/2010/main" val="11113239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8</a:t>
            </a:fld>
            <a:endParaRPr lang="en-GB"/>
          </a:p>
        </p:txBody>
      </p:sp>
    </p:spTree>
    <p:extLst>
      <p:ext uri="{BB962C8B-B14F-4D97-AF65-F5344CB8AC3E}">
        <p14:creationId xmlns:p14="http://schemas.microsoft.com/office/powerpoint/2010/main" val="2278712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9</a:t>
            </a:fld>
            <a:endParaRPr lang="en-GB"/>
          </a:p>
        </p:txBody>
      </p:sp>
    </p:spTree>
    <p:extLst>
      <p:ext uri="{BB962C8B-B14F-4D97-AF65-F5344CB8AC3E}">
        <p14:creationId xmlns:p14="http://schemas.microsoft.com/office/powerpoint/2010/main" val="34946321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10</a:t>
            </a:fld>
            <a:endParaRPr lang="en-GB"/>
          </a:p>
        </p:txBody>
      </p:sp>
    </p:spTree>
    <p:extLst>
      <p:ext uri="{BB962C8B-B14F-4D97-AF65-F5344CB8AC3E}">
        <p14:creationId xmlns:p14="http://schemas.microsoft.com/office/powerpoint/2010/main" val="28920039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Joseph </a:t>
            </a:r>
            <a:r>
              <a:rPr lang="en-GB" sz="1200" b="0" i="0" u="none" strike="noStrike" kern="1200" dirty="0" err="1" smtClean="0">
                <a:solidFill>
                  <a:schemeClr val="tx1"/>
                </a:solidFill>
                <a:effectLst/>
                <a:latin typeface="+mn-lt"/>
                <a:ea typeface="+mn-ea"/>
                <a:cs typeface="+mn-cs"/>
              </a:rPr>
              <a:t>Alois</a:t>
            </a:r>
            <a:r>
              <a:rPr lang="en-GB" sz="1200" b="0" i="0" u="none" strike="noStrike" kern="1200" dirty="0" smtClean="0">
                <a:solidFill>
                  <a:schemeClr val="tx1"/>
                </a:solidFill>
                <a:effectLst/>
                <a:latin typeface="+mn-lt"/>
                <a:ea typeface="+mn-ea"/>
                <a:cs typeface="+mn-cs"/>
              </a:rPr>
              <a:t> Schumpeter was an Austrian political economist. Born in Austria, he briefly served as Finance Minister of Austria in 1919. In 1932, he became a professor at Harvard University where he remained until the end of his career, eventually obtaining U.S. </a:t>
            </a:r>
            <a:r>
              <a:rPr lang="en-GB" sz="1200" b="0" i="0" u="none" strike="noStrike" kern="1200" smtClean="0">
                <a:solidFill>
                  <a:schemeClr val="tx1"/>
                </a:solidFill>
                <a:effectLst/>
                <a:latin typeface="+mn-lt"/>
                <a:ea typeface="+mn-ea"/>
                <a:cs typeface="+mn-cs"/>
              </a:rPr>
              <a:t>citizenship.</a:t>
            </a:r>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11</a:t>
            </a:fld>
            <a:endParaRPr lang="en-GB"/>
          </a:p>
        </p:txBody>
      </p:sp>
    </p:spTree>
    <p:extLst>
      <p:ext uri="{BB962C8B-B14F-4D97-AF65-F5344CB8AC3E}">
        <p14:creationId xmlns:p14="http://schemas.microsoft.com/office/powerpoint/2010/main" val="2469722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12</a:t>
            </a:fld>
            <a:endParaRPr lang="en-GB"/>
          </a:p>
        </p:txBody>
      </p:sp>
    </p:spTree>
    <p:extLst>
      <p:ext uri="{BB962C8B-B14F-4D97-AF65-F5344CB8AC3E}">
        <p14:creationId xmlns:p14="http://schemas.microsoft.com/office/powerpoint/2010/main" val="9079181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13</a:t>
            </a:fld>
            <a:endParaRPr lang="en-GB"/>
          </a:p>
        </p:txBody>
      </p:sp>
    </p:spTree>
    <p:extLst>
      <p:ext uri="{BB962C8B-B14F-4D97-AF65-F5344CB8AC3E}">
        <p14:creationId xmlns:p14="http://schemas.microsoft.com/office/powerpoint/2010/main" val="32011630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15</a:t>
            </a:fld>
            <a:endParaRPr lang="en-GB"/>
          </a:p>
        </p:txBody>
      </p:sp>
    </p:spTree>
    <p:extLst>
      <p:ext uri="{BB962C8B-B14F-4D97-AF65-F5344CB8AC3E}">
        <p14:creationId xmlns:p14="http://schemas.microsoft.com/office/powerpoint/2010/main" val="25177272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A </a:t>
            </a:r>
            <a:r>
              <a:rPr lang="en-GB" sz="1200" b="1" i="0" u="none" strike="noStrike" kern="1200" dirty="0" smtClean="0">
                <a:solidFill>
                  <a:schemeClr val="tx1"/>
                </a:solidFill>
                <a:effectLst/>
                <a:latin typeface="+mn-lt"/>
                <a:ea typeface="+mn-ea"/>
                <a:cs typeface="+mn-cs"/>
              </a:rPr>
              <a:t>business risk</a:t>
            </a:r>
            <a:r>
              <a:rPr lang="en-GB" sz="1200" b="0" i="0" u="none" strike="noStrike" kern="1200" dirty="0" smtClean="0">
                <a:solidFill>
                  <a:schemeClr val="tx1"/>
                </a:solidFill>
                <a:effectLst/>
                <a:latin typeface="+mn-lt"/>
                <a:ea typeface="+mn-ea"/>
                <a:cs typeface="+mn-cs"/>
              </a:rPr>
              <a:t> is a future possibility that may prevent you from achieving a business goal. The risks facing a typical business are broad and include things that you can control such as your strategy and things beyond your control such as the global economy. </a:t>
            </a:r>
          </a:p>
          <a:p>
            <a:r>
              <a:rPr lang="en-GB" sz="1200" b="0" i="0" u="none" strike="noStrike" kern="1200" dirty="0" smtClean="0">
                <a:solidFill>
                  <a:schemeClr val="tx1"/>
                </a:solidFill>
                <a:effectLst/>
                <a:latin typeface="+mn-lt"/>
                <a:ea typeface="+mn-ea"/>
                <a:cs typeface="+mn-cs"/>
              </a:rPr>
              <a:t>There is a strong relationship between risk and reward. It's generally impossible to achieve business gains without taking on at least some risk. Therefore, the purpose of risk management isn't to completely eliminate risk. </a:t>
            </a:r>
          </a:p>
          <a:p>
            <a:endParaRPr lang="en-GB" sz="1200" b="0" i="0" u="none" strike="noStrike" kern="1200" dirty="0" smtClean="0">
              <a:solidFill>
                <a:schemeClr val="tx1"/>
              </a:solidFill>
              <a:effectLst/>
              <a:latin typeface="+mn-lt"/>
              <a:ea typeface="+mn-ea"/>
              <a:cs typeface="+mn-cs"/>
            </a:endParaRPr>
          </a:p>
          <a:p>
            <a:r>
              <a:rPr lang="en-GB" sz="1200" b="1" i="0" u="none" strike="noStrike" kern="1200" dirty="0" smtClean="0">
                <a:solidFill>
                  <a:schemeClr val="tx1"/>
                </a:solidFill>
                <a:effectLst/>
                <a:latin typeface="+mn-lt"/>
                <a:ea typeface="+mn-ea"/>
                <a:cs typeface="+mn-cs"/>
              </a:rPr>
              <a:t>Competitive Risk</a:t>
            </a:r>
          </a:p>
          <a:p>
            <a:r>
              <a:rPr lang="en-GB" sz="1200" b="0" i="0" u="none" strike="noStrike" kern="1200" dirty="0" smtClean="0">
                <a:solidFill>
                  <a:schemeClr val="tx1"/>
                </a:solidFill>
                <a:effectLst/>
                <a:latin typeface="+mn-lt"/>
                <a:ea typeface="+mn-ea"/>
                <a:cs typeface="+mn-cs"/>
              </a:rPr>
              <a:t>The risk that your competition will gain advantages over you that prevent you from reaching your goals. For example, competitors that have a fundamentally cheaper cost base or a better product.</a:t>
            </a:r>
            <a:br>
              <a:rPr lang="en-GB" sz="1200" b="0" i="0" u="none" strike="noStrike" kern="1200" dirty="0" smtClean="0">
                <a:solidFill>
                  <a:schemeClr val="tx1"/>
                </a:solidFill>
                <a:effectLst/>
                <a:latin typeface="+mn-lt"/>
                <a:ea typeface="+mn-ea"/>
                <a:cs typeface="+mn-cs"/>
              </a:rPr>
            </a:br>
            <a:r>
              <a:rPr lang="en-GB" sz="1200" b="1" i="0" u="none" strike="noStrike" kern="1200" dirty="0" smtClean="0">
                <a:solidFill>
                  <a:schemeClr val="tx1"/>
                </a:solidFill>
                <a:effectLst/>
                <a:latin typeface="+mn-lt"/>
                <a:ea typeface="+mn-ea"/>
                <a:cs typeface="+mn-cs"/>
              </a:rPr>
              <a:t>Economic Risk</a:t>
            </a:r>
          </a:p>
          <a:p>
            <a:r>
              <a:rPr lang="en-GB" sz="1200" b="0" i="0" u="none" strike="noStrike" kern="1200" dirty="0" smtClean="0">
                <a:solidFill>
                  <a:schemeClr val="tx1"/>
                </a:solidFill>
                <a:effectLst/>
                <a:latin typeface="+mn-lt"/>
                <a:ea typeface="+mn-ea"/>
                <a:cs typeface="+mn-cs"/>
              </a:rPr>
              <a:t>The possibility that conditions in the economy will increase your costs or reduce your sales.</a:t>
            </a:r>
          </a:p>
          <a:p>
            <a:r>
              <a:rPr lang="en-GB" sz="1200" b="1" i="0" u="none" strike="noStrike" kern="1200" dirty="0" smtClean="0">
                <a:solidFill>
                  <a:schemeClr val="tx1"/>
                </a:solidFill>
                <a:effectLst/>
                <a:latin typeface="+mn-lt"/>
                <a:ea typeface="+mn-ea"/>
                <a:cs typeface="+mn-cs"/>
              </a:rPr>
              <a:t>Legal Risk</a:t>
            </a:r>
          </a:p>
          <a:p>
            <a:r>
              <a:rPr lang="en-GB" sz="1200" b="0" i="0" u="none" strike="noStrike" kern="1200" dirty="0" smtClean="0">
                <a:solidFill>
                  <a:schemeClr val="tx1"/>
                </a:solidFill>
                <a:effectLst/>
                <a:latin typeface="+mn-lt"/>
                <a:ea typeface="+mn-ea"/>
                <a:cs typeface="+mn-cs"/>
              </a:rPr>
              <a:t>The chance that new regulations will disrupt your business or that you will incur expenses and losses due to a legal dispute</a:t>
            </a:r>
          </a:p>
          <a:p>
            <a:r>
              <a:rPr lang="en-GB" sz="1200" b="1" i="0" u="none" strike="noStrike" kern="1200" dirty="0" smtClean="0">
                <a:solidFill>
                  <a:schemeClr val="tx1"/>
                </a:solidFill>
                <a:effectLst/>
                <a:latin typeface="+mn-lt"/>
                <a:ea typeface="+mn-ea"/>
                <a:cs typeface="+mn-cs"/>
              </a:rPr>
              <a:t>Reputational risk </a:t>
            </a:r>
            <a:r>
              <a:rPr lang="en-GB" sz="1200" b="0" i="0" u="none" strike="noStrike" kern="1200" dirty="0" smtClean="0">
                <a:solidFill>
                  <a:schemeClr val="tx1"/>
                </a:solidFill>
                <a:effectLst/>
                <a:latin typeface="+mn-lt"/>
                <a:ea typeface="+mn-ea"/>
                <a:cs typeface="+mn-cs"/>
              </a:rPr>
              <a:t>is the chance of losses due to a declining reputation as a result of practices or incidents that are perceived as dishonest, disrespectful or incompetent. The term tends to be used to describe the risk of a serious loss of confidence in an organization rather than a minor decline in reputation.</a:t>
            </a:r>
          </a:p>
          <a:p>
            <a:endParaRPr lang="en-GB" sz="1200" b="0" i="0" u="none" strike="noStrike" kern="1200" dirty="0" smtClean="0">
              <a:solidFill>
                <a:schemeClr val="tx1"/>
              </a:solidFill>
              <a:effectLst/>
              <a:latin typeface="+mn-lt"/>
              <a:ea typeface="+mn-ea"/>
              <a:cs typeface="+mn-cs"/>
            </a:endParaRPr>
          </a:p>
          <a:p>
            <a:endParaRPr lang="en-GB" sz="1200" b="0" i="0" u="none" strike="noStrike" kern="1200" dirty="0" smtClean="0">
              <a:solidFill>
                <a:schemeClr val="tx1"/>
              </a:solidFill>
              <a:effectLst/>
              <a:latin typeface="+mn-lt"/>
              <a:ea typeface="+mn-ea"/>
              <a:cs typeface="+mn-cs"/>
            </a:endParaRPr>
          </a:p>
          <a:p>
            <a:endParaRPr lang="en-GB" sz="1200" b="0" i="0" u="none" strike="noStrik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16</a:t>
            </a:fld>
            <a:endParaRPr lang="en-GB"/>
          </a:p>
        </p:txBody>
      </p:sp>
    </p:spTree>
    <p:extLst>
      <p:ext uri="{BB962C8B-B14F-4D97-AF65-F5344CB8AC3E}">
        <p14:creationId xmlns:p14="http://schemas.microsoft.com/office/powerpoint/2010/main" val="33781770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17</a:t>
            </a:fld>
            <a:endParaRPr lang="en-GB"/>
          </a:p>
        </p:txBody>
      </p:sp>
    </p:spTree>
    <p:extLst>
      <p:ext uri="{BB962C8B-B14F-4D97-AF65-F5344CB8AC3E}">
        <p14:creationId xmlns:p14="http://schemas.microsoft.com/office/powerpoint/2010/main" val="1575992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smtClean="0">
                <a:solidFill>
                  <a:schemeClr val="tx1"/>
                </a:solidFill>
                <a:effectLst/>
                <a:latin typeface="+mn-lt"/>
                <a:ea typeface="+mn-ea"/>
                <a:cs typeface="+mn-cs"/>
              </a:rPr>
              <a:t>The main four types of risk are:</a:t>
            </a:r>
          </a:p>
          <a:p>
            <a:pPr fontAlgn="base"/>
            <a:r>
              <a:rPr lang="en-GB" sz="1200" b="1" i="0" u="none" strike="noStrike" kern="1200" dirty="0" smtClean="0">
                <a:solidFill>
                  <a:schemeClr val="tx1"/>
                </a:solidFill>
                <a:effectLst/>
                <a:latin typeface="+mn-lt"/>
                <a:ea typeface="+mn-ea"/>
                <a:cs typeface="+mn-cs"/>
                <a:hlinkClick r:id="rId3" tooltip="Understand what strategic risk is and its potential impact on your business"/>
              </a:rPr>
              <a:t>strategic risk</a:t>
            </a:r>
            <a:r>
              <a:rPr lang="en-GB" sz="1200" b="0" i="0" u="none" strike="noStrike" kern="1200" dirty="0" smtClean="0">
                <a:solidFill>
                  <a:schemeClr val="tx1"/>
                </a:solidFill>
                <a:effectLst/>
                <a:latin typeface="+mn-lt"/>
                <a:ea typeface="+mn-ea"/>
                <a:cs typeface="+mn-cs"/>
              </a:rPr>
              <a:t> - </a:t>
            </a:r>
            <a:r>
              <a:rPr lang="en-GB" sz="1200" b="0" i="0" u="none" strike="noStrike" kern="1200" dirty="0" err="1" smtClean="0">
                <a:solidFill>
                  <a:schemeClr val="tx1"/>
                </a:solidFill>
                <a:effectLst/>
                <a:latin typeface="+mn-lt"/>
                <a:ea typeface="+mn-ea"/>
                <a:cs typeface="+mn-cs"/>
              </a:rPr>
              <a:t>eg</a:t>
            </a:r>
            <a:r>
              <a:rPr lang="en-GB" sz="1200" b="0" i="0" u="none" strike="noStrike" kern="1200" dirty="0" smtClean="0">
                <a:solidFill>
                  <a:schemeClr val="tx1"/>
                </a:solidFill>
                <a:effectLst/>
                <a:latin typeface="+mn-lt"/>
                <a:ea typeface="+mn-ea"/>
                <a:cs typeface="+mn-cs"/>
              </a:rPr>
              <a:t> a competitor coming on to the market</a:t>
            </a:r>
          </a:p>
          <a:p>
            <a:pPr fontAlgn="base"/>
            <a:r>
              <a:rPr lang="en-GB" sz="1200" b="1" i="0" u="none" strike="noStrike" kern="1200" dirty="0" smtClean="0">
                <a:solidFill>
                  <a:schemeClr val="tx1"/>
                </a:solidFill>
                <a:effectLst/>
                <a:latin typeface="+mn-lt"/>
                <a:ea typeface="+mn-ea"/>
                <a:cs typeface="+mn-cs"/>
                <a:hlinkClick r:id="rId4" tooltip="Find out about the common compliance and regulatory risks that could potentially impact your business"/>
              </a:rPr>
              <a:t>compliance and regulatory risk</a:t>
            </a:r>
            <a:r>
              <a:rPr lang="en-GB" sz="1200" b="0" i="0" u="none" strike="noStrike" kern="1200" dirty="0" smtClean="0">
                <a:solidFill>
                  <a:schemeClr val="tx1"/>
                </a:solidFill>
                <a:effectLst/>
                <a:latin typeface="+mn-lt"/>
                <a:ea typeface="+mn-ea"/>
                <a:cs typeface="+mn-cs"/>
              </a:rPr>
              <a:t> - </a:t>
            </a:r>
            <a:r>
              <a:rPr lang="en-GB" sz="1200" b="0" i="0" u="none" strike="noStrike" kern="1200" dirty="0" err="1" smtClean="0">
                <a:solidFill>
                  <a:schemeClr val="tx1"/>
                </a:solidFill>
                <a:effectLst/>
                <a:latin typeface="+mn-lt"/>
                <a:ea typeface="+mn-ea"/>
                <a:cs typeface="+mn-cs"/>
              </a:rPr>
              <a:t>eg</a:t>
            </a:r>
            <a:r>
              <a:rPr lang="en-GB" sz="1200" b="0" i="0" u="none" strike="noStrike" kern="1200" dirty="0" smtClean="0">
                <a:solidFill>
                  <a:schemeClr val="tx1"/>
                </a:solidFill>
                <a:effectLst/>
                <a:latin typeface="+mn-lt"/>
                <a:ea typeface="+mn-ea"/>
                <a:cs typeface="+mn-cs"/>
              </a:rPr>
              <a:t> introduction of new rules or legislation</a:t>
            </a:r>
          </a:p>
          <a:p>
            <a:pPr fontAlgn="base"/>
            <a:r>
              <a:rPr lang="en-GB" sz="1200" b="1" i="0" u="none" strike="noStrike" kern="1200" dirty="0" smtClean="0">
                <a:solidFill>
                  <a:schemeClr val="tx1"/>
                </a:solidFill>
                <a:effectLst/>
                <a:latin typeface="+mn-lt"/>
                <a:ea typeface="+mn-ea"/>
                <a:cs typeface="+mn-cs"/>
                <a:hlinkClick r:id="rId5" tooltip="Introduction to most common types of financial risk that your business could be exposed to"/>
              </a:rPr>
              <a:t>financial risk</a:t>
            </a:r>
            <a:r>
              <a:rPr lang="en-GB" sz="1200" b="0" i="0" u="none" strike="noStrike" kern="1200" dirty="0" smtClean="0">
                <a:solidFill>
                  <a:schemeClr val="tx1"/>
                </a:solidFill>
                <a:effectLst/>
                <a:latin typeface="+mn-lt"/>
                <a:ea typeface="+mn-ea"/>
                <a:cs typeface="+mn-cs"/>
              </a:rPr>
              <a:t> - </a:t>
            </a:r>
            <a:r>
              <a:rPr lang="en-GB" sz="1200" b="0" i="0" u="none" strike="noStrike" kern="1200" dirty="0" err="1" smtClean="0">
                <a:solidFill>
                  <a:schemeClr val="tx1"/>
                </a:solidFill>
                <a:effectLst/>
                <a:latin typeface="+mn-lt"/>
                <a:ea typeface="+mn-ea"/>
                <a:cs typeface="+mn-cs"/>
              </a:rPr>
              <a:t>eg</a:t>
            </a:r>
            <a:r>
              <a:rPr lang="en-GB" sz="1200" b="0" i="0" u="none" strike="noStrike" kern="1200" dirty="0" smtClean="0">
                <a:solidFill>
                  <a:schemeClr val="tx1"/>
                </a:solidFill>
                <a:effectLst/>
                <a:latin typeface="+mn-lt"/>
                <a:ea typeface="+mn-ea"/>
                <a:cs typeface="+mn-cs"/>
              </a:rPr>
              <a:t> interest rate rise on your business loan or a non-paying customer</a:t>
            </a:r>
          </a:p>
          <a:p>
            <a:pPr fontAlgn="base"/>
            <a:r>
              <a:rPr lang="en-GB" sz="1200" b="1" i="0" u="none" strike="noStrike" kern="1200" dirty="0" smtClean="0">
                <a:solidFill>
                  <a:schemeClr val="tx1"/>
                </a:solidFill>
                <a:effectLst/>
                <a:latin typeface="+mn-lt"/>
                <a:ea typeface="+mn-ea"/>
                <a:cs typeface="+mn-cs"/>
                <a:hlinkClick r:id="rId6" tooltip="Find out about the types and common sources of operational risk in business"/>
              </a:rPr>
              <a:t>operational risk</a:t>
            </a:r>
            <a:r>
              <a:rPr lang="en-GB" sz="1200" b="0" i="0" u="none" strike="noStrike" kern="1200" dirty="0" smtClean="0">
                <a:solidFill>
                  <a:schemeClr val="tx1"/>
                </a:solidFill>
                <a:effectLst/>
                <a:latin typeface="+mn-lt"/>
                <a:ea typeface="+mn-ea"/>
                <a:cs typeface="+mn-cs"/>
              </a:rPr>
              <a:t> - </a:t>
            </a:r>
            <a:r>
              <a:rPr lang="en-GB" sz="1200" b="0" i="0" u="none" strike="noStrike" kern="1200" dirty="0" err="1" smtClean="0">
                <a:solidFill>
                  <a:schemeClr val="tx1"/>
                </a:solidFill>
                <a:effectLst/>
                <a:latin typeface="+mn-lt"/>
                <a:ea typeface="+mn-ea"/>
                <a:cs typeface="+mn-cs"/>
              </a:rPr>
              <a:t>eg</a:t>
            </a:r>
            <a:r>
              <a:rPr lang="en-GB" sz="1200" b="0" i="0" u="none" strike="noStrike" kern="1200" dirty="0" smtClean="0">
                <a:solidFill>
                  <a:schemeClr val="tx1"/>
                </a:solidFill>
                <a:effectLst/>
                <a:latin typeface="+mn-lt"/>
                <a:ea typeface="+mn-ea"/>
                <a:cs typeface="+mn-cs"/>
              </a:rPr>
              <a:t> the breakdown or theft of key equipment</a:t>
            </a:r>
          </a:p>
          <a:p>
            <a:pPr fontAlgn="base"/>
            <a:r>
              <a:rPr lang="en-GB" sz="1200" b="0" i="0" u="none" strike="noStrike" kern="1200" dirty="0" smtClean="0">
                <a:solidFill>
                  <a:schemeClr val="tx1"/>
                </a:solidFill>
                <a:effectLst/>
                <a:latin typeface="+mn-lt"/>
                <a:ea typeface="+mn-ea"/>
                <a:cs typeface="+mn-cs"/>
              </a:rPr>
              <a:t>These categories of risks are not rigid and some parts of your business may fall into more than one category. The risks attached to data protection, for example, could be considered when reviewing both your operations and your business' compliance.</a:t>
            </a:r>
          </a:p>
          <a:p>
            <a:pPr fontAlgn="base"/>
            <a:endParaRPr lang="en-GB" sz="1200" b="0" i="0" u="none" strike="noStrike" kern="1200" dirty="0" smtClean="0">
              <a:solidFill>
                <a:schemeClr val="tx1"/>
              </a:solidFill>
              <a:effectLst/>
              <a:latin typeface="+mn-lt"/>
              <a:ea typeface="+mn-ea"/>
              <a:cs typeface="+mn-cs"/>
            </a:endParaRPr>
          </a:p>
          <a:p>
            <a:pPr fontAlgn="base"/>
            <a:r>
              <a:rPr lang="en-GB" sz="1200" b="0" i="0" u="none" strike="noStrike" kern="1200" dirty="0" smtClean="0">
                <a:solidFill>
                  <a:schemeClr val="tx1"/>
                </a:solidFill>
                <a:effectLst/>
                <a:latin typeface="+mn-lt"/>
                <a:ea typeface="+mn-ea"/>
                <a:cs typeface="+mn-cs"/>
              </a:rPr>
              <a:t>Other sources of business risk</a:t>
            </a:r>
          </a:p>
          <a:p>
            <a:pPr fontAlgn="base"/>
            <a:r>
              <a:rPr lang="en-GB" sz="1200" b="0" i="0" u="none" strike="noStrike" kern="1200" dirty="0" smtClean="0">
                <a:solidFill>
                  <a:schemeClr val="tx1"/>
                </a:solidFill>
                <a:effectLst/>
                <a:latin typeface="+mn-lt"/>
                <a:ea typeface="+mn-ea"/>
                <a:cs typeface="+mn-cs"/>
              </a:rPr>
              <a:t>Other factors can present certain threats to your business, including:</a:t>
            </a:r>
          </a:p>
          <a:p>
            <a:pPr fontAlgn="base"/>
            <a:r>
              <a:rPr lang="en-GB" sz="1200" b="0" i="0" u="none" strike="noStrike" kern="1200" dirty="0" smtClean="0">
                <a:solidFill>
                  <a:schemeClr val="tx1"/>
                </a:solidFill>
                <a:effectLst/>
                <a:latin typeface="+mn-lt"/>
                <a:ea typeface="+mn-ea"/>
                <a:cs typeface="+mn-cs"/>
              </a:rPr>
              <a:t>environmental risks, such as natural disasters</a:t>
            </a:r>
          </a:p>
          <a:p>
            <a:pPr fontAlgn="base"/>
            <a:r>
              <a:rPr lang="en-GB" sz="1200" b="0" i="0" u="none" strike="noStrike" kern="1200" dirty="0" smtClean="0">
                <a:solidFill>
                  <a:schemeClr val="tx1"/>
                </a:solidFill>
                <a:effectLst/>
                <a:latin typeface="+mn-lt"/>
                <a:ea typeface="+mn-ea"/>
                <a:cs typeface="+mn-cs"/>
              </a:rPr>
              <a:t>employee risk management, </a:t>
            </a:r>
            <a:r>
              <a:rPr lang="en-GB" sz="1200" b="0" i="0" u="none" strike="noStrike" kern="1200" dirty="0" err="1" smtClean="0">
                <a:solidFill>
                  <a:schemeClr val="tx1"/>
                </a:solidFill>
                <a:effectLst/>
                <a:latin typeface="+mn-lt"/>
                <a:ea typeface="+mn-ea"/>
                <a:cs typeface="+mn-cs"/>
              </a:rPr>
              <a:t>eg</a:t>
            </a:r>
            <a:r>
              <a:rPr lang="en-GB" sz="1200" b="0" i="0" u="none" strike="noStrike" kern="1200" dirty="0" smtClean="0">
                <a:solidFill>
                  <a:schemeClr val="tx1"/>
                </a:solidFill>
                <a:effectLst/>
                <a:latin typeface="+mn-lt"/>
                <a:ea typeface="+mn-ea"/>
                <a:cs typeface="+mn-cs"/>
              </a:rPr>
              <a:t> maintaining sufficient staff numbers and cover, employee safety and up-to-date skills</a:t>
            </a:r>
          </a:p>
          <a:p>
            <a:pPr fontAlgn="base"/>
            <a:r>
              <a:rPr lang="en-GB" sz="1200" b="0" i="0" u="none" strike="noStrike" kern="1200" dirty="0" smtClean="0">
                <a:solidFill>
                  <a:schemeClr val="tx1"/>
                </a:solidFill>
                <a:effectLst/>
                <a:latin typeface="+mn-lt"/>
                <a:ea typeface="+mn-ea"/>
                <a:cs typeface="+mn-cs"/>
              </a:rPr>
              <a:t>political and economic instability in any foreign markets you export goods to</a:t>
            </a:r>
          </a:p>
          <a:p>
            <a:pPr fontAlgn="base"/>
            <a:r>
              <a:rPr lang="en-GB" sz="1200" b="0" i="0" u="none" strike="noStrike" kern="1200" dirty="0" smtClean="0">
                <a:solidFill>
                  <a:schemeClr val="tx1"/>
                </a:solidFill>
                <a:effectLst/>
                <a:latin typeface="+mn-lt"/>
                <a:ea typeface="+mn-ea"/>
                <a:cs typeface="+mn-cs"/>
              </a:rPr>
              <a:t>health and safety risks – </a:t>
            </a:r>
          </a:p>
          <a:p>
            <a:pPr fontAlgn="base"/>
            <a:r>
              <a:rPr lang="en-GB" sz="1200" b="0" i="0" u="none" strike="noStrike" kern="1200" dirty="0" smtClean="0">
                <a:solidFill>
                  <a:schemeClr val="tx1"/>
                </a:solidFill>
                <a:effectLst/>
                <a:latin typeface="+mn-lt"/>
                <a:ea typeface="+mn-ea"/>
                <a:cs typeface="+mn-cs"/>
              </a:rPr>
              <a:t>commercial risks, including the failure of key suppliers or customers</a:t>
            </a:r>
          </a:p>
          <a:p>
            <a:pPr fontAlgn="base"/>
            <a:endParaRPr lang="en-GB" sz="1200" b="0" i="0" u="none" strike="noStrike" kern="1200" dirty="0" smtClean="0">
              <a:solidFill>
                <a:schemeClr val="tx1"/>
              </a:solidFill>
              <a:effectLst/>
              <a:latin typeface="+mn-lt"/>
              <a:ea typeface="+mn-ea"/>
              <a:cs typeface="+mn-cs"/>
            </a:endParaRPr>
          </a:p>
          <a:p>
            <a:pPr fontAlgn="base"/>
            <a:endParaRPr lang="en-GB" sz="1200" b="0" i="0" u="none" strike="noStrike" kern="1200" dirty="0" smtClean="0">
              <a:solidFill>
                <a:schemeClr val="tx1"/>
              </a:solidFill>
              <a:effectLst/>
              <a:latin typeface="+mn-lt"/>
              <a:ea typeface="+mn-ea"/>
              <a:cs typeface="+mn-cs"/>
            </a:endParaRPr>
          </a:p>
          <a:p>
            <a:pPr fontAlgn="base"/>
            <a:endParaRPr lang="en-GB" sz="1200" b="0" i="0" u="none" strike="noStrik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18</a:t>
            </a:fld>
            <a:endParaRPr lang="en-GB"/>
          </a:p>
        </p:txBody>
      </p:sp>
    </p:spTree>
    <p:extLst>
      <p:ext uri="{BB962C8B-B14F-4D97-AF65-F5344CB8AC3E}">
        <p14:creationId xmlns:p14="http://schemas.microsoft.com/office/powerpoint/2010/main" val="9781934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19</a:t>
            </a:fld>
            <a:endParaRPr lang="en-GB"/>
          </a:p>
        </p:txBody>
      </p:sp>
    </p:spTree>
    <p:extLst>
      <p:ext uri="{BB962C8B-B14F-4D97-AF65-F5344CB8AC3E}">
        <p14:creationId xmlns:p14="http://schemas.microsoft.com/office/powerpoint/2010/main" val="41437063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03/04/2019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03/04/2019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03/04/2019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03/04/2019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03/04/2019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YA-A5FOj0lo"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vtpLgah3VoY"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nUj64GrZBW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altLang="en-US" b="1" dirty="0" smtClean="0">
                <a:solidFill>
                  <a:schemeClr val="bg1"/>
                </a:solidFill>
                <a:latin typeface="Arial" panose="020B0604020202020204" pitchFamily="34" charset="0"/>
                <a:cs typeface="Arial" panose="020B0604020202020204" pitchFamily="34" charset="0"/>
              </a:rPr>
              <a:t>EAEE6004/C</a:t>
            </a:r>
            <a:r>
              <a:rPr lang="en-US" altLang="en-US" b="1" dirty="0">
                <a:solidFill>
                  <a:schemeClr val="bg1"/>
                </a:solidFill>
                <a:latin typeface="Arial" panose="020B0604020202020204" pitchFamily="34" charset="0"/>
                <a:cs typeface="Arial" panose="020B0604020202020204" pitchFamily="34" charset="0"/>
              </a:rPr>
              <a:t/>
            </a:r>
            <a:br>
              <a:rPr lang="en-US" altLang="en-US" b="1" dirty="0">
                <a:solidFill>
                  <a:schemeClr val="bg1"/>
                </a:solidFill>
                <a:latin typeface="Arial" panose="020B0604020202020204" pitchFamily="34" charset="0"/>
                <a:cs typeface="Arial" panose="020B0604020202020204" pitchFamily="34" charset="0"/>
              </a:rPr>
            </a:br>
            <a:r>
              <a:rPr lang="cy-GB" b="1" dirty="0" smtClean="0">
                <a:solidFill>
                  <a:schemeClr val="bg1"/>
                </a:solidFill>
                <a:latin typeface="Arial" panose="020B0604020202020204" pitchFamily="34" charset="0"/>
                <a:cs typeface="Arial" panose="020B0604020202020204" pitchFamily="34" charset="0"/>
              </a:rPr>
              <a:t>Sgiliau </a:t>
            </a:r>
            <a:r>
              <a:rPr lang="cy-GB" b="1" dirty="0">
                <a:solidFill>
                  <a:schemeClr val="bg1"/>
                </a:solidFill>
                <a:latin typeface="Arial" panose="020B0604020202020204" pitchFamily="34" charset="0"/>
                <a:cs typeface="Arial" panose="020B0604020202020204" pitchFamily="34" charset="0"/>
              </a:rPr>
              <a:t>arwain mewn </a:t>
            </a:r>
            <a:r>
              <a:rPr lang="cy-GB" b="1" dirty="0" smtClean="0">
                <a:solidFill>
                  <a:schemeClr val="bg1"/>
                </a:solidFill>
                <a:latin typeface="Arial" panose="020B0604020202020204" pitchFamily="34" charset="0"/>
                <a:cs typeface="Arial" panose="020B0604020202020204" pitchFamily="34" charset="0"/>
              </a:rPr>
              <a:t>entrepreneuriaeth</a:t>
            </a:r>
            <a:r>
              <a:rPr lang="cy-GB" altLang="en-US" b="1" dirty="0">
                <a:solidFill>
                  <a:schemeClr val="bg1"/>
                </a:solidFill>
                <a:latin typeface="Arial" panose="020B0604020202020204" pitchFamily="34" charset="0"/>
                <a:cs typeface="Arial" panose="020B0604020202020204" pitchFamily="34" charset="0"/>
              </a:rPr>
              <a:t/>
            </a:r>
            <a:br>
              <a:rPr lang="cy-GB" altLang="en-US" b="1" dirty="0">
                <a:solidFill>
                  <a:schemeClr val="bg1"/>
                </a:solidFill>
                <a:latin typeface="Arial" panose="020B0604020202020204" pitchFamily="34" charset="0"/>
                <a:cs typeface="Arial" panose="020B0604020202020204" pitchFamily="34" charset="0"/>
              </a:rPr>
            </a:br>
            <a:r>
              <a:rPr lang="cy-GB" altLang="en-US" b="1" dirty="0" smtClean="0">
                <a:solidFill>
                  <a:schemeClr val="bg1"/>
                </a:solidFill>
                <a:latin typeface="Arial" panose="020B0604020202020204" pitchFamily="34" charset="0"/>
                <a:cs typeface="Arial" panose="020B0604020202020204" pitchFamily="34" charset="0"/>
              </a:rPr>
              <a:t/>
            </a:r>
            <a:br>
              <a:rPr lang="cy-GB" altLang="en-US" b="1" dirty="0" smtClean="0">
                <a:solidFill>
                  <a:schemeClr val="bg1"/>
                </a:solidFill>
                <a:latin typeface="Arial" panose="020B0604020202020204" pitchFamily="34" charset="0"/>
                <a:cs typeface="Arial" panose="020B0604020202020204" pitchFamily="34" charset="0"/>
              </a:rPr>
            </a:br>
            <a:r>
              <a:rPr lang="en-GB" altLang="en-US" b="1" dirty="0" smtClean="0">
                <a:solidFill>
                  <a:schemeClr val="bg1"/>
                </a:solidFill>
                <a:latin typeface="Arial" panose="020B0604020202020204" pitchFamily="34" charset="0"/>
                <a:cs typeface="Arial" panose="020B0604020202020204" pitchFamily="34" charset="0"/>
              </a:rPr>
              <a:t>Leadership skills in entrepreneurship  </a:t>
            </a:r>
            <a:endParaRPr lang="en-GB" b="1" dirty="0">
              <a:solidFill>
                <a:schemeClr val="bg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lstStyle/>
          <a:p>
            <a:endParaRPr lang="en-GB" dirty="0" smtClean="0"/>
          </a:p>
          <a:p>
            <a:endParaRPr lang="en-GB" b="1" dirty="0" smtClean="0">
              <a:solidFill>
                <a:schemeClr val="bg1"/>
              </a:solidFill>
            </a:endParaRPr>
          </a:p>
          <a:p>
            <a:r>
              <a:rPr lang="en-GB" b="1" dirty="0" err="1" smtClean="0">
                <a:solidFill>
                  <a:schemeClr val="bg1"/>
                </a:solidFill>
                <a:latin typeface="Arial" panose="020B0604020202020204" pitchFamily="34" charset="0"/>
                <a:cs typeface="Arial" panose="020B0604020202020204" pitchFamily="34" charset="0"/>
              </a:rPr>
              <a:t>Darlith</a:t>
            </a:r>
            <a:r>
              <a:rPr lang="en-GB" b="1" dirty="0" smtClean="0">
                <a:solidFill>
                  <a:schemeClr val="bg1"/>
                </a:solidFill>
                <a:latin typeface="Arial" panose="020B0604020202020204" pitchFamily="34" charset="0"/>
                <a:cs typeface="Arial" panose="020B0604020202020204" pitchFamily="34" charset="0"/>
              </a:rPr>
              <a:t>/Lecture 4</a:t>
            </a:r>
            <a:endParaRPr lang="en-GB"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62598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Arial" panose="020B0604020202020204" pitchFamily="34" charset="0"/>
                <a:cs typeface="Arial" panose="020B0604020202020204" pitchFamily="34" charset="0"/>
              </a:rPr>
              <a:t>Sgiliau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Cyflogadwyedd</a:t>
            </a:r>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Employability Skills</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1"/>
          </p:nvPr>
        </p:nvSpPr>
        <p:spPr/>
        <p:txBody>
          <a:bodyPr>
            <a:normAutofit fontScale="92500" lnSpcReduction="10000"/>
          </a:bodyPr>
          <a:lstStyle/>
          <a:p>
            <a:r>
              <a:rPr lang="en-GB" dirty="0" err="1" smtClean="0"/>
              <a:t>Cyfrifoldeb</a:t>
            </a:r>
            <a:r>
              <a:rPr lang="en-GB" dirty="0" smtClean="0"/>
              <a:t> ac </a:t>
            </a:r>
            <a:r>
              <a:rPr lang="en-GB" dirty="0" err="1" smtClean="0"/>
              <a:t>ymwybyddiaeth</a:t>
            </a:r>
            <a:r>
              <a:rPr lang="en-GB" dirty="0" smtClean="0"/>
              <a:t> </a:t>
            </a:r>
            <a:r>
              <a:rPr lang="en-GB" dirty="0" err="1" smtClean="0"/>
              <a:t>personol</a:t>
            </a:r>
            <a:endParaRPr lang="en-GB" dirty="0" smtClean="0"/>
          </a:p>
          <a:p>
            <a:r>
              <a:rPr lang="en-GB" dirty="0" err="1" smtClean="0"/>
              <a:t>Dyfeisgarwch</a:t>
            </a:r>
            <a:endParaRPr lang="en-GB" dirty="0" smtClean="0"/>
          </a:p>
          <a:p>
            <a:r>
              <a:rPr lang="en-GB" dirty="0" err="1" smtClean="0"/>
              <a:t>Cymhelliant</a:t>
            </a:r>
            <a:endParaRPr lang="en-GB" dirty="0" smtClean="0"/>
          </a:p>
          <a:p>
            <a:r>
              <a:rPr lang="en-GB" dirty="0" err="1" smtClean="0"/>
              <a:t>Dychymyg</a:t>
            </a:r>
            <a:endParaRPr lang="en-GB" dirty="0" smtClean="0"/>
          </a:p>
          <a:p>
            <a:r>
              <a:rPr lang="en-GB" dirty="0" err="1" smtClean="0"/>
              <a:t>Creadigedd</a:t>
            </a:r>
            <a:endParaRPr lang="en-GB" dirty="0" smtClean="0"/>
          </a:p>
          <a:p>
            <a:r>
              <a:rPr lang="en-GB" dirty="0" err="1" smtClean="0"/>
              <a:t>Hyblygrwydd</a:t>
            </a:r>
            <a:endParaRPr lang="en-GB" dirty="0" smtClean="0"/>
          </a:p>
          <a:p>
            <a:r>
              <a:rPr lang="en-GB" dirty="0" err="1" smtClean="0"/>
              <a:t>Datrys</a:t>
            </a:r>
            <a:r>
              <a:rPr lang="en-GB" dirty="0" smtClean="0"/>
              <a:t> </a:t>
            </a:r>
            <a:r>
              <a:rPr lang="en-GB" dirty="0" err="1" smtClean="0"/>
              <a:t>problemau</a:t>
            </a:r>
            <a:endParaRPr lang="en-GB" dirty="0"/>
          </a:p>
        </p:txBody>
      </p:sp>
      <p:sp>
        <p:nvSpPr>
          <p:cNvPr id="5" name="Content Placeholder 4"/>
          <p:cNvSpPr>
            <a:spLocks noGrp="1"/>
          </p:cNvSpPr>
          <p:nvPr>
            <p:ph sz="half" idx="2"/>
          </p:nvPr>
        </p:nvSpPr>
        <p:spPr/>
        <p:txBody>
          <a:bodyPr>
            <a:normAutofit fontScale="92500" lnSpcReduction="10000"/>
          </a:bodyPr>
          <a:lstStyle/>
          <a:p>
            <a:r>
              <a:rPr lang="en-GB" altLang="en-US" dirty="0">
                <a:latin typeface="Arial" panose="020B0604020202020204" pitchFamily="34" charset="0"/>
                <a:cs typeface="Arial" panose="020B0604020202020204" pitchFamily="34" charset="0"/>
              </a:rPr>
              <a:t>Personal responsibility and awareness</a:t>
            </a:r>
            <a:endParaRPr lang="en-US" altLang="en-US"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Innovation</a:t>
            </a:r>
          </a:p>
          <a:p>
            <a:r>
              <a:rPr lang="en-GB" dirty="0" smtClean="0">
                <a:latin typeface="Arial" panose="020B0604020202020204" pitchFamily="34" charset="0"/>
                <a:cs typeface="Arial" panose="020B0604020202020204" pitchFamily="34" charset="0"/>
              </a:rPr>
              <a:t>Motivation</a:t>
            </a:r>
          </a:p>
          <a:p>
            <a:r>
              <a:rPr lang="en-GB" dirty="0" smtClean="0">
                <a:latin typeface="Arial" panose="020B0604020202020204" pitchFamily="34" charset="0"/>
                <a:cs typeface="Arial" panose="020B0604020202020204" pitchFamily="34" charset="0"/>
              </a:rPr>
              <a:t>Imagination</a:t>
            </a:r>
          </a:p>
          <a:p>
            <a:r>
              <a:rPr lang="en-GB" dirty="0" smtClean="0">
                <a:latin typeface="Arial" panose="020B0604020202020204" pitchFamily="34" charset="0"/>
                <a:cs typeface="Arial" panose="020B0604020202020204" pitchFamily="34" charset="0"/>
              </a:rPr>
              <a:t>Creativity</a:t>
            </a:r>
          </a:p>
          <a:p>
            <a:r>
              <a:rPr lang="en-GB" dirty="0" smtClean="0">
                <a:latin typeface="Arial" panose="020B0604020202020204" pitchFamily="34" charset="0"/>
                <a:cs typeface="Arial" panose="020B0604020202020204" pitchFamily="34" charset="0"/>
              </a:rPr>
              <a:t>Flexibility</a:t>
            </a:r>
          </a:p>
          <a:p>
            <a:r>
              <a:rPr lang="en-GB" dirty="0" smtClean="0">
                <a:latin typeface="Arial" panose="020B0604020202020204" pitchFamily="34" charset="0"/>
                <a:cs typeface="Arial" panose="020B0604020202020204" pitchFamily="34" charset="0"/>
              </a:rPr>
              <a:t>Problem solving</a:t>
            </a:r>
          </a:p>
          <a:p>
            <a:endParaRPr lang="en-GB" dirty="0"/>
          </a:p>
        </p:txBody>
      </p:sp>
    </p:spTree>
    <p:extLst>
      <p:ext uri="{BB962C8B-B14F-4D97-AF65-F5344CB8AC3E}">
        <p14:creationId xmlns:p14="http://schemas.microsoft.com/office/powerpoint/2010/main" val="25746825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Deilliannau</a:t>
            </a:r>
            <a:r>
              <a:rPr lang="en-GB" dirty="0" smtClean="0"/>
              <a:t> </a:t>
            </a:r>
            <a:r>
              <a:rPr lang="en-GB" dirty="0" err="1" smtClean="0"/>
              <a:t>Dysgu</a:t>
            </a:r>
            <a:endParaRPr lang="en-GB" dirty="0"/>
          </a:p>
        </p:txBody>
      </p:sp>
      <p:sp>
        <p:nvSpPr>
          <p:cNvPr id="5" name="Content Placeholder 4"/>
          <p:cNvSpPr>
            <a:spLocks noGrp="1"/>
          </p:cNvSpPr>
          <p:nvPr>
            <p:ph idx="1"/>
          </p:nvPr>
        </p:nvSpPr>
        <p:spPr>
          <a:ln>
            <a:solidFill>
              <a:schemeClr val="accent2">
                <a:lumMod val="20000"/>
                <a:lumOff val="80000"/>
              </a:schemeClr>
            </a:solidFill>
          </a:ln>
        </p:spPr>
        <p:txBody>
          <a:bodyPr>
            <a:normAutofit fontScale="77500" lnSpcReduction="20000"/>
          </a:bodyPr>
          <a:lstStyle/>
          <a:p>
            <a:pPr lvl="0" fontAlgn="base" hangingPunct="0"/>
            <a:r>
              <a:rPr lang="cy-GB" dirty="0"/>
              <a:t>ymchwilio a dangos dadansoddiad beirniadol o egwyddorion sgiliau arwain effeithiol ac arfer da gyda chysylltiadau ag </a:t>
            </a:r>
            <a:r>
              <a:rPr lang="cy-GB" b="1" dirty="0"/>
              <a:t>entrepreneuriaeth ac arloesi</a:t>
            </a:r>
            <a:r>
              <a:rPr lang="cy-GB" dirty="0"/>
              <a:t>;</a:t>
            </a:r>
            <a:endParaRPr lang="en-GB" dirty="0"/>
          </a:p>
          <a:p>
            <a:pPr lvl="0" fontAlgn="base" hangingPunct="0"/>
            <a:r>
              <a:rPr lang="cy-GB" dirty="0"/>
              <a:t>gwerthuso’n feirniadol athroniaeth </a:t>
            </a:r>
            <a:r>
              <a:rPr lang="cy-GB" b="1" dirty="0"/>
              <a:t>meithrin a chynnal partneriaethau llwyddiannus </a:t>
            </a:r>
            <a:r>
              <a:rPr lang="cy-GB" dirty="0"/>
              <a:t>gyda </a:t>
            </a:r>
            <a:r>
              <a:rPr lang="cy-GB" b="1" dirty="0" err="1"/>
              <a:t>rhanddeiliaid</a:t>
            </a:r>
            <a:r>
              <a:rPr lang="cy-GB" b="1" dirty="0"/>
              <a:t> ac asiantaethau allanol; </a:t>
            </a:r>
            <a:endParaRPr lang="cy-GB" b="1" dirty="0" smtClean="0"/>
          </a:p>
          <a:p>
            <a:pPr fontAlgn="base" hangingPunct="0"/>
            <a:r>
              <a:rPr lang="cy-GB" dirty="0"/>
              <a:t>dadansoddi’n feirniadol ddulliau ac ymagweddau at </a:t>
            </a:r>
            <a:r>
              <a:rPr lang="cy-GB" b="1" dirty="0"/>
              <a:t>gynlluniau busnes a marchnata, dadansoddi ariannol, rhagolygon cyllideb, rheoli risg a chynllunio strategol</a:t>
            </a:r>
            <a:r>
              <a:rPr lang="cy-GB" dirty="0"/>
              <a:t> o fewn lleoliadau blynyddoedd cynnar;</a:t>
            </a:r>
            <a:endParaRPr lang="en-GB" dirty="0"/>
          </a:p>
          <a:p>
            <a:pPr lvl="0" fontAlgn="base" hangingPunct="0"/>
            <a:endParaRPr lang="cy-GB" b="1" dirty="0" smtClean="0"/>
          </a:p>
          <a:p>
            <a:pPr lvl="0" fontAlgn="base" hangingPunct="0"/>
            <a:endParaRPr lang="en-GB" b="1" dirty="0"/>
          </a:p>
          <a:p>
            <a:endParaRPr lang="en-GB" dirty="0"/>
          </a:p>
        </p:txBody>
      </p:sp>
    </p:spTree>
    <p:extLst>
      <p:ext uri="{BB962C8B-B14F-4D97-AF65-F5344CB8AC3E}">
        <p14:creationId xmlns:p14="http://schemas.microsoft.com/office/powerpoint/2010/main" val="319819240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normAutofit fontScale="77500" lnSpcReduction="20000"/>
          </a:bodyPr>
          <a:lstStyle/>
          <a:p>
            <a:pPr lvl="0" hangingPunct="0"/>
            <a:r>
              <a:rPr lang="en-GB" dirty="0"/>
              <a:t>research and demonstrate a critical analysis of the principles of effective leadership skills and good practice with links to </a:t>
            </a:r>
            <a:r>
              <a:rPr lang="en-GB" b="1" dirty="0"/>
              <a:t>entrepreneurship and innovation</a:t>
            </a:r>
            <a:r>
              <a:rPr lang="en-GB" dirty="0"/>
              <a:t>;</a:t>
            </a:r>
          </a:p>
          <a:p>
            <a:pPr lvl="0" hangingPunct="0"/>
            <a:r>
              <a:rPr lang="en-GB" dirty="0"/>
              <a:t>critically evaluate the </a:t>
            </a:r>
            <a:r>
              <a:rPr lang="en-GB" b="1" dirty="0"/>
              <a:t>philosophy of building and sustaining successful partnerships </a:t>
            </a:r>
            <a:r>
              <a:rPr lang="en-GB" dirty="0"/>
              <a:t>with stakeholders and external agencies; </a:t>
            </a:r>
            <a:endParaRPr lang="en-GB" dirty="0" smtClean="0"/>
          </a:p>
          <a:p>
            <a:pPr hangingPunct="0"/>
            <a:r>
              <a:rPr lang="en-GB" dirty="0"/>
              <a:t>critically analyse methods and approaches to </a:t>
            </a:r>
            <a:r>
              <a:rPr lang="en-GB" b="1" dirty="0"/>
              <a:t>business and marketing plans, financial analysis, budget forecasts, risk management and  strategic planning</a:t>
            </a:r>
            <a:r>
              <a:rPr lang="en-GB" dirty="0"/>
              <a:t> within early years settings;</a:t>
            </a:r>
          </a:p>
          <a:p>
            <a:pPr lvl="0" hangingPunct="0"/>
            <a:endParaRPr lang="en-GB" dirty="0"/>
          </a:p>
          <a:p>
            <a:endParaRPr lang="en-GB" dirty="0"/>
          </a:p>
        </p:txBody>
      </p:sp>
    </p:spTree>
    <p:extLst>
      <p:ext uri="{BB962C8B-B14F-4D97-AF65-F5344CB8AC3E}">
        <p14:creationId xmlns:p14="http://schemas.microsoft.com/office/powerpoint/2010/main" val="33434892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Dragon’s Den</a:t>
            </a:r>
            <a:br>
              <a:rPr lang="en-GB" dirty="0" smtClean="0"/>
            </a:br>
            <a:r>
              <a:rPr lang="en-GB" dirty="0"/>
              <a:t>2</a:t>
            </a:r>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www.youtube.com/watch?v=YA-A5FOj0lo</a:t>
            </a:r>
            <a:endParaRPr lang="en-GB" dirty="0" smtClean="0"/>
          </a:p>
          <a:p>
            <a:endParaRPr lang="en-GB" dirty="0"/>
          </a:p>
        </p:txBody>
      </p:sp>
    </p:spTree>
    <p:extLst>
      <p:ext uri="{BB962C8B-B14F-4D97-AF65-F5344CB8AC3E}">
        <p14:creationId xmlns:p14="http://schemas.microsoft.com/office/powerpoint/2010/main" val="9434639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Ella’s Kitchen</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www.youtube.com/watch?v=vtpLgah3VoY</a:t>
            </a:r>
            <a:endParaRPr lang="en-GB" dirty="0" smtClean="0"/>
          </a:p>
          <a:p>
            <a:endParaRPr lang="en-GB" dirty="0"/>
          </a:p>
        </p:txBody>
      </p:sp>
    </p:spTree>
    <p:extLst>
      <p:ext uri="{BB962C8B-B14F-4D97-AF65-F5344CB8AC3E}">
        <p14:creationId xmlns:p14="http://schemas.microsoft.com/office/powerpoint/2010/main" val="818262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Cowgate</a:t>
            </a:r>
            <a:r>
              <a:rPr lang="en-GB" dirty="0" smtClean="0"/>
              <a:t> </a:t>
            </a:r>
            <a:br>
              <a:rPr lang="en-GB" dirty="0" smtClean="0"/>
            </a:br>
            <a:r>
              <a:rPr lang="en-GB" dirty="0" err="1" smtClean="0"/>
              <a:t>Caeredin</a:t>
            </a:r>
            <a:r>
              <a:rPr lang="en-GB" dirty="0" smtClean="0"/>
              <a:t> - Edinburgh</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www.youtube.com/watch?v=nUj64GrZBWE</a:t>
            </a:r>
            <a:endParaRPr lang="en-GB" dirty="0" smtClean="0"/>
          </a:p>
          <a:p>
            <a:endParaRPr lang="en-GB" dirty="0"/>
          </a:p>
          <a:p>
            <a:endParaRPr lang="en-GB" dirty="0" smtClean="0"/>
          </a:p>
          <a:p>
            <a:pPr marL="0" indent="0">
              <a:buNone/>
            </a:pPr>
            <a:r>
              <a:rPr lang="en-GB" dirty="0" smtClean="0"/>
              <a:t>Community Playthings</a:t>
            </a:r>
          </a:p>
          <a:p>
            <a:endParaRPr lang="en-GB" dirty="0"/>
          </a:p>
        </p:txBody>
      </p:sp>
    </p:spTree>
    <p:extLst>
      <p:ext uri="{BB962C8B-B14F-4D97-AF65-F5344CB8AC3E}">
        <p14:creationId xmlns:p14="http://schemas.microsoft.com/office/powerpoint/2010/main" val="300744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Entrepreneurship</a:t>
            </a:r>
            <a:endParaRPr lang="en-GB" dirty="0"/>
          </a:p>
        </p:txBody>
      </p:sp>
      <p:sp>
        <p:nvSpPr>
          <p:cNvPr id="4" name="Content Placeholder 3"/>
          <p:cNvSpPr>
            <a:spLocks noGrp="1"/>
          </p:cNvSpPr>
          <p:nvPr>
            <p:ph idx="1"/>
          </p:nvPr>
        </p:nvSpPr>
        <p:spPr/>
        <p:txBody>
          <a:bodyPr>
            <a:normAutofit fontScale="55000" lnSpcReduction="20000"/>
          </a:bodyPr>
          <a:lstStyle/>
          <a:p>
            <a:r>
              <a:rPr lang="en-GB" sz="3800" dirty="0"/>
              <a:t>Someone who exercises initiative by organizing a venture to take benefit of an opportunity and, as the decision maker, decides what, how, and how much of a good or service will be produced</a:t>
            </a:r>
            <a:r>
              <a:rPr lang="en-GB" sz="3800" dirty="0" smtClean="0"/>
              <a:t>.</a:t>
            </a:r>
          </a:p>
          <a:p>
            <a:r>
              <a:rPr lang="en-GB" sz="3800" dirty="0" smtClean="0"/>
              <a:t>An </a:t>
            </a:r>
            <a:r>
              <a:rPr lang="en-GB" sz="3800" dirty="0"/>
              <a:t>entrepreneur supplies risk capital as a risk taker, and monitors and controls the business activities. </a:t>
            </a:r>
            <a:endParaRPr lang="en-GB" sz="3800" dirty="0" smtClean="0"/>
          </a:p>
          <a:p>
            <a:r>
              <a:rPr lang="en-GB" sz="3800" dirty="0" smtClean="0"/>
              <a:t>The </a:t>
            </a:r>
            <a:r>
              <a:rPr lang="en-GB" sz="3800" dirty="0"/>
              <a:t>entrepreneur is usually a sole proprietor, a partner, or the one who owns the majority of shares in an incorporated venture</a:t>
            </a:r>
            <a:r>
              <a:rPr lang="en-GB" sz="3800" dirty="0" smtClean="0"/>
              <a:t>.</a:t>
            </a:r>
          </a:p>
          <a:p>
            <a:r>
              <a:rPr lang="en-GB" sz="3800" dirty="0" smtClean="0"/>
              <a:t>According </a:t>
            </a:r>
            <a:r>
              <a:rPr lang="en-GB" sz="3800" dirty="0"/>
              <a:t>to economist Joseph </a:t>
            </a:r>
            <a:r>
              <a:rPr lang="en-GB" sz="3800" dirty="0" err="1"/>
              <a:t>Alois</a:t>
            </a:r>
            <a:r>
              <a:rPr lang="en-GB" sz="3800" dirty="0"/>
              <a:t> </a:t>
            </a:r>
            <a:r>
              <a:rPr lang="en-GB" sz="3800" b="1" dirty="0"/>
              <a:t>Schumpeter</a:t>
            </a:r>
            <a:r>
              <a:rPr lang="en-GB" sz="3800" dirty="0"/>
              <a:t> (1883-1950), entrepreneurs are not necessarily motivated by profit but regard it as a standard for measuring achievement or success. </a:t>
            </a:r>
            <a:br>
              <a:rPr lang="en-GB" sz="3800" dirty="0"/>
            </a:br>
            <a:r>
              <a:rPr lang="en-GB" dirty="0"/>
              <a:t/>
            </a:r>
            <a:br>
              <a:rPr lang="en-GB" dirty="0"/>
            </a:br>
            <a:endParaRPr lang="en-GB" dirty="0"/>
          </a:p>
        </p:txBody>
      </p:sp>
    </p:spTree>
    <p:extLst>
      <p:ext uri="{BB962C8B-B14F-4D97-AF65-F5344CB8AC3E}">
        <p14:creationId xmlns:p14="http://schemas.microsoft.com/office/powerpoint/2010/main" val="100813930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Deall</a:t>
            </a:r>
            <a:r>
              <a:rPr lang="en-GB" dirty="0" smtClean="0"/>
              <a:t> </a:t>
            </a:r>
            <a:r>
              <a:rPr lang="en-GB" dirty="0" err="1" smtClean="0"/>
              <a:t>damcaniaethau</a:t>
            </a:r>
            <a:r>
              <a:rPr lang="en-GB" dirty="0" smtClean="0"/>
              <a:t>…</a:t>
            </a:r>
            <a:br>
              <a:rPr lang="en-GB" dirty="0" smtClean="0"/>
            </a:br>
            <a:r>
              <a:rPr lang="en-GB" dirty="0" smtClean="0"/>
              <a:t>Understanding theories…</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smtClean="0"/>
              <a:t>Definition </a:t>
            </a:r>
            <a:r>
              <a:rPr lang="en-GB" dirty="0"/>
              <a:t>of ‘entrepreneurial thinking’ – and the different skills and competences that are related with </a:t>
            </a:r>
            <a:r>
              <a:rPr lang="en-GB" dirty="0" smtClean="0"/>
              <a:t>this. Entrepreneurship </a:t>
            </a:r>
            <a:r>
              <a:rPr lang="en-GB" dirty="0"/>
              <a:t>has seen a theoretical divide that has existed since the </a:t>
            </a:r>
            <a:r>
              <a:rPr lang="en-GB" b="1" dirty="0"/>
              <a:t>Schumpeter vs. </a:t>
            </a:r>
            <a:r>
              <a:rPr lang="en-GB" b="1" dirty="0" err="1"/>
              <a:t>Kirzner</a:t>
            </a:r>
            <a:r>
              <a:rPr lang="en-GB" b="1" dirty="0"/>
              <a:t> </a:t>
            </a:r>
            <a:r>
              <a:rPr lang="en-GB" dirty="0"/>
              <a:t>debate started. </a:t>
            </a:r>
            <a:endParaRPr lang="en-GB" dirty="0" smtClean="0"/>
          </a:p>
          <a:p>
            <a:pPr marL="0" indent="0">
              <a:buNone/>
            </a:pPr>
            <a:r>
              <a:rPr lang="en-GB" dirty="0" smtClean="0"/>
              <a:t>These </a:t>
            </a:r>
            <a:r>
              <a:rPr lang="en-GB" b="1" dirty="0"/>
              <a:t>two extremes </a:t>
            </a:r>
            <a:r>
              <a:rPr lang="en-GB" dirty="0"/>
              <a:t>– and everything in between – have been </a:t>
            </a:r>
            <a:r>
              <a:rPr lang="en-GB" dirty="0" smtClean="0"/>
              <a:t>the topic </a:t>
            </a:r>
            <a:r>
              <a:rPr lang="en-GB" dirty="0"/>
              <a:t>of discussion ever since. In essence it is nowadays recognized as the difference between creativity (</a:t>
            </a:r>
            <a:r>
              <a:rPr lang="en-GB" dirty="0" err="1"/>
              <a:t>Schumpetarian</a:t>
            </a:r>
            <a:r>
              <a:rPr lang="en-GB" dirty="0"/>
              <a:t>) and alertness (</a:t>
            </a:r>
            <a:r>
              <a:rPr lang="en-GB" dirty="0" err="1"/>
              <a:t>Kirzner</a:t>
            </a:r>
            <a:r>
              <a:rPr lang="en-GB" dirty="0"/>
              <a:t>) – </a:t>
            </a:r>
            <a:r>
              <a:rPr lang="en-GB" b="1" dirty="0"/>
              <a:t>creation versus discovering.</a:t>
            </a:r>
          </a:p>
        </p:txBody>
      </p:sp>
    </p:spTree>
    <p:extLst>
      <p:ext uri="{BB962C8B-B14F-4D97-AF65-F5344CB8AC3E}">
        <p14:creationId xmlns:p14="http://schemas.microsoft.com/office/powerpoint/2010/main" val="14306838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Joseph </a:t>
            </a:r>
            <a:r>
              <a:rPr lang="en-GB" dirty="0" smtClean="0"/>
              <a:t>Schumpeter                     (</a:t>
            </a:r>
            <a:r>
              <a:rPr lang="en-GB" dirty="0"/>
              <a:t>1883-1950)</a:t>
            </a:r>
          </a:p>
        </p:txBody>
      </p:sp>
      <p:sp>
        <p:nvSpPr>
          <p:cNvPr id="3" name="Content Placeholder 2"/>
          <p:cNvSpPr>
            <a:spLocks noGrp="1"/>
          </p:cNvSpPr>
          <p:nvPr>
            <p:ph sz="half" idx="1"/>
          </p:nvPr>
        </p:nvSpPr>
        <p:spPr/>
        <p:txBody>
          <a:bodyPr>
            <a:normAutofit fontScale="85000" lnSpcReduction="10000"/>
          </a:bodyPr>
          <a:lstStyle/>
          <a:p>
            <a:r>
              <a:rPr lang="en-GB" dirty="0" err="1" smtClean="0"/>
              <a:t>Yn</a:t>
            </a:r>
            <a:r>
              <a:rPr lang="en-GB" dirty="0" smtClean="0"/>
              <a:t> </a:t>
            </a:r>
            <a:r>
              <a:rPr lang="en-GB" dirty="0" err="1" smtClean="0"/>
              <a:t>gwerthfawrogi’n</a:t>
            </a:r>
            <a:r>
              <a:rPr lang="en-GB" dirty="0" smtClean="0"/>
              <a:t> </a:t>
            </a:r>
            <a:r>
              <a:rPr lang="en-GB" dirty="0" err="1" smtClean="0"/>
              <a:t>fawr</a:t>
            </a:r>
            <a:r>
              <a:rPr lang="en-GB" dirty="0" smtClean="0"/>
              <a:t> bod </a:t>
            </a:r>
            <a:r>
              <a:rPr lang="en-GB" dirty="0" err="1" smtClean="0"/>
              <a:t>yn</a:t>
            </a:r>
            <a:r>
              <a:rPr lang="en-GB" dirty="0" smtClean="0"/>
              <a:t> </a:t>
            </a:r>
            <a:r>
              <a:rPr lang="en-GB" dirty="0" err="1" smtClean="0"/>
              <a:t>hunan-ddibynnol</a:t>
            </a:r>
            <a:endParaRPr lang="en-GB" dirty="0" smtClean="0"/>
          </a:p>
          <a:p>
            <a:r>
              <a:rPr lang="en-GB" dirty="0" err="1" smtClean="0"/>
              <a:t>Gweithio</a:t>
            </a:r>
            <a:r>
              <a:rPr lang="en-GB" dirty="0" smtClean="0"/>
              <a:t> am </a:t>
            </a:r>
            <a:r>
              <a:rPr lang="en-GB" dirty="0" err="1" smtClean="0"/>
              <a:t>anrhydedd</a:t>
            </a:r>
            <a:r>
              <a:rPr lang="en-GB" dirty="0" smtClean="0"/>
              <a:t> </a:t>
            </a:r>
            <a:r>
              <a:rPr lang="en-GB" dirty="0" err="1" smtClean="0"/>
              <a:t>drwy</a:t>
            </a:r>
            <a:r>
              <a:rPr lang="en-GB" dirty="0" smtClean="0"/>
              <a:t> </a:t>
            </a:r>
            <a:r>
              <a:rPr lang="en-GB" dirty="0" err="1" smtClean="0"/>
              <a:t>lefel</a:t>
            </a:r>
            <a:r>
              <a:rPr lang="en-GB" dirty="0" smtClean="0"/>
              <a:t> </a:t>
            </a:r>
            <a:r>
              <a:rPr lang="en-GB" dirty="0" err="1" smtClean="0"/>
              <a:t>ardderchog</a:t>
            </a:r>
            <a:endParaRPr lang="en-GB" dirty="0" smtClean="0"/>
          </a:p>
          <a:p>
            <a:r>
              <a:rPr lang="en-GB" dirty="0" err="1" smtClean="0"/>
              <a:t>Yn</a:t>
            </a:r>
            <a:r>
              <a:rPr lang="en-GB" dirty="0" smtClean="0"/>
              <a:t> </a:t>
            </a:r>
            <a:r>
              <a:rPr lang="en-GB" dirty="0" err="1" smtClean="0"/>
              <a:t>optimistig</a:t>
            </a:r>
            <a:r>
              <a:rPr lang="en-GB" dirty="0" smtClean="0"/>
              <a:t> </a:t>
            </a:r>
            <a:r>
              <a:rPr lang="en-GB" dirty="0" err="1" smtClean="0"/>
              <a:t>iawn</a:t>
            </a:r>
            <a:r>
              <a:rPr lang="en-GB" dirty="0" smtClean="0"/>
              <a:t> (</a:t>
            </a:r>
            <a:r>
              <a:rPr lang="en-GB" dirty="0" err="1" smtClean="0"/>
              <a:t>neu</a:t>
            </a:r>
            <a:r>
              <a:rPr lang="en-GB" dirty="0" smtClean="0"/>
              <a:t> </a:t>
            </a:r>
            <a:r>
              <a:rPr lang="en-GB" dirty="0" err="1" smtClean="0"/>
              <a:t>bydde</a:t>
            </a:r>
            <a:r>
              <a:rPr lang="en-GB" dirty="0" smtClean="0"/>
              <a:t> </a:t>
            </a:r>
            <a:r>
              <a:rPr lang="en-GB" dirty="0" err="1" smtClean="0"/>
              <a:t>ddim</a:t>
            </a:r>
            <a:r>
              <a:rPr lang="en-GB" dirty="0" smtClean="0"/>
              <a:t> </a:t>
            </a:r>
            <a:r>
              <a:rPr lang="en-GB" dirty="0" err="1" smtClean="0"/>
              <a:t>byd</a:t>
            </a:r>
            <a:r>
              <a:rPr lang="en-GB" dirty="0" smtClean="0"/>
              <a:t> </a:t>
            </a:r>
            <a:r>
              <a:rPr lang="en-GB" dirty="0" err="1" smtClean="0"/>
              <a:t>yn</a:t>
            </a:r>
            <a:r>
              <a:rPr lang="en-GB" dirty="0" smtClean="0"/>
              <a:t> </a:t>
            </a:r>
            <a:r>
              <a:rPr lang="en-GB" dirty="0" err="1" smtClean="0"/>
              <a:t>digwydd</a:t>
            </a:r>
            <a:r>
              <a:rPr lang="en-GB" dirty="0" smtClean="0"/>
              <a:t>)</a:t>
            </a:r>
          </a:p>
          <a:p>
            <a:r>
              <a:rPr lang="en-GB" dirty="0" err="1" smtClean="0"/>
              <a:t>Yn</a:t>
            </a:r>
            <a:r>
              <a:rPr lang="en-GB" dirty="0" smtClean="0"/>
              <a:t> </a:t>
            </a:r>
            <a:r>
              <a:rPr lang="en-GB" dirty="0" err="1" smtClean="0"/>
              <a:t>croesawu</a:t>
            </a:r>
            <a:r>
              <a:rPr lang="en-GB" dirty="0" smtClean="0"/>
              <a:t> </a:t>
            </a:r>
            <a:r>
              <a:rPr lang="en-GB" dirty="0" err="1" smtClean="0"/>
              <a:t>heriau</a:t>
            </a:r>
            <a:r>
              <a:rPr lang="en-GB" dirty="0" smtClean="0"/>
              <a:t> o </a:t>
            </a:r>
            <a:r>
              <a:rPr lang="en-GB" dirty="0" err="1" smtClean="0"/>
              <a:t>risg</a:t>
            </a:r>
            <a:r>
              <a:rPr lang="en-GB" dirty="0" smtClean="0"/>
              <a:t> </a:t>
            </a:r>
            <a:r>
              <a:rPr lang="en-GB" dirty="0" err="1" smtClean="0"/>
              <a:t>canolog</a:t>
            </a:r>
            <a:r>
              <a:rPr lang="en-GB" dirty="0" smtClean="0"/>
              <a:t> (</a:t>
            </a:r>
            <a:r>
              <a:rPr lang="en-GB" dirty="0" err="1" smtClean="0"/>
              <a:t>ddim</a:t>
            </a:r>
            <a:r>
              <a:rPr lang="en-GB" dirty="0" smtClean="0"/>
              <a:t> </a:t>
            </a:r>
            <a:r>
              <a:rPr lang="en-GB" dirty="0" err="1" smtClean="0"/>
              <a:t>yn</a:t>
            </a:r>
            <a:r>
              <a:rPr lang="en-GB" dirty="0" smtClean="0"/>
              <a:t> </a:t>
            </a:r>
            <a:r>
              <a:rPr lang="en-GB" dirty="0" err="1" smtClean="0"/>
              <a:t>rhy</a:t>
            </a:r>
            <a:r>
              <a:rPr lang="en-GB" dirty="0" smtClean="0"/>
              <a:t> </a:t>
            </a:r>
            <a:r>
              <a:rPr lang="en-GB" dirty="0" err="1" smtClean="0"/>
              <a:t>hawdd</a:t>
            </a:r>
            <a:r>
              <a:rPr lang="en-GB" dirty="0" smtClean="0"/>
              <a:t> </a:t>
            </a:r>
            <a:r>
              <a:rPr lang="en-GB" dirty="0" err="1" smtClean="0"/>
              <a:t>neu</a:t>
            </a:r>
            <a:r>
              <a:rPr lang="en-GB" dirty="0" smtClean="0"/>
              <a:t> </a:t>
            </a:r>
            <a:r>
              <a:rPr lang="en-GB" dirty="0" err="1" smtClean="0"/>
              <a:t>yn</a:t>
            </a:r>
            <a:r>
              <a:rPr lang="en-GB" dirty="0" smtClean="0"/>
              <a:t> </a:t>
            </a:r>
            <a:r>
              <a:rPr lang="en-GB" dirty="0" err="1" smtClean="0"/>
              <a:t>rhy</a:t>
            </a:r>
            <a:r>
              <a:rPr lang="en-GB" dirty="0" smtClean="0"/>
              <a:t> </a:t>
            </a:r>
            <a:r>
              <a:rPr lang="en-GB" dirty="0" err="1" smtClean="0"/>
              <a:t>anodd</a:t>
            </a:r>
            <a:r>
              <a:rPr lang="en-GB" dirty="0" smtClean="0"/>
              <a:t>).</a:t>
            </a:r>
            <a:endParaRPr lang="en-GB" dirty="0"/>
          </a:p>
        </p:txBody>
      </p:sp>
      <p:sp>
        <p:nvSpPr>
          <p:cNvPr id="6" name="Content Placeholder 5"/>
          <p:cNvSpPr>
            <a:spLocks noGrp="1"/>
          </p:cNvSpPr>
          <p:nvPr>
            <p:ph sz="half" idx="2"/>
          </p:nvPr>
        </p:nvSpPr>
        <p:spPr/>
        <p:txBody>
          <a:bodyPr>
            <a:normAutofit fontScale="85000" lnSpcReduction="10000"/>
          </a:bodyPr>
          <a:lstStyle/>
          <a:p>
            <a:r>
              <a:rPr lang="en-GB" dirty="0"/>
              <a:t>greatly </a:t>
            </a:r>
            <a:r>
              <a:rPr lang="en-GB" dirty="0" smtClean="0"/>
              <a:t>value self-reliance</a:t>
            </a:r>
          </a:p>
          <a:p>
            <a:r>
              <a:rPr lang="en-GB" dirty="0" smtClean="0"/>
              <a:t>strive </a:t>
            </a:r>
            <a:r>
              <a:rPr lang="en-GB" dirty="0"/>
              <a:t>for distinction through </a:t>
            </a:r>
            <a:r>
              <a:rPr lang="en-GB" dirty="0" smtClean="0"/>
              <a:t>excellence</a:t>
            </a:r>
          </a:p>
          <a:p>
            <a:r>
              <a:rPr lang="en-GB" dirty="0" smtClean="0"/>
              <a:t>are </a:t>
            </a:r>
            <a:r>
              <a:rPr lang="en-GB" dirty="0"/>
              <a:t>highly optimistic (otherwise nothing would be </a:t>
            </a:r>
            <a:r>
              <a:rPr lang="en-GB" dirty="0" smtClean="0"/>
              <a:t>undertaken)</a:t>
            </a:r>
          </a:p>
          <a:p>
            <a:r>
              <a:rPr lang="en-GB" dirty="0" smtClean="0"/>
              <a:t>always favour </a:t>
            </a:r>
            <a:r>
              <a:rPr lang="en-GB" dirty="0"/>
              <a:t>challenges of medium risk (neither too easy, nor ruinous).</a:t>
            </a:r>
            <a:br>
              <a:rPr lang="en-GB" dirty="0"/>
            </a:br>
            <a:r>
              <a:rPr lang="en-GB" dirty="0"/>
              <a:t/>
            </a:r>
            <a:br>
              <a:rPr lang="en-GB" dirty="0"/>
            </a:br>
            <a:endParaRPr lang="en-GB" dirty="0"/>
          </a:p>
        </p:txBody>
      </p:sp>
    </p:spTree>
    <p:extLst>
      <p:ext uri="{BB962C8B-B14F-4D97-AF65-F5344CB8AC3E}">
        <p14:creationId xmlns:p14="http://schemas.microsoft.com/office/powerpoint/2010/main" val="34563823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Arweinyddiaeth</a:t>
            </a:r>
            <a:r>
              <a:rPr lang="en-GB" dirty="0" smtClean="0"/>
              <a:t> Schumpeterian </a:t>
            </a:r>
            <a:r>
              <a:rPr lang="en-GB" dirty="0" err="1"/>
              <a:t>Schumpeterian</a:t>
            </a:r>
            <a:r>
              <a:rPr lang="en-GB" dirty="0"/>
              <a:t> </a:t>
            </a:r>
            <a:r>
              <a:rPr lang="en-GB" dirty="0" smtClean="0"/>
              <a:t>leadership</a:t>
            </a:r>
            <a:endParaRPr lang="en-GB" dirty="0"/>
          </a:p>
        </p:txBody>
      </p:sp>
      <p:sp>
        <p:nvSpPr>
          <p:cNvPr id="3" name="Content Placeholder 2"/>
          <p:cNvSpPr>
            <a:spLocks noGrp="1"/>
          </p:cNvSpPr>
          <p:nvPr>
            <p:ph sz="half" idx="1"/>
          </p:nvPr>
        </p:nvSpPr>
        <p:spPr/>
        <p:txBody>
          <a:bodyPr/>
          <a:lstStyle/>
          <a:p>
            <a:pPr marL="0" indent="0">
              <a:buNone/>
            </a:pPr>
            <a:endParaRPr lang="en-GB" dirty="0" smtClean="0"/>
          </a:p>
          <a:p>
            <a:pPr marL="0" indent="0">
              <a:buNone/>
            </a:pPr>
            <a:r>
              <a:rPr lang="en-GB" dirty="0" err="1" smtClean="0"/>
              <a:t>Democratiaeth</a:t>
            </a:r>
            <a:r>
              <a:rPr lang="en-GB" dirty="0" smtClean="0"/>
              <a:t> </a:t>
            </a:r>
            <a:r>
              <a:rPr lang="en-GB" dirty="0" err="1" smtClean="0"/>
              <a:t>yw’r</a:t>
            </a:r>
            <a:r>
              <a:rPr lang="en-GB" dirty="0" smtClean="0"/>
              <a:t> </a:t>
            </a:r>
            <a:r>
              <a:rPr lang="en-GB" dirty="0" err="1" smtClean="0"/>
              <a:t>mechanyddiaeth</a:t>
            </a:r>
            <a:r>
              <a:rPr lang="en-GB" dirty="0" smtClean="0"/>
              <a:t> </a:t>
            </a:r>
            <a:r>
              <a:rPr lang="en-GB" dirty="0" err="1" smtClean="0"/>
              <a:t>ar</a:t>
            </a:r>
            <a:r>
              <a:rPr lang="en-GB" dirty="0" smtClean="0"/>
              <a:t> </a:t>
            </a:r>
            <a:r>
              <a:rPr lang="en-GB" dirty="0" err="1" smtClean="0"/>
              <a:t>gyfer</a:t>
            </a:r>
            <a:r>
              <a:rPr lang="en-GB" dirty="0" smtClean="0"/>
              <a:t> </a:t>
            </a:r>
            <a:r>
              <a:rPr lang="en-GB" dirty="0" err="1" smtClean="0"/>
              <a:t>cystadleuaeth</a:t>
            </a:r>
            <a:r>
              <a:rPr lang="en-GB" dirty="0" smtClean="0"/>
              <a:t> a </a:t>
            </a:r>
            <a:r>
              <a:rPr lang="en-GB" dirty="0" err="1" smtClean="0"/>
              <a:t>busnes</a:t>
            </a:r>
            <a:endParaRPr lang="en-GB" dirty="0"/>
          </a:p>
        </p:txBody>
      </p:sp>
      <p:sp>
        <p:nvSpPr>
          <p:cNvPr id="4" name="Content Placeholder 3"/>
          <p:cNvSpPr>
            <a:spLocks noGrp="1"/>
          </p:cNvSpPr>
          <p:nvPr>
            <p:ph sz="half" idx="2"/>
          </p:nvPr>
        </p:nvSpPr>
        <p:spPr/>
        <p:txBody>
          <a:bodyPr/>
          <a:lstStyle/>
          <a:p>
            <a:pPr marL="0" indent="0">
              <a:buNone/>
            </a:pPr>
            <a:endParaRPr lang="en-GB" dirty="0" smtClean="0"/>
          </a:p>
          <a:p>
            <a:pPr marL="0" indent="0">
              <a:buNone/>
            </a:pPr>
            <a:r>
              <a:rPr lang="en-GB" dirty="0" smtClean="0"/>
              <a:t>Democracy </a:t>
            </a:r>
            <a:r>
              <a:rPr lang="en-GB" dirty="0"/>
              <a:t>is the mechanism for competition and business </a:t>
            </a:r>
          </a:p>
          <a:p>
            <a:endParaRPr lang="en-GB" dirty="0"/>
          </a:p>
        </p:txBody>
      </p:sp>
    </p:spTree>
    <p:extLst>
      <p:ext uri="{BB962C8B-B14F-4D97-AF65-F5344CB8AC3E}">
        <p14:creationId xmlns:p14="http://schemas.microsoft.com/office/powerpoint/2010/main" val="42019447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a:t>Schumpeter vs. </a:t>
            </a:r>
            <a:r>
              <a:rPr lang="en-GB" sz="5400" dirty="0" err="1"/>
              <a:t>Kirzner</a:t>
            </a:r>
            <a:endParaRPr lang="en-GB" sz="5400" dirty="0"/>
          </a:p>
        </p:txBody>
      </p:sp>
      <p:sp>
        <p:nvSpPr>
          <p:cNvPr id="4" name="Content Placeholder 3"/>
          <p:cNvSpPr>
            <a:spLocks noGrp="1"/>
          </p:cNvSpPr>
          <p:nvPr>
            <p:ph sz="half" idx="1"/>
          </p:nvPr>
        </p:nvSpPr>
        <p:spPr/>
        <p:txBody>
          <a:bodyPr>
            <a:normAutofit/>
          </a:bodyPr>
          <a:lstStyle/>
          <a:p>
            <a:pPr marL="0" indent="0">
              <a:buNone/>
            </a:pPr>
            <a:r>
              <a:rPr lang="en-GB" sz="4800" dirty="0" err="1" smtClean="0"/>
              <a:t>Creadigedd</a:t>
            </a:r>
            <a:r>
              <a:rPr lang="en-GB" sz="4800" dirty="0" smtClean="0"/>
              <a:t> (Schumpeter) v</a:t>
            </a:r>
          </a:p>
          <a:p>
            <a:pPr marL="0" indent="0">
              <a:buNone/>
            </a:pPr>
            <a:r>
              <a:rPr lang="en-GB" sz="4800" dirty="0" err="1" smtClean="0"/>
              <a:t>Darganfod</a:t>
            </a:r>
            <a:r>
              <a:rPr lang="en-GB" sz="4800" dirty="0" smtClean="0"/>
              <a:t> (</a:t>
            </a:r>
            <a:r>
              <a:rPr lang="en-GB" sz="4800" dirty="0" err="1" smtClean="0"/>
              <a:t>Kirzner</a:t>
            </a:r>
            <a:r>
              <a:rPr lang="en-GB" sz="4800" dirty="0" smtClean="0"/>
              <a:t>)</a:t>
            </a:r>
            <a:endParaRPr lang="en-GB" sz="4800" dirty="0"/>
          </a:p>
        </p:txBody>
      </p:sp>
      <p:sp>
        <p:nvSpPr>
          <p:cNvPr id="5" name="Content Placeholder 4"/>
          <p:cNvSpPr>
            <a:spLocks noGrp="1"/>
          </p:cNvSpPr>
          <p:nvPr>
            <p:ph sz="half" idx="2"/>
          </p:nvPr>
        </p:nvSpPr>
        <p:spPr/>
        <p:txBody>
          <a:bodyPr>
            <a:normAutofit/>
          </a:bodyPr>
          <a:lstStyle/>
          <a:p>
            <a:pPr marL="0" indent="0">
              <a:buNone/>
            </a:pPr>
            <a:r>
              <a:rPr lang="en-GB" sz="4800" dirty="0" smtClean="0"/>
              <a:t>Creation (Schumpeter) v </a:t>
            </a:r>
          </a:p>
          <a:p>
            <a:pPr marL="0" indent="0">
              <a:buNone/>
            </a:pPr>
            <a:r>
              <a:rPr lang="en-GB" sz="4800" dirty="0" smtClean="0"/>
              <a:t>Discovering (</a:t>
            </a:r>
            <a:r>
              <a:rPr lang="en-GB" sz="4800" dirty="0" err="1" smtClean="0"/>
              <a:t>Kirzner</a:t>
            </a:r>
            <a:r>
              <a:rPr lang="en-GB" sz="4800" dirty="0" smtClean="0"/>
              <a:t>)</a:t>
            </a:r>
          </a:p>
          <a:p>
            <a:endParaRPr lang="en-GB" dirty="0"/>
          </a:p>
          <a:p>
            <a:endParaRPr lang="en-GB" dirty="0"/>
          </a:p>
        </p:txBody>
      </p:sp>
    </p:spTree>
    <p:extLst>
      <p:ext uri="{BB962C8B-B14F-4D97-AF65-F5344CB8AC3E}">
        <p14:creationId xmlns:p14="http://schemas.microsoft.com/office/powerpoint/2010/main" val="421769361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Cymryd</a:t>
            </a:r>
            <a:r>
              <a:rPr lang="en-GB" dirty="0" smtClean="0"/>
              <a:t> </a:t>
            </a:r>
            <a:r>
              <a:rPr lang="en-GB" dirty="0" err="1" smtClean="0"/>
              <a:t>Risg</a:t>
            </a:r>
            <a:r>
              <a:rPr lang="en-GB" dirty="0" smtClean="0"/>
              <a:t/>
            </a:r>
            <a:br>
              <a:rPr lang="en-GB" dirty="0" smtClean="0"/>
            </a:br>
            <a:r>
              <a:rPr lang="en-GB" dirty="0" smtClean="0"/>
              <a:t>Taking Risks</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err="1" smtClean="0"/>
              <a:t>Yn</a:t>
            </a:r>
            <a:r>
              <a:rPr lang="en-GB" dirty="0" smtClean="0"/>
              <a:t> </a:t>
            </a:r>
            <a:r>
              <a:rPr lang="en-GB" dirty="0" err="1" smtClean="0"/>
              <a:t>ystod</a:t>
            </a:r>
            <a:r>
              <a:rPr lang="en-GB" dirty="0" smtClean="0"/>
              <a:t> </a:t>
            </a:r>
            <a:r>
              <a:rPr lang="en-GB" dirty="0" err="1" smtClean="0"/>
              <a:t>cyfnod</a:t>
            </a:r>
            <a:r>
              <a:rPr lang="en-GB" dirty="0" smtClean="0"/>
              <a:t> </a:t>
            </a:r>
            <a:r>
              <a:rPr lang="en-GB" dirty="0" err="1" smtClean="0"/>
              <a:t>cynnar</a:t>
            </a:r>
            <a:r>
              <a:rPr lang="en-GB" dirty="0" smtClean="0"/>
              <a:t> y 18fed </a:t>
            </a:r>
            <a:r>
              <a:rPr lang="en-GB" dirty="0" err="1" smtClean="0"/>
              <a:t>ganrif</a:t>
            </a:r>
            <a:r>
              <a:rPr lang="en-GB" dirty="0" smtClean="0"/>
              <a:t> </a:t>
            </a:r>
            <a:r>
              <a:rPr lang="en-GB" dirty="0" err="1" smtClean="0"/>
              <a:t>roedd</a:t>
            </a:r>
            <a:r>
              <a:rPr lang="en-GB" dirty="0" smtClean="0"/>
              <a:t>  </a:t>
            </a:r>
            <a:r>
              <a:rPr lang="en-GB" dirty="0" err="1" smtClean="0"/>
              <a:t>Gwyddelwr</a:t>
            </a:r>
            <a:r>
              <a:rPr lang="en-GB" dirty="0" smtClean="0"/>
              <a:t> </a:t>
            </a:r>
            <a:r>
              <a:rPr lang="en-GB" dirty="0" err="1" smtClean="0"/>
              <a:t>yn</a:t>
            </a:r>
            <a:r>
              <a:rPr lang="en-GB" dirty="0" smtClean="0"/>
              <a:t> </a:t>
            </a:r>
            <a:r>
              <a:rPr lang="en-GB" dirty="0" err="1" smtClean="0"/>
              <a:t>byw</a:t>
            </a:r>
            <a:r>
              <a:rPr lang="en-GB" dirty="0" smtClean="0"/>
              <a:t> </a:t>
            </a:r>
            <a:r>
              <a:rPr lang="en-GB" dirty="0" err="1" smtClean="0"/>
              <a:t>yn</a:t>
            </a:r>
            <a:r>
              <a:rPr lang="en-GB" dirty="0" smtClean="0"/>
              <a:t> </a:t>
            </a:r>
            <a:r>
              <a:rPr lang="en-GB" dirty="0" err="1" smtClean="0"/>
              <a:t>Ffrainc</a:t>
            </a:r>
            <a:r>
              <a:rPr lang="en-GB" dirty="0" smtClean="0"/>
              <a:t>, Richard </a:t>
            </a:r>
            <a:r>
              <a:rPr lang="en-GB" dirty="0" err="1" smtClean="0"/>
              <a:t>Cantillon</a:t>
            </a:r>
            <a:r>
              <a:rPr lang="en-GB" dirty="0" smtClean="0"/>
              <a:t> a </a:t>
            </a:r>
            <a:r>
              <a:rPr lang="en-GB" dirty="0" err="1" smtClean="0"/>
              <a:t>oedd</a:t>
            </a:r>
            <a:r>
              <a:rPr lang="en-GB" dirty="0" smtClean="0"/>
              <a:t> </a:t>
            </a:r>
            <a:r>
              <a:rPr lang="en-GB" dirty="0" err="1" smtClean="0"/>
              <a:t>wedi</a:t>
            </a:r>
            <a:r>
              <a:rPr lang="en-GB" dirty="0" smtClean="0"/>
              <a:t> </a:t>
            </a:r>
            <a:r>
              <a:rPr lang="en-GB" dirty="0" err="1" smtClean="0"/>
              <a:t>defnyddio’r</a:t>
            </a:r>
            <a:r>
              <a:rPr lang="en-GB" dirty="0" smtClean="0"/>
              <a:t> </a:t>
            </a:r>
            <a:r>
              <a:rPr lang="en-GB" dirty="0" err="1" smtClean="0"/>
              <a:t>gair</a:t>
            </a:r>
            <a:r>
              <a:rPr lang="en-GB" dirty="0" smtClean="0"/>
              <a:t> ‘entrepreneur’ </a:t>
            </a:r>
            <a:r>
              <a:rPr lang="en-GB" dirty="0" err="1" smtClean="0"/>
              <a:t>yn</a:t>
            </a:r>
            <a:r>
              <a:rPr lang="en-GB" dirty="0" smtClean="0"/>
              <a:t> </a:t>
            </a:r>
            <a:r>
              <a:rPr lang="en-GB" dirty="0" err="1" smtClean="0"/>
              <a:t>gyntaf</a:t>
            </a:r>
            <a:r>
              <a:rPr lang="en-GB" dirty="0" smtClean="0"/>
              <a:t>.</a:t>
            </a:r>
          </a:p>
          <a:p>
            <a:r>
              <a:rPr lang="en-GB" dirty="0" err="1" smtClean="0"/>
              <a:t>Cantillon</a:t>
            </a:r>
            <a:r>
              <a:rPr lang="en-GB" dirty="0" smtClean="0"/>
              <a:t> </a:t>
            </a:r>
            <a:r>
              <a:rPr lang="en-GB" dirty="0" err="1" smtClean="0"/>
              <a:t>oedd</a:t>
            </a:r>
            <a:r>
              <a:rPr lang="en-GB" dirty="0" smtClean="0"/>
              <a:t> </a:t>
            </a:r>
            <a:r>
              <a:rPr lang="en-GB" dirty="0" err="1" smtClean="0"/>
              <a:t>wedi</a:t>
            </a:r>
            <a:r>
              <a:rPr lang="en-GB" dirty="0" smtClean="0"/>
              <a:t> </a:t>
            </a:r>
            <a:r>
              <a:rPr lang="en-GB" dirty="0" err="1" smtClean="0"/>
              <a:t>sefydlu</a:t>
            </a:r>
            <a:r>
              <a:rPr lang="en-GB" dirty="0" smtClean="0"/>
              <a:t> bod </a:t>
            </a:r>
            <a:r>
              <a:rPr lang="en-GB" dirty="0" err="1" smtClean="0"/>
              <a:t>yr</a:t>
            </a:r>
            <a:r>
              <a:rPr lang="en-GB" dirty="0" smtClean="0"/>
              <a:t> entrepreneur </a:t>
            </a:r>
            <a:r>
              <a:rPr lang="en-GB" dirty="0" err="1" smtClean="0"/>
              <a:t>yn</a:t>
            </a:r>
            <a:r>
              <a:rPr lang="en-GB" dirty="0" smtClean="0"/>
              <a:t> </a:t>
            </a:r>
            <a:r>
              <a:rPr lang="en-GB" dirty="0" err="1" smtClean="0"/>
              <a:t>rhywun</a:t>
            </a:r>
            <a:r>
              <a:rPr lang="en-GB" dirty="0" smtClean="0"/>
              <a:t> </a:t>
            </a:r>
            <a:r>
              <a:rPr lang="en-GB" dirty="0" err="1" smtClean="0"/>
              <a:t>oedd</a:t>
            </a:r>
            <a:r>
              <a:rPr lang="en-GB" dirty="0" smtClean="0"/>
              <a:t> </a:t>
            </a:r>
            <a:r>
              <a:rPr lang="en-GB" dirty="0" err="1" smtClean="0"/>
              <a:t>yn</a:t>
            </a:r>
            <a:r>
              <a:rPr lang="en-GB" dirty="0" smtClean="0"/>
              <a:t> </a:t>
            </a:r>
            <a:r>
              <a:rPr lang="en-GB" dirty="0" err="1" smtClean="0"/>
              <a:t>cymryd</a:t>
            </a:r>
            <a:r>
              <a:rPr lang="en-GB" dirty="0" smtClean="0"/>
              <a:t> </a:t>
            </a:r>
            <a:r>
              <a:rPr lang="en-GB" dirty="0" err="1" smtClean="0"/>
              <a:t>risg</a:t>
            </a:r>
            <a:r>
              <a:rPr lang="en-GB" dirty="0" smtClean="0"/>
              <a:t>. </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a:t>In the early part of the 18th century an Irishman living in France, Richard </a:t>
            </a:r>
            <a:r>
              <a:rPr lang="en-GB" dirty="0" err="1"/>
              <a:t>Cantillon</a:t>
            </a:r>
            <a:r>
              <a:rPr lang="en-GB" dirty="0"/>
              <a:t>, first used the word “</a:t>
            </a:r>
            <a:r>
              <a:rPr lang="en-GB" i="1" dirty="0"/>
              <a:t>Entrepreneur</a:t>
            </a:r>
            <a:r>
              <a:rPr lang="en-GB" dirty="0" smtClean="0"/>
              <a:t>”</a:t>
            </a:r>
          </a:p>
          <a:p>
            <a:r>
              <a:rPr lang="en-GB" dirty="0"/>
              <a:t>It was </a:t>
            </a:r>
            <a:r>
              <a:rPr lang="en-GB" dirty="0" err="1"/>
              <a:t>Cantillon</a:t>
            </a:r>
            <a:r>
              <a:rPr lang="en-GB" dirty="0"/>
              <a:t> who established the entrepreneur as a “</a:t>
            </a:r>
            <a:r>
              <a:rPr lang="en-GB" i="1" dirty="0"/>
              <a:t>risk-taker</a:t>
            </a:r>
            <a:r>
              <a:rPr lang="en-GB" dirty="0" smtClean="0"/>
              <a:t>”.</a:t>
            </a:r>
            <a:endParaRPr lang="en-GB" dirty="0"/>
          </a:p>
        </p:txBody>
      </p:sp>
    </p:spTree>
    <p:extLst>
      <p:ext uri="{BB962C8B-B14F-4D97-AF65-F5344CB8AC3E}">
        <p14:creationId xmlns:p14="http://schemas.microsoft.com/office/powerpoint/2010/main" val="186267069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Gadewch</a:t>
            </a:r>
            <a:r>
              <a:rPr lang="en-GB" dirty="0" smtClean="0"/>
              <a:t> </a:t>
            </a:r>
            <a:r>
              <a:rPr lang="en-GB" dirty="0" err="1" smtClean="0"/>
              <a:t>i</a:t>
            </a:r>
            <a:r>
              <a:rPr lang="en-GB" dirty="0" smtClean="0"/>
              <a:t> </a:t>
            </a:r>
            <a:r>
              <a:rPr lang="en-GB" dirty="0" err="1" smtClean="0"/>
              <a:t>ni</a:t>
            </a:r>
            <a:r>
              <a:rPr lang="en-GB" dirty="0" smtClean="0"/>
              <a:t> </a:t>
            </a:r>
            <a:r>
              <a:rPr lang="en-GB" dirty="0" err="1" smtClean="0"/>
              <a:t>cymryd</a:t>
            </a:r>
            <a:r>
              <a:rPr lang="en-GB" dirty="0" smtClean="0"/>
              <a:t> </a:t>
            </a:r>
            <a:r>
              <a:rPr lang="en-GB" dirty="0" err="1" smtClean="0"/>
              <a:t>munud</a:t>
            </a:r>
            <a:r>
              <a:rPr lang="en-GB" dirty="0" smtClean="0"/>
              <a:t>…</a:t>
            </a:r>
            <a:br>
              <a:rPr lang="en-GB" dirty="0" smtClean="0"/>
            </a:br>
            <a:r>
              <a:rPr lang="en-GB" dirty="0" smtClean="0"/>
              <a:t>Let’s take a minute…</a:t>
            </a:r>
            <a:endParaRPr lang="en-GB" dirty="0"/>
          </a:p>
        </p:txBody>
      </p:sp>
      <p:sp>
        <p:nvSpPr>
          <p:cNvPr id="3" name="Content Placeholder 2"/>
          <p:cNvSpPr>
            <a:spLocks noGrp="1"/>
          </p:cNvSpPr>
          <p:nvPr>
            <p:ph sz="half" idx="1"/>
          </p:nvPr>
        </p:nvSpPr>
        <p:spPr/>
        <p:txBody>
          <a:bodyPr>
            <a:normAutofit fontScale="92500"/>
          </a:bodyPr>
          <a:lstStyle/>
          <a:p>
            <a:r>
              <a:rPr lang="en-GB" dirty="0" err="1" smtClean="0"/>
              <a:t>Cymerwch</a:t>
            </a:r>
            <a:r>
              <a:rPr lang="en-GB" dirty="0" smtClean="0"/>
              <a:t> </a:t>
            </a:r>
            <a:r>
              <a:rPr lang="en-GB" dirty="0" err="1" smtClean="0"/>
              <a:t>eich</a:t>
            </a:r>
            <a:r>
              <a:rPr lang="en-GB" dirty="0" smtClean="0"/>
              <a:t> </a:t>
            </a:r>
            <a:r>
              <a:rPr lang="en-GB" dirty="0" err="1" smtClean="0"/>
              <a:t>amser</a:t>
            </a:r>
            <a:r>
              <a:rPr lang="en-GB" dirty="0" smtClean="0"/>
              <a:t> </a:t>
            </a:r>
            <a:r>
              <a:rPr lang="en-GB" dirty="0" err="1" smtClean="0"/>
              <a:t>os</a:t>
            </a:r>
            <a:r>
              <a:rPr lang="en-GB" dirty="0" smtClean="0"/>
              <a:t> </a:t>
            </a:r>
            <a:r>
              <a:rPr lang="en-GB" dirty="0" err="1" smtClean="0"/>
              <a:t>gwelwch</a:t>
            </a:r>
            <a:r>
              <a:rPr lang="en-GB" dirty="0" smtClean="0"/>
              <a:t> </a:t>
            </a:r>
            <a:r>
              <a:rPr lang="en-GB" dirty="0" err="1" smtClean="0"/>
              <a:t>yn</a:t>
            </a:r>
            <a:r>
              <a:rPr lang="en-GB" dirty="0" smtClean="0"/>
              <a:t> </a:t>
            </a:r>
            <a:r>
              <a:rPr lang="en-GB" dirty="0" err="1" smtClean="0"/>
              <a:t>dda</a:t>
            </a:r>
            <a:r>
              <a:rPr lang="en-GB" dirty="0" smtClean="0"/>
              <a:t> </a:t>
            </a:r>
            <a:r>
              <a:rPr lang="en-GB" dirty="0" err="1" smtClean="0"/>
              <a:t>i</a:t>
            </a:r>
            <a:r>
              <a:rPr lang="en-GB" dirty="0" smtClean="0"/>
              <a:t> </a:t>
            </a:r>
            <a:r>
              <a:rPr lang="en-GB" dirty="0" err="1" smtClean="0"/>
              <a:t>feddwl</a:t>
            </a:r>
            <a:r>
              <a:rPr lang="en-GB" dirty="0" smtClean="0"/>
              <a:t> (</a:t>
            </a:r>
            <a:r>
              <a:rPr lang="en-GB" dirty="0" err="1" smtClean="0"/>
              <a:t>i</a:t>
            </a:r>
            <a:r>
              <a:rPr lang="en-GB" dirty="0" smtClean="0"/>
              <a:t> </a:t>
            </a:r>
            <a:r>
              <a:rPr lang="en-GB" dirty="0" err="1" smtClean="0"/>
              <a:t>fyfyrio</a:t>
            </a:r>
            <a:r>
              <a:rPr lang="en-GB" dirty="0" smtClean="0"/>
              <a:t>) </a:t>
            </a:r>
            <a:r>
              <a:rPr lang="en-GB" dirty="0" err="1" smtClean="0"/>
              <a:t>ar</a:t>
            </a:r>
            <a:r>
              <a:rPr lang="en-GB" dirty="0" smtClean="0"/>
              <a:t> </a:t>
            </a:r>
            <a:r>
              <a:rPr lang="en-GB" dirty="0" err="1" smtClean="0"/>
              <a:t>eich</a:t>
            </a:r>
            <a:r>
              <a:rPr lang="en-GB" dirty="0" smtClean="0"/>
              <a:t> </a:t>
            </a:r>
            <a:r>
              <a:rPr lang="en-GB" dirty="0" err="1" smtClean="0"/>
              <a:t>nodweddion</a:t>
            </a:r>
            <a:r>
              <a:rPr lang="en-GB" dirty="0" smtClean="0"/>
              <a:t> </a:t>
            </a:r>
            <a:r>
              <a:rPr lang="en-GB" dirty="0" err="1" smtClean="0"/>
              <a:t>personol</a:t>
            </a:r>
            <a:r>
              <a:rPr lang="en-GB" dirty="0" smtClean="0"/>
              <a:t> </a:t>
            </a:r>
            <a:r>
              <a:rPr lang="en-GB" dirty="0" err="1" smtClean="0"/>
              <a:t>a’ch</a:t>
            </a:r>
            <a:r>
              <a:rPr lang="en-GB" dirty="0" smtClean="0"/>
              <a:t> </a:t>
            </a:r>
            <a:r>
              <a:rPr lang="en-GB" dirty="0" err="1" smtClean="0"/>
              <a:t>personoliaeth</a:t>
            </a:r>
            <a:r>
              <a:rPr lang="en-GB" dirty="0" smtClean="0"/>
              <a:t>…</a:t>
            </a:r>
          </a:p>
          <a:p>
            <a:r>
              <a:rPr lang="en-GB" dirty="0" err="1" smtClean="0"/>
              <a:t>Ydych</a:t>
            </a:r>
            <a:r>
              <a:rPr lang="en-GB" dirty="0" smtClean="0"/>
              <a:t> </a:t>
            </a:r>
            <a:r>
              <a:rPr lang="en-GB" dirty="0" err="1" smtClean="0"/>
              <a:t>chi’n</a:t>
            </a:r>
            <a:r>
              <a:rPr lang="en-GB" dirty="0" smtClean="0"/>
              <a:t> </a:t>
            </a:r>
            <a:r>
              <a:rPr lang="en-GB" dirty="0" err="1" smtClean="0"/>
              <a:t>berson</a:t>
            </a:r>
            <a:r>
              <a:rPr lang="en-GB" dirty="0" smtClean="0"/>
              <a:t> </a:t>
            </a:r>
            <a:r>
              <a:rPr lang="en-GB" dirty="0" err="1" smtClean="0"/>
              <a:t>sydd</a:t>
            </a:r>
            <a:r>
              <a:rPr lang="en-GB" dirty="0" smtClean="0"/>
              <a:t> </a:t>
            </a:r>
            <a:r>
              <a:rPr lang="en-GB" dirty="0" err="1" smtClean="0"/>
              <a:t>yn</a:t>
            </a:r>
            <a:r>
              <a:rPr lang="en-GB" dirty="0" smtClean="0"/>
              <a:t> </a:t>
            </a:r>
            <a:r>
              <a:rPr lang="en-GB" dirty="0" err="1" smtClean="0"/>
              <a:t>cymryd</a:t>
            </a:r>
            <a:r>
              <a:rPr lang="en-GB" dirty="0" smtClean="0"/>
              <a:t> </a:t>
            </a:r>
            <a:r>
              <a:rPr lang="en-GB" dirty="0" err="1" smtClean="0"/>
              <a:t>risg</a:t>
            </a:r>
            <a:r>
              <a:rPr lang="en-GB" dirty="0" smtClean="0"/>
              <a:t>?</a:t>
            </a:r>
          </a:p>
          <a:p>
            <a:r>
              <a:rPr lang="en-GB" dirty="0" smtClean="0"/>
              <a:t>Pam?</a:t>
            </a:r>
          </a:p>
          <a:p>
            <a:r>
              <a:rPr lang="en-GB" dirty="0" smtClean="0"/>
              <a:t>Pam </a:t>
            </a:r>
            <a:r>
              <a:rPr lang="en-GB" dirty="0" err="1" smtClean="0"/>
              <a:t>lai</a:t>
            </a:r>
            <a:r>
              <a:rPr lang="en-GB" dirty="0" smtClean="0"/>
              <a:t>? </a:t>
            </a:r>
            <a:endParaRPr lang="en-GB" dirty="0"/>
          </a:p>
        </p:txBody>
      </p:sp>
      <p:sp>
        <p:nvSpPr>
          <p:cNvPr id="4" name="Content Placeholder 3"/>
          <p:cNvSpPr>
            <a:spLocks noGrp="1"/>
          </p:cNvSpPr>
          <p:nvPr>
            <p:ph sz="half" idx="2"/>
          </p:nvPr>
        </p:nvSpPr>
        <p:spPr/>
        <p:txBody>
          <a:bodyPr>
            <a:normAutofit fontScale="92500"/>
          </a:bodyPr>
          <a:lstStyle/>
          <a:p>
            <a:r>
              <a:rPr lang="en-GB" dirty="0" smtClean="0"/>
              <a:t>Please take time to think (reflect) on your personal characteristics and personality…</a:t>
            </a:r>
          </a:p>
          <a:p>
            <a:r>
              <a:rPr lang="en-GB" dirty="0" smtClean="0"/>
              <a:t>Are you a risk taker?</a:t>
            </a:r>
          </a:p>
          <a:p>
            <a:r>
              <a:rPr lang="en-GB" dirty="0" smtClean="0"/>
              <a:t>Why?</a:t>
            </a:r>
          </a:p>
          <a:p>
            <a:r>
              <a:rPr lang="en-GB" dirty="0" smtClean="0"/>
              <a:t>Why not?</a:t>
            </a:r>
            <a:endParaRPr lang="en-GB" dirty="0"/>
          </a:p>
        </p:txBody>
      </p:sp>
    </p:spTree>
    <p:extLst>
      <p:ext uri="{BB962C8B-B14F-4D97-AF65-F5344CB8AC3E}">
        <p14:creationId xmlns:p14="http://schemas.microsoft.com/office/powerpoint/2010/main" val="12697216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Risg</a:t>
            </a:r>
            <a:r>
              <a:rPr lang="en-GB" dirty="0" smtClean="0"/>
              <a:t/>
            </a:r>
            <a:br>
              <a:rPr lang="en-GB" dirty="0" smtClean="0"/>
            </a:br>
            <a:r>
              <a:rPr lang="en-GB" dirty="0" smtClean="0"/>
              <a:t>Risk</a:t>
            </a:r>
            <a:endParaRPr lang="en-GB" dirty="0"/>
          </a:p>
        </p:txBody>
      </p:sp>
      <p:sp>
        <p:nvSpPr>
          <p:cNvPr id="3" name="Content Placeholder 2"/>
          <p:cNvSpPr>
            <a:spLocks noGrp="1"/>
          </p:cNvSpPr>
          <p:nvPr>
            <p:ph sz="half" idx="1"/>
          </p:nvPr>
        </p:nvSpPr>
        <p:spPr/>
        <p:txBody>
          <a:bodyPr>
            <a:normAutofit fontScale="70000" lnSpcReduction="20000"/>
          </a:bodyPr>
          <a:lstStyle/>
          <a:p>
            <a:r>
              <a:rPr lang="en-GB" dirty="0" err="1" smtClean="0"/>
              <a:t>Sgil</a:t>
            </a:r>
            <a:r>
              <a:rPr lang="en-GB" dirty="0" smtClean="0"/>
              <a:t>, </a:t>
            </a:r>
            <a:r>
              <a:rPr lang="en-GB" dirty="0" err="1" smtClean="0"/>
              <a:t>profiad</a:t>
            </a:r>
            <a:r>
              <a:rPr lang="en-GB" dirty="0" smtClean="0"/>
              <a:t>, </a:t>
            </a:r>
            <a:r>
              <a:rPr lang="en-GB" dirty="0" err="1" smtClean="0"/>
              <a:t>gwybodaeth</a:t>
            </a:r>
            <a:r>
              <a:rPr lang="en-GB" dirty="0" smtClean="0"/>
              <a:t> ac </a:t>
            </a:r>
            <a:r>
              <a:rPr lang="en-GB" dirty="0" err="1" smtClean="0"/>
              <a:t>angerdd</a:t>
            </a:r>
            <a:r>
              <a:rPr lang="en-GB" dirty="0" smtClean="0"/>
              <a:t> </a:t>
            </a:r>
            <a:r>
              <a:rPr lang="en-GB" dirty="0" err="1" smtClean="0"/>
              <a:t>yn</a:t>
            </a:r>
            <a:r>
              <a:rPr lang="en-GB" dirty="0" smtClean="0"/>
              <a:t> </a:t>
            </a:r>
            <a:r>
              <a:rPr lang="en-GB" dirty="0" err="1" smtClean="0"/>
              <a:t>helpu</a:t>
            </a:r>
            <a:r>
              <a:rPr lang="en-GB" dirty="0" smtClean="0"/>
              <a:t> chi </a:t>
            </a:r>
            <a:r>
              <a:rPr lang="en-GB" dirty="0" err="1" smtClean="0"/>
              <a:t>i</a:t>
            </a:r>
            <a:r>
              <a:rPr lang="en-GB" dirty="0" smtClean="0"/>
              <a:t> </a:t>
            </a:r>
            <a:r>
              <a:rPr lang="en-GB" dirty="0" err="1" smtClean="0"/>
              <a:t>rhedeg</a:t>
            </a:r>
            <a:r>
              <a:rPr lang="en-GB" dirty="0" smtClean="0"/>
              <a:t> </a:t>
            </a:r>
            <a:r>
              <a:rPr lang="en-GB" dirty="0" err="1" smtClean="0"/>
              <a:t>eich</a:t>
            </a:r>
            <a:r>
              <a:rPr lang="en-GB" dirty="0" smtClean="0"/>
              <a:t> </a:t>
            </a:r>
            <a:r>
              <a:rPr lang="en-GB" dirty="0" err="1" smtClean="0"/>
              <a:t>busnes</a:t>
            </a:r>
            <a:r>
              <a:rPr lang="en-GB" dirty="0" smtClean="0"/>
              <a:t> – </a:t>
            </a:r>
            <a:r>
              <a:rPr lang="en-GB" dirty="0" err="1" smtClean="0"/>
              <a:t>mae</a:t>
            </a:r>
            <a:r>
              <a:rPr lang="en-GB" dirty="0" smtClean="0"/>
              <a:t> </a:t>
            </a:r>
            <a:r>
              <a:rPr lang="en-GB" dirty="0" err="1" smtClean="0"/>
              <a:t>rhain</a:t>
            </a:r>
            <a:r>
              <a:rPr lang="en-GB" dirty="0" smtClean="0"/>
              <a:t> </a:t>
            </a:r>
            <a:r>
              <a:rPr lang="en-GB" dirty="0" err="1" smtClean="0"/>
              <a:t>yn</a:t>
            </a:r>
            <a:r>
              <a:rPr lang="en-GB" dirty="0" smtClean="0"/>
              <a:t> </a:t>
            </a:r>
            <a:r>
              <a:rPr lang="en-GB" dirty="0" err="1" smtClean="0"/>
              <a:t>cael</a:t>
            </a:r>
            <a:r>
              <a:rPr lang="en-GB" dirty="0" smtClean="0"/>
              <a:t> </a:t>
            </a:r>
            <a:r>
              <a:rPr lang="en-GB" dirty="0" err="1" smtClean="0"/>
              <a:t>eu</a:t>
            </a:r>
            <a:r>
              <a:rPr lang="en-GB" dirty="0" smtClean="0"/>
              <a:t> </a:t>
            </a:r>
            <a:r>
              <a:rPr lang="en-GB" dirty="0" err="1" smtClean="0"/>
              <a:t>cyfrif</a:t>
            </a:r>
            <a:r>
              <a:rPr lang="en-GB" dirty="0" smtClean="0"/>
              <a:t> </a:t>
            </a:r>
            <a:r>
              <a:rPr lang="en-GB" dirty="0" err="1" smtClean="0"/>
              <a:t>fel</a:t>
            </a:r>
            <a:r>
              <a:rPr lang="en-GB" dirty="0" smtClean="0"/>
              <a:t> </a:t>
            </a:r>
            <a:r>
              <a:rPr lang="en-GB" dirty="0" err="1" smtClean="0"/>
              <a:t>ymdrechion</a:t>
            </a:r>
            <a:r>
              <a:rPr lang="en-GB" dirty="0" smtClean="0"/>
              <a:t> </a:t>
            </a:r>
            <a:r>
              <a:rPr lang="en-GB" dirty="0" err="1" smtClean="0"/>
              <a:t>rheoli</a:t>
            </a:r>
            <a:r>
              <a:rPr lang="en-GB" dirty="0" smtClean="0"/>
              <a:t>.</a:t>
            </a:r>
          </a:p>
          <a:p>
            <a:r>
              <a:rPr lang="en-GB" dirty="0" err="1" smtClean="0"/>
              <a:t>Ym</a:t>
            </a:r>
            <a:r>
              <a:rPr lang="en-GB" dirty="0" smtClean="0"/>
              <a:t> </a:t>
            </a:r>
            <a:r>
              <a:rPr lang="en-GB" dirty="0" err="1" smtClean="0"/>
              <a:t>musnes</a:t>
            </a:r>
            <a:r>
              <a:rPr lang="en-GB" dirty="0" smtClean="0"/>
              <a:t>, </a:t>
            </a:r>
            <a:r>
              <a:rPr lang="en-GB" dirty="0" err="1" smtClean="0"/>
              <a:t>mae</a:t>
            </a:r>
            <a:r>
              <a:rPr lang="en-GB" dirty="0" smtClean="0"/>
              <a:t> </a:t>
            </a:r>
            <a:r>
              <a:rPr lang="en-GB" dirty="0" err="1" smtClean="0"/>
              <a:t>risg</a:t>
            </a:r>
            <a:r>
              <a:rPr lang="en-GB" dirty="0" smtClean="0"/>
              <a:t> </a:t>
            </a:r>
            <a:r>
              <a:rPr lang="en-GB" dirty="0" err="1" smtClean="0"/>
              <a:t>yn</a:t>
            </a:r>
            <a:r>
              <a:rPr lang="en-GB" dirty="0" smtClean="0"/>
              <a:t> </a:t>
            </a:r>
            <a:r>
              <a:rPr lang="en-GB" dirty="0" err="1" smtClean="0"/>
              <a:t>cael</a:t>
            </a:r>
            <a:r>
              <a:rPr lang="en-GB" dirty="0" smtClean="0"/>
              <a:t> </a:t>
            </a:r>
            <a:r>
              <a:rPr lang="en-GB" dirty="0" err="1" smtClean="0"/>
              <a:t>ei</a:t>
            </a:r>
            <a:r>
              <a:rPr lang="en-GB" dirty="0" smtClean="0"/>
              <a:t> </a:t>
            </a:r>
            <a:r>
              <a:rPr lang="en-GB" dirty="0" err="1" smtClean="0"/>
              <a:t>osgoi</a:t>
            </a:r>
            <a:r>
              <a:rPr lang="en-GB" dirty="0" smtClean="0"/>
              <a:t>.</a:t>
            </a:r>
          </a:p>
          <a:p>
            <a:r>
              <a:rPr lang="en-GB" dirty="0" smtClean="0"/>
              <a:t>Mae </a:t>
            </a:r>
            <a:r>
              <a:rPr lang="en-GB" dirty="0" err="1" smtClean="0"/>
              <a:t>buddsoddwyr</a:t>
            </a:r>
            <a:r>
              <a:rPr lang="en-GB" dirty="0" smtClean="0"/>
              <a:t> a  </a:t>
            </a:r>
            <a:r>
              <a:rPr lang="en-GB" dirty="0" err="1" smtClean="0"/>
              <a:t>rheolwyr</a:t>
            </a:r>
            <a:r>
              <a:rPr lang="en-GB" dirty="0" smtClean="0"/>
              <a:t> </a:t>
            </a:r>
            <a:r>
              <a:rPr lang="en-GB" dirty="0" err="1" smtClean="0"/>
              <a:t>yn</a:t>
            </a:r>
            <a:r>
              <a:rPr lang="en-GB" dirty="0" smtClean="0"/>
              <a:t> </a:t>
            </a:r>
            <a:r>
              <a:rPr lang="en-GB" dirty="0" err="1" smtClean="0"/>
              <a:t>ofni</a:t>
            </a:r>
            <a:r>
              <a:rPr lang="en-GB" dirty="0" smtClean="0"/>
              <a:t> </a:t>
            </a:r>
            <a:r>
              <a:rPr lang="en-GB" dirty="0" err="1" smtClean="0"/>
              <a:t>risg</a:t>
            </a:r>
            <a:r>
              <a:rPr lang="en-GB" dirty="0" smtClean="0"/>
              <a:t>.</a:t>
            </a:r>
          </a:p>
          <a:p>
            <a:pPr marL="0" indent="0">
              <a:buNone/>
            </a:pPr>
            <a:r>
              <a:rPr lang="en-GB" b="1" dirty="0" smtClean="0"/>
              <a:t>OND</a:t>
            </a:r>
          </a:p>
          <a:p>
            <a:r>
              <a:rPr lang="en-GB" dirty="0" err="1" smtClean="0"/>
              <a:t>I’r</a:t>
            </a:r>
            <a:r>
              <a:rPr lang="en-GB" dirty="0" smtClean="0"/>
              <a:t> ‘entrepreneur’, </a:t>
            </a:r>
            <a:r>
              <a:rPr lang="en-GB" dirty="0" err="1" smtClean="0"/>
              <a:t>risg</a:t>
            </a:r>
            <a:r>
              <a:rPr lang="en-GB" dirty="0" smtClean="0"/>
              <a:t> </a:t>
            </a:r>
            <a:r>
              <a:rPr lang="en-GB" dirty="0" err="1" smtClean="0"/>
              <a:t>yw</a:t>
            </a:r>
            <a:r>
              <a:rPr lang="en-GB" dirty="0" smtClean="0"/>
              <a:t> </a:t>
            </a:r>
            <a:r>
              <a:rPr lang="en-GB" dirty="0" err="1" smtClean="0"/>
              <a:t>gwaed</a:t>
            </a:r>
            <a:r>
              <a:rPr lang="en-GB" dirty="0" smtClean="0"/>
              <a:t> </a:t>
            </a:r>
            <a:r>
              <a:rPr lang="en-GB" dirty="0" err="1" smtClean="0"/>
              <a:t>bywyd</a:t>
            </a:r>
            <a:r>
              <a:rPr lang="en-GB" dirty="0" smtClean="0"/>
              <a:t> </a:t>
            </a:r>
            <a:r>
              <a:rPr lang="en-GB" dirty="0" err="1" smtClean="0"/>
              <a:t>llwyddiant</a:t>
            </a:r>
            <a:r>
              <a:rPr lang="en-GB" dirty="0" smtClean="0"/>
              <a:t>.</a:t>
            </a:r>
          </a:p>
          <a:p>
            <a:r>
              <a:rPr lang="en-GB" dirty="0" err="1" smtClean="0"/>
              <a:t>Nid</a:t>
            </a:r>
            <a:r>
              <a:rPr lang="en-GB" dirty="0" smtClean="0"/>
              <a:t> </a:t>
            </a:r>
            <a:r>
              <a:rPr lang="en-GB" dirty="0" err="1" smtClean="0"/>
              <a:t>yw</a:t>
            </a:r>
            <a:r>
              <a:rPr lang="en-GB" dirty="0" smtClean="0"/>
              <a:t> </a:t>
            </a:r>
            <a:r>
              <a:rPr lang="en-GB" dirty="0" err="1" smtClean="0"/>
              <a:t>dyfeisgarwch</a:t>
            </a:r>
            <a:r>
              <a:rPr lang="en-GB" dirty="0" smtClean="0"/>
              <a:t> a </a:t>
            </a:r>
            <a:r>
              <a:rPr lang="en-GB" dirty="0" err="1" smtClean="0"/>
              <a:t>chreadigedd</a:t>
            </a:r>
            <a:r>
              <a:rPr lang="en-GB" dirty="0" smtClean="0"/>
              <a:t> </a:t>
            </a:r>
            <a:r>
              <a:rPr lang="en-GB" dirty="0" err="1" smtClean="0"/>
              <a:t>yn</a:t>
            </a:r>
            <a:r>
              <a:rPr lang="en-GB" dirty="0" smtClean="0"/>
              <a:t> </a:t>
            </a:r>
            <a:r>
              <a:rPr lang="en-GB" dirty="0" err="1" smtClean="0"/>
              <a:t>bosib</a:t>
            </a:r>
            <a:r>
              <a:rPr lang="en-GB" dirty="0" smtClean="0"/>
              <a:t> </a:t>
            </a:r>
            <a:r>
              <a:rPr lang="en-GB" dirty="0" err="1" smtClean="0"/>
              <a:t>heb</a:t>
            </a:r>
            <a:r>
              <a:rPr lang="en-GB" dirty="0" smtClean="0"/>
              <a:t> </a:t>
            </a:r>
            <a:r>
              <a:rPr lang="en-GB" dirty="0" err="1" smtClean="0"/>
              <a:t>risg</a:t>
            </a:r>
            <a:r>
              <a:rPr lang="en-GB" dirty="0" smtClean="0"/>
              <a:t>.</a:t>
            </a:r>
            <a:endParaRPr lang="en-GB" dirty="0"/>
          </a:p>
        </p:txBody>
      </p:sp>
      <p:sp>
        <p:nvSpPr>
          <p:cNvPr id="4" name="Content Placeholder 3"/>
          <p:cNvSpPr>
            <a:spLocks noGrp="1"/>
          </p:cNvSpPr>
          <p:nvPr>
            <p:ph sz="half" idx="2"/>
          </p:nvPr>
        </p:nvSpPr>
        <p:spPr/>
        <p:txBody>
          <a:bodyPr>
            <a:normAutofit fontScale="70000" lnSpcReduction="20000"/>
          </a:bodyPr>
          <a:lstStyle/>
          <a:p>
            <a:r>
              <a:rPr lang="en-GB" dirty="0" smtClean="0"/>
              <a:t>Skill, experience, knowledge and passion help you run your business – these are considered management endeavours.</a:t>
            </a:r>
          </a:p>
          <a:p>
            <a:r>
              <a:rPr lang="en-GB" dirty="0" smtClean="0"/>
              <a:t>In business risk is avoided.</a:t>
            </a:r>
          </a:p>
          <a:p>
            <a:r>
              <a:rPr lang="en-GB" dirty="0" smtClean="0"/>
              <a:t>Investors and managers fear risk</a:t>
            </a:r>
          </a:p>
          <a:p>
            <a:pPr marL="0" indent="0">
              <a:buNone/>
            </a:pPr>
            <a:r>
              <a:rPr lang="en-GB" b="1" dirty="0" smtClean="0"/>
              <a:t>BUT</a:t>
            </a:r>
          </a:p>
          <a:p>
            <a:r>
              <a:rPr lang="en-GB" dirty="0" smtClean="0"/>
              <a:t>To the entrepreneur, risk is the lifeblood of success</a:t>
            </a:r>
          </a:p>
          <a:p>
            <a:r>
              <a:rPr lang="en-GB" dirty="0" smtClean="0"/>
              <a:t>Innovation and creation are not possible without risk</a:t>
            </a:r>
            <a:endParaRPr lang="en-GB" dirty="0"/>
          </a:p>
        </p:txBody>
      </p:sp>
    </p:spTree>
    <p:extLst>
      <p:ext uri="{BB962C8B-B14F-4D97-AF65-F5344CB8AC3E}">
        <p14:creationId xmlns:p14="http://schemas.microsoft.com/office/powerpoint/2010/main" val="72918074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Deall</a:t>
            </a:r>
            <a:r>
              <a:rPr lang="en-GB" dirty="0" smtClean="0"/>
              <a:t> </a:t>
            </a:r>
            <a:r>
              <a:rPr lang="en-GB" dirty="0" err="1" smtClean="0"/>
              <a:t>beth</a:t>
            </a:r>
            <a:r>
              <a:rPr lang="en-GB" dirty="0" smtClean="0"/>
              <a:t> </a:t>
            </a:r>
            <a:r>
              <a:rPr lang="en-GB" dirty="0" err="1" smtClean="0"/>
              <a:t>yw</a:t>
            </a:r>
            <a:r>
              <a:rPr lang="en-GB" dirty="0" smtClean="0"/>
              <a:t> </a:t>
            </a:r>
            <a:r>
              <a:rPr lang="en-GB" dirty="0" err="1" smtClean="0"/>
              <a:t>risg</a:t>
            </a:r>
            <a:r>
              <a:rPr lang="en-GB" dirty="0" smtClean="0"/>
              <a:t>…</a:t>
            </a:r>
            <a:br>
              <a:rPr lang="en-GB" dirty="0" smtClean="0"/>
            </a:br>
            <a:r>
              <a:rPr lang="en-GB" dirty="0" smtClean="0"/>
              <a:t>Understanding risk…</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Mae </a:t>
            </a:r>
            <a:r>
              <a:rPr lang="en-GB" dirty="0" err="1" smtClean="0"/>
              <a:t>risg</a:t>
            </a:r>
            <a:r>
              <a:rPr lang="en-GB" dirty="0" smtClean="0"/>
              <a:t> (</a:t>
            </a:r>
            <a:r>
              <a:rPr lang="en-GB" dirty="0" err="1" smtClean="0"/>
              <a:t>busnes</a:t>
            </a:r>
            <a:r>
              <a:rPr lang="en-GB" dirty="0" smtClean="0"/>
              <a:t>) </a:t>
            </a:r>
            <a:r>
              <a:rPr lang="en-GB" dirty="0" err="1" smtClean="0"/>
              <a:t>yn</a:t>
            </a:r>
            <a:r>
              <a:rPr lang="en-GB" dirty="0" smtClean="0"/>
              <a:t> </a:t>
            </a:r>
            <a:r>
              <a:rPr lang="en-GB" dirty="0" err="1" smtClean="0"/>
              <a:t>gategori</a:t>
            </a:r>
            <a:r>
              <a:rPr lang="en-GB" dirty="0" smtClean="0"/>
              <a:t> </a:t>
            </a:r>
            <a:r>
              <a:rPr lang="en-GB" dirty="0" err="1" smtClean="0"/>
              <a:t>eang</a:t>
            </a:r>
            <a:r>
              <a:rPr lang="en-GB" dirty="0" smtClean="0"/>
              <a:t>. </a:t>
            </a:r>
            <a:r>
              <a:rPr lang="en-GB" dirty="0" err="1" smtClean="0"/>
              <a:t>Mae’n</a:t>
            </a:r>
            <a:r>
              <a:rPr lang="en-GB" dirty="0" smtClean="0"/>
              <a:t> </a:t>
            </a:r>
            <a:r>
              <a:rPr lang="en-GB" dirty="0" err="1" smtClean="0"/>
              <a:t>cyfeirio</a:t>
            </a:r>
            <a:r>
              <a:rPr lang="en-GB" dirty="0" smtClean="0"/>
              <a:t> at </a:t>
            </a:r>
            <a:r>
              <a:rPr lang="en-GB" dirty="0" err="1" smtClean="0"/>
              <a:t>unrhyw</a:t>
            </a:r>
            <a:r>
              <a:rPr lang="en-GB" dirty="0" smtClean="0"/>
              <a:t> </a:t>
            </a:r>
            <a:r>
              <a:rPr lang="en-GB" dirty="0" err="1" smtClean="0"/>
              <a:t>ddigwyddiad</a:t>
            </a:r>
            <a:r>
              <a:rPr lang="en-GB" dirty="0" smtClean="0"/>
              <a:t>, </a:t>
            </a:r>
            <a:r>
              <a:rPr lang="en-GB" dirty="0" err="1" smtClean="0"/>
              <a:t>neu</a:t>
            </a:r>
            <a:r>
              <a:rPr lang="en-GB" dirty="0" smtClean="0"/>
              <a:t> </a:t>
            </a:r>
            <a:r>
              <a:rPr lang="en-GB" dirty="0" err="1" smtClean="0"/>
              <a:t>achlysur</a:t>
            </a:r>
            <a:r>
              <a:rPr lang="en-GB" dirty="0" smtClean="0"/>
              <a:t> </a:t>
            </a:r>
            <a:r>
              <a:rPr lang="en-GB" dirty="0" err="1" smtClean="0"/>
              <a:t>sydd</a:t>
            </a:r>
            <a:r>
              <a:rPr lang="en-GB" dirty="0" smtClean="0"/>
              <a:t> </a:t>
            </a:r>
            <a:r>
              <a:rPr lang="en-GB" dirty="0" err="1" smtClean="0"/>
              <a:t>a’r</a:t>
            </a:r>
            <a:r>
              <a:rPr lang="en-GB" dirty="0" smtClean="0"/>
              <a:t> </a:t>
            </a:r>
            <a:r>
              <a:rPr lang="en-GB" dirty="0" err="1" smtClean="0"/>
              <a:t>potensial</a:t>
            </a:r>
            <a:r>
              <a:rPr lang="en-GB" dirty="0" smtClean="0"/>
              <a:t> I </a:t>
            </a:r>
            <a:r>
              <a:rPr lang="en-GB" dirty="0" err="1" smtClean="0"/>
              <a:t>osgoi</a:t>
            </a:r>
            <a:r>
              <a:rPr lang="en-GB" dirty="0" smtClean="0"/>
              <a:t> </a:t>
            </a:r>
            <a:r>
              <a:rPr lang="en-GB" dirty="0" err="1" smtClean="0"/>
              <a:t>cwrdd</a:t>
            </a:r>
            <a:r>
              <a:rPr lang="en-GB" dirty="0" smtClean="0"/>
              <a:t> a </a:t>
            </a:r>
            <a:r>
              <a:rPr lang="en-GB" dirty="0" err="1" smtClean="0"/>
              <a:t>gofynion</a:t>
            </a:r>
            <a:r>
              <a:rPr lang="en-GB" dirty="0" smtClean="0"/>
              <a:t>/</a:t>
            </a:r>
            <a:r>
              <a:rPr lang="en-GB" dirty="0" err="1" smtClean="0"/>
              <a:t>cyflawni</a:t>
            </a:r>
            <a:r>
              <a:rPr lang="en-GB" dirty="0" smtClean="0"/>
              <a:t> </a:t>
            </a:r>
            <a:r>
              <a:rPr lang="en-GB" dirty="0" err="1" smtClean="0"/>
              <a:t>eich</a:t>
            </a:r>
            <a:r>
              <a:rPr lang="en-GB" dirty="0" smtClean="0"/>
              <a:t> nod (</a:t>
            </a:r>
            <a:r>
              <a:rPr lang="en-GB" dirty="0" err="1" smtClean="0"/>
              <a:t>busnes</a:t>
            </a:r>
            <a:r>
              <a:rPr lang="en-GB" dirty="0" smtClean="0"/>
              <a:t>). Mae </a:t>
            </a:r>
            <a:r>
              <a:rPr lang="en-GB" dirty="0" err="1" smtClean="0"/>
              <a:t>risg</a:t>
            </a:r>
            <a:r>
              <a:rPr lang="en-GB" dirty="0" smtClean="0"/>
              <a:t> </a:t>
            </a:r>
            <a:r>
              <a:rPr lang="en-GB" dirty="0" err="1" smtClean="0"/>
              <a:t>yn</a:t>
            </a:r>
            <a:r>
              <a:rPr lang="en-GB" dirty="0" smtClean="0"/>
              <a:t> </a:t>
            </a:r>
            <a:r>
              <a:rPr lang="en-GB" dirty="0" err="1" smtClean="0"/>
              <a:t>gallu</a:t>
            </a:r>
            <a:r>
              <a:rPr lang="en-GB" dirty="0" smtClean="0"/>
              <a:t> bod </a:t>
            </a:r>
            <a:r>
              <a:rPr lang="en-GB" dirty="0" err="1" smtClean="0"/>
              <a:t>yn</a:t>
            </a:r>
            <a:r>
              <a:rPr lang="en-GB" dirty="0" smtClean="0"/>
              <a:t> </a:t>
            </a:r>
            <a:r>
              <a:rPr lang="en-GB" dirty="0" err="1" smtClean="0"/>
              <a:t>fewnol</a:t>
            </a:r>
            <a:r>
              <a:rPr lang="en-GB" dirty="0" smtClean="0"/>
              <a:t> (</a:t>
            </a:r>
            <a:r>
              <a:rPr lang="en-GB" dirty="0" err="1" smtClean="0"/>
              <a:t>eich</a:t>
            </a:r>
            <a:r>
              <a:rPr lang="en-GB" dirty="0" smtClean="0"/>
              <a:t> </a:t>
            </a:r>
            <a:r>
              <a:rPr lang="en-GB" dirty="0" err="1" smtClean="0"/>
              <a:t>strategaeth</a:t>
            </a:r>
            <a:r>
              <a:rPr lang="en-GB" dirty="0" smtClean="0"/>
              <a:t>) </a:t>
            </a:r>
            <a:r>
              <a:rPr lang="en-GB" dirty="0" err="1" smtClean="0"/>
              <a:t>neu</a:t>
            </a:r>
            <a:r>
              <a:rPr lang="en-GB" dirty="0" smtClean="0"/>
              <a:t> </a:t>
            </a:r>
            <a:r>
              <a:rPr lang="en-GB" dirty="0" err="1" smtClean="0"/>
              <a:t>yn</a:t>
            </a:r>
            <a:r>
              <a:rPr lang="en-GB" dirty="0" smtClean="0"/>
              <a:t> </a:t>
            </a:r>
            <a:r>
              <a:rPr lang="en-GB" dirty="0" err="1" smtClean="0"/>
              <a:t>allanol</a:t>
            </a:r>
            <a:r>
              <a:rPr lang="en-GB" dirty="0" smtClean="0"/>
              <a:t> (</a:t>
            </a:r>
            <a:r>
              <a:rPr lang="en-GB" dirty="0" err="1" smtClean="0"/>
              <a:t>yr</a:t>
            </a:r>
            <a:r>
              <a:rPr lang="en-GB" dirty="0" smtClean="0"/>
              <a:t> </a:t>
            </a:r>
            <a:r>
              <a:rPr lang="en-GB" dirty="0" err="1" smtClean="0"/>
              <a:t>economi</a:t>
            </a:r>
            <a:r>
              <a:rPr lang="en-GB" dirty="0" smtClean="0"/>
              <a:t> </a:t>
            </a:r>
            <a:r>
              <a:rPr lang="en-GB" dirty="0" err="1" smtClean="0"/>
              <a:t>byd</a:t>
            </a:r>
            <a:r>
              <a:rPr lang="en-GB" dirty="0" smtClean="0"/>
              <a:t> </a:t>
            </a:r>
            <a:r>
              <a:rPr lang="en-GB" dirty="0" err="1" smtClean="0"/>
              <a:t>eang</a:t>
            </a:r>
            <a:r>
              <a:rPr lang="en-GB" dirty="0" smtClean="0"/>
              <a:t>).</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(Business) Risk </a:t>
            </a:r>
            <a:r>
              <a:rPr lang="en-GB" dirty="0"/>
              <a:t>is a broad category. It applies to any event or circumstance that has the potential to prevent you from achieving your </a:t>
            </a:r>
            <a:r>
              <a:rPr lang="en-GB" dirty="0" smtClean="0"/>
              <a:t>(business) goals </a:t>
            </a:r>
            <a:r>
              <a:rPr lang="en-GB" dirty="0"/>
              <a:t>or objectives. </a:t>
            </a:r>
            <a:r>
              <a:rPr lang="en-GB" dirty="0" smtClean="0"/>
              <a:t>Risk </a:t>
            </a:r>
            <a:r>
              <a:rPr lang="en-GB" dirty="0"/>
              <a:t>can be internal (such as your strategy) or external (such as the global economy).</a:t>
            </a:r>
            <a:endParaRPr lang="en-GB" dirty="0"/>
          </a:p>
        </p:txBody>
      </p:sp>
    </p:spTree>
    <p:extLst>
      <p:ext uri="{BB962C8B-B14F-4D97-AF65-F5344CB8AC3E}">
        <p14:creationId xmlns:p14="http://schemas.microsoft.com/office/powerpoint/2010/main" val="3721497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err="1" smtClean="0"/>
              <a:t>Gwerthuso</a:t>
            </a:r>
            <a:r>
              <a:rPr lang="en-GB" dirty="0" smtClean="0"/>
              <a:t> </a:t>
            </a:r>
            <a:r>
              <a:rPr lang="en-GB" dirty="0" err="1" smtClean="0"/>
              <a:t>risg</a:t>
            </a:r>
            <a:endParaRPr lang="en-GB" dirty="0" smtClean="0"/>
          </a:p>
          <a:p>
            <a:r>
              <a:rPr lang="en-GB" dirty="0" err="1" smtClean="0"/>
              <a:t>Croesawu</a:t>
            </a:r>
            <a:r>
              <a:rPr lang="en-GB" dirty="0" smtClean="0"/>
              <a:t> </a:t>
            </a:r>
            <a:r>
              <a:rPr lang="en-GB" dirty="0" err="1" smtClean="0"/>
              <a:t>risg</a:t>
            </a:r>
            <a:endParaRPr lang="en-GB" dirty="0" smtClean="0"/>
          </a:p>
          <a:p>
            <a:endParaRPr lang="en-GB" dirty="0"/>
          </a:p>
          <a:p>
            <a:r>
              <a:rPr lang="en-GB" smtClean="0"/>
              <a:t>Pam </a:t>
            </a:r>
            <a:r>
              <a:rPr lang="en-GB" dirty="0" err="1" smtClean="0"/>
              <a:t>mae’r</a:t>
            </a:r>
            <a:r>
              <a:rPr lang="en-GB" dirty="0" smtClean="0"/>
              <a:t> </a:t>
            </a:r>
            <a:r>
              <a:rPr lang="en-GB" dirty="0" err="1" smtClean="0"/>
              <a:t>elfennau</a:t>
            </a:r>
            <a:r>
              <a:rPr lang="en-GB" dirty="0" smtClean="0"/>
              <a:t> </a:t>
            </a:r>
            <a:r>
              <a:rPr lang="en-GB" dirty="0" err="1" smtClean="0"/>
              <a:t>yma</a:t>
            </a:r>
            <a:r>
              <a:rPr lang="en-GB" dirty="0" smtClean="0"/>
              <a:t> </a:t>
            </a:r>
            <a:r>
              <a:rPr lang="en-GB" dirty="0" err="1" smtClean="0"/>
              <a:t>yn</a:t>
            </a:r>
            <a:r>
              <a:rPr lang="en-GB" dirty="0" smtClean="0"/>
              <a:t> </a:t>
            </a:r>
            <a:r>
              <a:rPr lang="en-GB" dirty="0" err="1" smtClean="0"/>
              <a:t>bwysig</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t>Evaluating risk</a:t>
            </a:r>
          </a:p>
          <a:p>
            <a:r>
              <a:rPr lang="en-GB" dirty="0" smtClean="0"/>
              <a:t>Embracing risk</a:t>
            </a:r>
          </a:p>
          <a:p>
            <a:endParaRPr lang="en-GB" dirty="0"/>
          </a:p>
          <a:p>
            <a:r>
              <a:rPr lang="en-GB" dirty="0" smtClean="0"/>
              <a:t>Why are these aspects important?</a:t>
            </a:r>
            <a:endParaRPr lang="en-GB" dirty="0"/>
          </a:p>
        </p:txBody>
      </p:sp>
    </p:spTree>
    <p:extLst>
      <p:ext uri="{BB962C8B-B14F-4D97-AF65-F5344CB8AC3E}">
        <p14:creationId xmlns:p14="http://schemas.microsoft.com/office/powerpoint/2010/main" val="237623446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Mathau</a:t>
            </a:r>
            <a:r>
              <a:rPr lang="en-GB" dirty="0" smtClean="0"/>
              <a:t> o </a:t>
            </a:r>
            <a:r>
              <a:rPr lang="en-GB" dirty="0" err="1" smtClean="0"/>
              <a:t>risg</a:t>
            </a:r>
            <a:r>
              <a:rPr lang="en-GB" dirty="0" smtClean="0"/>
              <a:t/>
            </a:r>
            <a:br>
              <a:rPr lang="en-GB" dirty="0" smtClean="0"/>
            </a:br>
            <a:r>
              <a:rPr lang="en-GB" dirty="0" smtClean="0"/>
              <a:t>Types of risk</a:t>
            </a:r>
            <a:endParaRPr lang="en-GB" dirty="0"/>
          </a:p>
        </p:txBody>
      </p:sp>
      <p:sp>
        <p:nvSpPr>
          <p:cNvPr id="3" name="Content Placeholder 2"/>
          <p:cNvSpPr>
            <a:spLocks noGrp="1"/>
          </p:cNvSpPr>
          <p:nvPr>
            <p:ph sz="half" idx="1"/>
          </p:nvPr>
        </p:nvSpPr>
        <p:spPr/>
        <p:txBody>
          <a:bodyPr/>
          <a:lstStyle/>
          <a:p>
            <a:pPr marL="0" indent="0">
              <a:buNone/>
            </a:pPr>
            <a:r>
              <a:rPr lang="en-GB" dirty="0" smtClean="0"/>
              <a:t>4 </a:t>
            </a:r>
            <a:r>
              <a:rPr lang="en-GB" dirty="0" err="1" smtClean="0"/>
              <a:t>prif</a:t>
            </a:r>
            <a:r>
              <a:rPr lang="en-GB" dirty="0" smtClean="0"/>
              <a:t> math:</a:t>
            </a:r>
          </a:p>
          <a:p>
            <a:r>
              <a:rPr lang="en-GB" dirty="0" err="1" smtClean="0"/>
              <a:t>Risg</a:t>
            </a:r>
            <a:r>
              <a:rPr lang="en-GB" dirty="0" smtClean="0"/>
              <a:t> </a:t>
            </a:r>
            <a:r>
              <a:rPr lang="en-GB" dirty="0" err="1" smtClean="0"/>
              <a:t>strategaethol</a:t>
            </a:r>
            <a:endParaRPr lang="en-GB" dirty="0" smtClean="0"/>
          </a:p>
          <a:p>
            <a:r>
              <a:rPr lang="en-GB" dirty="0" err="1" smtClean="0"/>
              <a:t>Risg</a:t>
            </a:r>
            <a:r>
              <a:rPr lang="en-GB" dirty="0" smtClean="0"/>
              <a:t> </a:t>
            </a:r>
            <a:r>
              <a:rPr lang="en-GB" dirty="0" err="1" smtClean="0"/>
              <a:t>rheoliadau</a:t>
            </a:r>
            <a:r>
              <a:rPr lang="en-GB" dirty="0" smtClean="0"/>
              <a:t>/</a:t>
            </a:r>
            <a:r>
              <a:rPr lang="en-GB" dirty="0" err="1" smtClean="0"/>
              <a:t>cwrdd</a:t>
            </a:r>
            <a:r>
              <a:rPr lang="en-GB" dirty="0" smtClean="0"/>
              <a:t> a </a:t>
            </a:r>
            <a:r>
              <a:rPr lang="en-GB" dirty="0" err="1" smtClean="0"/>
              <a:t>gofynion</a:t>
            </a:r>
            <a:endParaRPr lang="en-GB" dirty="0" smtClean="0"/>
          </a:p>
          <a:p>
            <a:r>
              <a:rPr lang="en-GB" dirty="0" smtClean="0"/>
              <a:t>Risk </a:t>
            </a:r>
            <a:r>
              <a:rPr lang="en-GB" dirty="0" err="1" smtClean="0"/>
              <a:t>ariannol</a:t>
            </a:r>
            <a:endParaRPr lang="en-GB" dirty="0" smtClean="0"/>
          </a:p>
          <a:p>
            <a:r>
              <a:rPr lang="en-GB" dirty="0" err="1" smtClean="0"/>
              <a:t>Risg</a:t>
            </a:r>
            <a:r>
              <a:rPr lang="en-GB" dirty="0" smtClean="0"/>
              <a:t> </a:t>
            </a:r>
            <a:r>
              <a:rPr lang="en-GB" dirty="0" err="1" smtClean="0"/>
              <a:t>gweithredol</a:t>
            </a:r>
            <a:endParaRPr lang="en-GB" dirty="0"/>
          </a:p>
        </p:txBody>
      </p:sp>
      <p:sp>
        <p:nvSpPr>
          <p:cNvPr id="4" name="Content Placeholder 3"/>
          <p:cNvSpPr>
            <a:spLocks noGrp="1"/>
          </p:cNvSpPr>
          <p:nvPr>
            <p:ph sz="half" idx="2"/>
          </p:nvPr>
        </p:nvSpPr>
        <p:spPr/>
        <p:txBody>
          <a:bodyPr/>
          <a:lstStyle/>
          <a:p>
            <a:pPr marL="0" indent="0">
              <a:buNone/>
            </a:pPr>
            <a:r>
              <a:rPr lang="en-GB" dirty="0" smtClean="0"/>
              <a:t>4 main types:</a:t>
            </a:r>
          </a:p>
          <a:p>
            <a:r>
              <a:rPr lang="en-GB" dirty="0" smtClean="0"/>
              <a:t>Strategic risk</a:t>
            </a:r>
          </a:p>
          <a:p>
            <a:r>
              <a:rPr lang="en-GB" dirty="0" smtClean="0"/>
              <a:t>Compliance and regulatory risk</a:t>
            </a:r>
          </a:p>
          <a:p>
            <a:r>
              <a:rPr lang="en-GB" dirty="0" smtClean="0"/>
              <a:t>Financial risk</a:t>
            </a:r>
          </a:p>
          <a:p>
            <a:r>
              <a:rPr lang="en-GB" dirty="0" smtClean="0"/>
              <a:t>Operational risk</a:t>
            </a:r>
            <a:endParaRPr lang="en-GB" dirty="0"/>
          </a:p>
        </p:txBody>
      </p:sp>
    </p:spTree>
    <p:extLst>
      <p:ext uri="{BB962C8B-B14F-4D97-AF65-F5344CB8AC3E}">
        <p14:creationId xmlns:p14="http://schemas.microsoft.com/office/powerpoint/2010/main" val="28529236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smtClean="0"/>
              <a:t>Rhestr</a:t>
            </a:r>
            <a:r>
              <a:rPr lang="en-GB" dirty="0" smtClean="0"/>
              <a:t> </a:t>
            </a:r>
            <a:r>
              <a:rPr lang="en-GB" dirty="0" err="1" smtClean="0"/>
              <a:t>cyferinodi</a:t>
            </a:r>
            <a:r>
              <a:rPr lang="en-GB" dirty="0" smtClean="0"/>
              <a:t/>
            </a:r>
            <a:br>
              <a:rPr lang="en-GB" dirty="0" smtClean="0"/>
            </a:br>
            <a:r>
              <a:rPr lang="en-GB" dirty="0" smtClean="0"/>
              <a:t>Reference list</a:t>
            </a:r>
            <a:endParaRPr lang="en-GB" dirty="0"/>
          </a:p>
        </p:txBody>
      </p:sp>
      <p:sp>
        <p:nvSpPr>
          <p:cNvPr id="6" name="Content Placeholder 5"/>
          <p:cNvSpPr>
            <a:spLocks noGrp="1"/>
          </p:cNvSpPr>
          <p:nvPr>
            <p:ph idx="1"/>
          </p:nvPr>
        </p:nvSpPr>
        <p:spPr/>
        <p:txBody>
          <a:bodyPr>
            <a:normAutofit fontScale="47500" lnSpcReduction="20000"/>
          </a:bodyPr>
          <a:lstStyle/>
          <a:p>
            <a:pPr marL="0" indent="0">
              <a:buNone/>
            </a:pPr>
            <a:r>
              <a:rPr lang="en-GB" sz="3400" dirty="0" err="1"/>
              <a:t>Bacigalupo</a:t>
            </a:r>
            <a:r>
              <a:rPr lang="en-GB" sz="3400" dirty="0"/>
              <a:t>, M., </a:t>
            </a:r>
            <a:r>
              <a:rPr lang="en-GB" sz="3400" dirty="0" err="1"/>
              <a:t>Kampylis</a:t>
            </a:r>
            <a:r>
              <a:rPr lang="en-GB" sz="3400" dirty="0"/>
              <a:t>, P., </a:t>
            </a:r>
            <a:r>
              <a:rPr lang="en-GB" sz="3400" dirty="0" err="1"/>
              <a:t>Punie</a:t>
            </a:r>
            <a:r>
              <a:rPr lang="en-GB" sz="3400" dirty="0"/>
              <a:t>, Y., &amp; Brande, G. (2016). </a:t>
            </a:r>
            <a:r>
              <a:rPr lang="en-GB" sz="3400" dirty="0" err="1"/>
              <a:t>EntreComp</a:t>
            </a:r>
            <a:r>
              <a:rPr lang="en-GB" sz="3400" dirty="0"/>
              <a:t>: The Entrepreneurship Competence Framework. https://doi.org/10.2791/593884</a:t>
            </a:r>
          </a:p>
          <a:p>
            <a:pPr marL="0" indent="0">
              <a:buNone/>
            </a:pPr>
            <a:r>
              <a:rPr lang="en-GB" sz="3400" dirty="0" err="1"/>
              <a:t>Berends</a:t>
            </a:r>
            <a:r>
              <a:rPr lang="en-GB" sz="3400" dirty="0"/>
              <a:t>, H., </a:t>
            </a:r>
            <a:r>
              <a:rPr lang="en-GB" sz="3400" dirty="0" err="1"/>
              <a:t>Jelinek</a:t>
            </a:r>
            <a:r>
              <a:rPr lang="en-GB" sz="3400" dirty="0"/>
              <a:t>, M., </a:t>
            </a:r>
            <a:r>
              <a:rPr lang="en-GB" sz="3400" dirty="0" err="1"/>
              <a:t>Reymen</a:t>
            </a:r>
            <a:r>
              <a:rPr lang="en-GB" sz="3400" dirty="0"/>
              <a:t>, I., &amp; </a:t>
            </a:r>
            <a:r>
              <a:rPr lang="en-GB" sz="3400" dirty="0" err="1"/>
              <a:t>Stultiëns</a:t>
            </a:r>
            <a:r>
              <a:rPr lang="en-GB" sz="3400" dirty="0"/>
              <a:t>, R. (2014). Product innovation processes in small firms: Combining entrepreneurial effectuation and managerial causation. Journal of Product Innovation Management, 31(3), 616–635.</a:t>
            </a:r>
          </a:p>
          <a:p>
            <a:pPr marL="0" indent="0">
              <a:buNone/>
            </a:pPr>
            <a:r>
              <a:rPr lang="en-GB" sz="3400" dirty="0" smtClean="0"/>
              <a:t>Corbett</a:t>
            </a:r>
            <a:r>
              <a:rPr lang="en-GB" sz="3400" dirty="0"/>
              <a:t>, A. C., &amp; Katz, J. A. (2012). Introduction: The action of entrepreneurs. In Entrepreneurial action (pp. ix–xix). Emerald Group Publishing Limited.</a:t>
            </a:r>
          </a:p>
          <a:p>
            <a:pPr marL="0" indent="0">
              <a:buNone/>
            </a:pPr>
            <a:r>
              <a:rPr lang="en-GB" sz="3400" dirty="0"/>
              <a:t>Corbett, A., </a:t>
            </a:r>
            <a:r>
              <a:rPr lang="en-GB" sz="3400" dirty="0" err="1"/>
              <a:t>Covin</a:t>
            </a:r>
            <a:r>
              <a:rPr lang="en-GB" sz="3400" dirty="0"/>
              <a:t>, J. G., O’Connor, G. C., &amp; </a:t>
            </a:r>
            <a:r>
              <a:rPr lang="en-GB" sz="3400" dirty="0" err="1"/>
              <a:t>Tucci</a:t>
            </a:r>
            <a:r>
              <a:rPr lang="en-GB" sz="3400" dirty="0"/>
              <a:t>, C. L. (2013). Corporate Entrepreneurship: State‐of‐the‐Art Research and a Future Research Agenda. Journal of Product Innovation Management, 30(5), 812–820.</a:t>
            </a:r>
          </a:p>
          <a:p>
            <a:pPr marL="0" indent="0">
              <a:buNone/>
            </a:pPr>
            <a:r>
              <a:rPr lang="en-GB" sz="3400" dirty="0" err="1" smtClean="0"/>
              <a:t>Koppl</a:t>
            </a:r>
            <a:r>
              <a:rPr lang="en-GB" sz="3400" dirty="0"/>
              <a:t>, R. (2008). Computable entrepreneurship. Entrepreneurship Theory and Practice, 32(5), 919–926.</a:t>
            </a:r>
          </a:p>
          <a:p>
            <a:pPr marL="0" indent="0">
              <a:buNone/>
            </a:pPr>
            <a:r>
              <a:rPr lang="en-GB" sz="3400" dirty="0" smtClean="0"/>
              <a:t>Lewin</a:t>
            </a:r>
            <a:r>
              <a:rPr lang="en-GB" sz="3400" dirty="0"/>
              <a:t>, P. (2011). Entrepreneurial Paradoxes: implications of radical subjectivism. In School of Management, University of Texas at Dallas, Prepared for the Austrian Economics Colloquium (pp. 1–17</a:t>
            </a:r>
            <a:r>
              <a:rPr lang="en-GB" sz="3400"/>
              <a:t>). </a:t>
            </a:r>
            <a:r>
              <a:rPr lang="en-GB" sz="3400" smtClean="0"/>
              <a:t>Entrepreneurship </a:t>
            </a:r>
            <a:r>
              <a:rPr lang="en-GB" sz="3400" dirty="0"/>
              <a:t>Theory and Practice, 30(1), 57–81</a:t>
            </a:r>
            <a:r>
              <a:rPr lang="en-GB" sz="3400" dirty="0" smtClean="0"/>
              <a:t>.</a:t>
            </a:r>
          </a:p>
          <a:p>
            <a:pPr marL="0" indent="0">
              <a:buNone/>
            </a:pPr>
            <a:endParaRPr lang="en-GB" sz="3400" dirty="0"/>
          </a:p>
          <a:p>
            <a:pPr marL="0" indent="0">
              <a:buNone/>
            </a:pPr>
            <a:endParaRPr lang="en-GB" sz="3400" dirty="0"/>
          </a:p>
          <a:p>
            <a:endParaRPr lang="en-GB" dirty="0"/>
          </a:p>
        </p:txBody>
      </p:sp>
    </p:spTree>
    <p:extLst>
      <p:ext uri="{BB962C8B-B14F-4D97-AF65-F5344CB8AC3E}">
        <p14:creationId xmlns:p14="http://schemas.microsoft.com/office/powerpoint/2010/main" val="2496970097"/>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purl.org/dc/terms/"/>
    <ds:schemaRef ds:uri="http://purl.org/dc/elements/1.1/"/>
    <ds:schemaRef ds:uri="http://www.w3.org/XML/1998/namespace"/>
    <ds:schemaRef ds:uri="http://purl.org/dc/dcmitype/"/>
    <ds:schemaRef ds:uri="http://schemas.microsoft.com/office/infopath/2007/PartnerControls"/>
    <ds:schemaRef ds:uri="http://schemas.openxmlformats.org/package/2006/metadata/core-properties"/>
    <ds:schemaRef ds:uri="303dbf9b-b85b-46a0-94f1-894078c07ecd"/>
    <ds:schemaRef ds:uri="http://schemas.microsoft.com/office/2006/metadata/propertie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12608</TotalTime>
  <Words>1483</Words>
  <Application>Microsoft Office PowerPoint</Application>
  <PresentationFormat>On-screen Show (4:3)</PresentationFormat>
  <Paragraphs>164</Paragraphs>
  <Slides>19</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Myriad Pro</vt:lpstr>
      <vt:lpstr>20140311PresentationUWTSDTemplate</vt:lpstr>
      <vt:lpstr>EAEE6004/C Sgiliau arwain mewn entrepreneuriaeth  Leadership skills in entrepreneurship  </vt:lpstr>
      <vt:lpstr>Sgiliau Cyflogadwyedd Employability Skills</vt:lpstr>
      <vt:lpstr>Deilliannau Dysgu</vt:lpstr>
      <vt:lpstr>Learning Outcomes</vt:lpstr>
      <vt:lpstr>Dragon’s Den 2</vt:lpstr>
      <vt:lpstr>Ella’s Kitchen</vt:lpstr>
      <vt:lpstr>Cowgate  Caeredin - Edinburgh</vt:lpstr>
      <vt:lpstr>Entrepreneurship</vt:lpstr>
      <vt:lpstr>Deall damcaniaethau… Understanding theories…</vt:lpstr>
      <vt:lpstr>Joseph Schumpeter                     (1883-1950)</vt:lpstr>
      <vt:lpstr>Arweinyddiaeth Schumpeterian Schumpeterian leadership</vt:lpstr>
      <vt:lpstr>Schumpeter vs. Kirzner</vt:lpstr>
      <vt:lpstr>Cymryd Risg Taking Risks</vt:lpstr>
      <vt:lpstr>Gadewch i ni cymryd munud… Let’s take a minute…</vt:lpstr>
      <vt:lpstr>Risg Risk</vt:lpstr>
      <vt:lpstr>Deall beth yw risg… Understanding risk…</vt:lpstr>
      <vt:lpstr>PowerPoint Presentation</vt:lpstr>
      <vt:lpstr>Mathau o risg Types of risk</vt:lpstr>
      <vt:lpstr>Rhestr cyferinodi Reference list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Sioned Saer</cp:lastModifiedBy>
  <cp:revision>142</cp:revision>
  <cp:lastPrinted>2018-06-20T09:28:11Z</cp:lastPrinted>
  <dcterms:created xsi:type="dcterms:W3CDTF">2015-04-14T15:21:28Z</dcterms:created>
  <dcterms:modified xsi:type="dcterms:W3CDTF">2019-04-03T15:51:38Z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