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ABD8DC-644E-E15F-D340-F47C9734C0CB}" v="232" dt="2023-11-01T22:26:01.5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3" d="100"/>
          <a:sy n="63" d="100"/>
        </p:scale>
        <p:origin x="8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19AE5-DF58-D03C-16D5-42B8CE5893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2E92D51-CBD3-CC21-8E5E-28B6686921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2162813-9834-42D6-97C8-CB3806CE4625}"/>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BBB73720-64C2-B2A2-5E2B-B7187BDFD3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AB08B0-FD73-A01B-3FF8-9B9B0EA3383E}"/>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3759348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AA926-2C6E-A941-277B-153E6C5600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40EC42D-31FD-932B-3A95-FAAD0B244B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4B2D9B9-6F5A-3DC4-E58F-0856B0A2E139}"/>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CF418B17-14C1-E7B3-109E-3A7493C3EC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C5A79E-E72D-22E0-CBA3-9315D5284AB9}"/>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2066921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99D29-35EF-CAAD-B5CD-02EABC44EE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040B99D-D74F-5053-050B-F9005C2F1E5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4577D5-538A-F6E8-D1FF-290343A567DF}"/>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47ADD03B-64A8-E922-7074-282229A07B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12F30A2-A543-5955-B21C-58740710F74D}"/>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10564215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BE9E7-C0AB-E832-056B-2543C37398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D748784-ABE1-9796-AC75-B7E445E0CE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92A94B5-B073-1C34-59A0-6D63E13CA5C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CA097F3-8E74-E773-C295-53DA54279548}"/>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6" name="Footer Placeholder 5">
            <a:extLst>
              <a:ext uri="{FF2B5EF4-FFF2-40B4-BE49-F238E27FC236}">
                <a16:creationId xmlns:a16="http://schemas.microsoft.com/office/drawing/2014/main" id="{81D8A7F7-1928-40A4-43CF-B2D6E7D2152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77D20A-1D9D-38EA-DFB2-6304CEBC40E3}"/>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1311644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3F919-875B-162F-1F7F-8E26ABE1D31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B9DC15-DC3C-6068-7C39-BCCEB666466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8E02E6-EE7B-D23D-9438-B065147ABE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38D3DFC-CD6B-5379-F165-456D790821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63BF501-E47F-CCF1-9B0D-0BD988ECC8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BF2E0C2-DF09-215F-A968-26C726E42336}"/>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8" name="Footer Placeholder 7">
            <a:extLst>
              <a:ext uri="{FF2B5EF4-FFF2-40B4-BE49-F238E27FC236}">
                <a16:creationId xmlns:a16="http://schemas.microsoft.com/office/drawing/2014/main" id="{848F6FFF-6CFA-B82A-074C-8E1CE4CE588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51D45AD-A335-2BF2-E6D2-9DF61E22D717}"/>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9763556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3F5F7-F8DD-310A-C099-03EE4CA7EFF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B0AD2F4-FDA6-C7FF-8068-034B06EB8914}"/>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4" name="Footer Placeholder 3">
            <a:extLst>
              <a:ext uri="{FF2B5EF4-FFF2-40B4-BE49-F238E27FC236}">
                <a16:creationId xmlns:a16="http://schemas.microsoft.com/office/drawing/2014/main" id="{99A6B817-0ADB-6B30-E00F-23CC2EE34F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D101D0F-B17F-E3B5-8448-DC77757EEA3F}"/>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4255427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89FBF4-887E-C8A6-3BBF-1468BC038505}"/>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3" name="Footer Placeholder 2">
            <a:extLst>
              <a:ext uri="{FF2B5EF4-FFF2-40B4-BE49-F238E27FC236}">
                <a16:creationId xmlns:a16="http://schemas.microsoft.com/office/drawing/2014/main" id="{530ECF2E-0148-0BD8-29C0-A3D7BB1FE9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FC73898-FDCA-7DBD-FF89-B02321767BC4}"/>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6728648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6D97-F52F-E988-11FD-2D9773CC7F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02F6336-8B17-671F-F44C-BB2B2E1C50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4E3814-EE62-CD00-F3FB-50122D89DE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71CB07-2C39-3C5A-8D75-5BDB07AC37B5}"/>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6" name="Footer Placeholder 5">
            <a:extLst>
              <a:ext uri="{FF2B5EF4-FFF2-40B4-BE49-F238E27FC236}">
                <a16:creationId xmlns:a16="http://schemas.microsoft.com/office/drawing/2014/main" id="{85FB7FAC-4BB2-F2BB-197A-02A4AF2A3C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ECD389-F513-116E-9D86-7E525CC053CA}"/>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95657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7F01D-2360-B3EC-5C35-2EE3E75114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9334513-8F40-017F-5913-6614C29FF7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629123A-80F5-B97A-370A-DA97E5739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354517-226B-0B35-C79A-7B953D04619B}"/>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6" name="Footer Placeholder 5">
            <a:extLst>
              <a:ext uri="{FF2B5EF4-FFF2-40B4-BE49-F238E27FC236}">
                <a16:creationId xmlns:a16="http://schemas.microsoft.com/office/drawing/2014/main" id="{C936B046-8EB0-C69F-5230-18F60AFA07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A70C4B-4552-4EFB-5C54-E1D456F2DC32}"/>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959331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5631F-259E-DBD2-9F94-840F47CF3A1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B0E6F70-5CFE-4AEF-5A80-7636A88522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0DCE2E-44E2-E69C-6FD4-FDA66E1F9D4D}"/>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37B97A97-04E8-A566-0566-1D99CDFC04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CF0724-E2A5-7B92-84FC-1C5B6F0F8426}"/>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4010974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A48E3A-0D51-74F6-4C89-1A6AE7D571A9}"/>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C09F70C-DA14-AD62-FE25-56C0CE3C02D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3422096-0739-D11E-F66D-273D2510C3E9}"/>
              </a:ext>
            </a:extLst>
          </p:cNvPr>
          <p:cNvSpPr>
            <a:spLocks noGrp="1"/>
          </p:cNvSpPr>
          <p:nvPr>
            <p:ph type="dt" sz="half" idx="10"/>
          </p:nvPr>
        </p:nvSpPr>
        <p:spPr/>
        <p:txBody>
          <a:body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1255B107-F4D3-2105-1285-6DAB7D7A17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C5DB33-BEB0-0D64-21C9-702EDB698E7C}"/>
              </a:ext>
            </a:extLst>
          </p:cNvPr>
          <p:cNvSpPr>
            <a:spLocks noGrp="1"/>
          </p:cNvSpPr>
          <p:nvPr>
            <p:ph type="sldNum" sz="quarter" idx="12"/>
          </p:nvPr>
        </p:nvSpPr>
        <p:spPr/>
        <p:txBody>
          <a:bodyPr/>
          <a:lstStyle/>
          <a:p>
            <a:fld id="{C4547D92-83E8-4A84-A3AD-4986413F47DA}" type="slidenum">
              <a:rPr lang="en-US" smtClean="0"/>
              <a:t>‹#›</a:t>
            </a:fld>
            <a:endParaRPr lang="en-US"/>
          </a:p>
        </p:txBody>
      </p:sp>
    </p:spTree>
    <p:extLst>
      <p:ext uri="{BB962C8B-B14F-4D97-AF65-F5344CB8AC3E}">
        <p14:creationId xmlns:p14="http://schemas.microsoft.com/office/powerpoint/2010/main" val="3117927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82FC6C-8FAA-8332-EF2C-062BC2D9D6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0371AE3-D181-CBF5-A44F-12D4B3DA8F1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EBC895-FC67-A765-B2AC-4FC40B62EF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816DD5-A076-4207-8085-C6264A204A1A}" type="datetimeFigureOut">
              <a:rPr lang="en-US" smtClean="0"/>
              <a:t>11/1/2023</a:t>
            </a:fld>
            <a:endParaRPr lang="en-US"/>
          </a:p>
        </p:txBody>
      </p:sp>
      <p:sp>
        <p:nvSpPr>
          <p:cNvPr id="5" name="Footer Placeholder 4">
            <a:extLst>
              <a:ext uri="{FF2B5EF4-FFF2-40B4-BE49-F238E27FC236}">
                <a16:creationId xmlns:a16="http://schemas.microsoft.com/office/drawing/2014/main" id="{4441AEB8-0878-ACD1-35F8-CA2EFD2806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928973A-7335-D3E2-F077-833C5FBEE2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547D92-83E8-4A84-A3AD-4986413F47DA}" type="slidenum">
              <a:rPr lang="en-US" smtClean="0"/>
              <a:t>‹#›</a:t>
            </a:fld>
            <a:endParaRPr lang="en-US"/>
          </a:p>
        </p:txBody>
      </p:sp>
    </p:spTree>
    <p:extLst>
      <p:ext uri="{BB962C8B-B14F-4D97-AF65-F5344CB8AC3E}">
        <p14:creationId xmlns:p14="http://schemas.microsoft.com/office/powerpoint/2010/main" val="1724506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up of a colorful ribbon&#10;&#10;Description automatically generated">
            <a:extLst>
              <a:ext uri="{FF2B5EF4-FFF2-40B4-BE49-F238E27FC236}">
                <a16:creationId xmlns:a16="http://schemas.microsoft.com/office/drawing/2014/main" id="{27B37D8D-9B0A-416A-8BB7-0526467436A5}"/>
              </a:ext>
            </a:extLst>
          </p:cNvPr>
          <p:cNvPicPr>
            <a:picLocks noChangeAspect="1"/>
          </p:cNvPicPr>
          <p:nvPr/>
        </p:nvPicPr>
        <p:blipFill rotWithShape="1">
          <a:blip r:embed="rId2"/>
          <a:srcRect t="15414"/>
          <a:stretch/>
        </p:blipFill>
        <p:spPr>
          <a:xfrm>
            <a:off x="20943" y="-58589"/>
            <a:ext cx="12191997" cy="6857988"/>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17268" y="-1310639"/>
            <a:ext cx="4141676" cy="12207790"/>
          </a:xfrm>
          <a:prstGeom prst="rect">
            <a:avLst/>
          </a:prstGeom>
          <a:gradFill flip="none" rotWithShape="1">
            <a:gsLst>
              <a:gs pos="19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40DBD-35FF-8702-6DC8-A2A1FA452FB1}"/>
              </a:ext>
            </a:extLst>
          </p:cNvPr>
          <p:cNvSpPr>
            <a:spLocks noGrp="1"/>
          </p:cNvSpPr>
          <p:nvPr>
            <p:ph type="ctrTitle"/>
          </p:nvPr>
        </p:nvSpPr>
        <p:spPr>
          <a:xfrm>
            <a:off x="2144299" y="1477405"/>
            <a:ext cx="7399822" cy="1791774"/>
          </a:xfrm>
        </p:spPr>
        <p:txBody>
          <a:bodyPr>
            <a:normAutofit/>
          </a:bodyPr>
          <a:lstStyle/>
          <a:p>
            <a:r>
              <a:rPr lang="en-US" sz="4800" b="1" dirty="0">
                <a:latin typeface="Arial"/>
                <a:cs typeface="Arial"/>
              </a:rPr>
              <a:t>Operating Hotel Facilities</a:t>
            </a:r>
          </a:p>
        </p:txBody>
      </p:sp>
      <p:sp>
        <p:nvSpPr>
          <p:cNvPr id="3" name="Subtitle 2">
            <a:extLst>
              <a:ext uri="{FF2B5EF4-FFF2-40B4-BE49-F238E27FC236}">
                <a16:creationId xmlns:a16="http://schemas.microsoft.com/office/drawing/2014/main" id="{53FEA75C-6845-BB9F-3747-DF3041F2E75D}"/>
              </a:ext>
            </a:extLst>
          </p:cNvPr>
          <p:cNvSpPr>
            <a:spLocks noGrp="1"/>
          </p:cNvSpPr>
          <p:nvPr>
            <p:ph type="subTitle" idx="1"/>
          </p:nvPr>
        </p:nvSpPr>
        <p:spPr>
          <a:xfrm>
            <a:off x="-65563" y="3799783"/>
            <a:ext cx="8176199" cy="1112514"/>
          </a:xfrm>
        </p:spPr>
        <p:txBody>
          <a:bodyPr vert="horz" lIns="91440" tIns="45720" rIns="91440" bIns="45720" rtlCol="0" anchor="t">
            <a:noAutofit/>
          </a:bodyPr>
          <a:lstStyle/>
          <a:p>
            <a:pPr algn="l"/>
            <a:endParaRPr lang="en-US" sz="2800" b="1" dirty="0">
              <a:solidFill>
                <a:srgbClr val="002060"/>
              </a:solidFill>
              <a:highlight>
                <a:srgbClr val="C0C0C0"/>
              </a:highlight>
              <a:latin typeface="Arial"/>
              <a:cs typeface="Arial"/>
            </a:endParaRPr>
          </a:p>
          <a:p>
            <a:pPr algn="l"/>
            <a:r>
              <a:rPr lang="en-US" sz="2800" b="1" dirty="0">
                <a:solidFill>
                  <a:srgbClr val="002060"/>
                </a:solidFill>
                <a:highlight>
                  <a:srgbClr val="C0C0C0"/>
                </a:highlight>
                <a:latin typeface="Arial"/>
                <a:cs typeface="Arial"/>
              </a:rPr>
              <a:t>Student </a:t>
            </a:r>
            <a:r>
              <a:rPr lang="en-US" sz="2800" b="1" dirty="0" err="1">
                <a:solidFill>
                  <a:srgbClr val="002060"/>
                </a:solidFill>
                <a:highlight>
                  <a:srgbClr val="C0C0C0"/>
                </a:highlight>
                <a:latin typeface="Arial"/>
                <a:cs typeface="Arial"/>
              </a:rPr>
              <a:t>name:Constantin</a:t>
            </a:r>
            <a:r>
              <a:rPr lang="en-US" sz="2800" b="1" dirty="0">
                <a:solidFill>
                  <a:srgbClr val="002060"/>
                </a:solidFill>
                <a:highlight>
                  <a:srgbClr val="C0C0C0"/>
                </a:highlight>
                <a:latin typeface="Arial"/>
                <a:cs typeface="Arial"/>
              </a:rPr>
              <a:t> Daniel Andronache</a:t>
            </a:r>
            <a:endParaRPr lang="en-US">
              <a:solidFill>
                <a:srgbClr val="002060"/>
              </a:solidFill>
              <a:highlight>
                <a:srgbClr val="C0C0C0"/>
              </a:highlight>
              <a:latin typeface="Calibri" panose="020F0502020204030204"/>
              <a:cs typeface="Calibri" panose="020F0502020204030204"/>
            </a:endParaRPr>
          </a:p>
          <a:p>
            <a:pPr algn="l"/>
            <a:r>
              <a:rPr lang="en-US" sz="2800" b="1" dirty="0">
                <a:solidFill>
                  <a:srgbClr val="002060"/>
                </a:solidFill>
                <a:highlight>
                  <a:srgbClr val="C0C0C0"/>
                </a:highlight>
                <a:latin typeface="Arial"/>
                <a:cs typeface="Arial"/>
              </a:rPr>
              <a:t>Student number: 2222788</a:t>
            </a:r>
            <a:endParaRPr lang="en-US">
              <a:solidFill>
                <a:srgbClr val="002060"/>
              </a:solidFill>
              <a:highlight>
                <a:srgbClr val="C0C0C0"/>
              </a:highlight>
              <a:cs typeface="Calibri"/>
            </a:endParaRPr>
          </a:p>
          <a:p>
            <a:pPr algn="l"/>
            <a:r>
              <a:rPr lang="en-US" sz="2800" b="1" dirty="0">
                <a:solidFill>
                  <a:srgbClr val="002060"/>
                </a:solidFill>
                <a:highlight>
                  <a:srgbClr val="C0C0C0"/>
                </a:highlight>
                <a:latin typeface="Arial"/>
                <a:cs typeface="Calibri"/>
              </a:rPr>
              <a:t>Module Code: BMIH4006</a:t>
            </a:r>
          </a:p>
          <a:p>
            <a:pPr algn="l"/>
            <a:r>
              <a:rPr lang="en-US" sz="2800" b="1" dirty="0">
                <a:solidFill>
                  <a:srgbClr val="002060"/>
                </a:solidFill>
                <a:highlight>
                  <a:srgbClr val="C0C0C0"/>
                </a:highlight>
                <a:latin typeface="Arial"/>
                <a:cs typeface="Calibri"/>
              </a:rPr>
              <a:t>Lecturer's name: Neil Dyer</a:t>
            </a:r>
          </a:p>
        </p:txBody>
      </p:sp>
      <p:grpSp>
        <p:nvGrpSpPr>
          <p:cNvPr id="11" name="Group 10">
            <a:extLst>
              <a:ext uri="{FF2B5EF4-FFF2-40B4-BE49-F238E27FC236}">
                <a16:creationId xmlns:a16="http://schemas.microsoft.com/office/drawing/2014/main" id="{976FA3CB-F274-2EB9-9908-549770D783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CC560DC0-47B9-DDE9-78B3-BD7CCF7F0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79310F6-E98A-40F5-273D-325EC7C5C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6" name="Picture 5" descr="A logo for a hotel&#10;&#10;Description automatically generated">
            <a:extLst>
              <a:ext uri="{FF2B5EF4-FFF2-40B4-BE49-F238E27FC236}">
                <a16:creationId xmlns:a16="http://schemas.microsoft.com/office/drawing/2014/main" id="{87EB5BE3-F98D-EC44-203B-CEEE22EF1F34}"/>
              </a:ext>
            </a:extLst>
          </p:cNvPr>
          <p:cNvPicPr>
            <a:picLocks noChangeAspect="1"/>
          </p:cNvPicPr>
          <p:nvPr/>
        </p:nvPicPr>
        <p:blipFill>
          <a:blip r:embed="rId3"/>
          <a:stretch>
            <a:fillRect/>
          </a:stretch>
        </p:blipFill>
        <p:spPr>
          <a:xfrm>
            <a:off x="23002" y="-41694"/>
            <a:ext cx="3203276" cy="3404559"/>
          </a:xfrm>
          <a:prstGeom prst="rect">
            <a:avLst/>
          </a:prstGeom>
        </p:spPr>
      </p:pic>
    </p:spTree>
    <p:extLst>
      <p:ext uri="{BB962C8B-B14F-4D97-AF65-F5344CB8AC3E}">
        <p14:creationId xmlns:p14="http://schemas.microsoft.com/office/powerpoint/2010/main" val="647219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7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69AB4-812E-D4CB-4F79-62F48533063B}"/>
              </a:ext>
            </a:extLst>
          </p:cNvPr>
          <p:cNvSpPr>
            <a:spLocks noGrp="1"/>
          </p:cNvSpPr>
          <p:nvPr>
            <p:ph type="title"/>
          </p:nvPr>
        </p:nvSpPr>
        <p:spPr>
          <a:xfrm>
            <a:off x="572493" y="238539"/>
            <a:ext cx="11018520" cy="1434415"/>
          </a:xfrm>
        </p:spPr>
        <p:txBody>
          <a:bodyPr anchor="b">
            <a:normAutofit/>
          </a:bodyPr>
          <a:lstStyle/>
          <a:p>
            <a:r>
              <a:rPr lang="en-US" sz="5400" b="1"/>
              <a:t>Introduction </a:t>
            </a:r>
          </a:p>
        </p:txBody>
      </p:sp>
      <p:sp>
        <p:nvSpPr>
          <p:cNvPr id="104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DB3C67-5D4E-A97F-B556-983D0C7DAF39}"/>
              </a:ext>
            </a:extLst>
          </p:cNvPr>
          <p:cNvSpPr>
            <a:spLocks noGrp="1"/>
          </p:cNvSpPr>
          <p:nvPr>
            <p:ph idx="1"/>
          </p:nvPr>
        </p:nvSpPr>
        <p:spPr>
          <a:xfrm>
            <a:off x="572493" y="2071316"/>
            <a:ext cx="6713552" cy="4119172"/>
          </a:xfrm>
        </p:spPr>
        <p:txBody>
          <a:bodyPr anchor="t">
            <a:normAutofit/>
          </a:bodyPr>
          <a:lstStyle/>
          <a:p>
            <a:r>
              <a:rPr lang="en-US" sz="2200" dirty="0"/>
              <a:t>It is crucial to provide the housekeeping crew with effective training if they are to constantly uphold brand standards and follow health and safety regulations (Leiter and Bakker, 2010). </a:t>
            </a:r>
          </a:p>
          <a:p>
            <a:r>
              <a:rPr lang="en-US" sz="2200" dirty="0"/>
              <a:t>In this presentation, I will describe how to create a basic training </a:t>
            </a:r>
            <a:r>
              <a:rPr lang="en-US" sz="2200" dirty="0" err="1"/>
              <a:t>programme</a:t>
            </a:r>
            <a:r>
              <a:rPr lang="en-US" sz="2200" dirty="0"/>
              <a:t> based on a room cleaning checklist. </a:t>
            </a:r>
          </a:p>
          <a:p>
            <a:r>
              <a:rPr lang="en-US" sz="2200" dirty="0"/>
              <a:t>In order to </a:t>
            </a:r>
            <a:r>
              <a:rPr lang="en-US" sz="2200" dirty="0" err="1"/>
              <a:t>maximise</a:t>
            </a:r>
            <a:r>
              <a:rPr lang="en-US" sz="2200" dirty="0"/>
              <a:t> team performance, I'll also incorporate the fundamentals of an employee engagement model and give instances of best </a:t>
            </a:r>
            <a:r>
              <a:rPr lang="en-US" sz="2200" dirty="0" err="1"/>
              <a:t>practises</a:t>
            </a:r>
            <a:r>
              <a:rPr lang="en-US" sz="2200" dirty="0"/>
              <a:t> in the sector.</a:t>
            </a:r>
          </a:p>
        </p:txBody>
      </p:sp>
      <p:pic>
        <p:nvPicPr>
          <p:cNvPr id="1026" name="Picture 2" descr="How Much to Tip Hotel Housekeeping | Trusted Since 1922">
            <a:extLst>
              <a:ext uri="{FF2B5EF4-FFF2-40B4-BE49-F238E27FC236}">
                <a16:creationId xmlns:a16="http://schemas.microsoft.com/office/drawing/2014/main" id="{4B141139-4D82-360A-4315-ADE2E58540D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302" r="4677" b="-1"/>
          <a:stretch/>
        </p:blipFill>
        <p:spPr bwMode="auto">
          <a:xfrm>
            <a:off x="8150110" y="2798466"/>
            <a:ext cx="3409104" cy="339202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logo for a hotel&#10;&#10;Description automatically generated">
            <a:extLst>
              <a:ext uri="{FF2B5EF4-FFF2-40B4-BE49-F238E27FC236}">
                <a16:creationId xmlns:a16="http://schemas.microsoft.com/office/drawing/2014/main" id="{77819960-3B01-CE46-E26E-B2E033A48A64}"/>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074054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3" name="Rectangle 2062">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DCD31C-9F1E-FF42-834A-635A5C3E4ECA}"/>
              </a:ext>
            </a:extLst>
          </p:cNvPr>
          <p:cNvSpPr>
            <a:spLocks noGrp="1"/>
          </p:cNvSpPr>
          <p:nvPr>
            <p:ph type="title"/>
          </p:nvPr>
        </p:nvSpPr>
        <p:spPr>
          <a:xfrm>
            <a:off x="572493" y="238539"/>
            <a:ext cx="11047013" cy="1434415"/>
          </a:xfrm>
        </p:spPr>
        <p:txBody>
          <a:bodyPr anchor="b">
            <a:normAutofit/>
          </a:bodyPr>
          <a:lstStyle/>
          <a:p>
            <a:r>
              <a:rPr lang="en-US" sz="5400" b="1" kern="100">
                <a:effectLst/>
                <a:latin typeface="Times New Roman" panose="02020603050405020304" pitchFamily="18" charset="0"/>
                <a:ea typeface="Calibri" panose="020F0502020204030204" pitchFamily="34" charset="0"/>
                <a:cs typeface="Times New Roman" panose="02020603050405020304" pitchFamily="18" charset="0"/>
              </a:rPr>
              <a:t>Employee Engagement Model</a:t>
            </a:r>
            <a:endParaRPr lang="en-US" sz="5400"/>
          </a:p>
        </p:txBody>
      </p:sp>
      <p:sp>
        <p:nvSpPr>
          <p:cNvPr id="2065"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How Much You Should Be Tipping Hotel Housekeeping in 2023">
            <a:extLst>
              <a:ext uri="{FF2B5EF4-FFF2-40B4-BE49-F238E27FC236}">
                <a16:creationId xmlns:a16="http://schemas.microsoft.com/office/drawing/2014/main" id="{98C3E5FA-7EB3-D7A0-84B5-B44CD99846C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826" r="17389"/>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5690CC8-F9F1-EB7A-487C-1F6FAB832CCD}"/>
              </a:ext>
            </a:extLst>
          </p:cNvPr>
          <p:cNvSpPr>
            <a:spLocks noGrp="1"/>
          </p:cNvSpPr>
          <p:nvPr>
            <p:ph idx="1"/>
          </p:nvPr>
        </p:nvSpPr>
        <p:spPr>
          <a:xfrm>
            <a:off x="4905955" y="2071316"/>
            <a:ext cx="6713552" cy="4114800"/>
          </a:xfrm>
        </p:spPr>
        <p:txBody>
          <a:bodyPr anchor="t">
            <a:normAutofit/>
          </a:bodyPr>
          <a:lstStyle/>
          <a:p>
            <a:r>
              <a:rPr lang="en-US" sz="1500" dirty="0"/>
              <a:t>According to Leiter and Bakker's (2010) Employee Engagement Model increases team engagement and performance.</a:t>
            </a:r>
          </a:p>
          <a:p>
            <a:r>
              <a:rPr lang="en-US" sz="1500" dirty="0"/>
              <a:t> In order to increase employee engagement, this approach places a strong emphasis on the value of a supportive work environment, job resources, and personal resources. Here are the components that make it up.</a:t>
            </a:r>
          </a:p>
          <a:p>
            <a:pPr marL="0" indent="0">
              <a:buNone/>
            </a:pPr>
            <a:r>
              <a:rPr lang="en-US" sz="1500" b="1" dirty="0" err="1"/>
              <a:t>i</a:t>
            </a:r>
            <a:r>
              <a:rPr lang="en-US" sz="1500" b="1" dirty="0"/>
              <a:t>. Vigo</a:t>
            </a:r>
            <a:r>
              <a:rPr lang="en-US" sz="1500" dirty="0"/>
              <a:t> </a:t>
            </a:r>
          </a:p>
          <a:p>
            <a:r>
              <a:rPr lang="en-US" sz="1500" dirty="0"/>
              <a:t>This refers to the energy and passion that individuals bring to their jobs. We are going to implement a recognition </a:t>
            </a:r>
            <a:r>
              <a:rPr lang="en-US" sz="1500" dirty="0" err="1"/>
              <a:t>programme</a:t>
            </a:r>
            <a:r>
              <a:rPr lang="en-US" sz="1500" dirty="0"/>
              <a:t> that </a:t>
            </a:r>
            <a:r>
              <a:rPr lang="en-US" sz="1500" dirty="0" err="1"/>
              <a:t>recognises</a:t>
            </a:r>
            <a:r>
              <a:rPr lang="en-US" sz="1500" dirty="0"/>
              <a:t> great achievement in order to build </a:t>
            </a:r>
            <a:r>
              <a:rPr lang="en-US" sz="1500" dirty="0" err="1"/>
              <a:t>vigour</a:t>
            </a:r>
            <a:r>
              <a:rPr lang="en-US" sz="1500" dirty="0"/>
              <a:t> in our housekeeping personnel. </a:t>
            </a:r>
          </a:p>
          <a:p>
            <a:r>
              <a:rPr lang="en-US" sz="1500" dirty="0"/>
              <a:t>The Employee of the Month award, for instance, might inspire and </a:t>
            </a:r>
            <a:r>
              <a:rPr lang="en-US" sz="1500" dirty="0" err="1"/>
              <a:t>recognise</a:t>
            </a:r>
            <a:r>
              <a:rPr lang="en-US" sz="1500" dirty="0"/>
              <a:t> exceptional cleaning efforts. Additionally, in order to enable team members to flourish in their responsibilities, we will provide skill-enhancement training. Continuous learning opportunities encourage enthusiasm (Johnston et al., 2012).</a:t>
            </a:r>
          </a:p>
          <a:p>
            <a:endParaRPr lang="en-US" sz="1500" dirty="0"/>
          </a:p>
          <a:p>
            <a:endParaRPr lang="en-US" sz="1500" dirty="0"/>
          </a:p>
        </p:txBody>
      </p:sp>
      <p:pic>
        <p:nvPicPr>
          <p:cNvPr id="5" name="Picture 4" descr="A logo for a hotel&#10;&#10;Description automatically generated">
            <a:extLst>
              <a:ext uri="{FF2B5EF4-FFF2-40B4-BE49-F238E27FC236}">
                <a16:creationId xmlns:a16="http://schemas.microsoft.com/office/drawing/2014/main" id="{92737B28-0137-5F8E-51E9-2C6D6154FAC2}"/>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593028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653FA-E9D4-8364-FC89-F7A7AA181289}"/>
              </a:ext>
            </a:extLst>
          </p:cNvPr>
          <p:cNvSpPr>
            <a:spLocks noGrp="1"/>
          </p:cNvSpPr>
          <p:nvPr>
            <p:ph type="title"/>
          </p:nvPr>
        </p:nvSpPr>
        <p:spPr>
          <a:xfrm>
            <a:off x="572493" y="238539"/>
            <a:ext cx="11018520" cy="1434415"/>
          </a:xfrm>
        </p:spPr>
        <p:txBody>
          <a:bodyPr anchor="b">
            <a:normAutofit/>
          </a:bodyPr>
          <a:lstStyle/>
          <a:p>
            <a:r>
              <a:rPr lang="en-US" sz="5400" b="1" kern="100">
                <a:effectLst/>
                <a:latin typeface="Times New Roman" panose="02020603050405020304" pitchFamily="18" charset="0"/>
                <a:ea typeface="Calibri" panose="020F0502020204030204" pitchFamily="34" charset="0"/>
                <a:cs typeface="Times New Roman" panose="02020603050405020304" pitchFamily="18" charset="0"/>
              </a:rPr>
              <a:t>Employee Engagement Model</a:t>
            </a:r>
            <a:endParaRPr lang="en-US" sz="5400"/>
          </a:p>
        </p:txBody>
      </p:sp>
      <p:sp>
        <p:nvSpPr>
          <p:cNvPr id="308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B62343A-FCB8-6DD0-FD96-24788182C514}"/>
              </a:ext>
            </a:extLst>
          </p:cNvPr>
          <p:cNvSpPr>
            <a:spLocks noGrp="1"/>
          </p:cNvSpPr>
          <p:nvPr>
            <p:ph idx="1"/>
          </p:nvPr>
        </p:nvSpPr>
        <p:spPr>
          <a:xfrm>
            <a:off x="572492" y="2071316"/>
            <a:ext cx="6986547" cy="4119172"/>
          </a:xfrm>
        </p:spPr>
        <p:txBody>
          <a:bodyPr anchor="t">
            <a:normAutofit/>
          </a:bodyPr>
          <a:lstStyle/>
          <a:p>
            <a:pPr marL="0" indent="0">
              <a:buNone/>
            </a:pPr>
            <a:r>
              <a:rPr lang="en-US" sz="1400" b="1" dirty="0"/>
              <a:t>ii. Dedication</a:t>
            </a:r>
          </a:p>
          <a:p>
            <a:r>
              <a:rPr lang="en-US" sz="1400" dirty="0"/>
              <a:t>Employee dedication refers to the dedication to their work (Ferdinand and Kitchin, 2017). </a:t>
            </a:r>
          </a:p>
          <a:p>
            <a:r>
              <a:rPr lang="en-US" sz="1400" dirty="0"/>
              <a:t>We will clearly express brand standards and expectations throughout training sessions to foster commitment. Employees are better able to grasp their part in upholding brand image because to this clarity (Mullins and </a:t>
            </a:r>
            <a:r>
              <a:rPr lang="en-US" sz="1400" dirty="0" err="1"/>
              <a:t>Dossor</a:t>
            </a:r>
            <a:r>
              <a:rPr lang="en-US" sz="1400" dirty="0"/>
              <a:t>, 2013). </a:t>
            </a:r>
          </a:p>
          <a:p>
            <a:r>
              <a:rPr lang="en-US" sz="1400" dirty="0"/>
              <a:t>Additionally, we will conduct monthly feedback sessions that will offer helpful criticism and direction, strengthening our employees' passion and dedication (Ferdinand and Kitchin, 2017).</a:t>
            </a:r>
          </a:p>
          <a:p>
            <a:pPr marL="0" indent="0">
              <a:buNone/>
            </a:pPr>
            <a:r>
              <a:rPr lang="en-US" sz="1400" dirty="0"/>
              <a:t>iii.  </a:t>
            </a:r>
            <a:r>
              <a:rPr lang="en-US" sz="1400" b="1" dirty="0"/>
              <a:t>Absorption</a:t>
            </a:r>
          </a:p>
          <a:p>
            <a:r>
              <a:rPr lang="en-US" sz="1400" dirty="0"/>
              <a:t> Absorption has to do with how engrossed workers get in their task. We will foster cooperation and teamwork among the housekeeping crew to aid with absorption.</a:t>
            </a:r>
          </a:p>
          <a:p>
            <a:r>
              <a:rPr lang="en-US" sz="1400" dirty="0"/>
              <a:t> When a team works effectively together, individuals frequently feel more motivated to complete their objectives (Cottrell, 2019). </a:t>
            </a:r>
          </a:p>
          <a:p>
            <a:r>
              <a:rPr lang="en-US" sz="1400" dirty="0"/>
              <a:t>We will also provide variation to the tasks by sometimes redistributing team members among other domains. This maintains interest in the job and helps avoid boredom (Vallen, 2012).</a:t>
            </a:r>
          </a:p>
        </p:txBody>
      </p:sp>
      <p:pic>
        <p:nvPicPr>
          <p:cNvPr id="3074" name="Picture 2" descr="How to adopt a centralized approach to housekeeping, operations | Hotel  Management">
            <a:extLst>
              <a:ext uri="{FF2B5EF4-FFF2-40B4-BE49-F238E27FC236}">
                <a16:creationId xmlns:a16="http://schemas.microsoft.com/office/drawing/2014/main" id="{04E5F677-0D9F-A274-CC41-5E0D073B0E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2007" r="13972"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logo for a hotel&#10;&#10;Description automatically generated">
            <a:extLst>
              <a:ext uri="{FF2B5EF4-FFF2-40B4-BE49-F238E27FC236}">
                <a16:creationId xmlns:a16="http://schemas.microsoft.com/office/drawing/2014/main" id="{5AB219C3-DD77-B87D-3758-50873163B8D8}"/>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576592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7">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5 Best Practices for Housekeeping Operations">
            <a:extLst>
              <a:ext uri="{FF2B5EF4-FFF2-40B4-BE49-F238E27FC236}">
                <a16:creationId xmlns:a16="http://schemas.microsoft.com/office/drawing/2014/main" id="{EEA9BE77-F332-DB5E-AEBB-954BD84D5F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067" r="6694" b="1"/>
          <a:stretch/>
        </p:blipFill>
        <p:spPr bwMode="auto">
          <a:xfrm>
            <a:off x="851252" y="2492154"/>
            <a:ext cx="3368969" cy="3368937"/>
          </a:xfrm>
          <a:prstGeom prst="rect">
            <a:avLst/>
          </a:prstGeom>
          <a:noFill/>
          <a:extLst>
            <a:ext uri="{909E8E84-426E-40DD-AFC4-6F175D3DCCD1}">
              <a14:hiddenFill xmlns:a14="http://schemas.microsoft.com/office/drawing/2010/main">
                <a:solidFill>
                  <a:srgbClr val="FFFFFF"/>
                </a:solidFill>
              </a14:hiddenFill>
            </a:ext>
          </a:extLst>
        </p:spPr>
      </p:pic>
      <p:sp>
        <p:nvSpPr>
          <p:cNvPr id="4110" name="Freeform: Shape 4109">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4F6F413-DF5C-B7F0-D454-F761A859F6CD}"/>
              </a:ext>
            </a:extLst>
          </p:cNvPr>
          <p:cNvSpPr>
            <a:spLocks noGrp="1"/>
          </p:cNvSpPr>
          <p:nvPr>
            <p:ph type="title"/>
          </p:nvPr>
        </p:nvSpPr>
        <p:spPr>
          <a:xfrm>
            <a:off x="5759354" y="457201"/>
            <a:ext cx="5337270" cy="1835911"/>
          </a:xfrm>
        </p:spPr>
        <p:txBody>
          <a:bodyPr anchor="b">
            <a:normAutofit/>
          </a:bodyPr>
          <a:lstStyle/>
          <a:p>
            <a:r>
              <a:rPr lang="en-US" sz="5000" b="1" kern="1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Training Program</a:t>
            </a:r>
            <a:br>
              <a:rPr lang="en-US" sz="5000"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br>
            <a:endParaRPr lang="en-US" sz="5000">
              <a:solidFill>
                <a:srgbClr val="FFFFFF"/>
              </a:solidFill>
            </a:endParaRPr>
          </a:p>
        </p:txBody>
      </p:sp>
      <p:sp>
        <p:nvSpPr>
          <p:cNvPr id="4112"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FB51D5D-DB8B-3A63-5885-9314812D022A}"/>
              </a:ext>
            </a:extLst>
          </p:cNvPr>
          <p:cNvSpPr>
            <a:spLocks noGrp="1"/>
          </p:cNvSpPr>
          <p:nvPr>
            <p:ph idx="1"/>
          </p:nvPr>
        </p:nvSpPr>
        <p:spPr>
          <a:xfrm>
            <a:off x="5759354" y="2798064"/>
            <a:ext cx="5461095" cy="3417611"/>
          </a:xfrm>
        </p:spPr>
        <p:txBody>
          <a:bodyPr anchor="t">
            <a:normAutofit/>
          </a:bodyPr>
          <a:lstStyle/>
          <a:p>
            <a:pPr marL="514350" indent="-514350">
              <a:buFont typeface="+mj-lt"/>
              <a:buAutoNum type="arabicPeriod"/>
            </a:pPr>
            <a:r>
              <a:rPr lang="en-US" sz="1500" b="1">
                <a:solidFill>
                  <a:srgbClr val="FFFFFF"/>
                </a:solidFill>
              </a:rPr>
              <a:t>Orientation</a:t>
            </a:r>
          </a:p>
          <a:p>
            <a:r>
              <a:rPr lang="en-US" sz="1500">
                <a:solidFill>
                  <a:srgbClr val="FFFFFF"/>
                </a:solidFill>
              </a:rPr>
              <a:t>Get the new team members acquainted with the hotel's culture, standards, and values during an orientation session.</a:t>
            </a:r>
          </a:p>
          <a:p>
            <a:r>
              <a:rPr lang="en-US" sz="1500">
                <a:solidFill>
                  <a:srgbClr val="FFFFFF"/>
                </a:solidFill>
              </a:rPr>
              <a:t>Describe how crucial the housekeeping staff's contribution is to both client happiness and the hotel's good name. </a:t>
            </a:r>
          </a:p>
          <a:p>
            <a:pPr marL="0" indent="0">
              <a:buNone/>
            </a:pPr>
            <a:r>
              <a:rPr lang="en-US" sz="1500">
                <a:solidFill>
                  <a:srgbClr val="FFFFFF"/>
                </a:solidFill>
              </a:rPr>
              <a:t>2. </a:t>
            </a:r>
            <a:r>
              <a:rPr lang="en-US" sz="1500" b="1">
                <a:solidFill>
                  <a:srgbClr val="FFFFFF"/>
                </a:solidFill>
              </a:rPr>
              <a:t>Checklist</a:t>
            </a:r>
            <a:r>
              <a:rPr lang="en-US" sz="1500">
                <a:solidFill>
                  <a:srgbClr val="FFFFFF"/>
                </a:solidFill>
              </a:rPr>
              <a:t> </a:t>
            </a:r>
            <a:r>
              <a:rPr lang="en-US" sz="1500" b="1">
                <a:solidFill>
                  <a:srgbClr val="FFFFFF"/>
                </a:solidFill>
              </a:rPr>
              <a:t>Familiarisation</a:t>
            </a:r>
          </a:p>
          <a:p>
            <a:r>
              <a:rPr lang="en-US" sz="1500">
                <a:solidFill>
                  <a:srgbClr val="FFFFFF"/>
                </a:solidFill>
              </a:rPr>
              <a:t>Clearly outline the room cleaning checklist so that every team member is aware of the unique duties and requirements.</a:t>
            </a:r>
          </a:p>
          <a:p>
            <a:r>
              <a:rPr lang="en-US" sz="1500">
                <a:solidFill>
                  <a:srgbClr val="FFFFFF"/>
                </a:solidFill>
              </a:rPr>
              <a:t> Stress the need of paying close attention to details in upholding brand standards.</a:t>
            </a:r>
          </a:p>
        </p:txBody>
      </p:sp>
      <p:pic>
        <p:nvPicPr>
          <p:cNvPr id="5" name="Picture 4" descr="A logo for a hotel&#10;&#10;Description automatically generated">
            <a:extLst>
              <a:ext uri="{FF2B5EF4-FFF2-40B4-BE49-F238E27FC236}">
                <a16:creationId xmlns:a16="http://schemas.microsoft.com/office/drawing/2014/main" id="{BDCAD1CC-B1AB-26B4-4851-85A9550B0BF5}"/>
              </a:ext>
            </a:extLst>
          </p:cNvPr>
          <p:cNvPicPr>
            <a:picLocks noChangeAspect="1"/>
          </p:cNvPicPr>
          <p:nvPr/>
        </p:nvPicPr>
        <p:blipFill>
          <a:blip r:embed="rId3"/>
          <a:stretch>
            <a:fillRect/>
          </a:stretch>
        </p:blipFill>
        <p:spPr>
          <a:xfrm>
            <a:off x="8625" y="1438"/>
            <a:ext cx="1535503" cy="1621767"/>
          </a:xfrm>
          <a:prstGeom prst="rect">
            <a:avLst/>
          </a:prstGeom>
        </p:spPr>
      </p:pic>
    </p:spTree>
    <p:extLst>
      <p:ext uri="{BB962C8B-B14F-4D97-AF65-F5344CB8AC3E}">
        <p14:creationId xmlns:p14="http://schemas.microsoft.com/office/powerpoint/2010/main" val="2964461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A84C75-726B-B26F-CA14-D72B0B496B32}"/>
              </a:ext>
            </a:extLst>
          </p:cNvPr>
          <p:cNvSpPr>
            <a:spLocks noGrp="1"/>
          </p:cNvSpPr>
          <p:nvPr>
            <p:ph type="title"/>
          </p:nvPr>
        </p:nvSpPr>
        <p:spPr>
          <a:xfrm>
            <a:off x="6739128" y="638089"/>
            <a:ext cx="4818888" cy="1476801"/>
          </a:xfrm>
        </p:spPr>
        <p:txBody>
          <a:bodyPr anchor="b">
            <a:normAutofit/>
          </a:bodyPr>
          <a:lstStyle/>
          <a:p>
            <a:r>
              <a:rPr lang="en-US" sz="4600" b="1" kern="100">
                <a:effectLst/>
                <a:latin typeface="Times New Roman" panose="02020603050405020304" pitchFamily="18" charset="0"/>
                <a:ea typeface="Calibri" panose="020F0502020204030204" pitchFamily="34" charset="0"/>
                <a:cs typeface="Times New Roman" panose="02020603050405020304" pitchFamily="18" charset="0"/>
              </a:rPr>
              <a:t>Training Program</a:t>
            </a:r>
            <a:br>
              <a:rPr lang="en-US" sz="4600" kern="100">
                <a:effectLst/>
                <a:latin typeface="Calibri" panose="020F0502020204030204" pitchFamily="34" charset="0"/>
                <a:ea typeface="Calibri" panose="020F0502020204030204" pitchFamily="34" charset="0"/>
                <a:cs typeface="Times New Roman" panose="02020603050405020304" pitchFamily="18" charset="0"/>
              </a:rPr>
            </a:br>
            <a:endParaRPr lang="en-US" sz="4600"/>
          </a:p>
        </p:txBody>
      </p:sp>
      <p:pic>
        <p:nvPicPr>
          <p:cNvPr id="5" name="Picture 4" descr="Construction work tools">
            <a:extLst>
              <a:ext uri="{FF2B5EF4-FFF2-40B4-BE49-F238E27FC236}">
                <a16:creationId xmlns:a16="http://schemas.microsoft.com/office/drawing/2014/main" id="{69473FD8-EE60-8639-86E7-D1CE6F4B7ABC}"/>
              </a:ext>
            </a:extLst>
          </p:cNvPr>
          <p:cNvPicPr>
            <a:picLocks noChangeAspect="1"/>
          </p:cNvPicPr>
          <p:nvPr/>
        </p:nvPicPr>
        <p:blipFill rotWithShape="1">
          <a:blip r:embed="rId2"/>
          <a:srcRect l="23581" r="17018" b="-2"/>
          <a:stretch/>
        </p:blipFill>
        <p:spPr>
          <a:xfrm>
            <a:off x="878602" y="1833400"/>
            <a:ext cx="3899712" cy="4398897"/>
          </a:xfrm>
          <a:prstGeom prst="rect">
            <a:avLst/>
          </a:prstGeom>
        </p:spPr>
      </p:pic>
      <p:sp>
        <p:nvSpPr>
          <p:cNvPr id="1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26E45C-6151-C942-279B-2D0054D74FC2}"/>
              </a:ext>
            </a:extLst>
          </p:cNvPr>
          <p:cNvSpPr>
            <a:spLocks noGrp="1"/>
          </p:cNvSpPr>
          <p:nvPr>
            <p:ph idx="1"/>
          </p:nvPr>
        </p:nvSpPr>
        <p:spPr>
          <a:xfrm>
            <a:off x="6739128" y="2664886"/>
            <a:ext cx="4818888" cy="3550789"/>
          </a:xfrm>
        </p:spPr>
        <p:txBody>
          <a:bodyPr anchor="t">
            <a:normAutofit/>
          </a:bodyPr>
          <a:lstStyle/>
          <a:p>
            <a:pPr marL="0" indent="0">
              <a:buNone/>
            </a:pPr>
            <a:r>
              <a:rPr lang="en-US" sz="1500"/>
              <a:t>3. </a:t>
            </a:r>
            <a:r>
              <a:rPr lang="en-US" sz="1500" b="1"/>
              <a:t>Health and Safety</a:t>
            </a:r>
          </a:p>
          <a:p>
            <a:r>
              <a:rPr lang="en-US" sz="1500"/>
              <a:t> Provide thorough instruction on health and safety practises, including how to handle cleaning agents, tools, and ergonomics.</a:t>
            </a:r>
          </a:p>
          <a:p>
            <a:r>
              <a:rPr lang="en-US" sz="1500"/>
              <a:t> Ensure that team members are familiar with reporting processes and emergency protocols.</a:t>
            </a:r>
          </a:p>
          <a:p>
            <a:pPr marL="0" indent="0">
              <a:buNone/>
            </a:pPr>
            <a:r>
              <a:rPr lang="en-US" sz="1500"/>
              <a:t>4. </a:t>
            </a:r>
            <a:r>
              <a:rPr lang="en-US" sz="1500" b="1"/>
              <a:t>Skill Enhancement</a:t>
            </a:r>
          </a:p>
          <a:p>
            <a:r>
              <a:rPr lang="en-US" sz="1500"/>
              <a:t> Provide training on skill development, such as time management and efficient cleaning methods.</a:t>
            </a:r>
          </a:p>
          <a:p>
            <a:r>
              <a:rPr lang="en-US" sz="1500"/>
              <a:t>Encourage team members to ask for coaching and feedback so they may keep developing their abilities.</a:t>
            </a:r>
          </a:p>
        </p:txBody>
      </p:sp>
      <p:pic>
        <p:nvPicPr>
          <p:cNvPr id="6" name="Picture 5" descr="A logo for a hotel&#10;&#10;Description automatically generated">
            <a:extLst>
              <a:ext uri="{FF2B5EF4-FFF2-40B4-BE49-F238E27FC236}">
                <a16:creationId xmlns:a16="http://schemas.microsoft.com/office/drawing/2014/main" id="{2EC59CAB-A611-C2EE-E5CA-D2E2DBD5940B}"/>
              </a:ext>
            </a:extLst>
          </p:cNvPr>
          <p:cNvPicPr>
            <a:picLocks noChangeAspect="1"/>
          </p:cNvPicPr>
          <p:nvPr/>
        </p:nvPicPr>
        <p:blipFill>
          <a:blip r:embed="rId3"/>
          <a:stretch>
            <a:fillRect/>
          </a:stretch>
        </p:blipFill>
        <p:spPr>
          <a:xfrm>
            <a:off x="828134" y="87702"/>
            <a:ext cx="1535503" cy="1621767"/>
          </a:xfrm>
          <a:prstGeom prst="rect">
            <a:avLst/>
          </a:prstGeom>
        </p:spPr>
      </p:pic>
    </p:spTree>
    <p:extLst>
      <p:ext uri="{BB962C8B-B14F-4D97-AF65-F5344CB8AC3E}">
        <p14:creationId xmlns:p14="http://schemas.microsoft.com/office/powerpoint/2010/main" val="1986054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A29061-5D21-35A1-0D5E-FCCC2EED8DED}"/>
              </a:ext>
            </a:extLst>
          </p:cNvPr>
          <p:cNvSpPr>
            <a:spLocks noGrp="1"/>
          </p:cNvSpPr>
          <p:nvPr>
            <p:ph type="title"/>
          </p:nvPr>
        </p:nvSpPr>
        <p:spPr>
          <a:xfrm>
            <a:off x="4981460" y="1076807"/>
            <a:ext cx="6251110" cy="1783080"/>
          </a:xfrm>
        </p:spPr>
        <p:txBody>
          <a:bodyPr anchor="b">
            <a:normAutofit/>
          </a:bodyPr>
          <a:lstStyle/>
          <a:p>
            <a:r>
              <a:rPr lang="en-US" sz="5400" b="1" kern="100">
                <a:effectLst/>
                <a:latin typeface="Times New Roman" panose="02020603050405020304" pitchFamily="18" charset="0"/>
                <a:ea typeface="Calibri" panose="020F0502020204030204" pitchFamily="34" charset="0"/>
                <a:cs typeface="Times New Roman" panose="02020603050405020304" pitchFamily="18" charset="0"/>
              </a:rPr>
              <a:t>Training Program</a:t>
            </a:r>
            <a:br>
              <a:rPr lang="en-US" sz="5400" kern="100">
                <a:effectLst/>
                <a:latin typeface="Calibri" panose="020F0502020204030204" pitchFamily="34" charset="0"/>
                <a:ea typeface="Calibri" panose="020F0502020204030204" pitchFamily="34" charset="0"/>
                <a:cs typeface="Times New Roman" panose="02020603050405020304" pitchFamily="18" charset="0"/>
              </a:rPr>
            </a:br>
            <a:endParaRPr lang="en-US" sz="5400"/>
          </a:p>
        </p:txBody>
      </p:sp>
      <p:pic>
        <p:nvPicPr>
          <p:cNvPr id="5" name="Picture 4" descr="Hands holding each other's wrists and interlinked to form a circle">
            <a:extLst>
              <a:ext uri="{FF2B5EF4-FFF2-40B4-BE49-F238E27FC236}">
                <a16:creationId xmlns:a16="http://schemas.microsoft.com/office/drawing/2014/main" id="{C48D937B-7A2F-77C4-96E7-8E10A8C65C86}"/>
              </a:ext>
            </a:extLst>
          </p:cNvPr>
          <p:cNvPicPr>
            <a:picLocks noChangeAspect="1"/>
          </p:cNvPicPr>
          <p:nvPr/>
        </p:nvPicPr>
        <p:blipFill rotWithShape="1">
          <a:blip r:embed="rId2"/>
          <a:srcRect l="29580" r="25088"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728432-464B-5911-CC36-31A21A339385}"/>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US" b="1" dirty="0"/>
              <a:t>5. Team building </a:t>
            </a:r>
          </a:p>
          <a:p>
            <a:r>
              <a:rPr lang="en-US" dirty="0"/>
              <a:t>Through team-building exercises, team members may develop a sense of connection and togetherness.</a:t>
            </a:r>
          </a:p>
          <a:p>
            <a:r>
              <a:rPr lang="en-US" dirty="0"/>
              <a:t> </a:t>
            </a:r>
            <a:r>
              <a:rPr lang="en-US" dirty="0" err="1"/>
              <a:t>Emphasise</a:t>
            </a:r>
            <a:r>
              <a:rPr lang="en-US" dirty="0"/>
              <a:t> how crucial teamwork is to providing high-quality service (Ferdinand and Kitchin, 2017).</a:t>
            </a:r>
          </a:p>
        </p:txBody>
      </p:sp>
      <p:pic>
        <p:nvPicPr>
          <p:cNvPr id="6" name="Picture 5" descr="A logo for a hotel&#10;&#10;Description automatically generated">
            <a:extLst>
              <a:ext uri="{FF2B5EF4-FFF2-40B4-BE49-F238E27FC236}">
                <a16:creationId xmlns:a16="http://schemas.microsoft.com/office/drawing/2014/main" id="{5A98BECA-3D10-4046-9B42-CC1A74D481D8}"/>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113322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9315DA-6288-12B5-0A49-6B3A0A3B2B96}"/>
              </a:ext>
            </a:extLst>
          </p:cNvPr>
          <p:cNvSpPr>
            <a:spLocks noGrp="1"/>
          </p:cNvSpPr>
          <p:nvPr>
            <p:ph type="title"/>
          </p:nvPr>
        </p:nvSpPr>
        <p:spPr>
          <a:xfrm>
            <a:off x="4981460" y="1306844"/>
            <a:ext cx="6251110" cy="1783080"/>
          </a:xfrm>
        </p:spPr>
        <p:txBody>
          <a:bodyPr anchor="b">
            <a:normAutofit/>
          </a:bodyPr>
          <a:lstStyle/>
          <a:p>
            <a:r>
              <a:rPr lang="en-US" sz="5400" b="1" kern="100">
                <a:effectLst/>
                <a:latin typeface="Times New Roman" panose="02020603050405020304" pitchFamily="18" charset="0"/>
                <a:ea typeface="Calibri" panose="020F0502020204030204" pitchFamily="34" charset="0"/>
                <a:cs typeface="Times New Roman" panose="02020603050405020304" pitchFamily="18" charset="0"/>
              </a:rPr>
              <a:t>Training Program</a:t>
            </a:r>
            <a:br>
              <a:rPr lang="en-US" sz="5400" kern="100">
                <a:effectLst/>
                <a:latin typeface="Calibri" panose="020F0502020204030204" pitchFamily="34" charset="0"/>
                <a:ea typeface="Calibri" panose="020F0502020204030204" pitchFamily="34" charset="0"/>
                <a:cs typeface="Times New Roman" panose="02020603050405020304" pitchFamily="18" charset="0"/>
              </a:rPr>
            </a:br>
            <a:endParaRPr lang="en-US" sz="5400"/>
          </a:p>
        </p:txBody>
      </p:sp>
      <p:pic>
        <p:nvPicPr>
          <p:cNvPr id="5" name="Picture 4" descr="Person holding a puzzle piece">
            <a:extLst>
              <a:ext uri="{FF2B5EF4-FFF2-40B4-BE49-F238E27FC236}">
                <a16:creationId xmlns:a16="http://schemas.microsoft.com/office/drawing/2014/main" id="{13660DDD-619E-A7AC-B1FC-2C69DB49470D}"/>
              </a:ext>
            </a:extLst>
          </p:cNvPr>
          <p:cNvPicPr>
            <a:picLocks noChangeAspect="1"/>
          </p:cNvPicPr>
          <p:nvPr/>
        </p:nvPicPr>
        <p:blipFill rotWithShape="1">
          <a:blip r:embed="rId2"/>
          <a:srcRect l="26887" r="2710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8"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376374E-1A63-97D8-84AB-998B294D7429}"/>
              </a:ext>
            </a:extLst>
          </p:cNvPr>
          <p:cNvSpPr>
            <a:spLocks noGrp="1"/>
          </p:cNvSpPr>
          <p:nvPr>
            <p:ph idx="1"/>
          </p:nvPr>
        </p:nvSpPr>
        <p:spPr>
          <a:xfrm>
            <a:off x="5297762" y="2706624"/>
            <a:ext cx="6251110" cy="3483864"/>
          </a:xfrm>
        </p:spPr>
        <p:txBody>
          <a:bodyPr vert="horz" lIns="91440" tIns="45720" rIns="91440" bIns="45720" rtlCol="0" anchor="t">
            <a:normAutofit/>
          </a:bodyPr>
          <a:lstStyle/>
          <a:p>
            <a:pPr marL="0" indent="0">
              <a:buNone/>
            </a:pPr>
            <a:r>
              <a:rPr lang="en-US" sz="3200" dirty="0"/>
              <a:t>6. </a:t>
            </a:r>
            <a:r>
              <a:rPr lang="en-US" sz="3200" b="1" dirty="0"/>
              <a:t>Monitoring and Feedback</a:t>
            </a:r>
          </a:p>
          <a:p>
            <a:r>
              <a:rPr lang="en-US" sz="3200" dirty="0"/>
              <a:t>  Implement routine quality assurance inspections while offering helpful criticism.</a:t>
            </a:r>
          </a:p>
          <a:p>
            <a:r>
              <a:rPr lang="en-US" sz="3200" dirty="0"/>
              <a:t> </a:t>
            </a:r>
            <a:r>
              <a:rPr lang="en-US" sz="3200" dirty="0" err="1"/>
              <a:t>Recognise</a:t>
            </a:r>
            <a:r>
              <a:rPr lang="en-US" sz="3200" dirty="0"/>
              <a:t> great work to increase commitment and team spirit.</a:t>
            </a:r>
          </a:p>
          <a:p>
            <a:endParaRPr lang="en-US" sz="3200" dirty="0"/>
          </a:p>
        </p:txBody>
      </p:sp>
      <p:pic>
        <p:nvPicPr>
          <p:cNvPr id="6" name="Picture 5" descr="A logo for a hotel&#10;&#10;Description automatically generated">
            <a:extLst>
              <a:ext uri="{FF2B5EF4-FFF2-40B4-BE49-F238E27FC236}">
                <a16:creationId xmlns:a16="http://schemas.microsoft.com/office/drawing/2014/main" id="{C5DD306F-42E1-1548-E5F1-C1E6C6CE8D41}"/>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802179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5A7FC-C2EE-892E-D8D4-EC0EE055F4C3}"/>
              </a:ext>
            </a:extLst>
          </p:cNvPr>
          <p:cNvSpPr>
            <a:spLocks noGrp="1"/>
          </p:cNvSpPr>
          <p:nvPr>
            <p:ph type="title"/>
          </p:nvPr>
        </p:nvSpPr>
        <p:spPr>
          <a:xfrm>
            <a:off x="4654296" y="329184"/>
            <a:ext cx="6894576" cy="1783080"/>
          </a:xfrm>
        </p:spPr>
        <p:txBody>
          <a:bodyPr anchor="b">
            <a:normAutofit/>
          </a:bodyPr>
          <a:lstStyle/>
          <a:p>
            <a:r>
              <a:rPr lang="en-US" sz="5400" b="1"/>
              <a:t>Conclusion </a:t>
            </a:r>
          </a:p>
        </p:txBody>
      </p:sp>
      <p:pic>
        <p:nvPicPr>
          <p:cNvPr id="5" name="Picture 4">
            <a:extLst>
              <a:ext uri="{FF2B5EF4-FFF2-40B4-BE49-F238E27FC236}">
                <a16:creationId xmlns:a16="http://schemas.microsoft.com/office/drawing/2014/main" id="{97B76338-B0BF-0D31-77D9-BAF34F4E778E}"/>
              </a:ext>
            </a:extLst>
          </p:cNvPr>
          <p:cNvPicPr>
            <a:picLocks noChangeAspect="1"/>
          </p:cNvPicPr>
          <p:nvPr/>
        </p:nvPicPr>
        <p:blipFill rotWithShape="1">
          <a:blip r:embed="rId2"/>
          <a:srcRect l="42587" r="24174"/>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22"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F174CD-06F7-04A2-7754-5434971CCF67}"/>
              </a:ext>
            </a:extLst>
          </p:cNvPr>
          <p:cNvSpPr>
            <a:spLocks noGrp="1"/>
          </p:cNvSpPr>
          <p:nvPr>
            <p:ph idx="1"/>
          </p:nvPr>
        </p:nvSpPr>
        <p:spPr>
          <a:xfrm>
            <a:off x="4654296" y="2706624"/>
            <a:ext cx="6894576" cy="3483864"/>
          </a:xfrm>
        </p:spPr>
        <p:txBody>
          <a:bodyPr vert="horz" lIns="91440" tIns="45720" rIns="91440" bIns="45720" rtlCol="0" anchor="t">
            <a:normAutofit fontScale="92500" lnSpcReduction="10000"/>
          </a:bodyPr>
          <a:lstStyle/>
          <a:p>
            <a:r>
              <a:rPr lang="en-US" sz="1800" dirty="0"/>
              <a:t>In conclusion, creating a fundamental training </a:t>
            </a:r>
            <a:r>
              <a:rPr lang="en-US" sz="1800" dirty="0" err="1"/>
              <a:t>programme</a:t>
            </a:r>
            <a:r>
              <a:rPr lang="en-US" sz="1800" dirty="0"/>
              <a:t> based on the room cleaning checklist is crucial to ensuring that the housekeeping staff continuously adheres to brand standards as well as follows health and safety protocols. </a:t>
            </a:r>
          </a:p>
          <a:p>
            <a:r>
              <a:rPr lang="en-US" sz="1800" dirty="0"/>
              <a:t>Integrating the Employee Engagement Model's guiding principles improves team performance by encouraging, commitment, and immersion. </a:t>
            </a:r>
          </a:p>
          <a:p>
            <a:r>
              <a:rPr lang="en-US" sz="1800" dirty="0"/>
              <a:t>I can </a:t>
            </a:r>
            <a:r>
              <a:rPr lang="en-US" sz="1800" dirty="0" err="1"/>
              <a:t>maximise</a:t>
            </a:r>
            <a:r>
              <a:rPr lang="en-US" sz="1800" dirty="0"/>
              <a:t> staff engagement and uphold high brand standards in room cleaning by promoting a happy work atmosphere, giving chances for skill growth, and setting clear expectations.</a:t>
            </a:r>
          </a:p>
          <a:p>
            <a:r>
              <a:rPr lang="en-US" sz="1800" dirty="0"/>
              <a:t> I may inspire our housekeeping personnel to provide great service, enhancing client happiness and the hotel's image within the hospitality sector, through a well-</a:t>
            </a:r>
            <a:r>
              <a:rPr lang="en-US" sz="1800" dirty="0" err="1"/>
              <a:t>organised</a:t>
            </a:r>
            <a:r>
              <a:rPr lang="en-US" sz="1800" dirty="0"/>
              <a:t> training </a:t>
            </a:r>
            <a:r>
              <a:rPr lang="en-US" sz="1800" dirty="0" err="1"/>
              <a:t>programme</a:t>
            </a:r>
            <a:r>
              <a:rPr lang="en-US" sz="1800" dirty="0"/>
              <a:t> and engagement techniques.</a:t>
            </a:r>
          </a:p>
        </p:txBody>
      </p:sp>
      <p:pic>
        <p:nvPicPr>
          <p:cNvPr id="6" name="Picture 5" descr="A logo for a hotel&#10;&#10;Description automatically generated">
            <a:extLst>
              <a:ext uri="{FF2B5EF4-FFF2-40B4-BE49-F238E27FC236}">
                <a16:creationId xmlns:a16="http://schemas.microsoft.com/office/drawing/2014/main" id="{3D382D54-47CC-161C-B2EE-E347D4F27610}"/>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3538506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FD15B-EF69-7981-06DD-3256435397C3}"/>
              </a:ext>
            </a:extLst>
          </p:cNvPr>
          <p:cNvSpPr>
            <a:spLocks noGrp="1"/>
          </p:cNvSpPr>
          <p:nvPr>
            <p:ph type="title"/>
          </p:nvPr>
        </p:nvSpPr>
        <p:spPr>
          <a:xfrm>
            <a:off x="5297762" y="401070"/>
            <a:ext cx="6251110" cy="1121722"/>
          </a:xfrm>
        </p:spPr>
        <p:txBody>
          <a:bodyPr anchor="b">
            <a:normAutofit/>
          </a:bodyPr>
          <a:lstStyle/>
          <a:p>
            <a:r>
              <a:rPr lang="en-US" sz="5400" b="1"/>
              <a:t>References </a:t>
            </a:r>
          </a:p>
        </p:txBody>
      </p:sp>
      <p:pic>
        <p:nvPicPr>
          <p:cNvPr id="23" name="Picture 22" descr="Glasses on top of a book">
            <a:extLst>
              <a:ext uri="{FF2B5EF4-FFF2-40B4-BE49-F238E27FC236}">
                <a16:creationId xmlns:a16="http://schemas.microsoft.com/office/drawing/2014/main" id="{15FB3D2B-C63F-D4FF-5710-BF939348269D}"/>
              </a:ext>
            </a:extLst>
          </p:cNvPr>
          <p:cNvPicPr>
            <a:picLocks noChangeAspect="1"/>
          </p:cNvPicPr>
          <p:nvPr/>
        </p:nvPicPr>
        <p:blipFill rotWithShape="1">
          <a:blip r:embed="rId2"/>
          <a:srcRect l="14838" r="40170"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918AA6-63C5-2B3B-827B-38B7064CF4E7}"/>
              </a:ext>
            </a:extLst>
          </p:cNvPr>
          <p:cNvSpPr>
            <a:spLocks noGrp="1"/>
          </p:cNvSpPr>
          <p:nvPr>
            <p:ph idx="1"/>
          </p:nvPr>
        </p:nvSpPr>
        <p:spPr>
          <a:xfrm>
            <a:off x="5384026" y="2519718"/>
            <a:ext cx="6495525" cy="4159600"/>
          </a:xfrm>
        </p:spPr>
        <p:txBody>
          <a:bodyPr vert="horz" lIns="91440" tIns="45720" rIns="91440" bIns="45720" rtlCol="0" anchor="t">
            <a:normAutofit/>
          </a:bodyPr>
          <a:lstStyle/>
          <a:p>
            <a:r>
              <a:rPr lang="en-US" sz="1400" dirty="0">
                <a:latin typeface="Times New Roman"/>
                <a:ea typeface="Times New Roman" panose="02020603050405020304" pitchFamily="18" charset="0"/>
                <a:cs typeface="Times New Roman"/>
              </a:rPr>
              <a:t>Cottrell, S (2019) The Study Skills Handbook. 5th ed. </a:t>
            </a:r>
            <a:r>
              <a:rPr lang="en-US" sz="1400" err="1">
                <a:latin typeface="Times New Roman"/>
                <a:ea typeface="Times New Roman" panose="02020603050405020304" pitchFamily="18" charset="0"/>
                <a:cs typeface="Times New Roman"/>
              </a:rPr>
              <a:t>London:Red</a:t>
            </a:r>
            <a:r>
              <a:rPr lang="en-US" sz="1400" dirty="0">
                <a:latin typeface="Times New Roman"/>
                <a:ea typeface="Times New Roman" panose="02020603050405020304" pitchFamily="18" charset="0"/>
                <a:cs typeface="Times New Roman"/>
              </a:rPr>
              <a:t> Globe Press.</a:t>
            </a:r>
          </a:p>
          <a:p>
            <a:r>
              <a:rPr lang="en-US" sz="1400" dirty="0">
                <a:effectLst/>
                <a:latin typeface="Times New Roman"/>
                <a:ea typeface="Times New Roman" panose="02020603050405020304" pitchFamily="18" charset="0"/>
                <a:cs typeface="Times New Roman"/>
              </a:rPr>
              <a:t>Ferdinand, N. and Kitchin, P. (2017) Events Management - An International Approach. 2nd ed. London: SAGE Publications Ltd.</a:t>
            </a:r>
          </a:p>
          <a:p>
            <a:r>
              <a:rPr lang="en-US" sz="1400" dirty="0">
                <a:latin typeface="Times New Roman"/>
                <a:ea typeface="Times New Roman" panose="02020603050405020304" pitchFamily="18" charset="0"/>
                <a:cs typeface="Times New Roman"/>
              </a:rPr>
              <a:t>Johnston, R., Clark, G. &amp; </a:t>
            </a:r>
            <a:r>
              <a:rPr lang="en-US" sz="1400" err="1">
                <a:latin typeface="Times New Roman"/>
                <a:ea typeface="Times New Roman" panose="02020603050405020304" pitchFamily="18" charset="0"/>
                <a:cs typeface="Times New Roman"/>
              </a:rPr>
              <a:t>Shulver</a:t>
            </a:r>
            <a:r>
              <a:rPr lang="en-US" sz="1400" dirty="0">
                <a:latin typeface="Times New Roman"/>
                <a:ea typeface="Times New Roman" panose="02020603050405020304" pitchFamily="18" charset="0"/>
                <a:cs typeface="Times New Roman"/>
              </a:rPr>
              <a:t>, M. (2012) Service Operations Management. London: Pearson.</a:t>
            </a:r>
          </a:p>
          <a:p>
            <a:r>
              <a:rPr lang="en-US" sz="1400" dirty="0">
                <a:effectLst/>
                <a:latin typeface="Times New Roman"/>
                <a:ea typeface="Times New Roman" panose="02020603050405020304" pitchFamily="18" charset="0"/>
                <a:cs typeface="Times New Roman"/>
              </a:rPr>
              <a:t>Leiter, M. P. and Bakker, A. B. (2010) Work Engagement : A Handbook of Essential Theory and Research. Hove [England]: Psychology Press.</a:t>
            </a:r>
          </a:p>
          <a:p>
            <a:r>
              <a:rPr lang="en-GB" sz="1400" dirty="0">
                <a:latin typeface="Times New Roman"/>
                <a:ea typeface="Times New Roman" panose="02020603050405020304" pitchFamily="18" charset="0"/>
                <a:cs typeface="Times New Roman"/>
              </a:rPr>
              <a:t>Mullins, L. and </a:t>
            </a:r>
            <a:r>
              <a:rPr lang="en-GB" sz="1400" err="1">
                <a:latin typeface="Times New Roman"/>
                <a:ea typeface="Times New Roman" panose="02020603050405020304" pitchFamily="18" charset="0"/>
                <a:cs typeface="Times New Roman"/>
              </a:rPr>
              <a:t>Dossor</a:t>
            </a:r>
            <a:r>
              <a:rPr lang="en-GB" sz="1400" dirty="0">
                <a:latin typeface="Times New Roman"/>
                <a:ea typeface="Times New Roman" panose="02020603050405020304" pitchFamily="18" charset="0"/>
                <a:cs typeface="Times New Roman"/>
              </a:rPr>
              <a:t>, P. (2013) Hospitality Management and Organisational Behaviour. 5th ed. Harlow: Pearson.</a:t>
            </a:r>
            <a:endParaRPr lang="en-US" sz="1400" dirty="0">
              <a:latin typeface="Times New Roman"/>
              <a:ea typeface="Times New Roman" panose="02020603050405020304" pitchFamily="18" charset="0"/>
              <a:cs typeface="Times New Roman"/>
            </a:endParaRPr>
          </a:p>
          <a:p>
            <a:r>
              <a:rPr lang="en-US" sz="1400" dirty="0">
                <a:effectLst/>
                <a:latin typeface="Times New Roman"/>
                <a:ea typeface="Times New Roman" panose="02020603050405020304" pitchFamily="18" charset="0"/>
                <a:cs typeface="Times New Roman"/>
              </a:rPr>
              <a:t>Tesone, D. (2010) Principles Of Management For The Hospitality Industry. 1st ed. London: Routledge.</a:t>
            </a:r>
            <a:endParaRPr lang="en-US" sz="1400">
              <a:effectLst/>
              <a:latin typeface="Times New Roman"/>
              <a:ea typeface="Times New Roman" panose="02020603050405020304" pitchFamily="18" charset="0"/>
              <a:cs typeface="Times New Roman"/>
            </a:endParaRPr>
          </a:p>
          <a:p>
            <a:r>
              <a:rPr lang="en-US" sz="1400" dirty="0">
                <a:effectLst/>
                <a:latin typeface="Times New Roman"/>
                <a:ea typeface="Times New Roman" panose="02020603050405020304" pitchFamily="18" charset="0"/>
                <a:cs typeface="Times New Roman"/>
              </a:rPr>
              <a:t>Vallen, G. &amp; Vallen, J. (2012) Managing Hotel Operations. London: Pearson.</a:t>
            </a:r>
          </a:p>
          <a:p>
            <a:r>
              <a:rPr lang="en-US" sz="1400" dirty="0">
                <a:effectLst/>
                <a:latin typeface="Times New Roman"/>
                <a:ea typeface="Times New Roman" panose="02020603050405020304" pitchFamily="18" charset="0"/>
                <a:cs typeface="Times New Roman"/>
              </a:rPr>
              <a:t>Williams, K, </a:t>
            </a:r>
            <a:r>
              <a:rPr lang="en-US" sz="1400" err="1">
                <a:effectLst/>
                <a:latin typeface="Times New Roman"/>
                <a:ea typeface="Times New Roman" panose="02020603050405020304" pitchFamily="18" charset="0"/>
                <a:cs typeface="Times New Roman"/>
              </a:rPr>
              <a:t>Woolliams</a:t>
            </a:r>
            <a:r>
              <a:rPr lang="en-US" sz="1400" dirty="0">
                <a:effectLst/>
                <a:latin typeface="Times New Roman"/>
                <a:ea typeface="Times New Roman" panose="02020603050405020304" pitchFamily="18" charset="0"/>
                <a:cs typeface="Times New Roman"/>
              </a:rPr>
              <a:t>, M &amp; Spiro, J. (2020) Reflective writing, Macmillan International, Oxford.</a:t>
            </a:r>
            <a:endParaRPr lang="en-US" sz="1400">
              <a:latin typeface="Times New Roman"/>
              <a:cs typeface="Times New Roman"/>
            </a:endParaRPr>
          </a:p>
        </p:txBody>
      </p:sp>
      <p:pic>
        <p:nvPicPr>
          <p:cNvPr id="11" name="Picture 10" descr="A logo for a hotel&#10;&#10;Description automatically generated">
            <a:extLst>
              <a:ext uri="{FF2B5EF4-FFF2-40B4-BE49-F238E27FC236}">
                <a16:creationId xmlns:a16="http://schemas.microsoft.com/office/drawing/2014/main" id="{34718172-7E07-0D27-E2FC-AAF4767AF545}"/>
              </a:ext>
            </a:extLst>
          </p:cNvPr>
          <p:cNvPicPr>
            <a:picLocks noChangeAspect="1"/>
          </p:cNvPicPr>
          <p:nvPr/>
        </p:nvPicPr>
        <p:blipFill>
          <a:blip r:embed="rId3"/>
          <a:stretch>
            <a:fillRect/>
          </a:stretch>
        </p:blipFill>
        <p:spPr>
          <a:xfrm>
            <a:off x="10604738" y="30193"/>
            <a:ext cx="1535503" cy="1621767"/>
          </a:xfrm>
          <a:prstGeom prst="rect">
            <a:avLst/>
          </a:prstGeom>
        </p:spPr>
      </p:pic>
    </p:spTree>
    <p:extLst>
      <p:ext uri="{BB962C8B-B14F-4D97-AF65-F5344CB8AC3E}">
        <p14:creationId xmlns:p14="http://schemas.microsoft.com/office/powerpoint/2010/main" val="29760713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966</Words>
  <Application>Microsoft Office PowerPoint</Application>
  <PresentationFormat>Widescreen</PresentationFormat>
  <Paragraphs>58</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Operating Hotel Facilities</vt:lpstr>
      <vt:lpstr>Introduction </vt:lpstr>
      <vt:lpstr>Employee Engagement Model</vt:lpstr>
      <vt:lpstr>Employee Engagement Model</vt:lpstr>
      <vt:lpstr>Training Program </vt:lpstr>
      <vt:lpstr>Training Program </vt:lpstr>
      <vt:lpstr>Training Program </vt:lpstr>
      <vt:lpstr>Training Program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108</cp:revision>
  <dcterms:created xsi:type="dcterms:W3CDTF">2023-10-06T10:12:33Z</dcterms:created>
  <dcterms:modified xsi:type="dcterms:W3CDTF">2023-11-01T22:26:35Z</dcterms:modified>
</cp:coreProperties>
</file>