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69" r:id="rId3"/>
    <p:sldId id="257" r:id="rId4"/>
    <p:sldId id="258" r:id="rId5"/>
    <p:sldId id="260" r:id="rId6"/>
    <p:sldId id="261" r:id="rId7"/>
    <p:sldId id="262" r:id="rId8"/>
    <p:sldId id="270" r:id="rId9"/>
    <p:sldId id="263" r:id="rId10"/>
    <p:sldId id="264" r:id="rId11"/>
    <p:sldId id="265" r:id="rId12"/>
    <p:sldId id="271" r:id="rId13"/>
    <p:sldId id="267" r:id="rId14"/>
    <p:sldId id="268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3562"/>
  </p:normalViewPr>
  <p:slideViewPr>
    <p:cSldViewPr snapToGrid="0" snapToObjects="1">
      <p:cViewPr varScale="1">
        <p:scale>
          <a:sx n="77" d="100"/>
          <a:sy n="77" d="100"/>
        </p:scale>
        <p:origin x="26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EAD26F-B998-C746-8683-AF4D9C50B80A}" type="datetimeFigureOut">
              <a:rPr lang="en-US" smtClean="0"/>
              <a:t>12/10/21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BBB189-4CB6-A44D-8379-D5FF03CCE2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63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Reflective </a:t>
            </a:r>
            <a:r>
              <a:rPr lang="mr-IN" dirty="0"/>
              <a:t>–</a:t>
            </a:r>
            <a:r>
              <a:rPr lang="en-US" dirty="0"/>
              <a:t> thinking that makes sense of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878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knowledge is what we have an explicit awareness of </a:t>
            </a:r>
            <a:r>
              <a:rPr lang="mr-IN" dirty="0"/>
              <a:t>–</a:t>
            </a:r>
            <a:r>
              <a:rPr lang="en-US" dirty="0"/>
              <a:t> we know the basis of the knowledge that we are using and believe it to be appropriate</a:t>
            </a:r>
          </a:p>
          <a:p>
            <a:r>
              <a:rPr lang="en-US" dirty="0"/>
              <a:t>Closed knowledge is knowledge we draw on implicitly </a:t>
            </a:r>
            <a:r>
              <a:rPr lang="mr-IN" dirty="0"/>
              <a:t>–</a:t>
            </a:r>
            <a:r>
              <a:rPr lang="en-US" dirty="0"/>
              <a:t> we are not sure where we have acquired it from. </a:t>
            </a:r>
          </a:p>
          <a:p>
            <a:r>
              <a:rPr lang="en-US" dirty="0" err="1"/>
              <a:t>Eg</a:t>
            </a:r>
            <a:r>
              <a:rPr lang="en-US" dirty="0"/>
              <a:t> We may be </a:t>
            </a:r>
            <a:r>
              <a:rPr lang="en-US" dirty="0" err="1"/>
              <a:t>ina</a:t>
            </a:r>
            <a:r>
              <a:rPr lang="en-US" dirty="0"/>
              <a:t> situation where we need to calm someone down and we may do so very well, without knowing that we could do this or quite how it happened</a:t>
            </a:r>
          </a:p>
          <a:p>
            <a:r>
              <a:rPr lang="en-US" dirty="0"/>
              <a:t>How can we build knowledge if we are not aware of the knowledge we are using?</a:t>
            </a:r>
          </a:p>
          <a:p>
            <a:r>
              <a:rPr lang="en-US" dirty="0"/>
              <a:t>Openness in more than one sense </a:t>
            </a:r>
            <a:r>
              <a:rPr lang="mr-IN" dirty="0"/>
              <a:t>–</a:t>
            </a:r>
            <a:r>
              <a:rPr lang="en-US" dirty="0"/>
              <a:t> open knowledge, open-mindedness and open to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04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critically reflective practitioner is someone who is not just self aware, but also socially and politically aware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20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Types of reflection (Thompson</a:t>
            </a:r>
            <a:r>
              <a:rPr lang="en-US" baseline="0" dirty="0"/>
              <a:t> 2016) </a:t>
            </a:r>
            <a:r>
              <a:rPr lang="mr-IN" baseline="0" dirty="0"/>
              <a:t>–</a:t>
            </a:r>
            <a:r>
              <a:rPr lang="en-US" baseline="0" dirty="0"/>
              <a:t> Immanent </a:t>
            </a:r>
            <a:r>
              <a:rPr lang="mr-IN" baseline="0" dirty="0"/>
              <a:t>–</a:t>
            </a:r>
            <a:r>
              <a:rPr lang="en-US" baseline="0" dirty="0"/>
              <a:t> no direct results, transitive </a:t>
            </a:r>
            <a:r>
              <a:rPr lang="mr-IN" baseline="0" dirty="0"/>
              <a:t>–</a:t>
            </a:r>
            <a:r>
              <a:rPr lang="en-US" baseline="0" dirty="0"/>
              <a:t> improves the situation, transformational </a:t>
            </a:r>
            <a:r>
              <a:rPr lang="mr-IN" baseline="0" dirty="0"/>
              <a:t>–</a:t>
            </a:r>
            <a:r>
              <a:rPr lang="en-US" baseline="0" dirty="0"/>
              <a:t> changes and resolves the situation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13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12/10/21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critically reflective practice?</a:t>
            </a:r>
          </a:p>
        </p:txBody>
      </p:sp>
    </p:spTree>
    <p:extLst>
      <p:ext uri="{BB962C8B-B14F-4D97-AF65-F5344CB8AC3E}">
        <p14:creationId xmlns:p14="http://schemas.microsoft.com/office/powerpoint/2010/main" val="445449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39A255-DE45-F748-B0B2-5F835437F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7" y="68263"/>
            <a:ext cx="8961966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3907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Schön</a:t>
            </a:r>
            <a:r>
              <a:rPr lang="en-US" dirty="0"/>
              <a:t> and more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Reflection-for-action</a:t>
            </a:r>
          </a:p>
          <a:p>
            <a:r>
              <a:rPr lang="en-US" dirty="0"/>
              <a:t>Reflection-in-action</a:t>
            </a:r>
          </a:p>
          <a:p>
            <a:r>
              <a:rPr lang="en-US" dirty="0"/>
              <a:t>Reflection-on-action</a:t>
            </a:r>
          </a:p>
        </p:txBody>
      </p:sp>
    </p:spTree>
    <p:extLst>
      <p:ext uri="{BB962C8B-B14F-4D97-AF65-F5344CB8AC3E}">
        <p14:creationId xmlns:p14="http://schemas.microsoft.com/office/powerpoint/2010/main" val="283717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Theory</a:t>
            </a:r>
          </a:p>
          <a:p>
            <a:r>
              <a:rPr lang="en-US" sz="4000" dirty="0"/>
              <a:t>Knowing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Practice</a:t>
            </a:r>
          </a:p>
          <a:p>
            <a:r>
              <a:rPr lang="en-US" sz="4000" dirty="0"/>
              <a:t>Doing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17624" y="984250"/>
            <a:ext cx="6238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What’s involved ?</a:t>
            </a:r>
          </a:p>
        </p:txBody>
      </p:sp>
    </p:spTree>
    <p:extLst>
      <p:ext uri="{BB962C8B-B14F-4D97-AF65-F5344CB8AC3E}">
        <p14:creationId xmlns:p14="http://schemas.microsoft.com/office/powerpoint/2010/main" val="36981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Integrating theory and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Practical competence</a:t>
            </a:r>
          </a:p>
          <a:p>
            <a:pPr marL="0" indent="0">
              <a:buNone/>
            </a:pPr>
            <a:r>
              <a:rPr lang="en-US" dirty="0"/>
              <a:t>How knowledge can inform practice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Professional Artistry</a:t>
            </a:r>
          </a:p>
          <a:p>
            <a:pPr marL="0" indent="0">
              <a:buNone/>
            </a:pPr>
            <a:r>
              <a:rPr lang="en-US" dirty="0"/>
              <a:t>The skills involved in using knowledge in practice</a:t>
            </a:r>
          </a:p>
        </p:txBody>
      </p:sp>
    </p:spTree>
    <p:extLst>
      <p:ext uri="{BB962C8B-B14F-4D97-AF65-F5344CB8AC3E}">
        <p14:creationId xmlns:p14="http://schemas.microsoft.com/office/powerpoint/2010/main" val="187431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knowledgeable doer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Praxis </a:t>
            </a:r>
            <a:r>
              <a:rPr lang="mr-IN" dirty="0"/>
              <a:t>–</a:t>
            </a:r>
            <a:r>
              <a:rPr lang="en-US" dirty="0"/>
              <a:t> a fusion of theory and practice</a:t>
            </a:r>
          </a:p>
          <a:p>
            <a:pPr lvl="1"/>
            <a:r>
              <a:rPr lang="en-US" dirty="0"/>
              <a:t>2 sides of the same coin</a:t>
            </a:r>
          </a:p>
          <a:p>
            <a:pPr marL="457200" lvl="1" indent="0">
              <a:buNone/>
            </a:pPr>
            <a:r>
              <a:rPr lang="en-US" dirty="0"/>
              <a:t>Theory here can be ‘personal theory-in-action’</a:t>
            </a:r>
          </a:p>
          <a:p>
            <a:pPr marL="457200" lvl="1" indent="0">
              <a:buNone/>
            </a:pPr>
            <a:r>
              <a:rPr lang="en-US" dirty="0"/>
              <a:t>We begin with our practice then </a:t>
            </a:r>
            <a:r>
              <a:rPr lang="en-GB" dirty="0"/>
              <a:t>theorise</a:t>
            </a:r>
            <a:r>
              <a:rPr lang="en-US" dirty="0"/>
              <a:t> by drawing on professional knowledge.</a:t>
            </a:r>
          </a:p>
        </p:txBody>
      </p:sp>
    </p:spTree>
    <p:extLst>
      <p:ext uri="{BB962C8B-B14F-4D97-AF65-F5344CB8AC3E}">
        <p14:creationId xmlns:p14="http://schemas.microsoft.com/office/powerpoint/2010/main" val="352009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Open and Closed Knowledge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Knowledge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Informed</a:t>
            </a:r>
          </a:p>
          <a:p>
            <a:r>
              <a:rPr lang="en-US" dirty="0"/>
              <a:t>Sensitive</a:t>
            </a:r>
          </a:p>
          <a:p>
            <a:r>
              <a:rPr lang="en-US" dirty="0"/>
              <a:t>Creative</a:t>
            </a:r>
          </a:p>
          <a:p>
            <a:r>
              <a:rPr lang="en-US" dirty="0"/>
              <a:t>Rewarding</a:t>
            </a:r>
          </a:p>
          <a:p>
            <a:r>
              <a:rPr lang="en-US" dirty="0"/>
              <a:t>Challenging of stereotypes and discriminatory assumptions</a:t>
            </a:r>
          </a:p>
          <a:p>
            <a:r>
              <a:rPr lang="en-US" dirty="0"/>
              <a:t>Empowering</a:t>
            </a:r>
          </a:p>
          <a:p>
            <a:r>
              <a:rPr lang="en-US" dirty="0"/>
              <a:t>Ethical</a:t>
            </a:r>
          </a:p>
          <a:p>
            <a:r>
              <a:rPr lang="en-US" dirty="0"/>
              <a:t>Effective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Closed Knowledge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Uninformed</a:t>
            </a:r>
          </a:p>
          <a:p>
            <a:r>
              <a:rPr lang="en-US" dirty="0"/>
              <a:t>Potentially insensitive</a:t>
            </a:r>
          </a:p>
          <a:p>
            <a:r>
              <a:rPr lang="en-US" dirty="0"/>
              <a:t>Stifling</a:t>
            </a:r>
          </a:p>
          <a:p>
            <a:r>
              <a:rPr lang="en-US" dirty="0"/>
              <a:t>Unrewarding</a:t>
            </a:r>
          </a:p>
          <a:p>
            <a:r>
              <a:rPr lang="en-US" dirty="0"/>
              <a:t>Potentially reliant on stereotypes or discriminatory assumptions</a:t>
            </a:r>
          </a:p>
          <a:p>
            <a:r>
              <a:rPr lang="en-US" dirty="0"/>
              <a:t>Potentially disempowering</a:t>
            </a:r>
          </a:p>
          <a:p>
            <a:r>
              <a:rPr lang="en-US" dirty="0"/>
              <a:t>Potentially unethical</a:t>
            </a:r>
          </a:p>
          <a:p>
            <a:r>
              <a:rPr lang="en-US" dirty="0"/>
              <a:t>Less likely to be effective</a:t>
            </a:r>
          </a:p>
        </p:txBody>
      </p:sp>
    </p:spTree>
    <p:extLst>
      <p:ext uri="{BB962C8B-B14F-4D97-AF65-F5344CB8AC3E}">
        <p14:creationId xmlns:p14="http://schemas.microsoft.com/office/powerpoint/2010/main" val="65744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8E866EE1-A990-8C44-A1E6-446A8E5430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92" y="702427"/>
            <a:ext cx="8279478" cy="5141992"/>
          </a:xfrm>
          <a:prstGeom prst="rect">
            <a:avLst/>
          </a:prstGeom>
          <a:noFill/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124B41C-9931-F44C-9FF4-BFCAA2D796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94" y="702428"/>
            <a:ext cx="8279476" cy="51419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05765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Reflection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Depth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Does not look at the situation at face value.  It looks beneath the surface to see what assumptions and forms of reasoning are influencing the circumstances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Breadth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Locates what is happening in the wider context.  Sees what is occurring at a micro level as part of a more holistic, social and political picture of the macro level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91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diagram to help</a:t>
            </a:r>
          </a:p>
        </p:txBody>
      </p:sp>
      <p:pic>
        <p:nvPicPr>
          <p:cNvPr id="6" name="Content Placeholder 5" descr="Critical understanding diagram.pd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45" r="-1424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8438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Perspective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Mezirow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transformative education</a:t>
            </a:r>
          </a:p>
          <a:p>
            <a:r>
              <a:rPr lang="en-US" dirty="0" err="1"/>
              <a:t>Friere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Pedagogy of the Oppressed</a:t>
            </a:r>
          </a:p>
          <a:p>
            <a:r>
              <a:rPr lang="en-US" dirty="0"/>
              <a:t>Critical reflection can be seen as  an emancipatory approach, freeing people from the restrictive aspects of their social circumstances</a:t>
            </a:r>
          </a:p>
          <a:p>
            <a:r>
              <a:rPr lang="en-US" dirty="0"/>
              <a:t>Leading to the transformation of self or personal/social/world situation </a:t>
            </a:r>
          </a:p>
        </p:txBody>
      </p:sp>
    </p:spTree>
    <p:extLst>
      <p:ext uri="{BB962C8B-B14F-4D97-AF65-F5344CB8AC3E}">
        <p14:creationId xmlns:p14="http://schemas.microsoft.com/office/powerpoint/2010/main" val="458988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, person, posing&#10;&#10;Description automatically generated">
            <a:extLst>
              <a:ext uri="{FF2B5EF4-FFF2-40B4-BE49-F238E27FC236}">
                <a16:creationId xmlns:a16="http://schemas.microsoft.com/office/drawing/2014/main" id="{1D691A04-6352-4B4A-995A-9A72AA2DB6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8" y="1322690"/>
            <a:ext cx="8963025" cy="42126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21716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Points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What do you understand by the term ‘critically reflective applied drama practitioner’?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How has the concept of </a:t>
            </a:r>
            <a:r>
              <a:rPr lang="en-GB" i="1" dirty="0"/>
              <a:t>theorising</a:t>
            </a:r>
            <a:r>
              <a:rPr lang="en-US" i="1" dirty="0"/>
              <a:t> practice </a:t>
            </a:r>
            <a:r>
              <a:rPr lang="en-US" dirty="0"/>
              <a:t>furthered your understanding of the relationship between theory and practice?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Do you consider yourself a </a:t>
            </a:r>
            <a:r>
              <a:rPr lang="en-US" i="1" dirty="0"/>
              <a:t>knowledgeable doer</a:t>
            </a:r>
            <a:r>
              <a:rPr lang="en-US" dirty="0"/>
              <a:t>? Why </a:t>
            </a:r>
            <a:r>
              <a:rPr lang="mr-IN" dirty="0"/>
              <a:t>–</a:t>
            </a:r>
            <a:r>
              <a:rPr lang="en-US" dirty="0"/>
              <a:t> on what grounds?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73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Choose a  piece of practical work you have done during the last year on your course.  Identify what you did or could have done in relation to: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Reflection-for-action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Reflection-in-action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Reflection-on-action</a:t>
            </a:r>
          </a:p>
        </p:txBody>
      </p:sp>
    </p:spTree>
    <p:extLst>
      <p:ext uri="{BB962C8B-B14F-4D97-AF65-F5344CB8AC3E}">
        <p14:creationId xmlns:p14="http://schemas.microsoft.com/office/powerpoint/2010/main" val="1521754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Thompson, S. &amp; Thompson, N. (2018) </a:t>
            </a:r>
            <a:r>
              <a:rPr lang="en-US" i="1" dirty="0"/>
              <a:t>The Critically Reflective Practitioner (2</a:t>
            </a:r>
            <a:r>
              <a:rPr lang="en-US" i="1" baseline="30000" dirty="0"/>
              <a:t>nd</a:t>
            </a:r>
            <a:r>
              <a:rPr lang="en-US" i="1" dirty="0"/>
              <a:t> </a:t>
            </a:r>
            <a:r>
              <a:rPr lang="en-US" i="1" dirty="0" err="1"/>
              <a:t>Edn</a:t>
            </a:r>
            <a:r>
              <a:rPr lang="en-US" i="1" dirty="0"/>
              <a:t>) </a:t>
            </a:r>
            <a:r>
              <a:rPr lang="en-US" dirty="0"/>
              <a:t>London: Palgrave</a:t>
            </a:r>
          </a:p>
        </p:txBody>
      </p:sp>
    </p:spTree>
    <p:extLst>
      <p:ext uri="{BB962C8B-B14F-4D97-AF65-F5344CB8AC3E}">
        <p14:creationId xmlns:p14="http://schemas.microsoft.com/office/powerpoint/2010/main" val="3393214881"/>
      </p:ext>
    </p:extLst>
  </p:cSld>
  <p:clrMapOvr>
    <a:masterClrMapping/>
  </p:clrMapOvr>
</p:sld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105</TotalTime>
  <Words>508</Words>
  <Application>Microsoft Macintosh PowerPoint</Application>
  <PresentationFormat>On-screen Show (4:3)</PresentationFormat>
  <Paragraphs>73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Corbel</vt:lpstr>
      <vt:lpstr>Twilight</vt:lpstr>
      <vt:lpstr>What is critically reflective practice?</vt:lpstr>
      <vt:lpstr>PowerPoint Presentation</vt:lpstr>
      <vt:lpstr>Schön and more</vt:lpstr>
      <vt:lpstr>PowerPoint Presentation</vt:lpstr>
      <vt:lpstr>Integrating theory and practice</vt:lpstr>
      <vt:lpstr>The knowledgeable doer</vt:lpstr>
      <vt:lpstr>Open and Closed Knowledge</vt:lpstr>
      <vt:lpstr>PowerPoint Presentation</vt:lpstr>
      <vt:lpstr>Critical Reflection</vt:lpstr>
      <vt:lpstr>A diagram to help</vt:lpstr>
      <vt:lpstr>Perspective Transformation</vt:lpstr>
      <vt:lpstr>PowerPoint Presentation</vt:lpstr>
      <vt:lpstr>Discussion Points </vt:lpstr>
      <vt:lpstr>Exercise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critically reflective practice?</dc:title>
  <dc:creator>Ali Franks</dc:creator>
  <cp:lastModifiedBy>Alison Franks</cp:lastModifiedBy>
  <cp:revision>8</cp:revision>
  <dcterms:created xsi:type="dcterms:W3CDTF">2020-01-24T15:43:44Z</dcterms:created>
  <dcterms:modified xsi:type="dcterms:W3CDTF">2021-12-10T10:14:37Z</dcterms:modified>
</cp:coreProperties>
</file>