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82" r:id="rId1"/>
  </p:sldMasterIdLst>
  <p:notesMasterIdLst>
    <p:notesMasterId r:id="rId28"/>
  </p:notesMasterIdLst>
  <p:sldIdLst>
    <p:sldId id="257" r:id="rId2"/>
    <p:sldId id="259" r:id="rId3"/>
    <p:sldId id="261" r:id="rId4"/>
    <p:sldId id="260" r:id="rId5"/>
    <p:sldId id="262" r:id="rId6"/>
    <p:sldId id="263" r:id="rId7"/>
    <p:sldId id="264" r:id="rId8"/>
    <p:sldId id="268" r:id="rId9"/>
    <p:sldId id="265" r:id="rId10"/>
    <p:sldId id="275" r:id="rId11"/>
    <p:sldId id="266" r:id="rId12"/>
    <p:sldId id="276" r:id="rId13"/>
    <p:sldId id="267" r:id="rId14"/>
    <p:sldId id="277" r:id="rId15"/>
    <p:sldId id="269" r:id="rId16"/>
    <p:sldId id="278" r:id="rId17"/>
    <p:sldId id="279" r:id="rId18"/>
    <p:sldId id="280" r:id="rId19"/>
    <p:sldId id="270" r:id="rId20"/>
    <p:sldId id="271" r:id="rId21"/>
    <p:sldId id="272" r:id="rId22"/>
    <p:sldId id="281" r:id="rId23"/>
    <p:sldId id="273" r:id="rId24"/>
    <p:sldId id="274" r:id="rId25"/>
    <p:sldId id="284" r:id="rId26"/>
    <p:sldId id="297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6600CC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80" autoAdjust="0"/>
    <p:restoredTop sz="94660"/>
  </p:normalViewPr>
  <p:slideViewPr>
    <p:cSldViewPr>
      <p:cViewPr varScale="1">
        <p:scale>
          <a:sx n="85" d="100"/>
          <a:sy n="85" d="100"/>
        </p:scale>
        <p:origin x="87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Ch5, p108 (Weaver, Success In</a:t>
            </a:r>
            <a:r>
              <a:rPr lang="en-GB" baseline="0" dirty="0"/>
              <a:t> Your Project)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141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Ch5, p109 (Weaver, Success In</a:t>
            </a:r>
            <a:r>
              <a:rPr lang="en-GB" baseline="0"/>
              <a:t> Your Project)</a:t>
            </a:r>
            <a:endParaRPr lang="en-GB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6791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26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076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188640"/>
            <a:ext cx="7429499" cy="7200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32859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6375325"/>
            <a:ext cx="2057400" cy="365125"/>
          </a:xfrm>
        </p:spPr>
        <p:txBody>
          <a:bodyPr/>
          <a:lstStyle/>
          <a:p>
            <a:fld id="{61B6A65E-2E7B-45D1-A4B9-0680C068B11A}" type="datetimeFigureOut">
              <a:rPr lang="en-US" smtClean="0"/>
              <a:t>9/25/2023</a:t>
            </a:fld>
            <a:endParaRPr lang="en-US" dirty="0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60" y="6381328"/>
            <a:ext cx="467948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6375325"/>
            <a:ext cx="578317" cy="365125"/>
          </a:xfrm>
        </p:spPr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6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913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980728"/>
            <a:ext cx="3658792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980728"/>
            <a:ext cx="3656408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A3118-2D63-46DE-A5FD-62B7769B1823}" type="datetimeFigureOut">
              <a:rPr lang="en-US" smtClean="0"/>
              <a:t>9/25/2023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206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858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55670-3E6A-43D3-8215-C1C48E0C9650}" type="datetimeFigureOut">
              <a:rPr lang="en-US" smtClean="0"/>
              <a:t>9/25/2023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174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533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186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184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370507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480058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0241565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743746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799025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437273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2027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491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260648"/>
            <a:ext cx="7429499" cy="642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974725"/>
            <a:ext cx="7429499" cy="5346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642302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6413500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6423024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7375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  <p:sldLayoutId id="2147483794" r:id="rId12"/>
    <p:sldLayoutId id="2147483795" r:id="rId13"/>
    <p:sldLayoutId id="2147483796" r:id="rId14"/>
    <p:sldLayoutId id="2147483797" r:id="rId15"/>
    <p:sldLayoutId id="2147483798" r:id="rId16"/>
    <p:sldLayoutId id="2147483799" r:id="rId17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3079">
            <a:extLst>
              <a:ext uri="{FF2B5EF4-FFF2-40B4-BE49-F238E27FC236}">
                <a16:creationId xmlns:a16="http://schemas.microsoft.com/office/drawing/2014/main" id="{61C6D790-69F0-40CA-813A-84D724D1C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48476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8" name="Round Diagonal Corner Rectangle 7">
            <a:extLst>
              <a:ext uri="{FF2B5EF4-FFF2-40B4-BE49-F238E27FC236}">
                <a16:creationId xmlns:a16="http://schemas.microsoft.com/office/drawing/2014/main" id="{F5A78137-DBB7-4A93-98AC-5606814E2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0504" y="806450"/>
            <a:ext cx="6989607" cy="4502149"/>
          </a:xfrm>
          <a:prstGeom prst="round2DiagRect">
            <a:avLst>
              <a:gd name="adj1" fmla="val 7929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srgbClr val="092338">
                <a:alpha val="40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3858" y="1125511"/>
            <a:ext cx="5351675" cy="2656971"/>
          </a:xfrm>
        </p:spPr>
        <p:txBody>
          <a:bodyPr>
            <a:normAutofit/>
          </a:bodyPr>
          <a:lstStyle/>
          <a:p>
            <a:r>
              <a:rPr lang="en-GB" sz="4700" dirty="0">
                <a:solidFill>
                  <a:srgbClr val="FFFFFF"/>
                </a:solidFill>
              </a:rPr>
              <a:t>Essential Research Methods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13104" y="3782482"/>
            <a:ext cx="5352570" cy="1204383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rgbClr val="FFFFFF"/>
                </a:solidFill>
              </a:rPr>
              <a:t>Project Planning</a:t>
            </a:r>
          </a:p>
          <a:p>
            <a:r>
              <a:rPr lang="en-GB" sz="1600" dirty="0">
                <a:solidFill>
                  <a:srgbClr val="FFFFFF"/>
                </a:solidFill>
              </a:rPr>
              <a:t>prof Nik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Getting organised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possible to successfully complete a project without proper planning, but it will be much harder and far more stressful</a:t>
            </a:r>
          </a:p>
          <a:p>
            <a:r>
              <a:rPr lang="en-GB" dirty="0"/>
              <a:t>Planning and setting up a project in advance saves a lot of time and effort in the long term</a:t>
            </a:r>
          </a:p>
          <a:p>
            <a:r>
              <a:rPr lang="en-GB" dirty="0"/>
              <a:t>Not everything needs to be done on a computer</a:t>
            </a:r>
          </a:p>
          <a:p>
            <a:pPr lvl="1"/>
            <a:r>
              <a:rPr lang="en-GB" dirty="0"/>
              <a:t>Use the most efficient mechanism, not the most technologically impressive</a:t>
            </a:r>
          </a:p>
          <a:p>
            <a:r>
              <a:rPr lang="en-GB" dirty="0"/>
              <a:t>Keep backups of paper as well as electronic materials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3685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Your project notebook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should be relatively informal, and contain things such as</a:t>
            </a:r>
          </a:p>
          <a:p>
            <a:pPr lvl="1"/>
            <a:r>
              <a:rPr lang="en-GB" dirty="0"/>
              <a:t>A diary with brief notes on what you have done each day</a:t>
            </a:r>
          </a:p>
          <a:p>
            <a:pPr lvl="1"/>
            <a:r>
              <a:rPr lang="en-GB" dirty="0"/>
              <a:t>A to-do list (regularly updated!)</a:t>
            </a:r>
          </a:p>
          <a:p>
            <a:pPr lvl="1"/>
            <a:r>
              <a:rPr lang="en-GB" dirty="0"/>
              <a:t>Questions for your supervisor and follow-up actions for yourself</a:t>
            </a:r>
          </a:p>
          <a:p>
            <a:pPr lvl="1"/>
            <a:r>
              <a:rPr lang="en-GB" dirty="0"/>
              <a:t>Ideas on how to solve problems or address requirements</a:t>
            </a:r>
          </a:p>
          <a:p>
            <a:pPr lvl="1"/>
            <a:r>
              <a:rPr lang="en-GB" dirty="0"/>
              <a:t>Notes on newly-identified issues or risks</a:t>
            </a:r>
          </a:p>
          <a:p>
            <a:pPr lvl="1"/>
            <a:r>
              <a:rPr lang="en-GB" dirty="0"/>
              <a:t>Useful bits of information such as websites or software tools that you come across</a:t>
            </a:r>
          </a:p>
          <a:p>
            <a:pPr lvl="1"/>
            <a:endParaRPr lang="en-GB" dirty="0"/>
          </a:p>
          <a:p>
            <a:r>
              <a:rPr lang="en-GB" dirty="0"/>
              <a:t>Depending on your preference this can be electronic or paper – Microsoft OneNote is a good app for this</a:t>
            </a:r>
          </a:p>
        </p:txBody>
      </p:sp>
    </p:spTree>
    <p:extLst>
      <p:ext uri="{BB962C8B-B14F-4D97-AF65-F5344CB8AC3E}">
        <p14:creationId xmlns:p14="http://schemas.microsoft.com/office/powerpoint/2010/main" val="2497949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Notebook sections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Background documents</a:t>
            </a:r>
          </a:p>
          <a:p>
            <a:r>
              <a:rPr lang="en-GB" dirty="0"/>
              <a:t>Project start-up documents</a:t>
            </a:r>
          </a:p>
          <a:p>
            <a:r>
              <a:rPr lang="en-GB" dirty="0"/>
              <a:t>Project plans</a:t>
            </a:r>
          </a:p>
          <a:p>
            <a:r>
              <a:rPr lang="en-GB" dirty="0"/>
              <a:t>Literature search results</a:t>
            </a:r>
          </a:p>
          <a:p>
            <a:r>
              <a:rPr lang="en-GB" dirty="0"/>
              <a:t>System development documents &amp; models</a:t>
            </a:r>
          </a:p>
          <a:p>
            <a:r>
              <a:rPr lang="en-GB" dirty="0"/>
              <a:t>Fact-finding results</a:t>
            </a:r>
          </a:p>
          <a:p>
            <a:r>
              <a:rPr lang="en-GB" dirty="0"/>
              <a:t>Project control documents</a:t>
            </a:r>
          </a:p>
          <a:p>
            <a:r>
              <a:rPr lang="en-GB" dirty="0"/>
              <a:t>Correspondence</a:t>
            </a:r>
          </a:p>
          <a:p>
            <a:r>
              <a:rPr lang="en-GB" dirty="0"/>
              <a:t>Draft reports</a:t>
            </a:r>
          </a:p>
          <a:p>
            <a:r>
              <a:rPr lang="en-GB" dirty="0"/>
              <a:t>Project handbook</a:t>
            </a:r>
          </a:p>
          <a:p>
            <a:r>
              <a:rPr lang="en-GB" dirty="0"/>
              <a:t>Meeting agendas and minutes</a:t>
            </a:r>
          </a:p>
        </p:txBody>
      </p:sp>
    </p:spTree>
    <p:extLst>
      <p:ext uri="{BB962C8B-B14F-4D97-AF65-F5344CB8AC3E}">
        <p14:creationId xmlns:p14="http://schemas.microsoft.com/office/powerpoint/2010/main" val="1551534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Project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Always plan a project; don’t just start doing things</a:t>
            </a:r>
          </a:p>
          <a:p>
            <a:r>
              <a:rPr lang="en-GB" dirty="0"/>
              <a:t>Whenever you start something you need to know </a:t>
            </a:r>
          </a:p>
          <a:p>
            <a:pPr lvl="1"/>
            <a:r>
              <a:rPr lang="en-GB" dirty="0"/>
              <a:t>Why are you doing it?</a:t>
            </a:r>
          </a:p>
          <a:p>
            <a:pPr lvl="1"/>
            <a:r>
              <a:rPr lang="en-GB" dirty="0"/>
              <a:t>What is the planned outcome?</a:t>
            </a:r>
          </a:p>
          <a:p>
            <a:pPr lvl="1"/>
            <a:r>
              <a:rPr lang="en-GB" dirty="0"/>
              <a:t>How long it will take?</a:t>
            </a:r>
          </a:p>
          <a:p>
            <a:pPr lvl="1"/>
            <a:r>
              <a:rPr lang="en-GB" dirty="0"/>
              <a:t>What you will do once you’ve finished?</a:t>
            </a:r>
          </a:p>
          <a:p>
            <a:r>
              <a:rPr lang="en-GB" dirty="0"/>
              <a:t>Your project will almost certainly not go according to plan, but a good plan can adapt to change</a:t>
            </a:r>
          </a:p>
          <a:p>
            <a:r>
              <a:rPr lang="en-GB" dirty="0"/>
              <a:t>Plans therefore need to be monitored carefully and (sometimes) adjusted as needed</a:t>
            </a:r>
          </a:p>
        </p:txBody>
      </p:sp>
    </p:spTree>
    <p:extLst>
      <p:ext uri="{BB962C8B-B14F-4D97-AF65-F5344CB8AC3E}">
        <p14:creationId xmlns:p14="http://schemas.microsoft.com/office/powerpoint/2010/main" val="27244618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project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plan should attempt to do the following:</a:t>
            </a:r>
          </a:p>
          <a:p>
            <a:pPr lvl="1"/>
            <a:r>
              <a:rPr lang="en-GB" dirty="0"/>
              <a:t>Ensure you can complete all necessary activities in time</a:t>
            </a:r>
          </a:p>
          <a:p>
            <a:pPr lvl="1"/>
            <a:r>
              <a:rPr lang="en-GB" dirty="0"/>
              <a:t>Establish what you need to do each day</a:t>
            </a:r>
          </a:p>
          <a:p>
            <a:pPr lvl="1"/>
            <a:r>
              <a:rPr lang="en-GB" dirty="0"/>
              <a:t>Identify when you need to obtain certain skills</a:t>
            </a:r>
          </a:p>
          <a:p>
            <a:pPr lvl="1"/>
            <a:r>
              <a:rPr lang="en-GB" dirty="0"/>
              <a:t>Identify project dependencies and conflicts</a:t>
            </a:r>
          </a:p>
          <a:p>
            <a:pPr lvl="1"/>
            <a:r>
              <a:rPr lang="en-GB" dirty="0"/>
              <a:t>Demonstrate you your markers that you have thought out the project carefully</a:t>
            </a:r>
          </a:p>
          <a:p>
            <a:pPr lvl="1"/>
            <a:r>
              <a:rPr lang="en-GB" dirty="0"/>
              <a:t>Enable you to track progress</a:t>
            </a:r>
          </a:p>
          <a:p>
            <a:pPr lvl="1"/>
            <a:r>
              <a:rPr lang="en-GB" dirty="0"/>
              <a:t>Identify when you need to have access to particular resources</a:t>
            </a:r>
          </a:p>
        </p:txBody>
      </p:sp>
    </p:spTree>
    <p:extLst>
      <p:ext uri="{BB962C8B-B14F-4D97-AF65-F5344CB8AC3E}">
        <p14:creationId xmlns:p14="http://schemas.microsoft.com/office/powerpoint/2010/main" val="29050325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produce an effective plan you need to identify a set of small tasks you can schedule</a:t>
            </a:r>
          </a:p>
          <a:p>
            <a:r>
              <a:rPr lang="en-GB" dirty="0"/>
              <a:t>A task is something that cannot be </a:t>
            </a:r>
            <a:r>
              <a:rPr lang="en-GB" i="1" dirty="0"/>
              <a:t>meaningfully</a:t>
            </a:r>
            <a:r>
              <a:rPr lang="en-GB" dirty="0"/>
              <a:t> broken down further but is small enough to estimated accurately</a:t>
            </a:r>
          </a:p>
          <a:p>
            <a:r>
              <a:rPr lang="en-GB" dirty="0"/>
              <a:t>This will normally be between 2 and 15 hours (most are between 4 and 10)</a:t>
            </a:r>
          </a:p>
          <a:p>
            <a:pPr lvl="1"/>
            <a:r>
              <a:rPr lang="en-GB" dirty="0"/>
              <a:t>Anything smaller than this is too detailed</a:t>
            </a:r>
          </a:p>
          <a:p>
            <a:pPr lvl="1"/>
            <a:r>
              <a:rPr lang="en-GB" dirty="0"/>
              <a:t>Anything larger than this will be difficult to estimate effectively</a:t>
            </a:r>
          </a:p>
          <a:p>
            <a:pPr lvl="1"/>
            <a:r>
              <a:rPr lang="en-GB" dirty="0"/>
              <a:t>Larger tasks will also contain smaller tasks that should themselves be scheduled</a:t>
            </a:r>
          </a:p>
        </p:txBody>
      </p:sp>
    </p:spTree>
    <p:extLst>
      <p:ext uri="{BB962C8B-B14F-4D97-AF65-F5344CB8AC3E}">
        <p14:creationId xmlns:p14="http://schemas.microsoft.com/office/powerpoint/2010/main" val="39491939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first step is to create a </a:t>
            </a:r>
            <a:r>
              <a:rPr lang="en-GB" i="1" dirty="0"/>
              <a:t>work breakdown structure</a:t>
            </a:r>
            <a:endParaRPr lang="en-GB" dirty="0"/>
          </a:p>
          <a:p>
            <a:r>
              <a:rPr lang="en-GB" dirty="0"/>
              <a:t>This starts with a list of the high-level phases of the subject</a:t>
            </a:r>
          </a:p>
          <a:p>
            <a:r>
              <a:rPr lang="en-GB" dirty="0"/>
              <a:t>Some of the phases identified will probably resemble the objectives defined in the project proposal</a:t>
            </a:r>
          </a:p>
          <a:p>
            <a:r>
              <a:rPr lang="en-GB" dirty="0"/>
              <a:t>Not all phases will be equal in size</a:t>
            </a:r>
          </a:p>
          <a:p>
            <a:pPr lvl="1"/>
            <a:r>
              <a:rPr lang="en-GB" dirty="0"/>
              <a:t>They don’t need to be, but make sure that everything is covered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95851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792088"/>
          </a:xfrm>
        </p:spPr>
        <p:txBody>
          <a:bodyPr/>
          <a:lstStyle/>
          <a:p>
            <a:r>
              <a:rPr lang="en-GB" dirty="0"/>
              <a:t>Phase-level work breakdown structure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2843808" y="1844824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0: Machine translation project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45091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1: Literature review</a:t>
            </a:r>
          </a:p>
        </p:txBody>
      </p:sp>
      <p:sp>
        <p:nvSpPr>
          <p:cNvPr id="6" name="Rectangle 5"/>
          <p:cNvSpPr/>
          <p:nvPr/>
        </p:nvSpPr>
        <p:spPr>
          <a:xfrm>
            <a:off x="2051720" y="34709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2: Capture </a:t>
            </a:r>
            <a:r>
              <a:rPr lang="en-GB" sz="1600" dirty="0" err="1"/>
              <a:t>req’ments</a:t>
            </a:r>
            <a:endParaRPr lang="en-GB" sz="1600" dirty="0"/>
          </a:p>
        </p:txBody>
      </p:sp>
      <p:sp>
        <p:nvSpPr>
          <p:cNvPr id="7" name="Rectangle 6"/>
          <p:cNvSpPr/>
          <p:nvPr/>
        </p:nvSpPr>
        <p:spPr>
          <a:xfrm>
            <a:off x="3312580" y="45091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3:Design system</a:t>
            </a:r>
          </a:p>
        </p:txBody>
      </p:sp>
      <p:sp>
        <p:nvSpPr>
          <p:cNvPr id="8" name="Rectangle 7"/>
          <p:cNvSpPr/>
          <p:nvPr/>
        </p:nvSpPr>
        <p:spPr>
          <a:xfrm>
            <a:off x="4615139" y="34709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4: Implement prototype</a:t>
            </a:r>
          </a:p>
        </p:txBody>
      </p:sp>
      <p:sp>
        <p:nvSpPr>
          <p:cNvPr id="9" name="Rectangle 8"/>
          <p:cNvSpPr/>
          <p:nvPr/>
        </p:nvSpPr>
        <p:spPr>
          <a:xfrm>
            <a:off x="5868144" y="45091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5: Critical evaluation</a:t>
            </a:r>
          </a:p>
        </p:txBody>
      </p:sp>
      <p:sp>
        <p:nvSpPr>
          <p:cNvPr id="10" name="Rectangle 9"/>
          <p:cNvSpPr/>
          <p:nvPr/>
        </p:nvSpPr>
        <p:spPr>
          <a:xfrm>
            <a:off x="7164288" y="34709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6: Write final report</a:t>
            </a:r>
          </a:p>
        </p:txBody>
      </p:sp>
      <p:cxnSp>
        <p:nvCxnSpPr>
          <p:cNvPr id="31" name="Straight Connector 30"/>
          <p:cNvCxnSpPr/>
          <p:nvPr/>
        </p:nvCxnSpPr>
        <p:spPr>
          <a:xfrm>
            <a:off x="1511660" y="2996952"/>
            <a:ext cx="640871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endCxn id="4" idx="2"/>
          </p:cNvCxnSpPr>
          <p:nvPr/>
        </p:nvCxnSpPr>
        <p:spPr>
          <a:xfrm flipV="1">
            <a:off x="3599892" y="2708920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5" idx="0"/>
          </p:cNvCxnSpPr>
          <p:nvPr/>
        </p:nvCxnSpPr>
        <p:spPr>
          <a:xfrm flipV="1">
            <a:off x="1511660" y="299695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stCxn id="6" idx="0"/>
          </p:cNvCxnSpPr>
          <p:nvPr/>
        </p:nvCxnSpPr>
        <p:spPr>
          <a:xfrm flipV="1">
            <a:off x="2807804" y="299695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>
            <a:stCxn id="7" idx="0"/>
          </p:cNvCxnSpPr>
          <p:nvPr/>
        </p:nvCxnSpPr>
        <p:spPr>
          <a:xfrm flipH="1" flipV="1">
            <a:off x="4062878" y="2996952"/>
            <a:ext cx="5786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stCxn id="8" idx="0"/>
          </p:cNvCxnSpPr>
          <p:nvPr/>
        </p:nvCxnSpPr>
        <p:spPr>
          <a:xfrm flipV="1">
            <a:off x="5371223" y="299695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stCxn id="9" idx="0"/>
          </p:cNvCxnSpPr>
          <p:nvPr/>
        </p:nvCxnSpPr>
        <p:spPr>
          <a:xfrm flipV="1">
            <a:off x="6624228" y="299695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10" idx="0"/>
          </p:cNvCxnSpPr>
          <p:nvPr/>
        </p:nvCxnSpPr>
        <p:spPr>
          <a:xfrm flipV="1">
            <a:off x="7920372" y="299695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48101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 a phase-level work breakdown package for the project below</a:t>
            </a:r>
          </a:p>
          <a:p>
            <a:pPr lvl="1"/>
            <a:r>
              <a:rPr lang="en-GB" sz="2200" dirty="0"/>
              <a:t>Investigating the factors responsible for network outages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9465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1296144"/>
          </a:xfrm>
        </p:spPr>
        <p:txBody>
          <a:bodyPr>
            <a:normAutofit/>
          </a:bodyPr>
          <a:lstStyle/>
          <a:p>
            <a:r>
              <a:rPr lang="en-GB" dirty="0"/>
              <a:t>Next, split each phase into the activities involved in that phase to produce a second-level work breakdown structure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2843808" y="2564904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2: Capture </a:t>
            </a:r>
            <a:r>
              <a:rPr lang="en-GB" dirty="0" err="1"/>
              <a:t>req’ments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55576" y="52292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2.1: Conduct workshop</a:t>
            </a:r>
          </a:p>
        </p:txBody>
      </p:sp>
      <p:sp>
        <p:nvSpPr>
          <p:cNvPr id="6" name="Rectangle 5"/>
          <p:cNvSpPr/>
          <p:nvPr/>
        </p:nvSpPr>
        <p:spPr>
          <a:xfrm>
            <a:off x="2051720" y="41910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2.2: Examine previous study</a:t>
            </a:r>
          </a:p>
        </p:txBody>
      </p:sp>
      <p:sp>
        <p:nvSpPr>
          <p:cNvPr id="7" name="Rectangle 6"/>
          <p:cNvSpPr/>
          <p:nvPr/>
        </p:nvSpPr>
        <p:spPr>
          <a:xfrm>
            <a:off x="3312580" y="52292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2.3: Interview users</a:t>
            </a:r>
          </a:p>
        </p:txBody>
      </p:sp>
      <p:sp>
        <p:nvSpPr>
          <p:cNvPr id="8" name="Rectangle 7"/>
          <p:cNvSpPr/>
          <p:nvPr/>
        </p:nvSpPr>
        <p:spPr>
          <a:xfrm>
            <a:off x="4615139" y="41910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2.4: Model existing system</a:t>
            </a:r>
          </a:p>
        </p:txBody>
      </p:sp>
      <p:sp>
        <p:nvSpPr>
          <p:cNvPr id="9" name="Rectangle 8"/>
          <p:cNvSpPr/>
          <p:nvPr/>
        </p:nvSpPr>
        <p:spPr>
          <a:xfrm>
            <a:off x="5868144" y="52292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2.5 Define &amp; document </a:t>
            </a:r>
            <a:r>
              <a:rPr lang="en-GB" sz="1600" dirty="0" err="1"/>
              <a:t>req’ments</a:t>
            </a:r>
            <a:endParaRPr lang="en-GB" sz="1600" dirty="0"/>
          </a:p>
        </p:txBody>
      </p:sp>
      <p:sp>
        <p:nvSpPr>
          <p:cNvPr id="10" name="Rectangle 9"/>
          <p:cNvSpPr/>
          <p:nvPr/>
        </p:nvSpPr>
        <p:spPr>
          <a:xfrm>
            <a:off x="7164288" y="41910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2.6: Investigate poss. </a:t>
            </a:r>
            <a:r>
              <a:rPr lang="en-GB" sz="1600" dirty="0" err="1"/>
              <a:t>sol’ns</a:t>
            </a:r>
            <a:endParaRPr lang="en-GB" sz="1600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511660" y="3717032"/>
            <a:ext cx="640871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endCxn id="4" idx="2"/>
          </p:cNvCxnSpPr>
          <p:nvPr/>
        </p:nvCxnSpPr>
        <p:spPr>
          <a:xfrm flipV="1">
            <a:off x="3599892" y="3429000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5" idx="0"/>
          </p:cNvCxnSpPr>
          <p:nvPr/>
        </p:nvCxnSpPr>
        <p:spPr>
          <a:xfrm flipV="1">
            <a:off x="1511660" y="371703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stCxn id="6" idx="0"/>
          </p:cNvCxnSpPr>
          <p:nvPr/>
        </p:nvCxnSpPr>
        <p:spPr>
          <a:xfrm flipV="1">
            <a:off x="2807804" y="371703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>
            <a:stCxn id="7" idx="0"/>
          </p:cNvCxnSpPr>
          <p:nvPr/>
        </p:nvCxnSpPr>
        <p:spPr>
          <a:xfrm flipH="1" flipV="1">
            <a:off x="4062878" y="3717032"/>
            <a:ext cx="5786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stCxn id="8" idx="0"/>
          </p:cNvCxnSpPr>
          <p:nvPr/>
        </p:nvCxnSpPr>
        <p:spPr>
          <a:xfrm flipV="1">
            <a:off x="5371223" y="371703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stCxn id="9" idx="0"/>
          </p:cNvCxnSpPr>
          <p:nvPr/>
        </p:nvCxnSpPr>
        <p:spPr>
          <a:xfrm flipV="1">
            <a:off x="6624228" y="371703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10" idx="0"/>
          </p:cNvCxnSpPr>
          <p:nvPr/>
        </p:nvCxnSpPr>
        <p:spPr>
          <a:xfrm flipV="1">
            <a:off x="7920372" y="371703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03690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phase-level work breakdown structure, create a second-level work breakdown structure</a:t>
            </a:r>
          </a:p>
          <a:p>
            <a:pPr lvl="1"/>
            <a:r>
              <a:rPr lang="en-GB" sz="2400" dirty="0"/>
              <a:t>Investigating the factors responsible for network outages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72548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1944216"/>
          </a:xfrm>
        </p:spPr>
        <p:txBody>
          <a:bodyPr/>
          <a:lstStyle/>
          <a:p>
            <a:r>
              <a:rPr lang="en-GB" dirty="0"/>
              <a:t>At this point some of the tasks are still likely to be too big to estimate effectively</a:t>
            </a:r>
          </a:p>
          <a:p>
            <a:pPr lvl="1"/>
            <a:r>
              <a:rPr lang="en-GB" dirty="0"/>
              <a:t>Some tasks may take weeks</a:t>
            </a:r>
          </a:p>
          <a:p>
            <a:pPr lvl="1"/>
            <a:r>
              <a:rPr lang="en-GB" dirty="0"/>
              <a:t>These tasks will need to be split further</a:t>
            </a:r>
          </a:p>
        </p:txBody>
      </p:sp>
      <p:sp>
        <p:nvSpPr>
          <p:cNvPr id="4" name="Rectangle 3"/>
          <p:cNvSpPr/>
          <p:nvPr/>
        </p:nvSpPr>
        <p:spPr>
          <a:xfrm>
            <a:off x="3568969" y="3284984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2.4: Model existing system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4911079"/>
            <a:ext cx="1512168" cy="12324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2.4.1: Produce business activity model</a:t>
            </a:r>
          </a:p>
        </p:txBody>
      </p:sp>
      <p:sp>
        <p:nvSpPr>
          <p:cNvPr id="6" name="Rectangle 5"/>
          <p:cNvSpPr/>
          <p:nvPr/>
        </p:nvSpPr>
        <p:spPr>
          <a:xfrm>
            <a:off x="2627784" y="4911080"/>
            <a:ext cx="1512168" cy="1232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2.4.2: Produce logical data model</a:t>
            </a:r>
          </a:p>
        </p:txBody>
      </p:sp>
      <p:sp>
        <p:nvSpPr>
          <p:cNvPr id="8" name="Rectangle 7"/>
          <p:cNvSpPr/>
          <p:nvPr/>
        </p:nvSpPr>
        <p:spPr>
          <a:xfrm>
            <a:off x="4499992" y="4911080"/>
            <a:ext cx="1512168" cy="1232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2.4.3: Create user catalogue</a:t>
            </a:r>
          </a:p>
        </p:txBody>
      </p:sp>
      <p:sp>
        <p:nvSpPr>
          <p:cNvPr id="10" name="Rectangle 9"/>
          <p:cNvSpPr/>
          <p:nvPr/>
        </p:nvSpPr>
        <p:spPr>
          <a:xfrm>
            <a:off x="6382362" y="4919378"/>
            <a:ext cx="1512168" cy="12241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2.4.4:Produce technical infrastructure diagram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1511660" y="4437112"/>
            <a:ext cx="5626786" cy="829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endCxn id="4" idx="2"/>
          </p:cNvCxnSpPr>
          <p:nvPr/>
        </p:nvCxnSpPr>
        <p:spPr>
          <a:xfrm flipV="1">
            <a:off x="4325053" y="4149080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>
            <a:stCxn id="5" idx="0"/>
          </p:cNvCxnSpPr>
          <p:nvPr/>
        </p:nvCxnSpPr>
        <p:spPr>
          <a:xfrm flipV="1">
            <a:off x="1511660" y="4437113"/>
            <a:ext cx="0" cy="47396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6" idx="0"/>
          </p:cNvCxnSpPr>
          <p:nvPr/>
        </p:nvCxnSpPr>
        <p:spPr>
          <a:xfrm flipV="1">
            <a:off x="3383868" y="443711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stCxn id="8" idx="0"/>
          </p:cNvCxnSpPr>
          <p:nvPr/>
        </p:nvCxnSpPr>
        <p:spPr>
          <a:xfrm flipV="1">
            <a:off x="5256076" y="443711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10" idx="0"/>
          </p:cNvCxnSpPr>
          <p:nvPr/>
        </p:nvCxnSpPr>
        <p:spPr>
          <a:xfrm flipV="1">
            <a:off x="7138446" y="4445412"/>
            <a:ext cx="0" cy="47396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245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second-level work breakdown structure as a starting point, generate a task list for the project</a:t>
            </a:r>
          </a:p>
          <a:p>
            <a:pPr lvl="1"/>
            <a:r>
              <a:rPr lang="en-GB" sz="2200" dirty="0"/>
              <a:t>Investigating the factors responsible for network outages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7814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Adding timings to tasks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the task list is complete you should estimate how many hours each task will take</a:t>
            </a:r>
          </a:p>
          <a:p>
            <a:pPr lvl="1"/>
            <a:r>
              <a:rPr lang="en-GB" dirty="0"/>
              <a:t>Task length – how many hours are needed, e.g. 6 hours</a:t>
            </a:r>
          </a:p>
          <a:p>
            <a:pPr lvl="1"/>
            <a:r>
              <a:rPr lang="en-GB" dirty="0"/>
              <a:t>Task duration – those hours may have to be split over 2 days, so the duration would be 2 days</a:t>
            </a:r>
          </a:p>
          <a:p>
            <a:r>
              <a:rPr lang="en-GB" dirty="0"/>
              <a:t>A 40-credit module requires 400 hours of work</a:t>
            </a:r>
          </a:p>
          <a:p>
            <a:pPr lvl="1"/>
            <a:r>
              <a:rPr lang="en-GB" dirty="0"/>
              <a:t>Approximately 65 6-hour tasks</a:t>
            </a:r>
          </a:p>
          <a:p>
            <a:pPr lvl="1"/>
            <a:r>
              <a:rPr lang="en-GB" dirty="0"/>
              <a:t>Less than 2 pages at one task per line </a:t>
            </a:r>
            <a:r>
              <a:rPr lang="en-GB" dirty="0">
                <a:sym typeface="Wingdings" pitchFamily="2" charset="2"/>
              </a:rPr>
              <a:t></a:t>
            </a:r>
          </a:p>
          <a:p>
            <a:r>
              <a:rPr lang="en-GB" dirty="0">
                <a:sym typeface="Wingdings" pitchFamily="2" charset="2"/>
              </a:rPr>
              <a:t>Tasks such as fact-finding, prototyping and writing the final report may be open-ended</a:t>
            </a:r>
          </a:p>
          <a:p>
            <a:pPr lvl="1"/>
            <a:r>
              <a:rPr lang="en-GB" dirty="0">
                <a:sym typeface="Wingdings" pitchFamily="2" charset="2"/>
              </a:rPr>
              <a:t>Consider </a:t>
            </a:r>
            <a:r>
              <a:rPr lang="en-GB" dirty="0" err="1">
                <a:sym typeface="Wingdings" pitchFamily="2" charset="2"/>
              </a:rPr>
              <a:t>timeboxing</a:t>
            </a:r>
            <a:r>
              <a:rPr lang="en-GB" dirty="0">
                <a:sym typeface="Wingdings" pitchFamily="2" charset="2"/>
              </a:rPr>
              <a:t> these tasks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61833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Timeboxing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Timeboxing</a:t>
            </a:r>
            <a:r>
              <a:rPr lang="en-GB" dirty="0"/>
              <a:t> is a time management technique that defines a set period of time (a </a:t>
            </a:r>
            <a:r>
              <a:rPr lang="en-GB" i="1" dirty="0" err="1"/>
              <a:t>timebox</a:t>
            </a:r>
            <a:r>
              <a:rPr lang="en-GB" dirty="0"/>
              <a:t>) for each planned activity</a:t>
            </a:r>
          </a:p>
          <a:p>
            <a:r>
              <a:rPr lang="en-GB" dirty="0"/>
              <a:t>Commonly used in Agile software development</a:t>
            </a:r>
          </a:p>
          <a:p>
            <a:pPr lvl="1"/>
            <a:r>
              <a:rPr lang="en-GB" dirty="0"/>
              <a:t>A project </a:t>
            </a:r>
            <a:r>
              <a:rPr lang="en-GB" dirty="0" err="1"/>
              <a:t>timebox</a:t>
            </a:r>
            <a:r>
              <a:rPr lang="en-GB" dirty="0"/>
              <a:t> is often 1-2 weeks</a:t>
            </a:r>
          </a:p>
          <a:p>
            <a:r>
              <a:rPr lang="en-GB" dirty="0" err="1"/>
              <a:t>Timeboxes</a:t>
            </a:r>
            <a:r>
              <a:rPr lang="en-GB" dirty="0"/>
              <a:t> support risk management</a:t>
            </a:r>
          </a:p>
          <a:p>
            <a:pPr lvl="1"/>
            <a:r>
              <a:rPr lang="en-GB" dirty="0"/>
              <a:t>To identify uncertain task/time relationships</a:t>
            </a:r>
          </a:p>
          <a:p>
            <a:pPr lvl="1"/>
            <a:r>
              <a:rPr lang="en-GB" dirty="0"/>
              <a:t>Time is fixed; if something overruns then either reduce the scope or increase the cost</a:t>
            </a:r>
          </a:p>
          <a:p>
            <a:r>
              <a:rPr lang="en-GB" dirty="0"/>
              <a:t>Ordering of items in </a:t>
            </a:r>
            <a:r>
              <a:rPr lang="en-GB" dirty="0" err="1"/>
              <a:t>timeboxes</a:t>
            </a:r>
            <a:r>
              <a:rPr lang="en-GB" dirty="0"/>
              <a:t> is done using the </a:t>
            </a:r>
            <a:r>
              <a:rPr lang="en-GB" dirty="0" err="1"/>
              <a:t>MoSCoW</a:t>
            </a:r>
            <a:r>
              <a:rPr lang="en-GB" dirty="0"/>
              <a:t> criteria</a:t>
            </a:r>
          </a:p>
        </p:txBody>
      </p:sp>
    </p:spTree>
    <p:extLst>
      <p:ext uri="{BB962C8B-B14F-4D97-AF65-F5344CB8AC3E}">
        <p14:creationId xmlns:p14="http://schemas.microsoft.com/office/powerpoint/2010/main" val="27104715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MoSCoW</a:t>
            </a:r>
            <a:r>
              <a:rPr lang="en-GB" dirty="0"/>
              <a:t> Criteria </a:t>
            </a:r>
          </a:p>
        </p:txBody>
      </p:sp>
      <p:sp>
        <p:nvSpPr>
          <p:cNvPr id="23555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1142984"/>
            <a:ext cx="8472518" cy="5572164"/>
          </a:xfrm>
        </p:spPr>
        <p:txBody>
          <a:bodyPr>
            <a:normAutofit/>
          </a:bodyPr>
          <a:lstStyle/>
          <a:p>
            <a:r>
              <a:rPr lang="en-GB" dirty="0"/>
              <a:t>M = ‘the Must Haves’</a:t>
            </a:r>
          </a:p>
          <a:p>
            <a:pPr lvl="1"/>
            <a:r>
              <a:rPr lang="en-GB" dirty="0"/>
              <a:t>Without these features the project is not viable, i.e. these are the minimum critical success factors fundamental to the project’s success</a:t>
            </a:r>
          </a:p>
          <a:p>
            <a:r>
              <a:rPr lang="en-GB" dirty="0"/>
              <a:t>S = ‘the Should Haves’</a:t>
            </a:r>
          </a:p>
          <a:p>
            <a:pPr lvl="1"/>
            <a:r>
              <a:rPr lang="en-GB" dirty="0"/>
              <a:t>To gain maximum benefit these features will be delivered but the project’s success does not rely on them</a:t>
            </a:r>
          </a:p>
          <a:p>
            <a:r>
              <a:rPr lang="en-GB" dirty="0"/>
              <a:t>C = ‘the Could Haves’</a:t>
            </a:r>
          </a:p>
          <a:p>
            <a:pPr lvl="1"/>
            <a:r>
              <a:rPr lang="en-GB" dirty="0"/>
              <a:t>If time and resources allow these features will be delivered but they can easily be left out without impacting on the project</a:t>
            </a:r>
            <a:endParaRPr lang="fr-FR" dirty="0"/>
          </a:p>
          <a:p>
            <a:r>
              <a:rPr lang="en-GB" dirty="0"/>
              <a:t>W = ‘the Won't Haves’</a:t>
            </a:r>
          </a:p>
          <a:p>
            <a:pPr lvl="1"/>
            <a:r>
              <a:rPr lang="en-GB" dirty="0"/>
              <a:t>These features will not be delivered. They can be left out and possibly, although not necessarily, be done in a later version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9844165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Apply the </a:t>
            </a:r>
            <a:r>
              <a:rPr lang="en-GB" dirty="0" err="1"/>
              <a:t>MoSCoW</a:t>
            </a:r>
            <a:r>
              <a:rPr lang="en-GB" dirty="0"/>
              <a:t> criteria to the project plan and classify each task as a ‘</a:t>
            </a:r>
            <a:r>
              <a:rPr lang="en-GB" i="1" dirty="0"/>
              <a:t>Must</a:t>
            </a:r>
            <a:r>
              <a:rPr lang="en-GB" dirty="0"/>
              <a:t>’, ‘</a:t>
            </a:r>
            <a:r>
              <a:rPr lang="en-GB" i="1" dirty="0"/>
              <a:t>Should</a:t>
            </a:r>
            <a:r>
              <a:rPr lang="en-GB" dirty="0"/>
              <a:t>’, ‘</a:t>
            </a:r>
            <a:r>
              <a:rPr lang="en-GB" i="1" dirty="0"/>
              <a:t>Could</a:t>
            </a:r>
            <a:r>
              <a:rPr lang="en-GB" dirty="0"/>
              <a:t>’, ‘</a:t>
            </a:r>
            <a:r>
              <a:rPr lang="en-GB" i="1" dirty="0"/>
              <a:t>Won’t</a:t>
            </a:r>
            <a:r>
              <a:rPr lang="en-GB" dirty="0"/>
              <a:t>’</a:t>
            </a:r>
          </a:p>
          <a:p>
            <a:pPr lvl="1"/>
            <a:r>
              <a:rPr lang="en-GB" sz="2400" dirty="0"/>
              <a:t>Investigating the factors responsible for network outages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91199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Identifying task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of the tasks will come in a logical order</a:t>
            </a:r>
          </a:p>
          <a:p>
            <a:pPr lvl="1"/>
            <a:r>
              <a:rPr lang="en-GB" dirty="0"/>
              <a:t>You cannot demonstrate a prototype before building it!</a:t>
            </a:r>
          </a:p>
          <a:p>
            <a:r>
              <a:rPr lang="en-GB" dirty="0"/>
              <a:t>These are often in long chains of tasks that are interdependent on each other, but independent of tasks in a separate chain</a:t>
            </a:r>
          </a:p>
          <a:p>
            <a:pPr lvl="1"/>
            <a:r>
              <a:rPr lang="en-GB" dirty="0"/>
              <a:t>Defining requirements are probably independent of learning Java</a:t>
            </a:r>
          </a:p>
          <a:p>
            <a:r>
              <a:rPr lang="en-GB" dirty="0"/>
              <a:t>These can be shown in a Gantt chart, with each chain shown as a linked set of tasks</a:t>
            </a:r>
          </a:p>
        </p:txBody>
      </p:sp>
    </p:spTree>
    <p:extLst>
      <p:ext uri="{BB962C8B-B14F-4D97-AF65-F5344CB8AC3E}">
        <p14:creationId xmlns:p14="http://schemas.microsoft.com/office/powerpoint/2010/main" val="8491601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Identifying planning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Constraints need to be considered when planning a project</a:t>
            </a:r>
          </a:p>
          <a:p>
            <a:r>
              <a:rPr lang="en-GB" dirty="0"/>
              <a:t>Obvious constraints are presentation dates and hand-in dates</a:t>
            </a:r>
          </a:p>
          <a:p>
            <a:pPr lvl="1"/>
            <a:r>
              <a:rPr lang="en-GB" dirty="0"/>
              <a:t>These are shown as milestones</a:t>
            </a:r>
          </a:p>
          <a:p>
            <a:r>
              <a:rPr lang="en-GB" dirty="0"/>
              <a:t>Less obvious constraints include the availability of resources</a:t>
            </a:r>
          </a:p>
          <a:p>
            <a:pPr lvl="1"/>
            <a:r>
              <a:rPr lang="en-GB" dirty="0"/>
              <a:t>Access to specific equipment or people</a:t>
            </a:r>
          </a:p>
          <a:p>
            <a:pPr lvl="1"/>
            <a:r>
              <a:rPr lang="en-GB" dirty="0"/>
              <a:t>Holidays</a:t>
            </a:r>
          </a:p>
          <a:p>
            <a:pPr lvl="1"/>
            <a:r>
              <a:rPr lang="en-GB" dirty="0"/>
              <a:t>Other </a:t>
            </a:r>
            <a:r>
              <a:rPr lang="en-GB" dirty="0" err="1"/>
              <a:t>courseworks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62882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Contingency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</a:t>
            </a:r>
            <a:r>
              <a:rPr lang="en-GB" b="1" dirty="0"/>
              <a:t>will</a:t>
            </a:r>
            <a:r>
              <a:rPr lang="en-GB" dirty="0"/>
              <a:t> be over-optimistic in what you think you can do in a set period of time </a:t>
            </a:r>
            <a:r>
              <a:rPr lang="en-GB" dirty="0">
                <a:sym typeface="Wingdings" pitchFamily="2" charset="2"/>
              </a:rPr>
              <a:t></a:t>
            </a:r>
          </a:p>
          <a:p>
            <a:r>
              <a:rPr lang="en-GB" dirty="0">
                <a:sym typeface="Wingdings" pitchFamily="2" charset="2"/>
              </a:rPr>
              <a:t>You should therefore build time into your plan for contingencies</a:t>
            </a:r>
          </a:p>
          <a:p>
            <a:pPr lvl="1"/>
            <a:r>
              <a:rPr lang="en-GB" dirty="0">
                <a:sym typeface="Wingdings" pitchFamily="2" charset="2"/>
              </a:rPr>
              <a:t>Task-level: Identify high-risk tasks and allocate them extra time</a:t>
            </a:r>
          </a:p>
          <a:p>
            <a:pPr lvl="1"/>
            <a:r>
              <a:rPr lang="en-GB" dirty="0">
                <a:sym typeface="Wingdings" pitchFamily="2" charset="2"/>
              </a:rPr>
              <a:t>Phase-level: Common practice is to add 20% extra time to phases to cope with unexpected events such as sickness</a:t>
            </a:r>
          </a:p>
          <a:p>
            <a:pPr lvl="1"/>
            <a:r>
              <a:rPr lang="en-GB" dirty="0">
                <a:sym typeface="Wingdings" pitchFamily="2" charset="2"/>
              </a:rPr>
              <a:t>Alternative plans: Some tasks may have more time-efficient but less desirable alternatives that could be used if the project falls behind. Identify these early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0578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Contingency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/>
          </a:bodyPr>
          <a:lstStyle/>
          <a:p>
            <a:r>
              <a:rPr lang="en-GB" dirty="0"/>
              <a:t>The Minimum Viable Project (MVP) requires all of the ‘Must Have’ tasks to the completed</a:t>
            </a:r>
          </a:p>
          <a:p>
            <a:r>
              <a:rPr lang="en-GB" dirty="0"/>
              <a:t>The Expected Outcome (EO) is all of the ‘Must Have’ tasks and all of the </a:t>
            </a:r>
            <a:r>
              <a:rPr lang="en-GB" dirty="0" err="1"/>
              <a:t>the</a:t>
            </a:r>
            <a:r>
              <a:rPr lang="en-GB" dirty="0"/>
              <a:t> ‘Should Have’ tasks</a:t>
            </a:r>
          </a:p>
          <a:p>
            <a:r>
              <a:rPr lang="en-GB" dirty="0"/>
              <a:t>Use of the </a:t>
            </a:r>
            <a:r>
              <a:rPr lang="en-GB" dirty="0" err="1"/>
              <a:t>MoSCoW</a:t>
            </a:r>
            <a:r>
              <a:rPr lang="en-GB" dirty="0"/>
              <a:t> criteria can be helpful in contingency planning</a:t>
            </a:r>
          </a:p>
          <a:p>
            <a:r>
              <a:rPr lang="en-GB" dirty="0"/>
              <a:t>If necessary, ‘Could Have’ tasks can be eliminated if things over-run</a:t>
            </a:r>
          </a:p>
          <a:p>
            <a:r>
              <a:rPr lang="en-GB" dirty="0"/>
              <a:t>If absolutely necessary, ‘Should Have’ tasks can be eliminated</a:t>
            </a:r>
          </a:p>
          <a:p>
            <a:pPr lvl="1"/>
            <a:r>
              <a:rPr lang="en-GB" dirty="0"/>
              <a:t>But not until all of the ‘Could Have’ tasks are removed</a:t>
            </a:r>
          </a:p>
        </p:txBody>
      </p:sp>
    </p:spTree>
    <p:extLst>
      <p:ext uri="{BB962C8B-B14F-4D97-AF65-F5344CB8AC3E}">
        <p14:creationId xmlns:p14="http://schemas.microsoft.com/office/powerpoint/2010/main" val="17157758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Scheduling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Use an appropriate software package to create a Gantt chart</a:t>
            </a:r>
          </a:p>
          <a:p>
            <a:r>
              <a:rPr lang="en-GB" dirty="0"/>
              <a:t>Create the task list before setting any timings</a:t>
            </a:r>
          </a:p>
          <a:p>
            <a:r>
              <a:rPr lang="en-GB" dirty="0"/>
              <a:t>Add any milestones and their dates</a:t>
            </a:r>
          </a:p>
          <a:p>
            <a:r>
              <a:rPr lang="en-GB" dirty="0"/>
              <a:t>Identify task and milestone dependencies by linking tasks with arrows</a:t>
            </a:r>
          </a:p>
          <a:p>
            <a:r>
              <a:rPr lang="en-GB" dirty="0"/>
              <a:t>Take each task in turn and add the start date and projected length</a:t>
            </a:r>
          </a:p>
          <a:p>
            <a:r>
              <a:rPr lang="en-GB" dirty="0"/>
              <a:t>Double-check that you will complete all tasks by their respective milestones and that you are not trying to do too many things in parallel</a:t>
            </a:r>
          </a:p>
        </p:txBody>
      </p:sp>
    </p:spTree>
    <p:extLst>
      <p:ext uri="{BB962C8B-B14F-4D97-AF65-F5344CB8AC3E}">
        <p14:creationId xmlns:p14="http://schemas.microsoft.com/office/powerpoint/2010/main" val="6132722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If it doesn’t fit…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may need to tweak some of your tasks to make sure that you can complete the project in the time allotted</a:t>
            </a:r>
          </a:p>
          <a:p>
            <a:r>
              <a:rPr lang="en-GB" dirty="0"/>
              <a:t>If it doesn’t fit after this, you </a:t>
            </a:r>
            <a:r>
              <a:rPr lang="en-GB" b="1" dirty="0"/>
              <a:t>must</a:t>
            </a:r>
            <a:r>
              <a:rPr lang="en-GB" dirty="0"/>
              <a:t> discuss this with your supervisor</a:t>
            </a:r>
          </a:p>
          <a:p>
            <a:pPr lvl="1"/>
            <a:r>
              <a:rPr lang="en-GB" dirty="0"/>
              <a:t>You may have to change your project objectives or otherwise reduce the scope of your project</a:t>
            </a:r>
          </a:p>
          <a:p>
            <a:r>
              <a:rPr lang="en-GB" dirty="0"/>
              <a:t>You </a:t>
            </a:r>
            <a:r>
              <a:rPr lang="en-GB" b="1" dirty="0"/>
              <a:t>must not</a:t>
            </a:r>
            <a:r>
              <a:rPr lang="en-GB" dirty="0"/>
              <a:t> just cut time off tasks until it fits</a:t>
            </a:r>
          </a:p>
          <a:p>
            <a:pPr lvl="1"/>
            <a:r>
              <a:rPr lang="en-GB" dirty="0"/>
              <a:t>You will just end up falling behind and having to change the scope later in the project or accept that you will complete the project late</a:t>
            </a:r>
          </a:p>
          <a:p>
            <a:pPr lvl="1"/>
            <a:r>
              <a:rPr lang="en-GB" dirty="0"/>
              <a:t>Neither of these is likely to have a happy ending</a:t>
            </a:r>
          </a:p>
        </p:txBody>
      </p:sp>
    </p:spTree>
    <p:extLst>
      <p:ext uri="{BB962C8B-B14F-4D97-AF65-F5344CB8AC3E}">
        <p14:creationId xmlns:p14="http://schemas.microsoft.com/office/powerpoint/2010/main" val="3387309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Apply the </a:t>
            </a:r>
            <a:r>
              <a:rPr lang="en-GB" dirty="0" err="1"/>
              <a:t>MoSCoW</a:t>
            </a:r>
            <a:r>
              <a:rPr lang="en-GB" dirty="0"/>
              <a:t> criteria to the project plan and identify the minimum set of tasks that are needed to make the project a success</a:t>
            </a:r>
          </a:p>
          <a:p>
            <a:pPr lvl="1"/>
            <a:r>
              <a:rPr lang="en-GB" sz="2400" dirty="0"/>
              <a:t>Investigating the factors responsible for network outages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6789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Critical reading and the literature review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ustom 1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FFFF00"/>
      </a:hlink>
      <a:folHlink>
        <a:srgbClr val="92D050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2402</TotalTime>
  <Words>1587</Words>
  <Application>Microsoft Office PowerPoint</Application>
  <PresentationFormat>On-screen Show (4:3)</PresentationFormat>
  <Paragraphs>180</Paragraphs>
  <Slides>26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Tw Cen MT</vt:lpstr>
      <vt:lpstr>Circuit</vt:lpstr>
      <vt:lpstr>Essential Research Methods</vt:lpstr>
      <vt:lpstr>Getting organised</vt:lpstr>
      <vt:lpstr>Your project notebook</vt:lpstr>
      <vt:lpstr>Notebook sections</vt:lpstr>
      <vt:lpstr>Project planning</vt:lpstr>
      <vt:lpstr>The project plan</vt:lpstr>
      <vt:lpstr>Producing a task list</vt:lpstr>
      <vt:lpstr>Producing a task list</vt:lpstr>
      <vt:lpstr>Producing a task list</vt:lpstr>
      <vt:lpstr>Examples</vt:lpstr>
      <vt:lpstr>Producing a task list</vt:lpstr>
      <vt:lpstr>Example</vt:lpstr>
      <vt:lpstr>Producing a task list</vt:lpstr>
      <vt:lpstr>Example</vt:lpstr>
      <vt:lpstr>Adding timings to tasks</vt:lpstr>
      <vt:lpstr>Timeboxing</vt:lpstr>
      <vt:lpstr>MoSCoW Criteria </vt:lpstr>
      <vt:lpstr>Example</vt:lpstr>
      <vt:lpstr>Identifying task dependencies</vt:lpstr>
      <vt:lpstr>Identifying planning constraints</vt:lpstr>
      <vt:lpstr>Contingency planning</vt:lpstr>
      <vt:lpstr>Contingency Planning</vt:lpstr>
      <vt:lpstr>Scheduling</vt:lpstr>
      <vt:lpstr>If it doesn’t fit…</vt:lpstr>
      <vt:lpstr>Example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Nik Whitehead</cp:lastModifiedBy>
  <cp:revision>122</cp:revision>
  <dcterms:created xsi:type="dcterms:W3CDTF">2006-01-28T12:00:35Z</dcterms:created>
  <dcterms:modified xsi:type="dcterms:W3CDTF">2023-09-25T11:37:54Z</dcterms:modified>
</cp:coreProperties>
</file>