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2" r:id="rId1"/>
  </p:sldMasterIdLst>
  <p:sldIdLst>
    <p:sldId id="256" r:id="rId2"/>
    <p:sldId id="258" r:id="rId3"/>
    <p:sldId id="259" r:id="rId4"/>
    <p:sldId id="260" r:id="rId5"/>
    <p:sldId id="263" r:id="rId6"/>
    <p:sldId id="264" r:id="rId7"/>
    <p:sldId id="261" r:id="rId8"/>
    <p:sldId id="266" r:id="rId9"/>
    <p:sldId id="265" r:id="rId10"/>
    <p:sldId id="262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528" autoAdjust="0"/>
    <p:restoredTop sz="94660"/>
  </p:normalViewPr>
  <p:slideViewPr>
    <p:cSldViewPr snapToGrid="0">
      <p:cViewPr>
        <p:scale>
          <a:sx n="70" d="100"/>
          <a:sy n="70" d="100"/>
        </p:scale>
        <p:origin x="750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Pt>
            <c:idx val="6"/>
            <c:invertIfNegative val="0"/>
            <c:bubble3D val="0"/>
            <c:spPr>
              <a:solidFill>
                <a:srgbClr val="00B0F0"/>
              </a:solidFill>
              <a:ln>
                <a:noFill/>
              </a:ln>
              <a:effectLst/>
              <a:sp3d/>
            </c:spPr>
          </c:dPt>
          <c:cat>
            <c:strRef>
              <c:f>Sheet1!$A$2:$A$8</c:f>
              <c:strCache>
                <c:ptCount val="7"/>
                <c:pt idx="0">
                  <c:v>Cwmfelin</c:v>
                </c:pt>
                <c:pt idx="1">
                  <c:v>Garth</c:v>
                </c:pt>
                <c:pt idx="2">
                  <c:v>Llangynwyd</c:v>
                </c:pt>
                <c:pt idx="3">
                  <c:v>Nantyffyllon</c:v>
                </c:pt>
                <c:pt idx="4">
                  <c:v>Plasnewydd</c:v>
                </c:pt>
                <c:pt idx="5">
                  <c:v>Cynwyd Sant</c:v>
                </c:pt>
                <c:pt idx="6">
                  <c:v>Caerau 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9.1</c:v>
                </c:pt>
                <c:pt idx="1">
                  <c:v>35</c:v>
                </c:pt>
                <c:pt idx="2">
                  <c:v>27.3</c:v>
                </c:pt>
                <c:pt idx="3">
                  <c:v>21</c:v>
                </c:pt>
                <c:pt idx="4">
                  <c:v>38</c:v>
                </c:pt>
                <c:pt idx="5">
                  <c:v>12.1</c:v>
                </c:pt>
                <c:pt idx="6">
                  <c:v>46.4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409922832"/>
        <c:axId val="409922440"/>
        <c:axId val="0"/>
      </c:bar3DChart>
      <c:catAx>
        <c:axId val="40992283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mtClean="0"/>
                  <a:t>Local primary</a:t>
                </a:r>
                <a:r>
                  <a:rPr lang="en-US" baseline="0" smtClean="0"/>
                  <a:t> schools</a:t>
                </a:r>
                <a:endParaRPr lang="en-US"/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09922440"/>
        <c:crosses val="autoZero"/>
        <c:auto val="1"/>
        <c:lblAlgn val="ctr"/>
        <c:lblOffset val="100"/>
        <c:noMultiLvlLbl val="0"/>
      </c:catAx>
      <c:valAx>
        <c:axId val="4099224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mtClean="0"/>
                  <a:t>%</a:t>
                </a:r>
                <a:endParaRPr lang="en-US"/>
              </a:p>
            </c:rich>
          </c:tx>
          <c:layout>
            <c:manualLayout>
              <c:xMode val="edge"/>
              <c:yMode val="edge"/>
              <c:x val="3.0743317780235476E-2"/>
              <c:y val="0.4893060665664296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0992283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305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518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358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1608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583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4784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55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676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790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8878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63148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8994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71108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691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9557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517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024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  <p:sldLayoutId id="2147483695" r:id="rId13"/>
    <p:sldLayoutId id="2147483696" r:id="rId14"/>
    <p:sldLayoutId id="2147483697" r:id="rId15"/>
    <p:sldLayoutId id="214748369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-springer-com.ezproxy.uwtsd.ac.uk/article/10.1007/s10964-017-0802-5" TargetMode="External"/><Relationship Id="rId3" Type="http://schemas.openxmlformats.org/officeDocument/2006/relationships/hyperlink" Target="https://www.acesconnection.com/fileSendAction/fcType/0/fcOid/469123180467577770/filePointer/469123180467577809/fodoid/469123180467577803/imageType/LARGE/inlineImage/true/Adverse%20Childhood%20Experiences%201.png" TargetMode="External"/><Relationship Id="rId7" Type="http://schemas.openxmlformats.org/officeDocument/2006/relationships/hyperlink" Target="https://www.estyn.gov.wales/sites/www.estyn.gov.wales/files/documents/Good%20practice%20in%20parental%20involvement%20in%20primary%20schools%20-%20April%202009.pdf" TargetMode="External"/><Relationship Id="rId2" Type="http://schemas.openxmlformats.org/officeDocument/2006/relationships/hyperlink" Target="https://www.acesconnection.com/blog/the-70-30-campaign?sort=popula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lsa-support.co.uk/about-elsa-support/" TargetMode="External"/><Relationship Id="rId5" Type="http://schemas.openxmlformats.org/officeDocument/2006/relationships/hyperlink" Target="https://www.ewc.wales/site/index.php/en/about/staff-room/son-archive/43-english/about/blog-archive/91-graham-donaldson-successful-futures" TargetMode="External"/><Relationship Id="rId10" Type="http://schemas.openxmlformats.org/officeDocument/2006/relationships/hyperlink" Target="http://progressiveearlychildhoodeducation.blogspot.com/2010/04/8-tips-for-creating-inspiring-outdoor.html" TargetMode="External"/><Relationship Id="rId4" Type="http://schemas.openxmlformats.org/officeDocument/2006/relationships/hyperlink" Target="https://dera.ioe.ac.uk/22165/" TargetMode="External"/><Relationship Id="rId9" Type="http://schemas.openxmlformats.org/officeDocument/2006/relationships/hyperlink" Target="https://www.nationalgeographic.com/news/2018/05/sponsor-content-outdoors-worlds-greatest-playground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2/foundation-phase-framework-revised-2015.pdf" TargetMode="External"/><Relationship Id="rId2" Type="http://schemas.openxmlformats.org/officeDocument/2006/relationships/hyperlink" Target="https://assets.publishing.service.gov.uk/government/uploads/system/uploads/attachment_data/file/365765/State_of_Nation_2014_Main_Report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atswales.gov.wales/Catalogue/Education-and-Skills/Schools-and-Teachers/Schools-Census/Pupil-Level-Annual-School-Census/Provision-of-Meals-and-Milk/pupilseligibleforfreeschoolmeals-by-school-year" TargetMode="External"/><Relationship Id="rId5" Type="http://schemas.openxmlformats.org/officeDocument/2006/relationships/hyperlink" Target="https://hwb.gov.wales/professional-development/professional-standards/" TargetMode="External"/><Relationship Id="rId4" Type="http://schemas.openxmlformats.org/officeDocument/2006/relationships/hyperlink" Target="https://hwb.gov.wales/professional-development/professional-standar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02610" y="1869743"/>
            <a:ext cx="8247109" cy="928712"/>
          </a:xfrm>
        </p:spPr>
        <p:txBody>
          <a:bodyPr/>
          <a:lstStyle/>
          <a:p>
            <a:r>
              <a:rPr lang="en-US" b="1" dirty="0" smtClean="0">
                <a:latin typeface="Comic Sans MS" panose="030F0702030302020204" pitchFamily="66" charset="0"/>
              </a:rPr>
              <a:t>PGCE </a:t>
            </a:r>
            <a:r>
              <a:rPr lang="en-US" b="1" dirty="0" smtClean="0">
                <a:latin typeface="Comic Sans MS" panose="030F0702030302020204" pitchFamily="66" charset="0"/>
              </a:rPr>
              <a:t>Primary </a:t>
            </a:r>
            <a:r>
              <a:rPr lang="en-US" b="1" dirty="0" smtClean="0">
                <a:latin typeface="Comic Sans MS" panose="030F0702030302020204" pitchFamily="66" charset="0"/>
              </a:rPr>
              <a:t>with QTS</a:t>
            </a:r>
            <a:endParaRPr lang="en-US" b="1" dirty="0">
              <a:latin typeface="Comic Sans MS" panose="030F0702030302020204" pitchFamily="66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844955" y="3138985"/>
            <a:ext cx="5732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800" dirty="0" smtClean="0"/>
              <a:t>Rebecca Morris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665984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794331" y="417467"/>
            <a:ext cx="5155494" cy="718220"/>
          </a:xfrm>
        </p:spPr>
        <p:txBody>
          <a:bodyPr/>
          <a:lstStyle/>
          <a:p>
            <a:r>
              <a:rPr lang="en-US" dirty="0" smtClean="0">
                <a:latin typeface="Comic Sans MS" panose="030F0702030302020204" pitchFamily="66" charset="0"/>
              </a:rPr>
              <a:t>Free </a:t>
            </a:r>
            <a:r>
              <a:rPr lang="en-US" dirty="0">
                <a:latin typeface="Comic Sans MS" panose="030F0702030302020204" pitchFamily="66" charset="0"/>
              </a:rPr>
              <a:t>s</a:t>
            </a:r>
            <a:r>
              <a:rPr lang="en-US" dirty="0" smtClean="0">
                <a:latin typeface="Comic Sans MS" panose="030F0702030302020204" pitchFamily="66" charset="0"/>
              </a:rPr>
              <a:t>chool meals data</a:t>
            </a:r>
            <a:endParaRPr lang="en-US" dirty="0">
              <a:latin typeface="Comic Sans MS" panose="030F0702030302020204" pitchFamily="66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730" t="13023" r="8686" b="19904"/>
          <a:stretch/>
        </p:blipFill>
        <p:spPr>
          <a:xfrm>
            <a:off x="1742886" y="1514901"/>
            <a:ext cx="9589306" cy="432633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9090670" y="6542703"/>
            <a:ext cx="3302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(Welsh Government, 2019)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1842448" y="5363570"/>
            <a:ext cx="9489744" cy="327546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1334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Content Placeholder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613085"/>
              </p:ext>
            </p:extLst>
          </p:nvPr>
        </p:nvGraphicFramePr>
        <p:xfrm>
          <a:off x="1992574" y="1173707"/>
          <a:ext cx="9116704" cy="51989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itle 3"/>
          <p:cNvSpPr>
            <a:spLocks noGrp="1"/>
          </p:cNvSpPr>
          <p:nvPr>
            <p:ph type="title"/>
          </p:nvPr>
        </p:nvSpPr>
        <p:spPr>
          <a:xfrm>
            <a:off x="3207350" y="458410"/>
            <a:ext cx="6687151" cy="1138379"/>
          </a:xfrm>
        </p:spPr>
        <p:txBody>
          <a:bodyPr>
            <a:noAutofit/>
          </a:bodyPr>
          <a:lstStyle/>
          <a:p>
            <a:r>
              <a:rPr lang="en-US" dirty="0" smtClean="0">
                <a:latin typeface="Comic Sans MS" panose="030F0702030302020204" pitchFamily="66" charset="0"/>
              </a:rPr>
              <a:t>Free school </a:t>
            </a:r>
            <a:r>
              <a:rPr lang="en-US" dirty="0" smtClean="0">
                <a:latin typeface="Comic Sans MS" panose="030F0702030302020204" pitchFamily="66" charset="0"/>
              </a:rPr>
              <a:t>meals data (cont.) 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0167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8194" y="648055"/>
            <a:ext cx="8911687" cy="1280890"/>
          </a:xfrm>
        </p:spPr>
        <p:txBody>
          <a:bodyPr/>
          <a:lstStyle/>
          <a:p>
            <a:r>
              <a:rPr lang="en-US" dirty="0">
                <a:latin typeface="Comic Sans MS" panose="030F0702030302020204" pitchFamily="66" charset="0"/>
              </a:rPr>
              <a:t>R</a:t>
            </a:r>
            <a:r>
              <a:rPr lang="en-US" dirty="0" smtClean="0">
                <a:latin typeface="Comic Sans MS" panose="030F0702030302020204" pitchFamily="66" charset="0"/>
              </a:rPr>
              <a:t>easons </a:t>
            </a:r>
            <a:r>
              <a:rPr lang="en-US" dirty="0" smtClean="0">
                <a:latin typeface="Comic Sans MS" panose="030F0702030302020204" pitchFamily="66" charset="0"/>
              </a:rPr>
              <a:t>for low parental engagement: </a:t>
            </a:r>
            <a:endParaRPr lang="en-US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8194" y="2075262"/>
            <a:ext cx="8915400" cy="665871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-</a:t>
            </a:r>
            <a:r>
              <a:rPr lang="en-GB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L</a:t>
            </a:r>
            <a:r>
              <a:rPr lang="en-GB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ow 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aspirations for themselves and their </a:t>
            </a:r>
            <a:r>
              <a:rPr lang="en-GB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children. </a:t>
            </a:r>
            <a:endParaRPr lang="en-US" dirty="0" smtClean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248194" y="3577268"/>
            <a:ext cx="9597435" cy="6658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- Own 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negative </a:t>
            </a:r>
            <a:r>
              <a:rPr lang="en-GB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experience 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of school that results in disaffection, low self-esteem and fear of </a:t>
            </a:r>
            <a:r>
              <a:rPr lang="en-GB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school.</a:t>
            </a:r>
            <a:endParaRPr lang="en-US" dirty="0" smtClean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248194" y="269753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latin typeface="Comic Sans MS" panose="030F0702030302020204" pitchFamily="66" charset="0"/>
              </a:rPr>
              <a:t>-</a:t>
            </a:r>
            <a:r>
              <a:rPr lang="en-GB" dirty="0" smtClean="0">
                <a:latin typeface="Comic Sans MS" panose="030F0702030302020204" pitchFamily="66" charset="0"/>
              </a:rPr>
              <a:t> </a:t>
            </a:r>
            <a:r>
              <a:rPr lang="en-GB" dirty="0">
                <a:latin typeface="Comic Sans MS" panose="030F0702030302020204" pitchFamily="66" charset="0"/>
              </a:rPr>
              <a:t>P</a:t>
            </a:r>
            <a:r>
              <a:rPr lang="en-GB" dirty="0" smtClean="0">
                <a:latin typeface="Comic Sans MS" panose="030F0702030302020204" pitchFamily="66" charset="0"/>
              </a:rPr>
              <a:t>oor </a:t>
            </a:r>
            <a:r>
              <a:rPr lang="en-GB" dirty="0">
                <a:latin typeface="Comic Sans MS" panose="030F0702030302020204" pitchFamily="66" charset="0"/>
              </a:rPr>
              <a:t>key and basic skills that create personal barriers to their own </a:t>
            </a:r>
            <a:r>
              <a:rPr lang="en-GB" dirty="0" smtClean="0">
                <a:latin typeface="Comic Sans MS" panose="030F0702030302020204" pitchFamily="66" charset="0"/>
              </a:rPr>
              <a:t>learning</a:t>
            </a:r>
            <a:r>
              <a:rPr lang="en-GB" dirty="0" smtClean="0">
                <a:latin typeface="Comic Sans MS" panose="030F0702030302020204" pitchFamily="66" charset="0"/>
              </a:rPr>
              <a:t>. </a:t>
            </a:r>
            <a:endParaRPr lang="en-US" dirty="0">
              <a:latin typeface="Comic Sans MS" panose="030F0702030302020204" pitchFamily="66" charset="0"/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392264" y="4434447"/>
            <a:ext cx="8915400" cy="6658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 smtClean="0">
              <a:latin typeface="Comic Sans MS" panose="030F0702030302020204" pitchFamily="66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248194" y="444421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-</a:t>
            </a:r>
            <a:r>
              <a:rPr lang="en-GB" dirty="0" smtClean="0">
                <a:latin typeface="Comic Sans MS" panose="030F0702030302020204" pitchFamily="66" charset="0"/>
              </a:rPr>
              <a:t> </a:t>
            </a:r>
            <a:r>
              <a:rPr lang="en-GB" dirty="0">
                <a:latin typeface="Comic Sans MS" panose="030F0702030302020204" pitchFamily="66" charset="0"/>
              </a:rPr>
              <a:t>I</a:t>
            </a:r>
            <a:r>
              <a:rPr lang="en-GB" dirty="0" smtClean="0">
                <a:latin typeface="Comic Sans MS" panose="030F0702030302020204" pitchFamily="66" charset="0"/>
              </a:rPr>
              <a:t>nability </a:t>
            </a:r>
            <a:r>
              <a:rPr lang="en-GB" dirty="0">
                <a:latin typeface="Comic Sans MS" panose="030F0702030302020204" pitchFamily="66" charset="0"/>
              </a:rPr>
              <a:t>to help, for example with homework as children get older and work becomes more </a:t>
            </a:r>
            <a:r>
              <a:rPr lang="en-GB" dirty="0" smtClean="0">
                <a:latin typeface="Comic Sans MS" panose="030F0702030302020204" pitchFamily="66" charset="0"/>
              </a:rPr>
              <a:t>advanced. </a:t>
            </a:r>
            <a:endParaRPr lang="en-US" dirty="0">
              <a:latin typeface="Comic Sans MS" panose="030F0702030302020204" pitchFamily="66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248194" y="5291626"/>
            <a:ext cx="39982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Comic Sans MS" panose="030F0702030302020204" pitchFamily="66" charset="0"/>
              </a:rPr>
              <a:t>-</a:t>
            </a:r>
            <a:r>
              <a:rPr lang="en-US" dirty="0" smtClean="0">
                <a:latin typeface="Comic Sans MS" panose="030F0702030302020204" pitchFamily="66" charset="0"/>
              </a:rPr>
              <a:t> </a:t>
            </a:r>
            <a:r>
              <a:rPr lang="en-US" dirty="0">
                <a:latin typeface="Comic Sans MS" panose="030F0702030302020204" pitchFamily="66" charset="0"/>
              </a:rPr>
              <a:t>C</a:t>
            </a:r>
            <a:r>
              <a:rPr lang="en-US" dirty="0" smtClean="0">
                <a:latin typeface="Comic Sans MS" panose="030F0702030302020204" pitchFamily="66" charset="0"/>
              </a:rPr>
              <a:t>ultural </a:t>
            </a:r>
            <a:r>
              <a:rPr lang="en-US" dirty="0">
                <a:latin typeface="Comic Sans MS" panose="030F0702030302020204" pitchFamily="66" charset="0"/>
              </a:rPr>
              <a:t>and language </a:t>
            </a:r>
            <a:r>
              <a:rPr lang="en-US" dirty="0" smtClean="0">
                <a:latin typeface="Comic Sans MS" panose="030F0702030302020204" pitchFamily="66" charset="0"/>
              </a:rPr>
              <a:t>differences.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596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0"/>
            <a:ext cx="8911687" cy="1280890"/>
          </a:xfrm>
        </p:spPr>
        <p:txBody>
          <a:bodyPr/>
          <a:lstStyle/>
          <a:p>
            <a:r>
              <a:rPr lang="en-US" dirty="0" smtClean="0">
                <a:latin typeface="Comic Sans MS" panose="030F0702030302020204" pitchFamily="66" charset="0"/>
              </a:rPr>
              <a:t>Adverse Childhood Experiences </a:t>
            </a:r>
            <a:endParaRPr lang="en-US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25" y="710718"/>
            <a:ext cx="7848032" cy="5886025"/>
          </a:xfrm>
        </p:spPr>
      </p:pic>
      <p:sp>
        <p:nvSpPr>
          <p:cNvPr id="3" name="TextBox 2"/>
          <p:cNvSpPr txBox="1"/>
          <p:nvPr/>
        </p:nvSpPr>
        <p:spPr>
          <a:xfrm>
            <a:off x="10440957" y="6488668"/>
            <a:ext cx="1705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Calvo</a:t>
            </a:r>
            <a:r>
              <a:rPr lang="en-US" dirty="0" smtClean="0"/>
              <a:t>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3653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91" r="-656" b="64158"/>
          <a:stretch/>
        </p:blipFill>
        <p:spPr>
          <a:xfrm>
            <a:off x="2479751" y="1825096"/>
            <a:ext cx="7341428" cy="2926080"/>
          </a:xfrm>
        </p:spPr>
      </p:pic>
      <p:sp>
        <p:nvSpPr>
          <p:cNvPr id="2" name="TextBox 1"/>
          <p:cNvSpPr txBox="1"/>
          <p:nvPr/>
        </p:nvSpPr>
        <p:spPr>
          <a:xfrm>
            <a:off x="8925636" y="6211669"/>
            <a:ext cx="4763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(Digital Education Resource Archive(DERA), 2015)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542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5189" y="638869"/>
            <a:ext cx="3558880" cy="688291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Comic Sans MS" panose="030F0702030302020204" pitchFamily="66" charset="0"/>
              </a:rPr>
              <a:t>Four </a:t>
            </a:r>
            <a:r>
              <a:rPr lang="en-US" dirty="0">
                <a:latin typeface="Comic Sans MS" panose="030F0702030302020204" pitchFamily="66" charset="0"/>
              </a:rPr>
              <a:t>c</a:t>
            </a:r>
            <a:r>
              <a:rPr lang="en-US" dirty="0" smtClean="0">
                <a:latin typeface="Comic Sans MS" panose="030F0702030302020204" pitchFamily="66" charset="0"/>
              </a:rPr>
              <a:t>ore </a:t>
            </a:r>
            <a:r>
              <a:rPr lang="en-US" dirty="0" smtClean="0">
                <a:latin typeface="Comic Sans MS" panose="030F0702030302020204" pitchFamily="66" charset="0"/>
              </a:rPr>
              <a:t>a</a:t>
            </a:r>
            <a:r>
              <a:rPr lang="en-US" dirty="0" smtClean="0">
                <a:latin typeface="Comic Sans MS" panose="030F0702030302020204" pitchFamily="66" charset="0"/>
              </a:rPr>
              <a:t>ims </a:t>
            </a:r>
            <a:endParaRPr lang="en-US" dirty="0">
              <a:latin typeface="Comic Sans MS" panose="030F0702030302020204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940490" y="3643952"/>
            <a:ext cx="21082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All children will be: </a:t>
            </a:r>
            <a:endParaRPr lang="en-US" sz="2800" dirty="0"/>
          </a:p>
        </p:txBody>
      </p:sp>
      <p:sp>
        <p:nvSpPr>
          <p:cNvPr id="15" name="TextBox 14"/>
          <p:cNvSpPr txBox="1"/>
          <p:nvPr/>
        </p:nvSpPr>
        <p:spPr>
          <a:xfrm>
            <a:off x="7929349" y="2702803"/>
            <a:ext cx="3671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ambitious, capable </a:t>
            </a:r>
            <a:r>
              <a:rPr lang="en-GB" sz="2000" dirty="0" smtClean="0"/>
              <a:t>learners</a:t>
            </a:r>
            <a:endParaRPr lang="en-US" sz="2000" dirty="0"/>
          </a:p>
        </p:txBody>
      </p:sp>
      <p:sp>
        <p:nvSpPr>
          <p:cNvPr id="17" name="TextBox 16"/>
          <p:cNvSpPr txBox="1"/>
          <p:nvPr/>
        </p:nvSpPr>
        <p:spPr>
          <a:xfrm>
            <a:off x="7342530" y="5334297"/>
            <a:ext cx="3971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enterprising, creative contributors 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85599" y="5416561"/>
            <a:ext cx="338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ethical, informed </a:t>
            </a:r>
            <a:r>
              <a:rPr lang="en-US" dirty="0" smtClean="0"/>
              <a:t>citizens.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887970" y="2560011"/>
            <a:ext cx="3593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healthy, conﬁdent </a:t>
            </a:r>
            <a:r>
              <a:rPr lang="en-US" dirty="0" smtClean="0"/>
              <a:t>individuals. 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809832" y="2438606"/>
            <a:ext cx="3671248" cy="664307"/>
          </a:xfrm>
          <a:prstGeom prst="round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ight Arrow 2"/>
          <p:cNvSpPr/>
          <p:nvPr/>
        </p:nvSpPr>
        <p:spPr>
          <a:xfrm rot="19944005">
            <a:off x="6972301" y="2926070"/>
            <a:ext cx="1033512" cy="4200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Arrow 22"/>
          <p:cNvSpPr/>
          <p:nvPr/>
        </p:nvSpPr>
        <p:spPr>
          <a:xfrm rot="2618256">
            <a:off x="6799360" y="4870150"/>
            <a:ext cx="741875" cy="4200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Arrow 23"/>
          <p:cNvSpPr/>
          <p:nvPr/>
        </p:nvSpPr>
        <p:spPr>
          <a:xfrm rot="9207143">
            <a:off x="3921505" y="4793504"/>
            <a:ext cx="1148522" cy="4200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ight Arrow 24"/>
          <p:cNvSpPr/>
          <p:nvPr/>
        </p:nvSpPr>
        <p:spPr>
          <a:xfrm rot="13383081">
            <a:off x="4290420" y="2812202"/>
            <a:ext cx="796477" cy="4200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ounded Rectangle 5"/>
          <p:cNvSpPr/>
          <p:nvPr/>
        </p:nvSpPr>
        <p:spPr>
          <a:xfrm>
            <a:off x="4940490" y="3213022"/>
            <a:ext cx="2108278" cy="1682987"/>
          </a:xfrm>
          <a:prstGeom prst="roundRect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ounded Rectangle 25"/>
          <p:cNvSpPr/>
          <p:nvPr/>
        </p:nvSpPr>
        <p:spPr>
          <a:xfrm>
            <a:off x="398994" y="5269074"/>
            <a:ext cx="3671248" cy="664307"/>
          </a:xfrm>
          <a:prstGeom prst="round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ounded Rectangle 26"/>
          <p:cNvSpPr/>
          <p:nvPr/>
        </p:nvSpPr>
        <p:spPr>
          <a:xfrm>
            <a:off x="7950855" y="2596890"/>
            <a:ext cx="3671248" cy="664307"/>
          </a:xfrm>
          <a:prstGeom prst="round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ounded Rectangle 27"/>
          <p:cNvSpPr/>
          <p:nvPr/>
        </p:nvSpPr>
        <p:spPr>
          <a:xfrm>
            <a:off x="7401628" y="5218552"/>
            <a:ext cx="3803184" cy="664307"/>
          </a:xfrm>
          <a:prstGeom prst="round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8482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5034" t="779" r="12786" b="2222"/>
          <a:stretch/>
        </p:blipFill>
        <p:spPr>
          <a:xfrm>
            <a:off x="4312693" y="1163095"/>
            <a:ext cx="6701050" cy="506301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8930185" y="6488668"/>
            <a:ext cx="3261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(Welsh Government, 2019)</a:t>
            </a:r>
            <a:endParaRPr lang="en-US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528548" y="343524"/>
            <a:ext cx="9908275" cy="688291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latin typeface="Comic Sans MS" panose="030F0702030302020204" pitchFamily="66" charset="0"/>
              </a:rPr>
              <a:t>Professional standards for teaching and leadership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157036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986" y="324395"/>
            <a:ext cx="5150894" cy="342051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7111" y="2913017"/>
            <a:ext cx="5499198" cy="3667097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165075" y="392634"/>
            <a:ext cx="455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(Progressive early </a:t>
            </a:r>
          </a:p>
          <a:p>
            <a:r>
              <a:rPr lang="en-US" dirty="0" smtClean="0"/>
              <a:t>childhood, 2010)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893326" y="5825573"/>
            <a:ext cx="2743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 smtClean="0"/>
              <a:t>(National </a:t>
            </a:r>
          </a:p>
          <a:p>
            <a:pPr algn="r"/>
            <a:r>
              <a:rPr lang="en-US" dirty="0" smtClean="0"/>
              <a:t>Geographic,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205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3958" y="346468"/>
            <a:ext cx="3453034" cy="918087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Comic Sans MS" panose="030F0702030302020204" pitchFamily="66" charset="0"/>
              </a:rPr>
              <a:t>Reference list</a:t>
            </a:r>
            <a:endParaRPr lang="en-US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8950" y="1264555"/>
            <a:ext cx="11183050" cy="6472158"/>
          </a:xfrm>
        </p:spPr>
        <p:txBody>
          <a:bodyPr>
            <a:noAutofit/>
          </a:bodyPr>
          <a:lstStyle/>
          <a:p>
            <a:r>
              <a:rPr lang="en-US" sz="1200" dirty="0">
                <a:latin typeface="Comic Sans MS" panose="030F0702030302020204" pitchFamily="66" charset="0"/>
              </a:rPr>
              <a:t>ACEs Connections (2017) </a:t>
            </a:r>
            <a:r>
              <a:rPr lang="en-US" sz="1200" i="1" dirty="0">
                <a:latin typeface="Comic Sans MS" panose="030F0702030302020204" pitchFamily="66" charset="0"/>
              </a:rPr>
              <a:t>The 70-30 campaign. </a:t>
            </a:r>
            <a:r>
              <a:rPr lang="en-US" sz="1200" dirty="0">
                <a:latin typeface="Comic Sans MS" panose="030F0702030302020204" pitchFamily="66" charset="0"/>
              </a:rPr>
              <a:t>Available at: </a:t>
            </a:r>
            <a:r>
              <a:rPr lang="en-US" sz="1200" u="sng" dirty="0">
                <a:latin typeface="Comic Sans MS" panose="030F0702030302020204" pitchFamily="66" charset="0"/>
                <a:hlinkClick r:id="rId2"/>
              </a:rPr>
              <a:t>https://www.acesconnection.com/blog/the-70-30-campaign?sort=popular</a:t>
            </a:r>
            <a:r>
              <a:rPr lang="en-US" sz="1200" dirty="0">
                <a:latin typeface="Comic Sans MS" panose="030F0702030302020204" pitchFamily="66" charset="0"/>
              </a:rPr>
              <a:t> (Accessed: 6</a:t>
            </a:r>
            <a:r>
              <a:rPr lang="en-US" sz="1200" baseline="30000" dirty="0">
                <a:latin typeface="Comic Sans MS" panose="030F0702030302020204" pitchFamily="66" charset="0"/>
              </a:rPr>
              <a:t>th</a:t>
            </a:r>
            <a:r>
              <a:rPr lang="en-US" sz="1200" dirty="0">
                <a:latin typeface="Comic Sans MS" panose="030F0702030302020204" pitchFamily="66" charset="0"/>
              </a:rPr>
              <a:t> January 2020). </a:t>
            </a:r>
          </a:p>
          <a:p>
            <a:r>
              <a:rPr lang="en-US" sz="1200" dirty="0" err="1">
                <a:latin typeface="Comic Sans MS" panose="030F0702030302020204" pitchFamily="66" charset="0"/>
              </a:rPr>
              <a:t>Bilton</a:t>
            </a:r>
            <a:r>
              <a:rPr lang="en-US" sz="1200" dirty="0">
                <a:latin typeface="Comic Sans MS" panose="030F0702030302020204" pitchFamily="66" charset="0"/>
              </a:rPr>
              <a:t>, H. (2010) </a:t>
            </a:r>
            <a:r>
              <a:rPr lang="en-US" sz="1200" i="1" dirty="0">
                <a:latin typeface="Comic Sans MS" panose="030F0702030302020204" pitchFamily="66" charset="0"/>
              </a:rPr>
              <a:t>Outdoor learning in the early years : Management and innovation</a:t>
            </a:r>
            <a:r>
              <a:rPr lang="en-US" sz="1200" dirty="0">
                <a:latin typeface="Comic Sans MS" panose="030F0702030302020204" pitchFamily="66" charset="0"/>
              </a:rPr>
              <a:t> 3rd ed. London: Routledge.</a:t>
            </a:r>
          </a:p>
          <a:p>
            <a:r>
              <a:rPr lang="en-US" sz="1200" dirty="0" err="1">
                <a:latin typeface="Comic Sans MS" panose="030F0702030302020204" pitchFamily="66" charset="0"/>
              </a:rPr>
              <a:t>Calvo</a:t>
            </a:r>
            <a:r>
              <a:rPr lang="en-US" sz="1200" dirty="0">
                <a:latin typeface="Comic Sans MS" panose="030F0702030302020204" pitchFamily="66" charset="0"/>
              </a:rPr>
              <a:t>, S. (2017) </a:t>
            </a:r>
            <a:r>
              <a:rPr lang="en-US" sz="1200" i="1" dirty="0">
                <a:latin typeface="Comic Sans MS" panose="030F0702030302020204" pitchFamily="66" charset="0"/>
              </a:rPr>
              <a:t>The 70-30 campaign </a:t>
            </a:r>
            <a:r>
              <a:rPr lang="en-US" sz="1200" dirty="0">
                <a:latin typeface="Comic Sans MS" panose="030F0702030302020204" pitchFamily="66" charset="0"/>
              </a:rPr>
              <a:t>[Illustration]. Available at: </a:t>
            </a:r>
            <a:r>
              <a:rPr lang="en-US" sz="1200" u="sng" dirty="0">
                <a:latin typeface="Comic Sans MS" panose="030F0702030302020204" pitchFamily="66" charset="0"/>
                <a:hlinkClick r:id="rId3"/>
              </a:rPr>
              <a:t>https://www.acesconnection.com/fileSendAction/fcType/0/fcOid/469123180467577770/filePointer/469123180467577809/fodoid/469123180467577803/imageType/LARGE/inlineImage/true/Adverse%20Childhood%20Experiences%201.png</a:t>
            </a:r>
            <a:r>
              <a:rPr lang="en-US" sz="1200" dirty="0">
                <a:latin typeface="Comic Sans MS" panose="030F0702030302020204" pitchFamily="66" charset="0"/>
              </a:rPr>
              <a:t> (Accessed: 7</a:t>
            </a:r>
            <a:r>
              <a:rPr lang="en-US" sz="1200" baseline="30000" dirty="0">
                <a:latin typeface="Comic Sans MS" panose="030F0702030302020204" pitchFamily="66" charset="0"/>
              </a:rPr>
              <a:t>th</a:t>
            </a:r>
            <a:r>
              <a:rPr lang="en-US" sz="1200" dirty="0">
                <a:latin typeface="Comic Sans MS" panose="030F0702030302020204" pitchFamily="66" charset="0"/>
              </a:rPr>
              <a:t> January 2020). </a:t>
            </a:r>
          </a:p>
          <a:p>
            <a:r>
              <a:rPr lang="en-US" sz="1200" dirty="0">
                <a:latin typeface="Comic Sans MS" panose="030F0702030302020204" pitchFamily="66" charset="0"/>
              </a:rPr>
              <a:t>Digital Education Resource Archive (DERA) (2015) </a:t>
            </a:r>
            <a:r>
              <a:rPr lang="en-US" sz="1200" i="1" dirty="0">
                <a:latin typeface="Comic Sans MS" panose="030F0702030302020204" pitchFamily="66" charset="0"/>
              </a:rPr>
              <a:t>Successful Futures: </a:t>
            </a:r>
            <a:r>
              <a:rPr lang="en-GB" sz="1200" i="1" dirty="0">
                <a:latin typeface="Comic Sans MS" panose="030F0702030302020204" pitchFamily="66" charset="0"/>
              </a:rPr>
              <a:t>independent review of curriculum and assessment arrangements in Wales : February 2015</a:t>
            </a:r>
            <a:r>
              <a:rPr lang="en-GB" sz="1200" dirty="0">
                <a:latin typeface="Comic Sans MS" panose="030F0702030302020204" pitchFamily="66" charset="0"/>
              </a:rPr>
              <a:t> [logo]. Available at: </a:t>
            </a:r>
            <a:r>
              <a:rPr lang="en-GB" sz="1200" u="sng" dirty="0">
                <a:latin typeface="Comic Sans MS" panose="030F0702030302020204" pitchFamily="66" charset="0"/>
                <a:hlinkClick r:id="rId4"/>
              </a:rPr>
              <a:t>https://dera.ioe.ac.uk/22165/</a:t>
            </a:r>
            <a:r>
              <a:rPr lang="en-GB" sz="1200" dirty="0">
                <a:latin typeface="Comic Sans MS" panose="030F0702030302020204" pitchFamily="66" charset="0"/>
              </a:rPr>
              <a:t> (Accessed: 6</a:t>
            </a:r>
            <a:r>
              <a:rPr lang="en-GB" sz="1200" baseline="30000" dirty="0">
                <a:latin typeface="Comic Sans MS" panose="030F0702030302020204" pitchFamily="66" charset="0"/>
              </a:rPr>
              <a:t>th</a:t>
            </a:r>
            <a:r>
              <a:rPr lang="en-GB" sz="1200" dirty="0">
                <a:latin typeface="Comic Sans MS" panose="030F0702030302020204" pitchFamily="66" charset="0"/>
              </a:rPr>
              <a:t> January 2020).</a:t>
            </a:r>
            <a:endParaRPr lang="en-US" sz="1200" dirty="0">
              <a:latin typeface="Comic Sans MS" panose="030F0702030302020204" pitchFamily="66" charset="0"/>
            </a:endParaRPr>
          </a:p>
          <a:p>
            <a:r>
              <a:rPr lang="en-US" sz="1200" dirty="0">
                <a:latin typeface="Comic Sans MS" panose="030F0702030302020204" pitchFamily="66" charset="0"/>
              </a:rPr>
              <a:t>Education Workforce Council (2015) </a:t>
            </a:r>
            <a:r>
              <a:rPr lang="en-US" sz="1200" i="1">
                <a:latin typeface="Comic Sans MS" panose="030F0702030302020204" pitchFamily="66" charset="0"/>
              </a:rPr>
              <a:t>Graham </a:t>
            </a:r>
            <a:r>
              <a:rPr lang="en-US" sz="1200" i="1" smtClean="0">
                <a:latin typeface="Comic Sans MS" panose="030F0702030302020204" pitchFamily="66" charset="0"/>
              </a:rPr>
              <a:t>Donaldson-Successful </a:t>
            </a:r>
            <a:r>
              <a:rPr lang="en-US" sz="1200" i="1" dirty="0">
                <a:latin typeface="Comic Sans MS" panose="030F0702030302020204" pitchFamily="66" charset="0"/>
              </a:rPr>
              <a:t>Futures. </a:t>
            </a:r>
            <a:r>
              <a:rPr lang="en-US" sz="1200" dirty="0">
                <a:latin typeface="Comic Sans MS" panose="030F0702030302020204" pitchFamily="66" charset="0"/>
              </a:rPr>
              <a:t>Available at: </a:t>
            </a:r>
            <a:r>
              <a:rPr lang="en-US" sz="1200" u="sng" dirty="0">
                <a:latin typeface="Comic Sans MS" panose="030F0702030302020204" pitchFamily="66" charset="0"/>
                <a:hlinkClick r:id="rId5"/>
              </a:rPr>
              <a:t>https://www.ewc.wales/site/index.php/en/about/staff-room/son-archive/43-english/about/blog-archive/91-graham-donaldson-successful-futures</a:t>
            </a:r>
            <a:r>
              <a:rPr lang="en-US" sz="1200" dirty="0">
                <a:latin typeface="Comic Sans MS" panose="030F0702030302020204" pitchFamily="66" charset="0"/>
              </a:rPr>
              <a:t> (Accessed:7th January 2020). </a:t>
            </a:r>
          </a:p>
          <a:p>
            <a:r>
              <a:rPr lang="en-US" sz="1200" dirty="0">
                <a:latin typeface="Comic Sans MS" panose="030F0702030302020204" pitchFamily="66" charset="0"/>
              </a:rPr>
              <a:t>Elsa Support (2020) </a:t>
            </a:r>
            <a:r>
              <a:rPr lang="en-US" sz="1200" i="1" dirty="0">
                <a:latin typeface="Comic Sans MS" panose="030F0702030302020204" pitchFamily="66" charset="0"/>
              </a:rPr>
              <a:t>About us. </a:t>
            </a:r>
            <a:r>
              <a:rPr lang="en-US" sz="1200" dirty="0">
                <a:latin typeface="Comic Sans MS" panose="030F0702030302020204" pitchFamily="66" charset="0"/>
              </a:rPr>
              <a:t>Available at: </a:t>
            </a:r>
            <a:r>
              <a:rPr lang="en-US" sz="1200" u="sng" dirty="0">
                <a:latin typeface="Comic Sans MS" panose="030F0702030302020204" pitchFamily="66" charset="0"/>
                <a:hlinkClick r:id="rId6"/>
              </a:rPr>
              <a:t>https://www.elsa-support.co.uk/about-elsa-support/</a:t>
            </a:r>
            <a:r>
              <a:rPr lang="en-US" sz="1200" dirty="0">
                <a:latin typeface="Comic Sans MS" panose="030F0702030302020204" pitchFamily="66" charset="0"/>
              </a:rPr>
              <a:t> (Accessed: 7</a:t>
            </a:r>
            <a:r>
              <a:rPr lang="en-US" sz="1200" baseline="30000" dirty="0">
                <a:latin typeface="Comic Sans MS" panose="030F0702030302020204" pitchFamily="66" charset="0"/>
              </a:rPr>
              <a:t>th</a:t>
            </a:r>
            <a:r>
              <a:rPr lang="en-US" sz="1200" dirty="0">
                <a:latin typeface="Comic Sans MS" panose="030F0702030302020204" pitchFamily="66" charset="0"/>
              </a:rPr>
              <a:t> January 2020).</a:t>
            </a:r>
          </a:p>
          <a:p>
            <a:r>
              <a:rPr lang="en-GB" sz="1200" dirty="0">
                <a:latin typeface="Comic Sans MS" panose="030F0702030302020204" pitchFamily="66" charset="0"/>
              </a:rPr>
              <a:t>Estyn (2009) </a:t>
            </a:r>
            <a:r>
              <a:rPr lang="en-GB" sz="1200" i="1" dirty="0">
                <a:latin typeface="Comic Sans MS" panose="030F0702030302020204" pitchFamily="66" charset="0"/>
              </a:rPr>
              <a:t>Good Practice in parental involvement in Primary schools. </a:t>
            </a:r>
            <a:r>
              <a:rPr lang="en-GB" sz="1200" dirty="0">
                <a:latin typeface="Comic Sans MS" panose="030F0702030302020204" pitchFamily="66" charset="0"/>
              </a:rPr>
              <a:t>Available at: </a:t>
            </a:r>
            <a:r>
              <a:rPr lang="en-GB" sz="1200" u="sng" dirty="0">
                <a:latin typeface="Comic Sans MS" panose="030F0702030302020204" pitchFamily="66" charset="0"/>
                <a:hlinkClick r:id="rId7"/>
              </a:rPr>
              <a:t>https://www.estyn.gov.wales/sites/www.estyn.gov.wales/files/documents/Good%20practice%20in%20parental%20involvement%20in%20primary%20schools%20-%20April%202009.pdf</a:t>
            </a:r>
            <a:r>
              <a:rPr lang="en-GB" sz="1200" dirty="0">
                <a:latin typeface="Comic Sans MS" panose="030F0702030302020204" pitchFamily="66" charset="0"/>
              </a:rPr>
              <a:t> (Accessed: 6</a:t>
            </a:r>
            <a:r>
              <a:rPr lang="en-GB" sz="1200" baseline="30000" dirty="0">
                <a:latin typeface="Comic Sans MS" panose="030F0702030302020204" pitchFamily="66" charset="0"/>
              </a:rPr>
              <a:t>th</a:t>
            </a:r>
            <a:r>
              <a:rPr lang="en-GB" sz="1200" dirty="0">
                <a:latin typeface="Comic Sans MS" panose="030F0702030302020204" pitchFamily="66" charset="0"/>
              </a:rPr>
              <a:t> January 2020). </a:t>
            </a:r>
            <a:endParaRPr lang="en-US" sz="1200" dirty="0">
              <a:latin typeface="Comic Sans MS" panose="030F0702030302020204" pitchFamily="66" charset="0"/>
            </a:endParaRPr>
          </a:p>
          <a:p>
            <a:r>
              <a:rPr lang="en-GB" sz="1200" dirty="0">
                <a:latin typeface="Comic Sans MS" panose="030F0702030302020204" pitchFamily="66" charset="0"/>
              </a:rPr>
              <a:t>Hill, N. et al. (2018) ‘Adolescents’ Perceptions of the Economy: Its Association with Academic Engagement and the Role of School-Based and Parental Relationships’, </a:t>
            </a:r>
            <a:r>
              <a:rPr lang="en-GB" sz="1200" i="1" dirty="0">
                <a:latin typeface="Comic Sans MS" panose="030F0702030302020204" pitchFamily="66" charset="0"/>
              </a:rPr>
              <a:t>Journal of Youth &amp; Adolescence,</a:t>
            </a:r>
            <a:r>
              <a:rPr lang="en-GB" sz="1200" dirty="0">
                <a:latin typeface="Comic Sans MS" panose="030F0702030302020204" pitchFamily="66" charset="0"/>
              </a:rPr>
              <a:t> </a:t>
            </a:r>
            <a:r>
              <a:rPr lang="en-GB" sz="1200" i="1" dirty="0">
                <a:latin typeface="Comic Sans MS" panose="030F0702030302020204" pitchFamily="66" charset="0"/>
              </a:rPr>
              <a:t>47</a:t>
            </a:r>
            <a:r>
              <a:rPr lang="en-GB" sz="1200" dirty="0">
                <a:latin typeface="Comic Sans MS" panose="030F0702030302020204" pitchFamily="66" charset="0"/>
              </a:rPr>
              <a:t>(5), pp. 895-916. Accessed: 6</a:t>
            </a:r>
            <a:r>
              <a:rPr lang="en-GB" sz="1200" baseline="30000" dirty="0">
                <a:latin typeface="Comic Sans MS" panose="030F0702030302020204" pitchFamily="66" charset="0"/>
              </a:rPr>
              <a:t>th</a:t>
            </a:r>
            <a:r>
              <a:rPr lang="en-GB" sz="1200" dirty="0">
                <a:latin typeface="Comic Sans MS" panose="030F0702030302020204" pitchFamily="66" charset="0"/>
              </a:rPr>
              <a:t> January 2019. URL: </a:t>
            </a:r>
            <a:r>
              <a:rPr lang="en-GB" sz="1200" u="sng" dirty="0">
                <a:latin typeface="Comic Sans MS" panose="030F0702030302020204" pitchFamily="66" charset="0"/>
                <a:hlinkClick r:id="rId8"/>
              </a:rPr>
              <a:t>https://link-springer-com.ezproxy.uwtsd.ac.uk/article/10.1007/s10964-017-0802-5</a:t>
            </a:r>
            <a:r>
              <a:rPr lang="en-GB" sz="1200" dirty="0">
                <a:latin typeface="Comic Sans MS" panose="030F0702030302020204" pitchFamily="66" charset="0"/>
              </a:rPr>
              <a:t> </a:t>
            </a:r>
            <a:endParaRPr lang="en-US" sz="1200" dirty="0">
              <a:latin typeface="Comic Sans MS" panose="030F0702030302020204" pitchFamily="66" charset="0"/>
            </a:endParaRPr>
          </a:p>
          <a:p>
            <a:r>
              <a:rPr lang="en-US" sz="1200" dirty="0">
                <a:latin typeface="Comic Sans MS" panose="030F0702030302020204" pitchFamily="66" charset="0"/>
              </a:rPr>
              <a:t>National Geographic (2018) </a:t>
            </a:r>
            <a:r>
              <a:rPr lang="en-GB" sz="1200" i="1" dirty="0">
                <a:latin typeface="Comic Sans MS" panose="030F0702030302020204" pitchFamily="66" charset="0"/>
              </a:rPr>
              <a:t>Dirt is Good: Why the Outdoors is the World's Greatest Playground </a:t>
            </a:r>
            <a:r>
              <a:rPr lang="en-GB" sz="1200" dirty="0">
                <a:latin typeface="Comic Sans MS" panose="030F0702030302020204" pitchFamily="66" charset="0"/>
              </a:rPr>
              <a:t>[photograph]. Available at: </a:t>
            </a:r>
            <a:r>
              <a:rPr lang="en-GB" sz="1200" u="sng" dirty="0">
                <a:latin typeface="Comic Sans MS" panose="030F0702030302020204" pitchFamily="66" charset="0"/>
                <a:hlinkClick r:id="rId9"/>
              </a:rPr>
              <a:t>https://www.nationalgeographic.com/news/2018/05/sponsor-content-outdoors-worlds-greatest-playground/</a:t>
            </a:r>
            <a:r>
              <a:rPr lang="en-GB" sz="1200" dirty="0">
                <a:latin typeface="Comic Sans MS" panose="030F0702030302020204" pitchFamily="66" charset="0"/>
              </a:rPr>
              <a:t> (Accessed: 6</a:t>
            </a:r>
            <a:r>
              <a:rPr lang="en-GB" sz="1200" baseline="30000" dirty="0">
                <a:latin typeface="Comic Sans MS" panose="030F0702030302020204" pitchFamily="66" charset="0"/>
              </a:rPr>
              <a:t>th</a:t>
            </a:r>
            <a:r>
              <a:rPr lang="en-GB" sz="1200" dirty="0">
                <a:latin typeface="Comic Sans MS" panose="030F0702030302020204" pitchFamily="66" charset="0"/>
              </a:rPr>
              <a:t> January 2020). </a:t>
            </a:r>
            <a:endParaRPr lang="en-US" sz="1200" dirty="0">
              <a:latin typeface="Comic Sans MS" panose="030F0702030302020204" pitchFamily="66" charset="0"/>
            </a:endParaRPr>
          </a:p>
          <a:p>
            <a:r>
              <a:rPr lang="en-US" sz="1200" dirty="0">
                <a:latin typeface="Comic Sans MS" panose="030F0702030302020204" pitchFamily="66" charset="0"/>
              </a:rPr>
              <a:t>Progressive early childhood (2010) </a:t>
            </a:r>
            <a:r>
              <a:rPr lang="en-US" sz="1200" i="1" dirty="0">
                <a:latin typeface="Comic Sans MS" panose="030F0702030302020204" pitchFamily="66" charset="0"/>
              </a:rPr>
              <a:t>Tips for creating inspiring outdoor play </a:t>
            </a:r>
            <a:r>
              <a:rPr lang="en-US" sz="1200" dirty="0">
                <a:latin typeface="Comic Sans MS" panose="030F0702030302020204" pitchFamily="66" charset="0"/>
              </a:rPr>
              <a:t>[photo]. Available at: </a:t>
            </a:r>
            <a:r>
              <a:rPr lang="en-US" sz="1200" u="sng" dirty="0">
                <a:latin typeface="Comic Sans MS" panose="030F0702030302020204" pitchFamily="66" charset="0"/>
                <a:hlinkClick r:id="rId10"/>
              </a:rPr>
              <a:t>http://progressiveearlychildhoodeducation.blogspot.com/2010/04/8-tips-for-creating-inspiring-outdoor.html</a:t>
            </a:r>
            <a:r>
              <a:rPr lang="en-US" sz="1200" dirty="0">
                <a:latin typeface="Comic Sans MS" panose="030F0702030302020204" pitchFamily="66" charset="0"/>
              </a:rPr>
              <a:t> (Accessed: 7</a:t>
            </a:r>
            <a:r>
              <a:rPr lang="en-US" sz="1200" baseline="30000" dirty="0">
                <a:latin typeface="Comic Sans MS" panose="030F0702030302020204" pitchFamily="66" charset="0"/>
              </a:rPr>
              <a:t>th</a:t>
            </a:r>
            <a:r>
              <a:rPr lang="en-US" sz="1200" dirty="0">
                <a:latin typeface="Comic Sans MS" panose="030F0702030302020204" pitchFamily="66" charset="0"/>
              </a:rPr>
              <a:t> January 2020).</a:t>
            </a:r>
          </a:p>
          <a:p>
            <a:r>
              <a:rPr lang="en-GB" sz="1200" dirty="0" err="1">
                <a:latin typeface="Comic Sans MS" panose="030F0702030302020204" pitchFamily="66" charset="0"/>
              </a:rPr>
              <a:t>Rydenberg</a:t>
            </a:r>
            <a:r>
              <a:rPr lang="en-GB" sz="1200">
                <a:latin typeface="Comic Sans MS" panose="030F0702030302020204" pitchFamily="66" charset="0"/>
              </a:rPr>
              <a:t>, </a:t>
            </a:r>
            <a:r>
              <a:rPr lang="en-GB" sz="1200" smtClean="0">
                <a:latin typeface="Comic Sans MS" panose="030F0702030302020204" pitchFamily="66" charset="0"/>
              </a:rPr>
              <a:t>E., </a:t>
            </a:r>
            <a:r>
              <a:rPr lang="en-GB" sz="1200" dirty="0">
                <a:latin typeface="Comic Sans MS" panose="030F0702030302020204" pitchFamily="66" charset="0"/>
              </a:rPr>
              <a:t>Deans, J. and Liang, R. (2019) ‘Parents and Children's Coping: Building Resilience and Wellbeing in the Early Years’, </a:t>
            </a:r>
            <a:r>
              <a:rPr lang="en-GB" sz="1200" i="1" dirty="0">
                <a:latin typeface="Comic Sans MS" panose="030F0702030302020204" pitchFamily="66" charset="0"/>
              </a:rPr>
              <a:t>Social Indicators Research,</a:t>
            </a:r>
            <a:r>
              <a:rPr lang="en-GB" sz="1200" dirty="0">
                <a:latin typeface="Comic Sans MS" panose="030F0702030302020204" pitchFamily="66" charset="0"/>
              </a:rPr>
              <a:t> </a:t>
            </a:r>
            <a:r>
              <a:rPr lang="en-GB" sz="1200" i="1" dirty="0">
                <a:latin typeface="Comic Sans MS" panose="030F0702030302020204" pitchFamily="66" charset="0"/>
              </a:rPr>
              <a:t>145</a:t>
            </a:r>
            <a:r>
              <a:rPr lang="en-GB" sz="1200" dirty="0">
                <a:latin typeface="Comic Sans MS" panose="030F0702030302020204" pitchFamily="66" charset="0"/>
              </a:rPr>
              <a:t>(2), pp. 629-641. Accessed: 7</a:t>
            </a:r>
            <a:r>
              <a:rPr lang="en-GB" sz="1200" baseline="30000" dirty="0">
                <a:latin typeface="Comic Sans MS" panose="030F0702030302020204" pitchFamily="66" charset="0"/>
              </a:rPr>
              <a:t>th</a:t>
            </a:r>
            <a:r>
              <a:rPr lang="en-GB" sz="1200" dirty="0">
                <a:latin typeface="Comic Sans MS" panose="030F0702030302020204" pitchFamily="66" charset="0"/>
              </a:rPr>
              <a:t> January 2019. DOI: 10.1007/s11205-017-1752-8. </a:t>
            </a:r>
            <a:endParaRPr lang="en-US" sz="1200" dirty="0">
              <a:latin typeface="Comic Sans MS" panose="030F0702030302020204" pitchFamily="66" charset="0"/>
            </a:endParaRPr>
          </a:p>
          <a:p>
            <a:endParaRPr lang="en-US" sz="1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342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0310" y="1637731"/>
            <a:ext cx="10412791" cy="3616657"/>
          </a:xfrm>
        </p:spPr>
        <p:txBody>
          <a:bodyPr>
            <a:normAutofit/>
          </a:bodyPr>
          <a:lstStyle/>
          <a:p>
            <a:r>
              <a:rPr lang="en-GB" sz="1300" dirty="0" smtClean="0">
                <a:latin typeface="Comic Sans MS" panose="030F0702030302020204" pitchFamily="66" charset="0"/>
              </a:rPr>
              <a:t>Welsh Government (2014) </a:t>
            </a:r>
            <a:r>
              <a:rPr lang="en-GB" sz="1300" i="1" dirty="0" smtClean="0">
                <a:latin typeface="Comic Sans MS" panose="030F0702030302020204" pitchFamily="66" charset="0"/>
              </a:rPr>
              <a:t>State of the Nation 2014: Social Mobility and Child Poverty in Great Britain. </a:t>
            </a:r>
            <a:r>
              <a:rPr lang="en-GB" sz="1300" dirty="0" smtClean="0">
                <a:latin typeface="Comic Sans MS" panose="030F0702030302020204" pitchFamily="66" charset="0"/>
              </a:rPr>
              <a:t>Available at: </a:t>
            </a:r>
            <a:r>
              <a:rPr lang="en-GB" sz="1300" u="sng" dirty="0" smtClean="0">
                <a:latin typeface="Comic Sans MS" panose="030F0702030302020204" pitchFamily="66" charset="0"/>
                <a:hlinkClick r:id="rId2"/>
              </a:rPr>
              <a:t>https://assets.publishing.service.gov.uk/government/uploads/system/uploads/attachment_data/file/365765/State_of_Nation_2014_Main_Report.pdf</a:t>
            </a:r>
            <a:r>
              <a:rPr lang="en-GB" sz="1300" dirty="0" smtClean="0">
                <a:latin typeface="Comic Sans MS" panose="030F0702030302020204" pitchFamily="66" charset="0"/>
              </a:rPr>
              <a:t> (Accessed: 6</a:t>
            </a:r>
            <a:r>
              <a:rPr lang="en-GB" sz="1300" baseline="30000" dirty="0" smtClean="0">
                <a:latin typeface="Comic Sans MS" panose="030F0702030302020204" pitchFamily="66" charset="0"/>
              </a:rPr>
              <a:t>th</a:t>
            </a:r>
            <a:r>
              <a:rPr lang="en-GB" sz="1300" dirty="0" smtClean="0">
                <a:latin typeface="Comic Sans MS" panose="030F0702030302020204" pitchFamily="66" charset="0"/>
              </a:rPr>
              <a:t> January 2020). </a:t>
            </a:r>
            <a:endParaRPr lang="en-US" sz="1300" dirty="0" smtClean="0">
              <a:latin typeface="Comic Sans MS" panose="030F0702030302020204" pitchFamily="66" charset="0"/>
            </a:endParaRPr>
          </a:p>
          <a:p>
            <a:r>
              <a:rPr lang="en-US" sz="1300" dirty="0" smtClean="0">
                <a:latin typeface="Comic Sans MS" panose="030F0702030302020204" pitchFamily="66" charset="0"/>
              </a:rPr>
              <a:t>Welsh Government (2015) </a:t>
            </a:r>
            <a:r>
              <a:rPr lang="en-US" sz="1300" i="1" dirty="0" smtClean="0">
                <a:latin typeface="Comic Sans MS" panose="030F0702030302020204" pitchFamily="66" charset="0"/>
              </a:rPr>
              <a:t>Foundation Phase Framework. </a:t>
            </a:r>
            <a:r>
              <a:rPr lang="en-US" sz="1300" dirty="0" smtClean="0">
                <a:latin typeface="Comic Sans MS" panose="030F0702030302020204" pitchFamily="66" charset="0"/>
              </a:rPr>
              <a:t>Available at: </a:t>
            </a:r>
            <a:r>
              <a:rPr lang="en-US" sz="1300" u="sng" dirty="0" smtClean="0">
                <a:latin typeface="Comic Sans MS" panose="030F0702030302020204" pitchFamily="66" charset="0"/>
                <a:hlinkClick r:id="rId3"/>
              </a:rPr>
              <a:t>https://gov.wales/sites/default/files/publications/2018-02/foundation-phase-framework-revised-2015.pdf</a:t>
            </a:r>
            <a:r>
              <a:rPr lang="en-US" sz="1300" dirty="0" smtClean="0">
                <a:latin typeface="Comic Sans MS" panose="030F0702030302020204" pitchFamily="66" charset="0"/>
              </a:rPr>
              <a:t> (Accessed: 7</a:t>
            </a:r>
            <a:r>
              <a:rPr lang="en-US" sz="1300" baseline="30000" dirty="0" smtClean="0">
                <a:latin typeface="Comic Sans MS" panose="030F0702030302020204" pitchFamily="66" charset="0"/>
              </a:rPr>
              <a:t>th</a:t>
            </a:r>
            <a:r>
              <a:rPr lang="en-US" sz="1300" dirty="0" smtClean="0">
                <a:latin typeface="Comic Sans MS" panose="030F0702030302020204" pitchFamily="66" charset="0"/>
              </a:rPr>
              <a:t> January 2020).</a:t>
            </a:r>
          </a:p>
          <a:p>
            <a:r>
              <a:rPr lang="en-US" sz="1300" dirty="0" smtClean="0">
                <a:latin typeface="Comic Sans MS" panose="030F0702030302020204" pitchFamily="66" charset="0"/>
              </a:rPr>
              <a:t>Welsh Government (2019) </a:t>
            </a:r>
            <a:r>
              <a:rPr lang="en-US" sz="1300" i="1" dirty="0" smtClean="0">
                <a:latin typeface="Comic Sans MS" panose="030F0702030302020204" pitchFamily="66" charset="0"/>
              </a:rPr>
              <a:t>Professional standards </a:t>
            </a:r>
            <a:r>
              <a:rPr lang="en-US" sz="1300" dirty="0" smtClean="0">
                <a:latin typeface="Comic Sans MS" panose="030F0702030302020204" pitchFamily="66" charset="0"/>
              </a:rPr>
              <a:t>[video]. Available at: </a:t>
            </a:r>
            <a:r>
              <a:rPr lang="en-US" sz="1300" u="sng" dirty="0" smtClean="0">
                <a:latin typeface="Comic Sans MS" panose="030F0702030302020204" pitchFamily="66" charset="0"/>
                <a:hlinkClick r:id="rId4"/>
              </a:rPr>
              <a:t>https://hwb.gov.wales/professional-development/professional-standards</a:t>
            </a:r>
            <a:r>
              <a:rPr lang="en-US" sz="1300" dirty="0" smtClean="0">
                <a:latin typeface="Comic Sans MS" panose="030F0702030302020204" pitchFamily="66" charset="0"/>
              </a:rPr>
              <a:t> (Accessed: 6</a:t>
            </a:r>
            <a:r>
              <a:rPr lang="en-US" sz="1300" baseline="30000" dirty="0" smtClean="0">
                <a:latin typeface="Comic Sans MS" panose="030F0702030302020204" pitchFamily="66" charset="0"/>
              </a:rPr>
              <a:t>th</a:t>
            </a:r>
            <a:r>
              <a:rPr lang="en-US" sz="1300" dirty="0" smtClean="0">
                <a:latin typeface="Comic Sans MS" panose="030F0702030302020204" pitchFamily="66" charset="0"/>
              </a:rPr>
              <a:t> January 2020). </a:t>
            </a:r>
          </a:p>
          <a:p>
            <a:r>
              <a:rPr lang="en-US" sz="1300" dirty="0" smtClean="0">
                <a:latin typeface="Comic Sans MS" panose="030F0702030302020204" pitchFamily="66" charset="0"/>
              </a:rPr>
              <a:t>Welsh Government (2019) </a:t>
            </a:r>
            <a:r>
              <a:rPr lang="en-US" sz="1300" i="1" dirty="0" smtClean="0">
                <a:latin typeface="Comic Sans MS" panose="030F0702030302020204" pitchFamily="66" charset="0"/>
              </a:rPr>
              <a:t>Professional Standards. </a:t>
            </a:r>
            <a:r>
              <a:rPr lang="en-US" sz="1300" dirty="0" smtClean="0">
                <a:latin typeface="Comic Sans MS" panose="030F0702030302020204" pitchFamily="66" charset="0"/>
              </a:rPr>
              <a:t>Available at: </a:t>
            </a:r>
            <a:r>
              <a:rPr lang="en-US" sz="1300" u="sng" dirty="0" smtClean="0">
                <a:latin typeface="Comic Sans MS" panose="030F0702030302020204" pitchFamily="66" charset="0"/>
                <a:hlinkClick r:id="rId5"/>
              </a:rPr>
              <a:t>https://hwb.gov.wales/professional-development/professional-standards/</a:t>
            </a:r>
            <a:r>
              <a:rPr lang="en-US" sz="1300" dirty="0" smtClean="0">
                <a:latin typeface="Comic Sans MS" panose="030F0702030302020204" pitchFamily="66" charset="0"/>
              </a:rPr>
              <a:t> (Accessed:7</a:t>
            </a:r>
            <a:r>
              <a:rPr lang="en-US" sz="1300" baseline="30000" dirty="0" smtClean="0">
                <a:latin typeface="Comic Sans MS" panose="030F0702030302020204" pitchFamily="66" charset="0"/>
              </a:rPr>
              <a:t>th</a:t>
            </a:r>
            <a:r>
              <a:rPr lang="en-US" sz="1300" dirty="0" smtClean="0">
                <a:latin typeface="Comic Sans MS" panose="030F0702030302020204" pitchFamily="66" charset="0"/>
              </a:rPr>
              <a:t> January 2020).   </a:t>
            </a:r>
          </a:p>
          <a:p>
            <a:r>
              <a:rPr lang="en-US" sz="1300" dirty="0" smtClean="0">
                <a:latin typeface="Comic Sans MS" panose="030F0702030302020204" pitchFamily="66" charset="0"/>
              </a:rPr>
              <a:t>Welsh Government (2019) </a:t>
            </a:r>
            <a:r>
              <a:rPr lang="en-GB" sz="1300" i="1" dirty="0" smtClean="0">
                <a:latin typeface="Comic Sans MS" panose="030F0702030302020204" pitchFamily="66" charset="0"/>
              </a:rPr>
              <a:t>Pupils eligible for free school meals by school, 2019</a:t>
            </a:r>
            <a:r>
              <a:rPr lang="en-GB" sz="1300" dirty="0">
                <a:latin typeface="Comic Sans MS" panose="030F0702030302020204" pitchFamily="66" charset="0"/>
              </a:rPr>
              <a:t> </a:t>
            </a:r>
            <a:r>
              <a:rPr lang="en-GB" sz="1300" dirty="0" smtClean="0">
                <a:latin typeface="Comic Sans MS" panose="030F0702030302020204" pitchFamily="66" charset="0"/>
              </a:rPr>
              <a:t>[table]. Available at: </a:t>
            </a:r>
            <a:r>
              <a:rPr lang="en-US" sz="1300" u="sng" dirty="0" smtClean="0">
                <a:latin typeface="Comic Sans MS" panose="030F0702030302020204" pitchFamily="66" charset="0"/>
                <a:hlinkClick r:id="rId6"/>
              </a:rPr>
              <a:t>https://statswales.gov.wales/Catalogue/Education-and-Skills/Schools-and-Teachers/Schools-Census/Pupil-Level-Annual-School-Census/Provision-of-Meals-and-Milk/pupilseligibleforfreeschoolmeals-by-school-year</a:t>
            </a:r>
            <a:r>
              <a:rPr lang="en-US" sz="1300" dirty="0" smtClean="0">
                <a:latin typeface="Comic Sans MS" panose="030F0702030302020204" pitchFamily="66" charset="0"/>
              </a:rPr>
              <a:t> (Accessed: 6</a:t>
            </a:r>
            <a:r>
              <a:rPr lang="en-US" sz="1300" baseline="30000" dirty="0" smtClean="0">
                <a:latin typeface="Comic Sans MS" panose="030F0702030302020204" pitchFamily="66" charset="0"/>
              </a:rPr>
              <a:t>th</a:t>
            </a:r>
            <a:r>
              <a:rPr lang="en-US" sz="1300" dirty="0" smtClean="0">
                <a:latin typeface="Comic Sans MS" panose="030F0702030302020204" pitchFamily="66" charset="0"/>
              </a:rPr>
              <a:t> January 2020). </a:t>
            </a:r>
          </a:p>
          <a:p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155517" y="387412"/>
            <a:ext cx="5022375" cy="918087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Comic Sans MS" panose="030F0702030302020204" pitchFamily="66" charset="0"/>
              </a:rPr>
              <a:t>Reference </a:t>
            </a:r>
            <a:r>
              <a:rPr lang="en-US" dirty="0" smtClean="0">
                <a:latin typeface="Comic Sans MS" panose="030F0702030302020204" pitchFamily="66" charset="0"/>
              </a:rPr>
              <a:t>list (cont.)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43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13447</TotalTime>
  <Words>656</Words>
  <Application>Microsoft Office PowerPoint</Application>
  <PresentationFormat>Widescreen</PresentationFormat>
  <Paragraphs>46</Paragraphs>
  <Slides>11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Century Gothic</vt:lpstr>
      <vt:lpstr>Comic Sans MS</vt:lpstr>
      <vt:lpstr>Wingdings 3</vt:lpstr>
      <vt:lpstr>Wisp</vt:lpstr>
      <vt:lpstr>PGCE Primary with QTS</vt:lpstr>
      <vt:lpstr>Free school meals data</vt:lpstr>
      <vt:lpstr>Free school meals data (cont.) </vt:lpstr>
      <vt:lpstr>Reasons for low parental engagement: </vt:lpstr>
      <vt:lpstr>Adverse Childhood Experiences </vt:lpstr>
      <vt:lpstr>PowerPoint Presentation</vt:lpstr>
      <vt:lpstr>Four core aims </vt:lpstr>
      <vt:lpstr>Professional standards for teaching and leadership</vt:lpstr>
      <vt:lpstr>PowerPoint Presentation</vt:lpstr>
      <vt:lpstr>Reference list</vt:lpstr>
      <vt:lpstr>Reference list (cont.)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Rebecca Morris</dc:creator>
  <cp:lastModifiedBy>Rebecca Morris</cp:lastModifiedBy>
  <cp:revision>24</cp:revision>
  <dcterms:created xsi:type="dcterms:W3CDTF">2020-01-03T11:51:27Z</dcterms:created>
  <dcterms:modified xsi:type="dcterms:W3CDTF">2020-01-12T20:55:39Z</dcterms:modified>
</cp:coreProperties>
</file>