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1" r:id="rId2"/>
    <p:sldId id="258" r:id="rId3"/>
    <p:sldId id="257" r:id="rId4"/>
    <p:sldId id="261" r:id="rId5"/>
    <p:sldId id="262" r:id="rId6"/>
    <p:sldId id="263" r:id="rId7"/>
    <p:sldId id="264" r:id="rId8"/>
    <p:sldId id="265" r:id="rId9"/>
    <p:sldId id="259" r:id="rId10"/>
    <p:sldId id="260" r:id="rId11"/>
    <p:sldId id="279" r:id="rId12"/>
    <p:sldId id="266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4E86B-DF78-484B-8A44-64088815762A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E8682-9178-432A-AE69-CCAF9FC14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545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4E86B-DF78-484B-8A44-64088815762A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E8682-9178-432A-AE69-CCAF9FC14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742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4E86B-DF78-484B-8A44-64088815762A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E8682-9178-432A-AE69-CCAF9FC14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471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4E86B-DF78-484B-8A44-64088815762A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E8682-9178-432A-AE69-CCAF9FC14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1789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4E86B-DF78-484B-8A44-64088815762A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E8682-9178-432A-AE69-CCAF9FC14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8568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4E86B-DF78-484B-8A44-64088815762A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E8682-9178-432A-AE69-CCAF9FC14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608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4E86B-DF78-484B-8A44-64088815762A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E8682-9178-432A-AE69-CCAF9FC14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169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4E86B-DF78-484B-8A44-64088815762A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E8682-9178-432A-AE69-CCAF9FC14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704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4E86B-DF78-484B-8A44-64088815762A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E8682-9178-432A-AE69-CCAF9FC14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476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4E86B-DF78-484B-8A44-64088815762A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E8682-9178-432A-AE69-CCAF9FC14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819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4E86B-DF78-484B-8A44-64088815762A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0E8682-9178-432A-AE69-CCAF9FC14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968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94E86B-DF78-484B-8A44-64088815762A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0E8682-9178-432A-AE69-CCAF9FC140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378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utism.org.uk/advice-and-guidance/professional-practice/lego-pilot" TargetMode="External"/><Relationship Id="rId2" Type="http://schemas.openxmlformats.org/officeDocument/2006/relationships/hyperlink" Target="https://www.lego.com/en-us/aboutus/news/2021/august/lego-group-build-talk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esearchgate.net/publication/292962143_LEGO-Based_Therapy_How_to_build_social_competence_through_LEGO-based_clubs_for_children_with_autism_and_related_conditions" TargetMode="External"/><Relationship Id="rId4" Type="http://schemas.openxmlformats.org/officeDocument/2006/relationships/hyperlink" Target="https://discovery.ucl.ac.uk/id/eprint/10096368/3/Dunsmuir_ECP%20Lego%20Therapy%20Paper%20-%20FINAL%20Nov%202019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7200" b="1" dirty="0" err="1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Therapi</a:t>
            </a:r>
            <a:r>
              <a:rPr lang="en-GB" sz="7200" b="1" dirty="0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 Lego</a:t>
            </a:r>
            <a:br>
              <a:rPr lang="en-GB" sz="7200" b="1" dirty="0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</a:br>
            <a:endParaRPr lang="en-GB" sz="7200" b="1" dirty="0">
              <a:solidFill>
                <a:schemeClr val="accent1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Ruth Williams</a:t>
            </a:r>
          </a:p>
          <a:p>
            <a:r>
              <a:rPr lang="en-GB" dirty="0"/>
              <a:t>2022</a:t>
            </a:r>
          </a:p>
        </p:txBody>
      </p:sp>
    </p:spTree>
    <p:extLst>
      <p:ext uri="{BB962C8B-B14F-4D97-AF65-F5344CB8AC3E}">
        <p14:creationId xmlns:p14="http://schemas.microsoft.com/office/powerpoint/2010/main" val="20857862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207568" y="980728"/>
            <a:ext cx="7632848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solidFill>
                  <a:srgbClr val="4F81BD">
                    <a:lumMod val="50000"/>
                  </a:srgbClr>
                </a:solidFill>
                <a:latin typeface="Arial Rounded MT Bold" pitchFamily="34" charset="0"/>
              </a:rPr>
              <a:t>Dyluniwyd sesiwn heddiw i roi'r wybodaeth a'r sgiliau sylfaenol i chi fel y gallwch barhau i ymchwilio’n annibynnol i therapïau wrth ddefnyddio </a:t>
            </a:r>
            <a:r>
              <a:rPr lang="cy-GB" dirty="0" err="1">
                <a:solidFill>
                  <a:srgbClr val="4F81BD">
                    <a:lumMod val="50000"/>
                  </a:srgbClr>
                </a:solidFill>
                <a:latin typeface="Arial Rounded MT Bold" pitchFamily="34" charset="0"/>
              </a:rPr>
              <a:t>Lego</a:t>
            </a:r>
            <a:r>
              <a:rPr lang="cy-GB" dirty="0">
                <a:solidFill>
                  <a:srgbClr val="4F81BD">
                    <a:lumMod val="50000"/>
                  </a:srgbClr>
                </a:solidFill>
                <a:latin typeface="Arial Rounded MT Bold" pitchFamily="34" charset="0"/>
              </a:rPr>
              <a:t>.</a:t>
            </a:r>
          </a:p>
          <a:p>
            <a:endParaRPr lang="cy-GB" dirty="0">
              <a:solidFill>
                <a:srgbClr val="4F81BD">
                  <a:lumMod val="50000"/>
                </a:srgbClr>
              </a:solidFill>
              <a:latin typeface="Arial Rounded MT Bold" pitchFamily="34" charset="0"/>
            </a:endParaRPr>
          </a:p>
          <a:p>
            <a:r>
              <a:rPr lang="cy-GB" dirty="0">
                <a:solidFill>
                  <a:srgbClr val="4F81BD">
                    <a:lumMod val="50000"/>
                  </a:srgbClr>
                </a:solidFill>
                <a:latin typeface="Arial Rounded MT Bold" pitchFamily="34" charset="0"/>
              </a:rPr>
              <a:t>Bydd y sesiwn hon yn canolbwyntio'n bennaf ar yr arddull fwyaf cyffredin o Therapi </a:t>
            </a:r>
            <a:r>
              <a:rPr lang="cy-GB" dirty="0" err="1">
                <a:solidFill>
                  <a:srgbClr val="4F81BD">
                    <a:lumMod val="50000"/>
                  </a:srgbClr>
                </a:solidFill>
                <a:latin typeface="Arial Rounded MT Bold" pitchFamily="34" charset="0"/>
              </a:rPr>
              <a:t>Lego</a:t>
            </a:r>
            <a:r>
              <a:rPr lang="cy-GB" dirty="0">
                <a:solidFill>
                  <a:srgbClr val="4F81BD">
                    <a:lumMod val="50000"/>
                  </a:srgbClr>
                </a:solidFill>
                <a:latin typeface="Arial Rounded MT Bold" pitchFamily="34" charset="0"/>
              </a:rPr>
              <a:t>, fodd bynnag, byddwn yn trafod ffyrdd eraill y gellir defnyddio'r bloc adeiladu gostyngedig i wella addysgeg a gwella datblygiad i blant a phobl ifanc.</a:t>
            </a:r>
          </a:p>
          <a:p>
            <a:endParaRPr lang="cy-GB" dirty="0">
              <a:solidFill>
                <a:srgbClr val="4F81BD">
                  <a:lumMod val="50000"/>
                </a:srgbClr>
              </a:solidFill>
              <a:latin typeface="Arial Rounded MT Bold" pitchFamily="34" charset="0"/>
            </a:endParaRPr>
          </a:p>
          <a:p>
            <a:r>
              <a:rPr lang="cy-GB" dirty="0">
                <a:solidFill>
                  <a:srgbClr val="4F81BD">
                    <a:lumMod val="50000"/>
                  </a:srgbClr>
                </a:solidFill>
                <a:latin typeface="Arial Rounded MT Bold" pitchFamily="34" charset="0"/>
              </a:rPr>
              <a:t>Byddwn yn trafod y defnydd o </a:t>
            </a:r>
            <a:r>
              <a:rPr lang="cy-GB" dirty="0" err="1">
                <a:solidFill>
                  <a:srgbClr val="4F81BD">
                    <a:lumMod val="50000"/>
                  </a:srgbClr>
                </a:solidFill>
                <a:latin typeface="Arial Rounded MT Bold" pitchFamily="34" charset="0"/>
              </a:rPr>
              <a:t>Lego</a:t>
            </a:r>
            <a:r>
              <a:rPr lang="cy-GB" dirty="0">
                <a:solidFill>
                  <a:srgbClr val="4F81BD">
                    <a:lumMod val="50000"/>
                  </a:srgbClr>
                </a:solidFill>
                <a:latin typeface="Arial Rounded MT Bold" pitchFamily="34" charset="0"/>
              </a:rPr>
              <a:t> yn ein lleoliadau ac yna'n rhoi cynnig ar eich sesiwn ein hunain. Trwy ddefnyddio'r dull ymarferol hwn, byddwn yn gallu deall yn well y ffordd y dylid cynnal pob sesiwn.</a:t>
            </a:r>
          </a:p>
          <a:p>
            <a:endParaRPr lang="cy-GB" dirty="0">
              <a:solidFill>
                <a:srgbClr val="4F81BD">
                  <a:lumMod val="50000"/>
                </a:srgbClr>
              </a:solidFill>
              <a:latin typeface="Arial Rounded MT Bold" pitchFamily="34" charset="0"/>
            </a:endParaRPr>
          </a:p>
          <a:p>
            <a:r>
              <a:rPr lang="cy-GB" dirty="0">
                <a:solidFill>
                  <a:srgbClr val="4F81BD">
                    <a:lumMod val="50000"/>
                  </a:srgbClr>
                </a:solidFill>
                <a:latin typeface="Arial Rounded MT Bold" pitchFamily="34" charset="0"/>
              </a:rPr>
              <a:t>Cefnogodd John </a:t>
            </a:r>
            <a:r>
              <a:rPr lang="cy-GB" dirty="0" err="1">
                <a:solidFill>
                  <a:srgbClr val="4F81BD">
                    <a:lumMod val="50000"/>
                  </a:srgbClr>
                </a:solidFill>
                <a:latin typeface="Arial Rounded MT Bold" pitchFamily="34" charset="0"/>
              </a:rPr>
              <a:t>Dewey</a:t>
            </a:r>
            <a:r>
              <a:rPr lang="cy-GB" dirty="0">
                <a:solidFill>
                  <a:srgbClr val="4F81BD">
                    <a:lumMod val="50000"/>
                  </a:srgbClr>
                </a:solidFill>
                <a:latin typeface="Arial Rounded MT Bold" pitchFamily="34" charset="0"/>
              </a:rPr>
              <a:t> y syniad o ddysgu trwy wneud, ynghyd â </a:t>
            </a:r>
            <a:r>
              <a:rPr lang="cy-GB" dirty="0" err="1">
                <a:solidFill>
                  <a:srgbClr val="4F81BD">
                    <a:lumMod val="50000"/>
                  </a:srgbClr>
                </a:solidFill>
                <a:latin typeface="Arial Rounded MT Bold" pitchFamily="34" charset="0"/>
              </a:rPr>
              <a:t>Kolb</a:t>
            </a:r>
            <a:r>
              <a:rPr lang="cy-GB" dirty="0">
                <a:solidFill>
                  <a:srgbClr val="4F81BD">
                    <a:lumMod val="50000"/>
                  </a:srgbClr>
                </a:solidFill>
                <a:latin typeface="Arial Rounded MT Bold" pitchFamily="34" charset="0"/>
              </a:rPr>
              <a:t> yn ddiweddarach, gan gredu bod dysgu trwy brofiad yn cael yr effaith fwyaf ar gynnydd a gallu unigolyn i gadw gwybodaeth a chysyniadau.</a:t>
            </a:r>
          </a:p>
          <a:p>
            <a:endParaRPr lang="en-GB" dirty="0">
              <a:solidFill>
                <a:srgbClr val="4F81BD">
                  <a:lumMod val="50000"/>
                </a:srgbClr>
              </a:solidFill>
              <a:latin typeface="Arial Rounded MT Bold" pitchFamily="34" charset="0"/>
            </a:endParaRPr>
          </a:p>
          <a:p>
            <a:endParaRPr lang="en-GB" dirty="0">
              <a:solidFill>
                <a:srgbClr val="4F81BD">
                  <a:lumMod val="50000"/>
                </a:srgbClr>
              </a:solidFill>
              <a:latin typeface="Arial Rounded MT Bold" pitchFamily="34" charset="0"/>
            </a:endParaRPr>
          </a:p>
          <a:p>
            <a:r>
              <a:rPr lang="en-GB" dirty="0">
                <a:solidFill>
                  <a:srgbClr val="4F81BD">
                    <a:lumMod val="50000"/>
                  </a:srgbClr>
                </a:solidFill>
                <a:latin typeface="Arial Rounded MT Bold" pitchFamily="34" charset="0"/>
              </a:rPr>
              <a:t>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Beth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yw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Therapi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 Lego?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/>
              <a:t>Mae therapi </a:t>
            </a:r>
            <a:r>
              <a:rPr lang="cy-GB" dirty="0" err="1"/>
              <a:t>Lego</a:t>
            </a:r>
            <a:r>
              <a:rPr lang="cy-GB" dirty="0"/>
              <a:t> yn ymyrraeth gydweithredol, wedi'i seilio ar chwarae, sydd wedi'i gynllunio i ennyn diddordeb ac ysgogi plant a phobl ifanc i ddatblygu amrywiaeth o sgiliau a gwarediadau mewn amgylchedd diogel a digynnwrf.</a:t>
            </a:r>
          </a:p>
          <a:p>
            <a:r>
              <a:rPr lang="cy-GB" dirty="0"/>
              <a:t>Cefnogir a hwylusir yr ymyrraeth gan ymarferydd proffesiynol sydd wedi derbyn hyfforddiant i gyflwyno sesiynau.</a:t>
            </a:r>
          </a:p>
          <a:p>
            <a:r>
              <a:rPr lang="cy-GB" dirty="0"/>
              <a:t>Dyluniwyd y therapi i'w gyflwyno i blant ag anghenion dysgu ychwanegol, fodd bynnag, gwelwyd ei fod yn llwyddiannus ar draws gwahanol oedrannau a galluoedd.</a:t>
            </a:r>
          </a:p>
          <a:p>
            <a:r>
              <a:rPr lang="cy-GB" dirty="0"/>
              <a:t>Cyflwynir sesiynau mewn grŵp, gan ddilyn cyfres o reolau sydd wedi'u cynllunio i ddarparu strwythur.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Rolau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 a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chyfrifoldebau</a:t>
            </a:r>
            <a:endParaRPr lang="en-GB" dirty="0">
              <a:solidFill>
                <a:schemeClr val="accent1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1972816"/>
          </a:xfrm>
        </p:spPr>
        <p:txBody>
          <a:bodyPr>
            <a:normAutofit/>
          </a:bodyPr>
          <a:lstStyle/>
          <a:p>
            <a:r>
              <a:rPr lang="en-GB" dirty="0"/>
              <a:t>Mae </a:t>
            </a:r>
            <a:r>
              <a:rPr lang="en-GB" dirty="0" err="1"/>
              <a:t>tair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sesiwn</a:t>
            </a:r>
            <a:r>
              <a:rPr lang="en-GB" dirty="0"/>
              <a:t>, </a:t>
            </a:r>
            <a:r>
              <a:rPr lang="en-GB" dirty="0" err="1"/>
              <a:t>megis</a:t>
            </a:r>
            <a:r>
              <a:rPr lang="en-GB" dirty="0"/>
              <a:t> </a:t>
            </a:r>
            <a:r>
              <a:rPr lang="en-GB" dirty="0" err="1"/>
              <a:t>Adeiladwr</a:t>
            </a:r>
            <a:r>
              <a:rPr lang="en-GB" dirty="0"/>
              <a:t>, </a:t>
            </a:r>
            <a:r>
              <a:rPr lang="en-GB" dirty="0" err="1"/>
              <a:t>Peiriannydd</a:t>
            </a:r>
            <a:r>
              <a:rPr lang="en-GB" dirty="0"/>
              <a:t> a </a:t>
            </a:r>
            <a:r>
              <a:rPr lang="en-GB" dirty="0" err="1"/>
              <a:t>Chyflenwr</a:t>
            </a:r>
            <a:r>
              <a:rPr lang="en-GB" dirty="0"/>
              <a:t>.</a:t>
            </a:r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14338" name="AutoShape 2" descr="Newsroom - About us - LEGO.com GB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4340" name="AutoShape 4" descr="Newsroom - About us - LEGO.com GB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14344" name="Picture 8" descr="Image of wooden LEGO minifigur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03713" y="3068960"/>
            <a:ext cx="5076563" cy="33843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Yr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Adeiladwr</a:t>
            </a:r>
            <a:endParaRPr lang="en-GB" dirty="0">
              <a:solidFill>
                <a:schemeClr val="accent1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pic>
        <p:nvPicPr>
          <p:cNvPr id="13313" name="Picture 1" descr="C:\Users\User\AppData\Local\Temp\Temp1_LEGO_Originals_minifigure-1.zip\LEGO Originals minifigure_clean model\LEGO Originals minifigure_figure sidewa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55440" y="2780928"/>
            <a:ext cx="3501646" cy="4316684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2063552" y="1340769"/>
            <a:ext cx="79208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400" dirty="0">
                <a:solidFill>
                  <a:prstClr val="black"/>
                </a:solidFill>
                <a:latin typeface="Calibri"/>
              </a:rPr>
              <a:t>Yn derbyn darnau gan y cyflenwr, ac yn gosod y darnau at ei gilydd pan fydd y peiriannydd yn rhoi cyfarwyddiadau.</a:t>
            </a:r>
          </a:p>
        </p:txBody>
      </p:sp>
      <p:sp>
        <p:nvSpPr>
          <p:cNvPr id="6" name="Rounded Rectangular Callout 5"/>
          <p:cNvSpPr/>
          <p:nvPr/>
        </p:nvSpPr>
        <p:spPr>
          <a:xfrm>
            <a:off x="4007768" y="2276872"/>
            <a:ext cx="4176464" cy="1728192"/>
          </a:xfrm>
          <a:prstGeom prst="wedgeRoundRectCallout">
            <a:avLst>
              <a:gd name="adj1" fmla="val -73400"/>
              <a:gd name="adj2" fmla="val 42573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  <a:latin typeface="Calibri"/>
              </a:rPr>
              <a:t>“</a:t>
            </a:r>
            <a:r>
              <a:rPr lang="en-GB" dirty="0" err="1">
                <a:solidFill>
                  <a:prstClr val="white"/>
                </a:solidFill>
                <a:latin typeface="Calibri"/>
              </a:rPr>
              <a:t>Rôl</a:t>
            </a:r>
            <a:r>
              <a:rPr lang="en-GB" dirty="0">
                <a:solidFill>
                  <a:prstClr val="white"/>
                </a:solidFill>
                <a:latin typeface="Calibri"/>
              </a:rPr>
              <a:t> fi </a:t>
            </a:r>
            <a:r>
              <a:rPr lang="en-GB" dirty="0" err="1">
                <a:solidFill>
                  <a:prstClr val="white"/>
                </a:solidFill>
                <a:latin typeface="Calibri"/>
              </a:rPr>
              <a:t>yw</a:t>
            </a:r>
            <a:r>
              <a:rPr lang="en-GB" dirty="0">
                <a:solidFill>
                  <a:prstClr val="white"/>
                </a:solidFill>
                <a:latin typeface="Calibri"/>
              </a:rPr>
              <a:t> </a:t>
            </a:r>
            <a:r>
              <a:rPr lang="en-GB" dirty="0" err="1">
                <a:solidFill>
                  <a:prstClr val="white"/>
                </a:solidFill>
                <a:latin typeface="Calibri"/>
              </a:rPr>
              <a:t>gwrando</a:t>
            </a:r>
            <a:r>
              <a:rPr lang="en-GB" dirty="0">
                <a:solidFill>
                  <a:prstClr val="white"/>
                </a:solidFill>
                <a:latin typeface="Calibri"/>
              </a:rPr>
              <a:t> </a:t>
            </a:r>
            <a:r>
              <a:rPr lang="en-GB" dirty="0" err="1">
                <a:solidFill>
                  <a:prstClr val="white"/>
                </a:solidFill>
                <a:latin typeface="Calibri"/>
              </a:rPr>
              <a:t>ar</a:t>
            </a:r>
            <a:r>
              <a:rPr lang="en-GB" dirty="0">
                <a:solidFill>
                  <a:prstClr val="white"/>
                </a:solidFill>
                <a:latin typeface="Calibri"/>
              </a:rPr>
              <a:t> y </a:t>
            </a:r>
            <a:r>
              <a:rPr lang="en-GB" dirty="0" err="1">
                <a:solidFill>
                  <a:prstClr val="white"/>
                </a:solidFill>
                <a:latin typeface="Calibri"/>
              </a:rPr>
              <a:t>peiriannydd</a:t>
            </a:r>
            <a:r>
              <a:rPr lang="en-GB" dirty="0">
                <a:solidFill>
                  <a:prstClr val="white"/>
                </a:solidFill>
                <a:latin typeface="Calibri"/>
              </a:rPr>
              <a:t> a </a:t>
            </a:r>
            <a:r>
              <a:rPr lang="en-GB" dirty="0" err="1">
                <a:solidFill>
                  <a:prstClr val="white"/>
                </a:solidFill>
                <a:latin typeface="Calibri"/>
              </a:rPr>
              <a:t>rhoi’r</a:t>
            </a:r>
            <a:r>
              <a:rPr lang="en-GB" dirty="0">
                <a:solidFill>
                  <a:prstClr val="white"/>
                </a:solidFill>
                <a:latin typeface="Calibri"/>
              </a:rPr>
              <a:t> </a:t>
            </a:r>
            <a:r>
              <a:rPr lang="en-GB" dirty="0" err="1">
                <a:solidFill>
                  <a:prstClr val="white"/>
                </a:solidFill>
                <a:latin typeface="Calibri"/>
              </a:rPr>
              <a:t>darnau</a:t>
            </a:r>
            <a:r>
              <a:rPr lang="en-GB" dirty="0">
                <a:solidFill>
                  <a:prstClr val="white"/>
                </a:solidFill>
                <a:latin typeface="Calibri"/>
              </a:rPr>
              <a:t> at </a:t>
            </a:r>
            <a:r>
              <a:rPr lang="en-GB" dirty="0" err="1">
                <a:solidFill>
                  <a:prstClr val="white"/>
                </a:solidFill>
                <a:latin typeface="Calibri"/>
              </a:rPr>
              <a:t>ei</a:t>
            </a:r>
            <a:r>
              <a:rPr lang="en-GB" dirty="0">
                <a:solidFill>
                  <a:prstClr val="white"/>
                </a:solidFill>
                <a:latin typeface="Calibri"/>
              </a:rPr>
              <a:t> </a:t>
            </a:r>
            <a:r>
              <a:rPr lang="en-GB" dirty="0" err="1">
                <a:solidFill>
                  <a:prstClr val="white"/>
                </a:solidFill>
                <a:latin typeface="Calibri"/>
              </a:rPr>
              <a:t>gilydd</a:t>
            </a:r>
            <a:r>
              <a:rPr lang="en-GB" dirty="0">
                <a:solidFill>
                  <a:prstClr val="white"/>
                </a:solidFill>
                <a:latin typeface="Calibri"/>
              </a:rPr>
              <a:t>.”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Y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Peiriannydd</a:t>
            </a:r>
            <a:endParaRPr lang="en-GB" dirty="0">
              <a:solidFill>
                <a:schemeClr val="accent1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pic>
        <p:nvPicPr>
          <p:cNvPr id="4" name="Picture 1" descr="C:\Users\User\AppData\Local\Temp\Temp1_LEGO_Originals_minifigure-1.zip\LEGO Originals minifigure_clean model\LEGO Originals minifigure_figure sidewa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1424" y="2708920"/>
            <a:ext cx="3501646" cy="4316684"/>
          </a:xfrm>
          <a:prstGeom prst="rect">
            <a:avLst/>
          </a:prstGeom>
          <a:noFill/>
        </p:spPr>
      </p:pic>
      <p:sp>
        <p:nvSpPr>
          <p:cNvPr id="5" name="Rounded Rectangular Callout 4"/>
          <p:cNvSpPr/>
          <p:nvPr/>
        </p:nvSpPr>
        <p:spPr>
          <a:xfrm>
            <a:off x="4007768" y="2276872"/>
            <a:ext cx="4176464" cy="1728192"/>
          </a:xfrm>
          <a:prstGeom prst="wedgeRoundRectCallout">
            <a:avLst>
              <a:gd name="adj1" fmla="val -73400"/>
              <a:gd name="adj2" fmla="val 42573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  <a:latin typeface="Calibri"/>
              </a:rPr>
              <a:t>“</a:t>
            </a:r>
            <a:r>
              <a:rPr lang="cy-GB" dirty="0">
                <a:solidFill>
                  <a:prstClr val="white"/>
                </a:solidFill>
                <a:latin typeface="Calibri"/>
              </a:rPr>
              <a:t>Rôl fi yw i ddweud wrth y cyflenwr beth sydd angen arnom ni ac i ddweud wrth yr adeiladwr beth i wneud.”</a:t>
            </a:r>
          </a:p>
        </p:txBody>
      </p:sp>
      <p:sp>
        <p:nvSpPr>
          <p:cNvPr id="6" name="Rectangle 5"/>
          <p:cNvSpPr/>
          <p:nvPr/>
        </p:nvSpPr>
        <p:spPr>
          <a:xfrm>
            <a:off x="2207568" y="1340769"/>
            <a:ext cx="79208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400" dirty="0">
                <a:solidFill>
                  <a:prstClr val="black"/>
                </a:solidFill>
                <a:latin typeface="Calibri"/>
              </a:rPr>
              <a:t>Yn dal y cyfarwyddiadau, yn cyfarwyddo'r cyflenwr i ddod o hyd i ddarnau, yn dweud wrth yr adeiladwr sut i osod y darnau.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Y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Cyflenwr</a:t>
            </a:r>
            <a:endParaRPr lang="en-GB" dirty="0">
              <a:solidFill>
                <a:schemeClr val="accent1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pic>
        <p:nvPicPr>
          <p:cNvPr id="4" name="Picture 1" descr="C:\Users\User\AppData\Local\Temp\Temp1_LEGO_Originals_minifigure-1.zip\LEGO Originals minifigure_clean model\LEGO Originals minifigure_figure sidewa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83432" y="2852936"/>
            <a:ext cx="3501646" cy="4316684"/>
          </a:xfrm>
          <a:prstGeom prst="rect">
            <a:avLst/>
          </a:prstGeom>
          <a:noFill/>
        </p:spPr>
      </p:pic>
      <p:sp>
        <p:nvSpPr>
          <p:cNvPr id="5" name="Rounded Rectangular Callout 4"/>
          <p:cNvSpPr/>
          <p:nvPr/>
        </p:nvSpPr>
        <p:spPr>
          <a:xfrm>
            <a:off x="4007768" y="2276872"/>
            <a:ext cx="4176464" cy="1728192"/>
          </a:xfrm>
          <a:prstGeom prst="wedgeRoundRectCallout">
            <a:avLst>
              <a:gd name="adj1" fmla="val -73400"/>
              <a:gd name="adj2" fmla="val 42573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prstClr val="white"/>
                </a:solidFill>
                <a:latin typeface="Calibri"/>
              </a:rPr>
              <a:t>“</a:t>
            </a:r>
            <a:r>
              <a:rPr lang="en-GB" dirty="0" err="1">
                <a:solidFill>
                  <a:prstClr val="white"/>
                </a:solidFill>
                <a:latin typeface="Calibri"/>
              </a:rPr>
              <a:t>Rôl</a:t>
            </a:r>
            <a:r>
              <a:rPr lang="en-GB" dirty="0">
                <a:solidFill>
                  <a:prstClr val="white"/>
                </a:solidFill>
                <a:latin typeface="Calibri"/>
              </a:rPr>
              <a:t> fi </a:t>
            </a:r>
            <a:r>
              <a:rPr lang="en-GB" dirty="0" err="1">
                <a:solidFill>
                  <a:prstClr val="white"/>
                </a:solidFill>
                <a:latin typeface="Calibri"/>
              </a:rPr>
              <a:t>yw</a:t>
            </a:r>
            <a:r>
              <a:rPr lang="en-GB" dirty="0">
                <a:solidFill>
                  <a:prstClr val="white"/>
                </a:solidFill>
                <a:latin typeface="Calibri"/>
              </a:rPr>
              <a:t> </a:t>
            </a:r>
            <a:r>
              <a:rPr lang="en-GB" dirty="0" err="1">
                <a:solidFill>
                  <a:prstClr val="white"/>
                </a:solidFill>
                <a:latin typeface="Calibri"/>
              </a:rPr>
              <a:t>gwrando</a:t>
            </a:r>
            <a:r>
              <a:rPr lang="en-GB" dirty="0">
                <a:solidFill>
                  <a:prstClr val="white"/>
                </a:solidFill>
                <a:latin typeface="Calibri"/>
              </a:rPr>
              <a:t> </a:t>
            </a:r>
            <a:r>
              <a:rPr lang="en-GB" dirty="0" err="1">
                <a:solidFill>
                  <a:prstClr val="white"/>
                </a:solidFill>
                <a:latin typeface="Calibri"/>
              </a:rPr>
              <a:t>ar</a:t>
            </a:r>
            <a:r>
              <a:rPr lang="en-GB" dirty="0">
                <a:solidFill>
                  <a:prstClr val="white"/>
                </a:solidFill>
                <a:latin typeface="Calibri"/>
              </a:rPr>
              <a:t> y </a:t>
            </a:r>
            <a:r>
              <a:rPr lang="en-GB" dirty="0" err="1">
                <a:solidFill>
                  <a:prstClr val="white"/>
                </a:solidFill>
                <a:latin typeface="Calibri"/>
              </a:rPr>
              <a:t>peiriannydd</a:t>
            </a:r>
            <a:r>
              <a:rPr lang="en-GB" dirty="0">
                <a:solidFill>
                  <a:prstClr val="white"/>
                </a:solidFill>
                <a:latin typeface="Calibri"/>
              </a:rPr>
              <a:t> a </a:t>
            </a:r>
            <a:r>
              <a:rPr lang="en-GB" dirty="0" err="1">
                <a:solidFill>
                  <a:prstClr val="white"/>
                </a:solidFill>
                <a:latin typeface="Calibri"/>
              </a:rPr>
              <a:t>canfod</a:t>
            </a:r>
            <a:r>
              <a:rPr lang="en-GB" dirty="0">
                <a:solidFill>
                  <a:prstClr val="white"/>
                </a:solidFill>
                <a:latin typeface="Calibri"/>
              </a:rPr>
              <a:t> </a:t>
            </a:r>
            <a:r>
              <a:rPr lang="en-GB" dirty="0" err="1">
                <a:solidFill>
                  <a:prstClr val="white"/>
                </a:solidFill>
                <a:latin typeface="Calibri"/>
              </a:rPr>
              <a:t>darnau</a:t>
            </a:r>
            <a:r>
              <a:rPr lang="en-GB" dirty="0">
                <a:solidFill>
                  <a:prstClr val="white"/>
                </a:solidFill>
                <a:latin typeface="Calibri"/>
              </a:rPr>
              <a:t> </a:t>
            </a:r>
            <a:r>
              <a:rPr lang="en-GB" dirty="0" err="1">
                <a:solidFill>
                  <a:prstClr val="white"/>
                </a:solidFill>
                <a:latin typeface="Calibri"/>
              </a:rPr>
              <a:t>ar</a:t>
            </a:r>
            <a:r>
              <a:rPr lang="en-GB" dirty="0">
                <a:solidFill>
                  <a:prstClr val="white"/>
                </a:solidFill>
                <a:latin typeface="Calibri"/>
              </a:rPr>
              <a:t> </a:t>
            </a:r>
            <a:r>
              <a:rPr lang="en-GB" dirty="0" err="1">
                <a:solidFill>
                  <a:prstClr val="white"/>
                </a:solidFill>
                <a:latin typeface="Calibri"/>
              </a:rPr>
              <a:t>gyfer</a:t>
            </a:r>
            <a:r>
              <a:rPr lang="en-GB" dirty="0">
                <a:solidFill>
                  <a:prstClr val="white"/>
                </a:solidFill>
                <a:latin typeface="Calibri"/>
              </a:rPr>
              <a:t> yr </a:t>
            </a:r>
            <a:r>
              <a:rPr lang="en-GB" dirty="0" err="1">
                <a:solidFill>
                  <a:prstClr val="white"/>
                </a:solidFill>
                <a:latin typeface="Calibri"/>
              </a:rPr>
              <a:t>adeiladwr</a:t>
            </a:r>
            <a:r>
              <a:rPr lang="en-GB" dirty="0">
                <a:solidFill>
                  <a:prstClr val="white"/>
                </a:solidFill>
                <a:latin typeface="Calibri"/>
              </a:rPr>
              <a:t>.”</a:t>
            </a:r>
          </a:p>
        </p:txBody>
      </p:sp>
      <p:sp>
        <p:nvSpPr>
          <p:cNvPr id="6" name="Rectangle 5"/>
          <p:cNvSpPr/>
          <p:nvPr/>
        </p:nvSpPr>
        <p:spPr>
          <a:xfrm>
            <a:off x="2135560" y="1340768"/>
            <a:ext cx="792088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400" dirty="0">
                <a:solidFill>
                  <a:prstClr val="black"/>
                </a:solidFill>
                <a:latin typeface="Calibri"/>
              </a:rPr>
              <a:t>Yn dosbarthu darnau ac yn dod o hyd i ddarnau pan fydd y peiriannydd yn cyfarwyddo. Yn trosglwyddo darnau i'r adeiladwr. </a:t>
            </a:r>
          </a:p>
          <a:p>
            <a:endParaRPr lang="en-GB" sz="2400" b="1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Iaith Lego</a:t>
            </a:r>
          </a:p>
        </p:txBody>
      </p:sp>
      <p:pic>
        <p:nvPicPr>
          <p:cNvPr id="4" name="Picture 3" descr="legoshap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47528" y="1772816"/>
            <a:ext cx="3888432" cy="475252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096000" y="1556793"/>
            <a:ext cx="4320480" cy="440120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sz="2000" dirty="0">
                <a:solidFill>
                  <a:srgbClr val="4F81BD">
                    <a:lumMod val="50000"/>
                  </a:srgbClr>
                </a:solidFill>
                <a:latin typeface="Arial Rounded MT Bold" pitchFamily="34" charset="0"/>
              </a:rPr>
              <a:t>Mae'n werth ystyried sut y gellir disgrifio pob bric </a:t>
            </a:r>
            <a:r>
              <a:rPr lang="cy-GB" sz="2000" dirty="0" err="1">
                <a:solidFill>
                  <a:srgbClr val="4F81BD">
                    <a:lumMod val="50000"/>
                  </a:srgbClr>
                </a:solidFill>
                <a:latin typeface="Arial Rounded MT Bold" pitchFamily="34" charset="0"/>
              </a:rPr>
              <a:t>Lego</a:t>
            </a:r>
            <a:r>
              <a:rPr lang="cy-GB" sz="2000" dirty="0">
                <a:solidFill>
                  <a:srgbClr val="4F81BD">
                    <a:lumMod val="50000"/>
                  </a:srgbClr>
                </a:solidFill>
                <a:latin typeface="Arial Rounded MT Bold" pitchFamily="34" charset="0"/>
              </a:rPr>
              <a:t>. Bydd gwahanol blant yn disgrifio pethau mewn gwahanol ffyrdd, fodd bynnag, mae'n werth siarad gyda grŵp o blant am yr hyn yr hoffent ei alw bob darn.</a:t>
            </a:r>
          </a:p>
          <a:p>
            <a:endParaRPr lang="cy-GB" sz="2000" dirty="0">
              <a:solidFill>
                <a:srgbClr val="4F81BD">
                  <a:lumMod val="50000"/>
                </a:srgbClr>
              </a:solidFill>
              <a:latin typeface="Arial Rounded MT Bold" pitchFamily="34" charset="0"/>
            </a:endParaRPr>
          </a:p>
          <a:p>
            <a:r>
              <a:rPr lang="cy-GB" sz="2000" dirty="0">
                <a:solidFill>
                  <a:srgbClr val="4F81BD">
                    <a:lumMod val="50000"/>
                  </a:srgbClr>
                </a:solidFill>
                <a:latin typeface="Arial Rounded MT Bold" pitchFamily="34" charset="0"/>
              </a:rPr>
              <a:t>Mae hwn yn gyfle gwych i lawer o sgiliau gael eu datblygu megis: iaith, cyfathrebu, adeiladu perthnasoedd ac ymddiriedaeth ynghyd â datblygu sgiliau echddygol manwl. 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980728"/>
            <a:ext cx="8229600" cy="1143000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Felly? </a:t>
            </a:r>
            <a:br>
              <a:rPr lang="en-GB" dirty="0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</a:b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Pa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sgiliau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wnaethoch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ddefnyddio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?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Sgiliau</a:t>
            </a:r>
            <a:endParaRPr lang="en-GB" dirty="0">
              <a:solidFill>
                <a:schemeClr val="accent1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Iaith</a:t>
            </a: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Cyfathrebu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Cydweithio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Amynedd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Gwrando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Datrys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problemau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Rhannu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syniadau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Mae’r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rhestr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yn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mynd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ymlaen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................................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ACC3F-DCBE-44AD-A37D-1AFE0259B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Trefn</a:t>
            </a:r>
            <a:r>
              <a:rPr lang="en-GB" dirty="0"/>
              <a:t> </a:t>
            </a:r>
            <a:r>
              <a:rPr lang="en-GB" dirty="0" err="1"/>
              <a:t>sesiwn</a:t>
            </a:r>
            <a:endParaRPr lang="en-GB" dirty="0"/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C85BED1C-13C6-401A-9990-6C0DC523DE4C}"/>
              </a:ext>
            </a:extLst>
          </p:cNvPr>
          <p:cNvSpPr/>
          <p:nvPr/>
        </p:nvSpPr>
        <p:spPr>
          <a:xfrm>
            <a:off x="1703512" y="815983"/>
            <a:ext cx="3384376" cy="2789344"/>
          </a:xfrm>
          <a:prstGeom prst="flowChartConnector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>
                <a:solidFill>
                  <a:prstClr val="black"/>
                </a:solidFill>
                <a:latin typeface="Calibri"/>
              </a:rPr>
              <a:t>1. CYFLWYNIADAU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dirty="0">
                <a:solidFill>
                  <a:prstClr val="black"/>
                </a:solidFill>
                <a:latin typeface="Calibri"/>
              </a:rPr>
              <a:t>Ailddweud enwau aelodau’r gr</a:t>
            </a:r>
            <a:r>
              <a:rPr lang="cy-GB" sz="1600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ŵ</a:t>
            </a:r>
            <a:r>
              <a:rPr lang="cy-GB" sz="1600" dirty="0">
                <a:solidFill>
                  <a:prstClr val="black"/>
                </a:solidFill>
                <a:latin typeface="Calibri"/>
              </a:rPr>
              <a:t>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dirty="0">
                <a:solidFill>
                  <a:prstClr val="black"/>
                </a:solidFill>
                <a:latin typeface="Calibri"/>
              </a:rPr>
              <a:t>Cymryd cofrestr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dirty="0">
                <a:solidFill>
                  <a:prstClr val="black"/>
                </a:solidFill>
                <a:latin typeface="Calibri"/>
              </a:rPr>
              <a:t>Dyrannu rolau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dirty="0">
                <a:solidFill>
                  <a:prstClr val="black"/>
                </a:solidFill>
                <a:latin typeface="Calibri"/>
              </a:rPr>
              <a:t>Penderfynu pa fodel i adeiladu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dirty="0">
                <a:solidFill>
                  <a:prstClr val="black"/>
                </a:solidFill>
                <a:latin typeface="Calibri"/>
              </a:rPr>
              <a:t>Gwirio ei gilydd (opsiynol)</a:t>
            </a:r>
          </a:p>
        </p:txBody>
      </p:sp>
      <p:sp>
        <p:nvSpPr>
          <p:cNvPr id="10" name="Flowchart: Connector 9">
            <a:extLst>
              <a:ext uri="{FF2B5EF4-FFF2-40B4-BE49-F238E27FC236}">
                <a16:creationId xmlns:a16="http://schemas.microsoft.com/office/drawing/2014/main" id="{5B17DEB6-6535-4D5D-B261-E9609D4B985B}"/>
              </a:ext>
            </a:extLst>
          </p:cNvPr>
          <p:cNvSpPr/>
          <p:nvPr/>
        </p:nvSpPr>
        <p:spPr>
          <a:xfrm>
            <a:off x="5735960" y="1417638"/>
            <a:ext cx="4536504" cy="2789344"/>
          </a:xfrm>
          <a:prstGeom prst="flowChartConnector">
            <a:avLst/>
          </a:prstGeom>
          <a:gradFill flip="none" rotWithShape="1">
            <a:gsLst>
              <a:gs pos="0">
                <a:schemeClr val="accent6">
                  <a:lumMod val="0"/>
                  <a:lumOff val="100000"/>
                </a:schemeClr>
              </a:gs>
              <a:gs pos="35000">
                <a:schemeClr val="accent6">
                  <a:lumMod val="0"/>
                  <a:lumOff val="100000"/>
                </a:schemeClr>
              </a:gs>
              <a:gs pos="100000">
                <a:schemeClr val="accent6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>
                <a:solidFill>
                  <a:prstClr val="black"/>
                </a:solidFill>
                <a:latin typeface="Calibri"/>
              </a:rPr>
              <a:t>2. GOSOD ADEILAD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dirty="0">
                <a:solidFill>
                  <a:prstClr val="black"/>
                </a:solidFill>
                <a:latin typeface="Calibri"/>
              </a:rPr>
              <a:t>Setiau gyda chyfarwyddiadau gweledol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dirty="0">
                <a:solidFill>
                  <a:prstClr val="black"/>
                </a:solidFill>
                <a:latin typeface="Calibri"/>
              </a:rPr>
              <a:t>Plant yn adeiladu yn ôl eu rôl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dirty="0">
                <a:solidFill>
                  <a:prstClr val="black"/>
                </a:solidFill>
                <a:latin typeface="Calibri"/>
              </a:rPr>
              <a:t>Newid rôl trwy gydol y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dirty="0">
                <a:solidFill>
                  <a:prstClr val="black"/>
                </a:solidFill>
                <a:latin typeface="Calibri"/>
              </a:rPr>
              <a:t>Tri phlentyn i un oedolyn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600" dirty="0">
                <a:solidFill>
                  <a:prstClr val="black"/>
                </a:solidFill>
                <a:latin typeface="Calibri"/>
              </a:rPr>
              <a:t>Os mai pâr sydd mewn grwp yn hytrach na thri, cyfunwch rolau’r adeiladwr a’r cyflenwr</a:t>
            </a:r>
          </a:p>
        </p:txBody>
      </p:sp>
      <p:sp>
        <p:nvSpPr>
          <p:cNvPr id="12" name="Flowchart: Connector 11">
            <a:extLst>
              <a:ext uri="{FF2B5EF4-FFF2-40B4-BE49-F238E27FC236}">
                <a16:creationId xmlns:a16="http://schemas.microsoft.com/office/drawing/2014/main" id="{43809692-3975-4713-BBFC-1BA846DF248A}"/>
              </a:ext>
            </a:extLst>
          </p:cNvPr>
          <p:cNvSpPr/>
          <p:nvPr/>
        </p:nvSpPr>
        <p:spPr>
          <a:xfrm rot="10800000" flipH="1" flipV="1">
            <a:off x="1703512" y="4005063"/>
            <a:ext cx="4752528" cy="2578298"/>
          </a:xfrm>
          <a:prstGeom prst="flowChartConnector">
            <a:avLst/>
          </a:prstGeom>
          <a:gradFill flip="none" rotWithShape="1">
            <a:gsLst>
              <a:gs pos="0">
                <a:schemeClr val="accent3">
                  <a:lumMod val="5000"/>
                  <a:lumOff val="95000"/>
                </a:schemeClr>
              </a:gs>
              <a:gs pos="74000">
                <a:schemeClr val="accent3">
                  <a:lumMod val="45000"/>
                  <a:lumOff val="55000"/>
                </a:schemeClr>
              </a:gs>
              <a:gs pos="83000">
                <a:schemeClr val="accent3">
                  <a:lumMod val="45000"/>
                  <a:lumOff val="55000"/>
                </a:schemeClr>
              </a:gs>
              <a:gs pos="100000">
                <a:schemeClr val="accent3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>
                <a:solidFill>
                  <a:prstClr val="black"/>
                </a:solidFill>
                <a:latin typeface="Calibri"/>
              </a:rPr>
              <a:t>3. CWBLHAU SESIWN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solidFill>
                  <a:prstClr val="black"/>
                </a:solidFill>
                <a:latin typeface="Calibri"/>
              </a:rPr>
              <a:t>Rhoi rhybudd am amser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solidFill>
                  <a:prstClr val="black"/>
                </a:solidFill>
                <a:latin typeface="Calibri"/>
              </a:rPr>
              <a:t>Bob plentyn i dacluso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solidFill>
                  <a:prstClr val="black"/>
                </a:solidFill>
                <a:latin typeface="Calibri"/>
              </a:rPr>
              <a:t>Plant yn dychwelyd i’w grwpiau ac eistedd o gwmpas bwrdd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solidFill>
                  <a:prstClr val="black"/>
                </a:solidFill>
                <a:latin typeface="Calibri"/>
              </a:rPr>
              <a:t>Rhoi crynodeb a chanmoliaeth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solidFill>
                  <a:prstClr val="black"/>
                </a:solidFill>
                <a:latin typeface="Calibri"/>
              </a:rPr>
              <a:t>Gr</a:t>
            </a:r>
            <a:r>
              <a:rPr lang="cy-GB" sz="1400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ŵ</a:t>
            </a:r>
            <a:r>
              <a:rPr lang="cy-GB" sz="1400" dirty="0">
                <a:solidFill>
                  <a:prstClr val="black"/>
                </a:solidFill>
                <a:latin typeface="Calibri"/>
              </a:rPr>
              <a:t>p yn penderfynu os dylid cael tystysgrifau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1400" dirty="0">
                <a:solidFill>
                  <a:prstClr val="black"/>
                </a:solidFill>
                <a:latin typeface="Calibri"/>
              </a:rPr>
              <a:t>Gorffen gyda aelodau grŵp yn canmol ei gilydd (opsiynol)</a:t>
            </a:r>
          </a:p>
        </p:txBody>
      </p:sp>
    </p:spTree>
    <p:extLst>
      <p:ext uri="{BB962C8B-B14F-4D97-AF65-F5344CB8AC3E}">
        <p14:creationId xmlns:p14="http://schemas.microsoft.com/office/powerpoint/2010/main" val="38313498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A6ACB-B52A-4AFE-A780-7FEB209F1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692696"/>
            <a:ext cx="3970784" cy="1008112"/>
          </a:xfrm>
        </p:spPr>
        <p:txBody>
          <a:bodyPr>
            <a:normAutofit fontScale="90000"/>
          </a:bodyPr>
          <a:lstStyle/>
          <a:p>
            <a:pPr algn="l"/>
            <a:r>
              <a:rPr lang="cy-GB" dirty="0"/>
              <a:t>Rôl yr hwylusydd</a:t>
            </a:r>
            <a:br>
              <a:rPr lang="cy-GB" dirty="0"/>
            </a:b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96A26-1B38-476C-A5ED-11AD761E2F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53472" y="476672"/>
            <a:ext cx="4191000" cy="9409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 err="1"/>
              <a:t>Rheoli</a:t>
            </a:r>
            <a:r>
              <a:rPr lang="en-GB" sz="4000" dirty="0"/>
              <a:t> </a:t>
            </a:r>
            <a:r>
              <a:rPr lang="en-GB" sz="4000" dirty="0" err="1"/>
              <a:t>ymddygiad</a:t>
            </a:r>
            <a:endParaRPr lang="en-GB" sz="4000" dirty="0"/>
          </a:p>
        </p:txBody>
      </p:sp>
      <p:sp>
        <p:nvSpPr>
          <p:cNvPr id="6" name="TextBox 5"/>
          <p:cNvSpPr txBox="1"/>
          <p:nvPr/>
        </p:nvSpPr>
        <p:spPr>
          <a:xfrm flipH="1">
            <a:off x="6672065" y="4221089"/>
            <a:ext cx="3744415" cy="9233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dirty="0">
                <a:solidFill>
                  <a:srgbClr val="4F81BD">
                    <a:lumMod val="50000"/>
                  </a:srgbClr>
                </a:solidFill>
                <a:latin typeface="Arial Rounded MT Bold" pitchFamily="34" charset="0"/>
              </a:rPr>
              <a:t>Canllawiau yn unig yw’r rhain. Bydd gan bob lleoliad polisïau a chanllawiau gwahanol.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45EAFC-7BF0-4886-BB5B-4AE1C9757A4B}"/>
              </a:ext>
            </a:extLst>
          </p:cNvPr>
          <p:cNvSpPr txBox="1"/>
          <p:nvPr/>
        </p:nvSpPr>
        <p:spPr>
          <a:xfrm>
            <a:off x="1981200" y="2132857"/>
            <a:ext cx="41148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prstClr val="black"/>
                </a:solidFill>
                <a:latin typeface="Calibri"/>
              </a:rPr>
              <a:t>Hwyluso yn hytrach na chyfarwyddo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prstClr val="black"/>
                </a:solidFill>
                <a:latin typeface="Calibri"/>
              </a:rPr>
              <a:t>Ffocysu ar hwyluso rhyngweithio cymdeithasol yn hytrach na’r adeilad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prstClr val="black"/>
                </a:solidFill>
                <a:latin typeface="Calibri"/>
              </a:rPr>
              <a:t>Annog plant i wneud penderfyniadau fel gr</a:t>
            </a:r>
            <a:r>
              <a:rPr lang="cy-GB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ŵ</a:t>
            </a:r>
            <a:r>
              <a:rPr lang="cy-GB" dirty="0">
                <a:solidFill>
                  <a:prstClr val="black"/>
                </a:solidFill>
                <a:latin typeface="Calibri"/>
              </a:rPr>
              <a:t>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prstClr val="black"/>
                </a:solidFill>
                <a:latin typeface="Calibri"/>
              </a:rPr>
              <a:t>Hwyluso datrys problemau fel grŵp, ac atebion prydlon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prstClr val="black"/>
                </a:solidFill>
                <a:latin typeface="Calibri"/>
              </a:rPr>
              <a:t>Defnyddio’r rheolau wrth ymateb i anawsterau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prstClr val="black"/>
                </a:solidFill>
                <a:latin typeface="Calibri"/>
              </a:rPr>
              <a:t>Sylwi a rhoi sylwad am ymddygiadau cadarnhaol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BE5F76B-C156-4ED8-A94E-51FF7E5175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05000" y="1484785"/>
            <a:ext cx="4114800" cy="4032447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F890C56-79AB-4058-8E6A-108B2B407491}"/>
              </a:ext>
            </a:extLst>
          </p:cNvPr>
          <p:cNvSpPr txBox="1"/>
          <p:nvPr/>
        </p:nvSpPr>
        <p:spPr>
          <a:xfrm>
            <a:off x="6240017" y="1628801"/>
            <a:ext cx="374441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prstClr val="black"/>
                </a:solidFill>
                <a:latin typeface="Calibri"/>
              </a:rPr>
              <a:t>Dilyn polisi ymddygiad yr ysgol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prstClr val="black"/>
                </a:solidFill>
                <a:latin typeface="Calibri"/>
              </a:rPr>
              <a:t>Gweld heriau fel cyfleoedd i ddysgu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prstClr val="black"/>
                </a:solidFill>
                <a:latin typeface="Calibri"/>
              </a:rPr>
              <a:t>Atgoffa’r plant am y rheolau a rhoi dewisiadau dros ymddygiad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>
                <a:solidFill>
                  <a:prstClr val="black"/>
                </a:solidFill>
                <a:latin typeface="Calibri"/>
              </a:rPr>
              <a:t>Gyda chytundeb y grwp, rhoi amser byr ar gyfer amser allan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196753"/>
            <a:ext cx="8229600" cy="4929411"/>
          </a:xfrm>
        </p:spPr>
        <p:txBody>
          <a:bodyPr>
            <a:normAutofit fontScale="62500" lnSpcReduction="20000"/>
          </a:bodyPr>
          <a:lstStyle/>
          <a:p>
            <a:r>
              <a:rPr lang="en-GB" dirty="0">
                <a:hlinkClick r:id="rId2"/>
              </a:rPr>
              <a:t>https://www.lego.com/en-us/aboutus/news/2021/august/lego-group-build-talk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https://www.autism.org.uk/advice-and-guidance/professional-practice/lego-pilot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>
                <a:hlinkClick r:id="rId4"/>
              </a:rPr>
              <a:t>https://discovery.ucl.ac.uk/id/eprint/10096368/3/Dunsmuir_ECP%20Lego%20Therapy%20Paper%20-%20FINAL%20Nov%202019.pdf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 err="1"/>
              <a:t>Legoff</a:t>
            </a:r>
            <a:r>
              <a:rPr lang="en-GB" dirty="0"/>
              <a:t>, Daniel &amp; </a:t>
            </a:r>
            <a:r>
              <a:rPr lang="en-GB" dirty="0" err="1"/>
              <a:t>Cuesta</a:t>
            </a:r>
            <a:r>
              <a:rPr lang="en-GB" dirty="0"/>
              <a:t>, Georgina &amp; Krauss, GW &amp; Cohen, Simon. (2014). LEGO-Based Therapy: How to build social competence through LEGO-based clubs for children with autism and related conditions. </a:t>
            </a:r>
          </a:p>
          <a:p>
            <a:r>
              <a:rPr lang="en-GB" dirty="0"/>
              <a:t>Available at: </a:t>
            </a:r>
            <a:r>
              <a:rPr lang="en-GB" dirty="0">
                <a:hlinkClick r:id="rId5"/>
              </a:rPr>
              <a:t>https://www.researchgate.net/publication/292962143_LEGO-Based_Therapy_How_to_build_social_competence_through_LEGO-based_clubs_for_children_with_autism_and_related_conditions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860</Words>
  <Application>Microsoft Office PowerPoint</Application>
  <PresentationFormat>Widescreen</PresentationFormat>
  <Paragraphs>84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Arial Rounded MT Bold</vt:lpstr>
      <vt:lpstr>Calibri</vt:lpstr>
      <vt:lpstr>1_Office Theme</vt:lpstr>
      <vt:lpstr>Therapi Lego </vt:lpstr>
      <vt:lpstr>PowerPoint Presentation</vt:lpstr>
      <vt:lpstr>Beth yw Therapi Lego?</vt:lpstr>
      <vt:lpstr>Rolau a chyfrifoldebau</vt:lpstr>
      <vt:lpstr>Yr Adeiladwr</vt:lpstr>
      <vt:lpstr>Y Peiriannydd</vt:lpstr>
      <vt:lpstr>Y Cyflenwr</vt:lpstr>
      <vt:lpstr>Iaith Lego</vt:lpstr>
      <vt:lpstr>Felly?  Pa sgiliau wnaethoch ddefnyddio?</vt:lpstr>
      <vt:lpstr>Sgiliau</vt:lpstr>
      <vt:lpstr>Trefn sesiwn</vt:lpstr>
      <vt:lpstr>Rôl yr hwylusydd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Rees-Edwards</dc:creator>
  <cp:lastModifiedBy>Alison Rees-Edwards</cp:lastModifiedBy>
  <cp:revision>2</cp:revision>
  <dcterms:created xsi:type="dcterms:W3CDTF">2022-01-05T13:31:15Z</dcterms:created>
  <dcterms:modified xsi:type="dcterms:W3CDTF">2022-01-05T13:34:36Z</dcterms:modified>
</cp:coreProperties>
</file>