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56" r:id="rId2"/>
    <p:sldId id="257" r:id="rId3"/>
    <p:sldId id="258" r:id="rId4"/>
    <p:sldId id="259" r:id="rId5"/>
    <p:sldId id="260" r:id="rId6"/>
    <p:sldId id="261" r:id="rId7"/>
    <p:sldId id="271" r:id="rId8"/>
    <p:sldId id="270" r:id="rId9"/>
    <p:sldId id="272" r:id="rId10"/>
    <p:sldId id="273" r:id="rId11"/>
    <p:sldId id="262" r:id="rId12"/>
    <p:sldId id="263" r:id="rId13"/>
    <p:sldId id="264" r:id="rId14"/>
    <p:sldId id="269" r:id="rId15"/>
    <p:sldId id="265" r:id="rId16"/>
    <p:sldId id="268"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00" autoAdjust="0"/>
    <p:restoredTop sz="94660"/>
  </p:normalViewPr>
  <p:slideViewPr>
    <p:cSldViewPr snapToGrid="0">
      <p:cViewPr varScale="1">
        <p:scale>
          <a:sx n="88" d="100"/>
          <a:sy n="88" d="100"/>
        </p:scale>
        <p:origin x="264"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69600" y="6356351"/>
            <a:ext cx="812800" cy="365125"/>
          </a:xfrm>
        </p:spPr>
        <p:txBody>
          <a:bodyPr/>
          <a:lstStyle/>
          <a:p>
            <a:fld id="{A0F0B628-63FC-45CE-8E1E-5B272BC02706}" type="slidenum">
              <a:rPr lang="en-GB" smtClean="0"/>
              <a:pPr/>
              <a:t>‹#›</a:t>
            </a:fld>
            <a:endParaRPr lang="en-GB"/>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F574B86-1DD9-4BDF-BC85-5613FA3024F6}" type="datetimeFigureOut">
              <a:rPr lang="en-GB" smtClean="0"/>
              <a:pPr/>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F0B628-63FC-45CE-8E1E-5B272BC027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F574B86-1DD9-4BDF-BC85-5613FA3024F6}" type="datetimeFigureOut">
              <a:rPr lang="en-GB" smtClean="0"/>
              <a:pPr/>
              <a:t>18/11/2018</a:t>
            </a:fld>
            <a:endParaRPr lang="en-GB"/>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A0F0B628-63FC-45CE-8E1E-5B272BC02706}" type="slidenum">
              <a:rPr lang="en-GB" smtClean="0"/>
              <a:pPr/>
              <a:t>‹#›</a:t>
            </a:fld>
            <a:endParaRPr lang="en-GB"/>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hyperlink" Target="http://www.nhs.uk/live-well/exercise/swimming-for-fitnes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fund4sport.co.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womeninsport.or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cad=rja&amp;uact=8&amp;ved=&amp;url=https://www.clipartmax.com/middle/m2K9A0b1K9K9G6m2_question-mark-clip-art-portrait-of-a-man/&amp;psig=AOvVaw3xNlHEXTZolmJLXZQz5BJJ&amp;ust=1541706573430689" TargetMode="External"/><Relationship Id="rId2" Type="http://schemas.openxmlformats.org/officeDocument/2006/relationships/hyperlink" Target="http://www.google.co.uk/url?sa=i&amp;rct=j&amp;q=&amp;esrc=s&amp;source=images&amp;cd=&amp;cad=rja&amp;uact=8&amp;ved=2ahUKEwilo7LYhsPeAhXII8AKHZ4TCLsQjRx6BAgBEAU&amp;url=http://sweetclipart.com/simple-blue-question-mark-1146&amp;psig=AOvVaw3xNlHEXTZolmJLXZQz5BJJ&amp;ust=1541706573430689"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748123" y="4532289"/>
            <a:ext cx="8534400" cy="1507067"/>
          </a:xfrm>
          <a:prstGeom prst="rect">
            <a:avLst/>
          </a:prstGeom>
          <a:effectLst/>
        </p:spPr>
        <p:txBody>
          <a:bodyPr vert="horz" lIns="91440" tIns="45720" rIns="91440" bIns="45720" rtlCol="0" anchor="b">
            <a:noAutofit/>
          </a:bodyPr>
          <a:lstStyle>
            <a:lvl1pPr algn="l" defTabSz="457200" rtl="0" eaLnBrk="1" latinLnBrk="0" hangingPunct="1">
              <a:spcBef>
                <a:spcPct val="0"/>
              </a:spcBef>
              <a:buNone/>
              <a:defRPr sz="48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9600" b="1" dirty="0"/>
              <a:t> </a:t>
            </a:r>
          </a:p>
        </p:txBody>
      </p:sp>
      <p:sp>
        <p:nvSpPr>
          <p:cNvPr id="5" name="Title 1"/>
          <p:cNvSpPr txBox="1">
            <a:spLocks/>
          </p:cNvSpPr>
          <p:nvPr/>
        </p:nvSpPr>
        <p:spPr>
          <a:xfrm>
            <a:off x="2090057" y="3024725"/>
            <a:ext cx="8534400" cy="2760322"/>
          </a:xfrm>
          <a:prstGeom prst="rect">
            <a:avLst/>
          </a:prstGeom>
          <a:ln>
            <a:noFill/>
          </a:ln>
        </p:spPr>
        <p:txBody>
          <a:bodyPr vert="horz" lIns="0" tIns="0" rIns="18288" bIns="0" anchor="b">
            <a:noAutofit/>
            <a:scene3d>
              <a:camera prst="orthographicFront"/>
              <a:lightRig rig="freezing" dir="t">
                <a:rot lat="0" lon="0" rev="5640000"/>
              </a:lightRig>
            </a:scene3d>
            <a:sp3d prstMaterial="flat">
              <a:bevelT w="38100" h="38100"/>
              <a:contourClr>
                <a:schemeClr val="tx2"/>
              </a:contourClr>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dirty="0">
                <a:ln>
                  <a:noFill/>
                </a:ln>
                <a:solidFill>
                  <a:schemeClr val="tx2">
                    <a:lumMod val="75000"/>
                  </a:schemeClr>
                </a:solidFill>
                <a:effectLst>
                  <a:outerShdw blurRad="38100" dist="25400" dir="5400000" algn="tl" rotWithShape="0">
                    <a:srgbClr val="000000">
                      <a:alpha val="43000"/>
                    </a:srgbClr>
                  </a:outerShdw>
                </a:effectLst>
                <a:uLnTx/>
                <a:uFillTx/>
                <a:latin typeface="+mj-lt"/>
                <a:ea typeface="+mj-ea"/>
                <a:cs typeface="+mj-cs"/>
              </a:rPr>
              <a:t>AN EVALUATION OF THE MOTIVATIONAL FACTORS AND</a:t>
            </a:r>
            <a:r>
              <a:rPr kumimoji="0" lang="en-GB" sz="5400" b="1" i="0" u="none" strike="noStrike" kern="1200" cap="none" spc="0" normalizeH="0" noProof="0" dirty="0">
                <a:ln>
                  <a:noFill/>
                </a:ln>
                <a:solidFill>
                  <a:schemeClr val="tx2">
                    <a:lumMod val="75000"/>
                  </a:schemeClr>
                </a:solidFill>
                <a:effectLst>
                  <a:outerShdw blurRad="38100" dist="25400" dir="5400000" algn="tl" rotWithShape="0">
                    <a:srgbClr val="000000">
                      <a:alpha val="43000"/>
                    </a:srgbClr>
                  </a:outerShdw>
                </a:effectLst>
                <a:uLnTx/>
                <a:uFillTx/>
                <a:latin typeface="+mj-lt"/>
                <a:ea typeface="+mj-ea"/>
                <a:cs typeface="+mj-cs"/>
              </a:rPr>
              <a:t> BARRIERS OF FEMALE ONLY SWIMMING WITHIN PENLAN AND MORRISTON LEISURE CENTRES. </a:t>
            </a:r>
            <a:endParaRPr kumimoji="0" lang="en-GB" sz="5400" b="1" i="0" u="none" strike="noStrike" kern="1200" cap="none" spc="0" normalizeH="0" baseline="0" noProof="0" dirty="0">
              <a:ln>
                <a:noFill/>
              </a:ln>
              <a:solidFill>
                <a:schemeClr val="tx2">
                  <a:lumMod val="75000"/>
                </a:schemeClr>
              </a:solidFill>
              <a:effectLst>
                <a:outerShdw blurRad="38100" dist="25400" dir="5400000" algn="tl" rotWithShape="0">
                  <a:srgbClr val="000000">
                    <a:alpha val="43000"/>
                  </a:srgbClr>
                </a:outerShdw>
              </a:effectLst>
              <a:uLnTx/>
              <a:uFillTx/>
              <a:latin typeface="+mj-lt"/>
              <a:ea typeface="+mj-ea"/>
              <a:cs typeface="+mj-cs"/>
            </a:endParaRPr>
          </a:p>
        </p:txBody>
      </p:sp>
      <p:sp>
        <p:nvSpPr>
          <p:cNvPr id="7" name="Title 1"/>
          <p:cNvSpPr txBox="1">
            <a:spLocks/>
          </p:cNvSpPr>
          <p:nvPr/>
        </p:nvSpPr>
        <p:spPr>
          <a:xfrm>
            <a:off x="5680147" y="5350933"/>
            <a:ext cx="8534400" cy="1507067"/>
          </a:xfrm>
          <a:prstGeom prst="rect">
            <a:avLst/>
          </a:prstGeom>
          <a:ln>
            <a:noFill/>
          </a:ln>
        </p:spPr>
        <p:txBody>
          <a:bodyPr vert="horz" lIns="0" tIns="0" rIns="18288" bIns="0" anchor="b">
            <a:noAutofit/>
            <a:scene3d>
              <a:camera prst="orthographicFront"/>
              <a:lightRig rig="freezing" dir="t">
                <a:rot lat="0" lon="0" rev="5640000"/>
              </a:lightRig>
            </a:scene3d>
            <a:sp3d prstMaterial="flat">
              <a:bevelT w="38100" h="38100"/>
              <a:contourClr>
                <a:schemeClr val="tx2"/>
              </a:contourClr>
            </a:sp3d>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000" b="1" i="0" u="none" strike="noStrike" kern="1200" cap="none" spc="0" normalizeH="0" baseline="0" noProof="0" dirty="0">
                <a:ln>
                  <a:noFill/>
                </a:ln>
                <a:solidFill>
                  <a:schemeClr val="tx2">
                    <a:lumMod val="75000"/>
                  </a:schemeClr>
                </a:solidFill>
                <a:effectLst>
                  <a:outerShdw blurRad="38100" dist="25400" dir="5400000" algn="tl" rotWithShape="0">
                    <a:srgbClr val="000000">
                      <a:alpha val="43000"/>
                    </a:srgbClr>
                  </a:outerShdw>
                </a:effectLst>
                <a:uLnTx/>
                <a:uFillTx/>
                <a:latin typeface="+mj-lt"/>
                <a:ea typeface="+mj-ea"/>
                <a:cs typeface="+mj-cs"/>
              </a:rPr>
              <a:t>BY JESSICA MORRIS</a:t>
            </a:r>
            <a:r>
              <a:rPr kumimoji="0" lang="en-GB" sz="4000" b="1" i="0" u="none" strike="noStrike" kern="1200" cap="none" spc="0" normalizeH="0" noProof="0" dirty="0">
                <a:ln>
                  <a:noFill/>
                </a:ln>
                <a:solidFill>
                  <a:schemeClr val="tx2">
                    <a:lumMod val="75000"/>
                  </a:schemeClr>
                </a:solidFill>
                <a:effectLst>
                  <a:outerShdw blurRad="38100" dist="25400" dir="5400000" algn="tl" rotWithShape="0">
                    <a:srgbClr val="000000">
                      <a:alpha val="43000"/>
                    </a:srgbClr>
                  </a:outerShdw>
                </a:effectLst>
                <a:uLnTx/>
                <a:uFillTx/>
                <a:latin typeface="+mj-lt"/>
                <a:ea typeface="+mj-ea"/>
                <a:cs typeface="+mj-cs"/>
              </a:rPr>
              <a:t> </a:t>
            </a:r>
            <a:endParaRPr kumimoji="0" lang="en-GB" sz="4000" b="1" i="0" u="none" strike="noStrike" kern="1200" cap="none" spc="0" normalizeH="0" baseline="0" noProof="0" dirty="0">
              <a:ln>
                <a:noFill/>
              </a:ln>
              <a:solidFill>
                <a:schemeClr val="accent3">
                  <a:tint val="90000"/>
                  <a:satMod val="120000"/>
                </a:schemeClr>
              </a:solidFill>
              <a:effectLst>
                <a:outerShdw blurRad="38100" dist="25400" dir="5400000" algn="tl" rotWithShape="0">
                  <a:srgbClr val="000000">
                    <a:alpha val="43000"/>
                  </a:srgbClr>
                </a:outerShdw>
              </a:effectLst>
              <a:uLnTx/>
              <a:uFillTx/>
              <a:latin typeface="+mj-lt"/>
              <a:ea typeface="+mj-ea"/>
              <a:cs typeface="+mj-cs"/>
            </a:endParaRPr>
          </a:p>
        </p:txBody>
      </p:sp>
    </p:spTree>
    <p:extLst>
      <p:ext uri="{BB962C8B-B14F-4D97-AF65-F5344CB8AC3E}">
        <p14:creationId xmlns:p14="http://schemas.microsoft.com/office/powerpoint/2010/main" val="3579457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5285" y="273006"/>
            <a:ext cx="8534400" cy="1507067"/>
          </a:xfrm>
        </p:spPr>
        <p:txBody>
          <a:bodyPr>
            <a:noAutofit/>
          </a:bodyPr>
          <a:lstStyle/>
          <a:p>
            <a:pPr algn="ctr"/>
            <a:r>
              <a:rPr lang="en-GB" sz="9600" b="1" dirty="0"/>
              <a:t>RATIONALE </a:t>
            </a:r>
          </a:p>
        </p:txBody>
      </p:sp>
      <p:sp>
        <p:nvSpPr>
          <p:cNvPr id="4" name="TextBox 3"/>
          <p:cNvSpPr txBox="1"/>
          <p:nvPr/>
        </p:nvSpPr>
        <p:spPr>
          <a:xfrm>
            <a:off x="862741" y="1934095"/>
            <a:ext cx="10482349" cy="2246769"/>
          </a:xfrm>
          <a:prstGeom prst="rect">
            <a:avLst/>
          </a:prstGeom>
          <a:noFill/>
        </p:spPr>
        <p:txBody>
          <a:bodyPr wrap="square" rtlCol="0">
            <a:spAutoFit/>
          </a:bodyPr>
          <a:lstStyle/>
          <a:p>
            <a:pPr marL="285750" indent="-285750" algn="just">
              <a:buFont typeface="Arial" panose="020B0604020202020204" pitchFamily="34" charset="0"/>
              <a:buChar char="•"/>
            </a:pPr>
            <a:r>
              <a:rPr lang="en-GB" sz="2000" dirty="0">
                <a:latin typeface="+mj-lt"/>
              </a:rPr>
              <a:t>I have worked in Penlan and Morriston Leisure Centres for over two years, therefore have a good insight into the swimming programmes and can access local authority data. </a:t>
            </a:r>
          </a:p>
          <a:p>
            <a:pPr marL="285750" indent="-285750" algn="just">
              <a:buFont typeface="Arial" panose="020B0604020202020204" pitchFamily="34" charset="0"/>
              <a:buChar char="•"/>
            </a:pPr>
            <a:r>
              <a:rPr lang="en-GB" sz="2000" dirty="0">
                <a:latin typeface="+mj-lt"/>
              </a:rPr>
              <a:t>As part of the second year of my university course, I was required to do a placement module, therefore I completed it at Morriston Leisure Centre. </a:t>
            </a:r>
          </a:p>
          <a:p>
            <a:pPr marL="285750" indent="-285750" algn="just">
              <a:buFont typeface="Arial" panose="020B0604020202020204" pitchFamily="34" charset="0"/>
              <a:buChar char="•"/>
            </a:pPr>
            <a:r>
              <a:rPr lang="en-GB" sz="2000" dirty="0">
                <a:latin typeface="+mj-lt"/>
              </a:rPr>
              <a:t>I have a good working relationship with the managers and employees at both sites. </a:t>
            </a:r>
          </a:p>
          <a:p>
            <a:pPr marL="285750" indent="-285750" algn="just">
              <a:buFont typeface="Arial" panose="020B0604020202020204" pitchFamily="34" charset="0"/>
              <a:buChar char="•"/>
            </a:pPr>
            <a:r>
              <a:rPr lang="en-GB" sz="2000" dirty="0">
                <a:latin typeface="+mj-lt"/>
              </a:rPr>
              <a:t>I would like to find out what motivates females to participate in swimming and the barriers which affect participation. </a:t>
            </a:r>
          </a:p>
        </p:txBody>
      </p:sp>
    </p:spTree>
    <p:extLst>
      <p:ext uri="{BB962C8B-B14F-4D97-AF65-F5344CB8AC3E}">
        <p14:creationId xmlns:p14="http://schemas.microsoft.com/office/powerpoint/2010/main" val="2397246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6645" y="176588"/>
            <a:ext cx="8534400" cy="1507067"/>
          </a:xfrm>
        </p:spPr>
        <p:txBody>
          <a:bodyPr>
            <a:noAutofit/>
          </a:bodyPr>
          <a:lstStyle/>
          <a:p>
            <a:pPr algn="ctr"/>
            <a:r>
              <a:rPr lang="en-GB" sz="9600" b="1" dirty="0"/>
              <a:t>AIM</a:t>
            </a:r>
          </a:p>
        </p:txBody>
      </p:sp>
      <p:sp>
        <p:nvSpPr>
          <p:cNvPr id="9" name="TextBox 8"/>
          <p:cNvSpPr txBox="1"/>
          <p:nvPr/>
        </p:nvSpPr>
        <p:spPr>
          <a:xfrm>
            <a:off x="1087239" y="1901634"/>
            <a:ext cx="9833956" cy="707886"/>
          </a:xfrm>
          <a:prstGeom prst="rect">
            <a:avLst/>
          </a:prstGeom>
          <a:noFill/>
        </p:spPr>
        <p:txBody>
          <a:bodyPr wrap="square" rtlCol="0">
            <a:spAutoFit/>
          </a:bodyPr>
          <a:lstStyle/>
          <a:p>
            <a:pPr algn="just"/>
            <a:r>
              <a:rPr lang="en-GB" sz="2000" dirty="0">
                <a:latin typeface="+mj-lt"/>
              </a:rPr>
              <a:t>To evaluate the motivational factors and barriers of female only swimming within Penlan and Morriston Leisure Centres. </a:t>
            </a:r>
          </a:p>
        </p:txBody>
      </p:sp>
    </p:spTree>
    <p:extLst>
      <p:ext uri="{BB962C8B-B14F-4D97-AF65-F5344CB8AC3E}">
        <p14:creationId xmlns:p14="http://schemas.microsoft.com/office/powerpoint/2010/main" val="326259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9280" y="176590"/>
            <a:ext cx="8534400" cy="1507067"/>
          </a:xfrm>
        </p:spPr>
        <p:txBody>
          <a:bodyPr>
            <a:noAutofit/>
          </a:bodyPr>
          <a:lstStyle/>
          <a:p>
            <a:pPr algn="ctr"/>
            <a:r>
              <a:rPr lang="en-GB" sz="9600" b="1" dirty="0"/>
              <a:t>OBJECTIVES</a:t>
            </a:r>
            <a:r>
              <a:rPr lang="en-GB" sz="9600" dirty="0"/>
              <a:t> </a:t>
            </a:r>
          </a:p>
        </p:txBody>
      </p:sp>
      <p:sp>
        <p:nvSpPr>
          <p:cNvPr id="3" name="Content Placeholder 2"/>
          <p:cNvSpPr>
            <a:spLocks noGrp="1"/>
          </p:cNvSpPr>
          <p:nvPr>
            <p:ph idx="1"/>
          </p:nvPr>
        </p:nvSpPr>
        <p:spPr>
          <a:xfrm>
            <a:off x="1657705" y="2135156"/>
            <a:ext cx="8534400" cy="3615267"/>
          </a:xfrm>
        </p:spPr>
        <p:txBody>
          <a:bodyPr>
            <a:normAutofit/>
          </a:bodyPr>
          <a:lstStyle/>
          <a:p>
            <a:pPr algn="just"/>
            <a:r>
              <a:rPr lang="en-GB" sz="2000" dirty="0">
                <a:latin typeface="+mj-lt"/>
              </a:rPr>
              <a:t>To ascertain the advantages and disadvantages of female only swimming in Penlan and Morriston Leisure Centres. </a:t>
            </a:r>
          </a:p>
          <a:p>
            <a:pPr algn="just"/>
            <a:r>
              <a:rPr lang="en-GB" sz="2000" dirty="0">
                <a:latin typeface="+mj-lt"/>
              </a:rPr>
              <a:t>Identify the motivational factors that contribute to females participating in swimming only sessions within Penlan and Morriston Leisure Centres. </a:t>
            </a:r>
          </a:p>
          <a:p>
            <a:pPr algn="just"/>
            <a:r>
              <a:rPr lang="en-GB" sz="2000" dirty="0">
                <a:latin typeface="+mj-lt"/>
              </a:rPr>
              <a:t>Establish the potential barriers that are associated with female only swimming within Penlan and Morriston Leisure Centres. </a:t>
            </a:r>
          </a:p>
          <a:p>
            <a:pPr algn="just"/>
            <a:r>
              <a:rPr lang="en-GB" sz="2000" dirty="0">
                <a:latin typeface="+mj-lt"/>
              </a:rPr>
              <a:t>Explore the range of promotional strategies and initiatives which aim to increase female only swimming. </a:t>
            </a:r>
          </a:p>
          <a:p>
            <a:endParaRPr lang="en-GB" sz="2000" dirty="0">
              <a:latin typeface="+mj-lt"/>
            </a:endParaRPr>
          </a:p>
        </p:txBody>
      </p:sp>
    </p:spTree>
    <p:extLst>
      <p:ext uri="{BB962C8B-B14F-4D97-AF65-F5344CB8AC3E}">
        <p14:creationId xmlns:p14="http://schemas.microsoft.com/office/powerpoint/2010/main" val="1720753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5307" y="223242"/>
            <a:ext cx="9234228" cy="1507067"/>
          </a:xfrm>
        </p:spPr>
        <p:txBody>
          <a:bodyPr>
            <a:noAutofit/>
          </a:bodyPr>
          <a:lstStyle/>
          <a:p>
            <a:pPr algn="ctr"/>
            <a:r>
              <a:rPr lang="en-GB" sz="9600" b="1" dirty="0"/>
              <a:t>BACKGROUND</a:t>
            </a:r>
          </a:p>
        </p:txBody>
      </p:sp>
      <p:sp>
        <p:nvSpPr>
          <p:cNvPr id="4" name="TextBox 3"/>
          <p:cNvSpPr txBox="1"/>
          <p:nvPr/>
        </p:nvSpPr>
        <p:spPr>
          <a:xfrm>
            <a:off x="1186544" y="2049041"/>
            <a:ext cx="10101942" cy="1631216"/>
          </a:xfrm>
          <a:prstGeom prst="rect">
            <a:avLst/>
          </a:prstGeom>
          <a:noFill/>
        </p:spPr>
        <p:txBody>
          <a:bodyPr wrap="square" rtlCol="0">
            <a:spAutoFit/>
          </a:bodyPr>
          <a:lstStyle/>
          <a:p>
            <a:pPr algn="just"/>
            <a:r>
              <a:rPr lang="en-GB" sz="2000" dirty="0">
                <a:latin typeface="+mj-lt"/>
              </a:rPr>
              <a:t>Active Swansea has numerous leisure centres and sports facilities located across the city. </a:t>
            </a:r>
          </a:p>
          <a:p>
            <a:pPr algn="just"/>
            <a:endParaRPr lang="en-GB" sz="2000" dirty="0">
              <a:latin typeface="+mj-lt"/>
            </a:endParaRPr>
          </a:p>
          <a:p>
            <a:pPr algn="just"/>
            <a:r>
              <a:rPr lang="en-GB" sz="2000" dirty="0">
                <a:latin typeface="+mj-lt"/>
              </a:rPr>
              <a:t>As of the 1</a:t>
            </a:r>
            <a:r>
              <a:rPr lang="en-GB" sz="2000" baseline="30000" dirty="0">
                <a:latin typeface="+mj-lt"/>
              </a:rPr>
              <a:t>st</a:t>
            </a:r>
            <a:r>
              <a:rPr lang="en-GB" sz="2000" dirty="0">
                <a:latin typeface="+mj-lt"/>
              </a:rPr>
              <a:t> October 2018, seven of Swansea’s sport and leisure facilities, including six community leisure centres plus the LC will be managed by Freedom Leisure and in a twenty year partnership with Swansea City County Council. </a:t>
            </a:r>
          </a:p>
        </p:txBody>
      </p:sp>
      <p:pic>
        <p:nvPicPr>
          <p:cNvPr id="5" name="Picture 4"/>
          <p:cNvPicPr>
            <a:picLocks noChangeAspect="1"/>
          </p:cNvPicPr>
          <p:nvPr/>
        </p:nvPicPr>
        <p:blipFill>
          <a:blip r:embed="rId2" cstate="print"/>
          <a:stretch>
            <a:fillRect/>
          </a:stretch>
        </p:blipFill>
        <p:spPr>
          <a:xfrm>
            <a:off x="4292534" y="4287167"/>
            <a:ext cx="1853035" cy="1237985"/>
          </a:xfrm>
          <a:prstGeom prst="rect">
            <a:avLst/>
          </a:prstGeom>
        </p:spPr>
      </p:pic>
      <p:pic>
        <p:nvPicPr>
          <p:cNvPr id="6" name="Picture 5"/>
          <p:cNvPicPr>
            <a:picLocks noChangeAspect="1"/>
          </p:cNvPicPr>
          <p:nvPr/>
        </p:nvPicPr>
        <p:blipFill>
          <a:blip r:embed="rId3" cstate="print"/>
          <a:stretch>
            <a:fillRect/>
          </a:stretch>
        </p:blipFill>
        <p:spPr>
          <a:xfrm>
            <a:off x="1073254" y="4242804"/>
            <a:ext cx="1916438" cy="1272189"/>
          </a:xfrm>
          <a:prstGeom prst="rect">
            <a:avLst/>
          </a:prstGeom>
        </p:spPr>
      </p:pic>
      <p:pic>
        <p:nvPicPr>
          <p:cNvPr id="7" name="Picture 6"/>
          <p:cNvPicPr>
            <a:picLocks noChangeAspect="1"/>
          </p:cNvPicPr>
          <p:nvPr/>
        </p:nvPicPr>
        <p:blipFill>
          <a:blip r:embed="rId4" cstate="print"/>
          <a:stretch>
            <a:fillRect/>
          </a:stretch>
        </p:blipFill>
        <p:spPr>
          <a:xfrm>
            <a:off x="9966079" y="4305491"/>
            <a:ext cx="1688869" cy="1266652"/>
          </a:xfrm>
          <a:prstGeom prst="rect">
            <a:avLst/>
          </a:prstGeom>
        </p:spPr>
      </p:pic>
      <p:pic>
        <p:nvPicPr>
          <p:cNvPr id="8" name="Picture 7"/>
          <p:cNvPicPr>
            <a:picLocks noChangeAspect="1"/>
          </p:cNvPicPr>
          <p:nvPr/>
        </p:nvPicPr>
        <p:blipFill>
          <a:blip r:embed="rId5" cstate="print"/>
          <a:stretch>
            <a:fillRect/>
          </a:stretch>
        </p:blipFill>
        <p:spPr>
          <a:xfrm>
            <a:off x="7236187" y="4329889"/>
            <a:ext cx="1884304" cy="1253139"/>
          </a:xfrm>
          <a:prstGeom prst="rect">
            <a:avLst/>
          </a:prstGeom>
        </p:spPr>
      </p:pic>
    </p:spTree>
    <p:extLst>
      <p:ext uri="{BB962C8B-B14F-4D97-AF65-F5344CB8AC3E}">
        <p14:creationId xmlns:p14="http://schemas.microsoft.com/office/powerpoint/2010/main" val="2527538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220" y="195250"/>
            <a:ext cx="11122089" cy="1507067"/>
          </a:xfrm>
        </p:spPr>
        <p:txBody>
          <a:bodyPr>
            <a:noAutofit/>
          </a:bodyPr>
          <a:lstStyle/>
          <a:p>
            <a:pPr algn="ctr"/>
            <a:r>
              <a:rPr lang="en-GB" sz="9600" b="1" dirty="0"/>
              <a:t>LITERATURE REVIEW </a:t>
            </a:r>
          </a:p>
        </p:txBody>
      </p:sp>
      <p:sp>
        <p:nvSpPr>
          <p:cNvPr id="3" name="Content Placeholder 2"/>
          <p:cNvSpPr>
            <a:spLocks noGrp="1"/>
          </p:cNvSpPr>
          <p:nvPr>
            <p:ph idx="1"/>
          </p:nvPr>
        </p:nvSpPr>
        <p:spPr>
          <a:xfrm>
            <a:off x="1124304" y="1887895"/>
            <a:ext cx="10153296" cy="4164562"/>
          </a:xfrm>
        </p:spPr>
        <p:txBody>
          <a:bodyPr>
            <a:normAutofit/>
          </a:bodyPr>
          <a:lstStyle/>
          <a:p>
            <a:pPr>
              <a:buNone/>
            </a:pPr>
            <a:r>
              <a:rPr lang="en-GB" sz="2000" b="1" u="sng" dirty="0">
                <a:latin typeface="+mj-lt"/>
              </a:rPr>
              <a:t>Health Benefits of Swimming </a:t>
            </a:r>
          </a:p>
          <a:p>
            <a:pPr>
              <a:buNone/>
            </a:pPr>
            <a:endParaRPr lang="en-GB" sz="2000" b="1" u="sng" dirty="0">
              <a:latin typeface="+mj-lt"/>
            </a:endParaRPr>
          </a:p>
          <a:p>
            <a:pPr algn="just"/>
            <a:r>
              <a:rPr lang="en-GB" sz="2000" dirty="0">
                <a:latin typeface="+mj-lt"/>
              </a:rPr>
              <a:t>Fitness Swimming (2008) </a:t>
            </a:r>
          </a:p>
          <a:p>
            <a:pPr algn="just">
              <a:buNone/>
            </a:pPr>
            <a:r>
              <a:rPr lang="en-GB" sz="2000" dirty="0">
                <a:latin typeface="+mj-lt"/>
              </a:rPr>
              <a:t>     This book shows readers how to achieve maximum results from different workouts, whether trying to enhance their overall fitness or training for an upcoming triathlon.</a:t>
            </a:r>
          </a:p>
          <a:p>
            <a:pPr algn="just">
              <a:buNone/>
            </a:pPr>
            <a:endParaRPr lang="en-GB" sz="2000" dirty="0">
              <a:latin typeface="+mj-lt"/>
            </a:endParaRPr>
          </a:p>
          <a:p>
            <a:pPr algn="just"/>
            <a:r>
              <a:rPr lang="en-GB" sz="2000" dirty="0">
                <a:latin typeface="+mj-lt"/>
              </a:rPr>
              <a:t>NHS – Swimming for Fitness </a:t>
            </a:r>
            <a:r>
              <a:rPr lang="en-GB" sz="2000" dirty="0">
                <a:latin typeface="+mj-lt"/>
                <a:hlinkClick r:id="rId2"/>
              </a:rPr>
              <a:t>www.nhs.uk/live-well/exercise/swimming-for-fitness/</a:t>
            </a:r>
            <a:endParaRPr lang="en-GB" sz="2000" dirty="0">
              <a:latin typeface="+mj-lt"/>
            </a:endParaRPr>
          </a:p>
          <a:p>
            <a:pPr algn="just">
              <a:buNone/>
            </a:pPr>
            <a:r>
              <a:rPr lang="en-GB" sz="2000" dirty="0">
                <a:latin typeface="+mj-lt"/>
              </a:rPr>
              <a:t>      “Regular swimming can reduce the risk of chronic illnesses, such as heart disease, type 2 diabetes and stroke. It can also boost your mood and keep your weight under control”.  (NHS 2018)</a:t>
            </a:r>
          </a:p>
          <a:p>
            <a:endParaRPr lang="en-GB" sz="2000" dirty="0">
              <a:latin typeface="+mj-lt"/>
            </a:endParaRPr>
          </a:p>
          <a:p>
            <a:endParaRPr lang="en-GB" sz="2000" b="1" u="sng" dirty="0">
              <a:latin typeface="+mj-lt"/>
            </a:endParaRPr>
          </a:p>
          <a:p>
            <a:pPr>
              <a:buNone/>
            </a:pPr>
            <a:endParaRPr lang="en-GB" sz="2000" b="1" u="sng" dirty="0">
              <a:latin typeface="+mj-lt"/>
            </a:endParaRPr>
          </a:p>
          <a:p>
            <a:endParaRPr lang="en-GB" sz="2000" b="1" u="sng" dirty="0">
              <a:latin typeface="+mj-lt"/>
            </a:endParaRPr>
          </a:p>
        </p:txBody>
      </p:sp>
    </p:spTree>
    <p:extLst>
      <p:ext uri="{BB962C8B-B14F-4D97-AF65-F5344CB8AC3E}">
        <p14:creationId xmlns:p14="http://schemas.microsoft.com/office/powerpoint/2010/main" val="1648353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533400"/>
            <a:ext cx="10972800" cy="6121400"/>
          </a:xfrm>
        </p:spPr>
        <p:txBody>
          <a:bodyPr>
            <a:normAutofit fontScale="92500" lnSpcReduction="20000"/>
          </a:bodyPr>
          <a:lstStyle/>
          <a:p>
            <a:pPr>
              <a:buNone/>
            </a:pPr>
            <a:r>
              <a:rPr lang="en-GB" sz="2200" b="1" u="sng" dirty="0">
                <a:latin typeface="+mj-lt"/>
              </a:rPr>
              <a:t>Female Only Participation </a:t>
            </a:r>
          </a:p>
          <a:p>
            <a:pPr algn="just"/>
            <a:r>
              <a:rPr lang="en-GB" sz="2200" dirty="0">
                <a:latin typeface="+mj-lt"/>
              </a:rPr>
              <a:t>Understanding the Contexts of Adolescent Female Participation in Sport and Physical Activity (2013) vol 84(2) p.157-66</a:t>
            </a:r>
          </a:p>
          <a:p>
            <a:pPr algn="just">
              <a:buNone/>
            </a:pPr>
            <a:r>
              <a:rPr lang="en-GB" sz="2200" dirty="0">
                <a:latin typeface="+mj-lt"/>
              </a:rPr>
              <a:t>     Participation in physical activity is reported to decline in adolescence, particularly for girls. This study investigated contexts of physical activity participation for female adolescents at two life transition points.</a:t>
            </a:r>
          </a:p>
          <a:p>
            <a:pPr algn="just">
              <a:buNone/>
            </a:pPr>
            <a:endParaRPr lang="en-GB" sz="2200" dirty="0">
              <a:latin typeface="+mj-lt"/>
            </a:endParaRPr>
          </a:p>
          <a:p>
            <a:pPr algn="just"/>
            <a:r>
              <a:rPr lang="en-GB" sz="2200" dirty="0">
                <a:latin typeface="+mj-lt"/>
              </a:rPr>
              <a:t>Sport and Social Exclusion (2003) Chapter 6 </a:t>
            </a:r>
          </a:p>
          <a:p>
            <a:pPr algn="just">
              <a:buNone/>
            </a:pPr>
            <a:r>
              <a:rPr lang="en-GB" sz="2200" dirty="0">
                <a:latin typeface="+mj-lt"/>
              </a:rPr>
              <a:t>     This book details the current policy context and actions to combat exclusion. </a:t>
            </a:r>
          </a:p>
          <a:p>
            <a:pPr algn="just">
              <a:buNone/>
            </a:pPr>
            <a:endParaRPr lang="en-GB" sz="2200" dirty="0">
              <a:latin typeface="+mj-lt"/>
            </a:endParaRPr>
          </a:p>
          <a:p>
            <a:pPr algn="just"/>
            <a:r>
              <a:rPr lang="en-GB" sz="2200" dirty="0">
                <a:latin typeface="+mj-lt"/>
              </a:rPr>
              <a:t>Sport and Women: Social issues in International Perspective (2003)</a:t>
            </a:r>
          </a:p>
          <a:p>
            <a:pPr algn="just">
              <a:buNone/>
            </a:pPr>
            <a:r>
              <a:rPr lang="en-GB" sz="2200" dirty="0">
                <a:latin typeface="+mj-lt"/>
              </a:rPr>
              <a:t>     Women’s Sport Foundation (WSF), was set up in 1985. Its aim was to promote the interests of all women in and through sport and to gain equal opportunities and options for all women. The trend towards a narrowing of the gender gap in adult participation can be attributed partly to the investment in public swimming pools and sports halls over the last 30 years. (Hartmann-</a:t>
            </a:r>
            <a:r>
              <a:rPr lang="en-GB" sz="2200" dirty="0" err="1">
                <a:latin typeface="+mj-lt"/>
              </a:rPr>
              <a:t>Tews</a:t>
            </a:r>
            <a:r>
              <a:rPr lang="en-GB" sz="2200" dirty="0">
                <a:latin typeface="+mj-lt"/>
              </a:rPr>
              <a:t> and Gertrud Pifster 2003)</a:t>
            </a:r>
          </a:p>
          <a:p>
            <a:pPr algn="just">
              <a:buNone/>
            </a:pPr>
            <a:endParaRPr lang="en-GB" sz="2200" dirty="0">
              <a:latin typeface="+mj-lt"/>
            </a:endParaRPr>
          </a:p>
          <a:p>
            <a:pPr algn="just"/>
            <a:r>
              <a:rPr lang="en-GB" sz="2200" dirty="0">
                <a:latin typeface="+mj-lt"/>
              </a:rPr>
              <a:t>Journal of Sport and Health Science: Correlates of Long Term Physical Activity Adherence in Women (2017) vol 6 (2) p.434-442</a:t>
            </a:r>
          </a:p>
          <a:p>
            <a:pPr algn="just">
              <a:buNone/>
            </a:pPr>
            <a:r>
              <a:rPr lang="en-GB" sz="2000" dirty="0">
                <a:latin typeface="+mj-lt"/>
              </a:rPr>
              <a:t>     The findings suggested that physically active adolescents were more likely to become active adults. Future research should address interventions (e.g., PE program, community resources) that may promote lifetime physical activity in women, with the goal of decreasing morbidity and mortality.</a:t>
            </a:r>
            <a:endParaRPr lang="en-GB" sz="2200" dirty="0">
              <a:latin typeface="+mj-lt"/>
            </a:endParaRPr>
          </a:p>
          <a:p>
            <a:endParaRPr lang="en-GB" sz="2200" dirty="0">
              <a:latin typeface="+mj-lt"/>
            </a:endParaRP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622300" y="410029"/>
            <a:ext cx="10972800" cy="6447971"/>
          </a:xfrm>
        </p:spPr>
        <p:txBody>
          <a:bodyPr>
            <a:normAutofit fontScale="92500" lnSpcReduction="20000"/>
          </a:bodyPr>
          <a:lstStyle/>
          <a:p>
            <a:r>
              <a:rPr lang="en-GB" sz="1900" b="1" u="sng" dirty="0">
                <a:latin typeface="+mj-lt"/>
              </a:rPr>
              <a:t>Motivational Factors </a:t>
            </a:r>
          </a:p>
          <a:p>
            <a:pPr algn="just"/>
            <a:r>
              <a:rPr lang="en-GB" sz="1900" dirty="0">
                <a:latin typeface="+mj-lt"/>
              </a:rPr>
              <a:t>A Comparative Study of Factors Influencing Participation in Sport and Physical Activity for Metropolitan and Rural Female Adolescents (2011) vol 14(4) p.355-369</a:t>
            </a:r>
          </a:p>
          <a:p>
            <a:pPr algn="just"/>
            <a:r>
              <a:rPr lang="en-GB" sz="1900" dirty="0">
                <a:latin typeface="+mj-lt"/>
              </a:rPr>
              <a:t>This journal article focuses on the factors that influence female adolescents to participate in sport or physical activity. </a:t>
            </a:r>
          </a:p>
          <a:p>
            <a:pPr algn="just">
              <a:buNone/>
            </a:pPr>
            <a:endParaRPr lang="en-GB" sz="1900" dirty="0">
              <a:latin typeface="+mj-lt"/>
            </a:endParaRPr>
          </a:p>
          <a:p>
            <a:pPr algn="just"/>
            <a:r>
              <a:rPr lang="en-GB" sz="1900" dirty="0">
                <a:latin typeface="+mj-lt"/>
              </a:rPr>
              <a:t>Intrinsic and Extrinsic Motivation in Sport and Physical Activity: A Review and Look at the Future (2012) </a:t>
            </a:r>
          </a:p>
          <a:p>
            <a:pPr algn="just">
              <a:buNone/>
            </a:pPr>
            <a:r>
              <a:rPr lang="en-GB" sz="1900" dirty="0">
                <a:latin typeface="+mj-lt"/>
              </a:rPr>
              <a:t>     The theory addresses motivation in terms of an individual's level of voluntary engagement underlying their behaviour. Vallerand's  Hierarchical Model of Intrinsic and Extrinsic Motivation complements Self-Determination Theory.</a:t>
            </a:r>
          </a:p>
          <a:p>
            <a:pPr algn="just">
              <a:buNone/>
            </a:pPr>
            <a:endParaRPr lang="en-GB" sz="1900" dirty="0">
              <a:latin typeface="+mj-lt"/>
            </a:endParaRPr>
          </a:p>
          <a:p>
            <a:pPr algn="just"/>
            <a:r>
              <a:rPr lang="en-GB" sz="1900" dirty="0">
                <a:latin typeface="+mj-lt"/>
              </a:rPr>
              <a:t>Motivating people to be physically active (2008) </a:t>
            </a:r>
          </a:p>
          <a:p>
            <a:pPr algn="just">
              <a:buNone/>
            </a:pPr>
            <a:r>
              <a:rPr lang="en-GB" sz="1900" dirty="0">
                <a:latin typeface="+mj-lt"/>
              </a:rPr>
              <a:t>     Prochaska and DiClemente (1983), provides a framework for examining people’s motivation for changing their physical activity habits, the barriers to change, the benefits of change and specific strategies and techniques for promoting change.  </a:t>
            </a:r>
          </a:p>
          <a:p>
            <a:pPr algn="just">
              <a:buNone/>
            </a:pPr>
            <a:endParaRPr lang="en-GB" sz="1900" dirty="0">
              <a:latin typeface="+mj-lt"/>
            </a:endParaRPr>
          </a:p>
          <a:p>
            <a:pPr algn="just"/>
            <a:r>
              <a:rPr lang="en-GB" sz="1900" dirty="0">
                <a:latin typeface="+mj-lt"/>
              </a:rPr>
              <a:t>Advances in Motivation in Sport and Exercise 3</a:t>
            </a:r>
            <a:r>
              <a:rPr lang="en-GB" sz="1900" baseline="30000" dirty="0">
                <a:latin typeface="+mj-lt"/>
              </a:rPr>
              <a:t>rd</a:t>
            </a:r>
            <a:r>
              <a:rPr lang="en-GB" sz="1900" dirty="0">
                <a:latin typeface="+mj-lt"/>
              </a:rPr>
              <a:t> Edition (2012)</a:t>
            </a:r>
          </a:p>
          <a:p>
            <a:pPr algn="just">
              <a:buNone/>
            </a:pPr>
            <a:r>
              <a:rPr lang="en-GB" sz="1900" dirty="0">
                <a:latin typeface="+mj-lt"/>
              </a:rPr>
              <a:t>     This book reviews and integrates important contemporary contributors to the study of motivation. </a:t>
            </a:r>
          </a:p>
          <a:p>
            <a:pPr algn="just">
              <a:buNone/>
            </a:pPr>
            <a:endParaRPr lang="en-GB" sz="1900" dirty="0">
              <a:latin typeface="+mj-lt"/>
            </a:endParaRPr>
          </a:p>
          <a:p>
            <a:pPr algn="just"/>
            <a:r>
              <a:rPr lang="en-GB" sz="1900" dirty="0">
                <a:latin typeface="+mj-lt"/>
              </a:rPr>
              <a:t>Exercise, Physical Activity and Self-Determination Theory: A Systematic Review (2012)</a:t>
            </a:r>
          </a:p>
          <a:p>
            <a:pPr algn="just">
              <a:buNone/>
            </a:pPr>
            <a:r>
              <a:rPr lang="en-GB" sz="1900" dirty="0">
                <a:latin typeface="+mj-lt"/>
              </a:rPr>
              <a:t>   “Motivation is a critical factor in supporting sustained exercise, which in turn is associated with important health outcomes”. (Ryan R.M et al 2012). This article examines the empirical literature on the relations between key Self-Determination Theory based constructs and exercise and physical activity behavioural outcomes.</a:t>
            </a:r>
          </a:p>
          <a:p>
            <a:endParaRPr lang="en-GB" sz="2000" dirty="0">
              <a:latin typeface="+mj-lt"/>
            </a:endParaRPr>
          </a:p>
          <a:p>
            <a:pPr>
              <a:buNone/>
            </a:pPr>
            <a:endParaRPr lang="en-GB" sz="2000" dirty="0">
              <a:latin typeface="+mj-lt"/>
            </a:endParaRPr>
          </a:p>
          <a:p>
            <a:endParaRPr lang="en-GB" sz="2000" dirty="0">
              <a:latin typeface="+mj-lt"/>
            </a:endParaRPr>
          </a:p>
          <a:p>
            <a:endParaRPr lang="en-GB" sz="2000" b="1" u="sng" dirty="0">
              <a:latin typeface="+mj-lt"/>
            </a:endParaRPr>
          </a:p>
          <a:p>
            <a:pPr>
              <a:buNone/>
            </a:pPr>
            <a:endParaRPr lang="en-GB" sz="2000" b="1" u="sng" dirty="0">
              <a:latin typeface="+mj-lt"/>
            </a:endParaRPr>
          </a:p>
          <a:p>
            <a:endParaRPr lang="en-GB" sz="2000" b="1" u="sng"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2300" y="774700"/>
            <a:ext cx="10972800" cy="6083300"/>
          </a:xfrm>
        </p:spPr>
        <p:txBody>
          <a:bodyPr>
            <a:normAutofit/>
          </a:bodyPr>
          <a:lstStyle/>
          <a:p>
            <a:pPr>
              <a:buNone/>
            </a:pPr>
            <a:r>
              <a:rPr lang="en-GB" sz="2000" b="1" u="sng" dirty="0">
                <a:latin typeface="+mj-lt"/>
              </a:rPr>
              <a:t>Barriers Affecting Female Participation in Sport or Physical Activity </a:t>
            </a:r>
          </a:p>
          <a:p>
            <a:pPr algn="just">
              <a:buNone/>
            </a:pPr>
            <a:endParaRPr lang="en-GB" sz="2000" b="1" u="sng" dirty="0">
              <a:latin typeface="+mj-lt"/>
            </a:endParaRPr>
          </a:p>
          <a:p>
            <a:pPr algn="just"/>
            <a:r>
              <a:rPr lang="en-GB" sz="2000" dirty="0">
                <a:latin typeface="+mj-lt"/>
              </a:rPr>
              <a:t>Barriers to Women and Girls’ Participation in Sport and Physical Activity – </a:t>
            </a:r>
            <a:r>
              <a:rPr lang="en-GB" sz="2000" dirty="0">
                <a:latin typeface="+mj-lt"/>
                <a:hlinkClick r:id="rId2"/>
              </a:rPr>
              <a:t>www.fund4sport.co.uk</a:t>
            </a:r>
            <a:endParaRPr lang="en-GB" sz="2000" dirty="0">
              <a:latin typeface="+mj-lt"/>
            </a:endParaRPr>
          </a:p>
          <a:p>
            <a:pPr algn="just">
              <a:buNone/>
            </a:pPr>
            <a:r>
              <a:rPr lang="en-GB" sz="2000" dirty="0">
                <a:latin typeface="+mj-lt"/>
              </a:rPr>
              <a:t>  “Participation rates among women and girls are much lower than among men. This gender gap is caused by many barriers, which can be categorised as practical, personal, social and cultural. These play a significant role in women and girls’ attitudes and behaviour”.  (Sport Scotland 2018)</a:t>
            </a:r>
          </a:p>
          <a:p>
            <a:pPr algn="just"/>
            <a:endParaRPr lang="en-GB" sz="2000" dirty="0">
              <a:latin typeface="+mj-lt"/>
            </a:endParaRPr>
          </a:p>
          <a:p>
            <a:pPr algn="just"/>
            <a:r>
              <a:rPr lang="en-GB" sz="2000" dirty="0">
                <a:latin typeface="+mj-lt"/>
              </a:rPr>
              <a:t>Preventive Medicine: Barriers and Motivations to Exercise in Older Adults (2004)  vol 39(5) </a:t>
            </a:r>
          </a:p>
          <a:p>
            <a:pPr algn="just">
              <a:buNone/>
            </a:pPr>
            <a:r>
              <a:rPr lang="en-GB" sz="2000" dirty="0">
                <a:latin typeface="+mj-lt"/>
              </a:rPr>
              <a:t>    The identification of reliable predictors of exercise adherence will allow healthcare providers to effectively intervene and change patterns of physical activity in sedentary elderly. In particular, because older patients respect their physician's advice and have regular contact with their family doctor, physicians can play a key role in the initiation and maintenance of exercise behaviour among the older population. (Schutzer  and Graves 2004)</a:t>
            </a:r>
          </a:p>
          <a:p>
            <a:endParaRPr lang="en-GB" dirty="0">
              <a:latin typeface="+mj-lt"/>
            </a:endParaRP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939800"/>
            <a:ext cx="10972800" cy="5384800"/>
          </a:xfrm>
        </p:spPr>
        <p:txBody>
          <a:bodyPr/>
          <a:lstStyle/>
          <a:p>
            <a:r>
              <a:rPr lang="en-GB" sz="2000" b="1" u="sng" dirty="0">
                <a:latin typeface="+mj-lt"/>
              </a:rPr>
              <a:t>Initiatives and Strategies to Increase Female Participation in Sport and Physical Activity </a:t>
            </a:r>
          </a:p>
          <a:p>
            <a:pPr>
              <a:buNone/>
            </a:pPr>
            <a:endParaRPr lang="en-GB" sz="2000" b="1" u="sng" dirty="0">
              <a:latin typeface="+mj-lt"/>
            </a:endParaRPr>
          </a:p>
          <a:p>
            <a:r>
              <a:rPr lang="en-GB" sz="2000" dirty="0">
                <a:latin typeface="+mj-lt"/>
              </a:rPr>
              <a:t>Women in Sport Girls Strategy - </a:t>
            </a:r>
            <a:r>
              <a:rPr lang="en-GB" sz="2000" dirty="0">
                <a:latin typeface="+mj-lt"/>
                <a:hlinkClick r:id="rId2"/>
              </a:rPr>
              <a:t>www.womeninsport.org</a:t>
            </a:r>
            <a:endParaRPr lang="en-GB" sz="2000" dirty="0">
              <a:latin typeface="+mj-lt"/>
            </a:endParaRPr>
          </a:p>
          <a:p>
            <a:pPr>
              <a:buNone/>
            </a:pPr>
            <a:r>
              <a:rPr lang="en-GB" sz="2000" dirty="0">
                <a:latin typeface="+mj-lt"/>
              </a:rPr>
              <a:t>    Women in Sports have set our a new strategy for girls, this document outlines the</a:t>
            </a:r>
          </a:p>
          <a:p>
            <a:pPr>
              <a:buNone/>
            </a:pPr>
            <a:r>
              <a:rPr lang="en-GB" sz="2000" dirty="0">
                <a:latin typeface="+mj-lt"/>
              </a:rPr>
              <a:t>    ambitions to tackle low participation rates and sporting engagement.  </a:t>
            </a:r>
          </a:p>
          <a:p>
            <a:pPr>
              <a:buNone/>
            </a:pPr>
            <a:endParaRPr lang="en-GB" sz="2000" dirty="0">
              <a:latin typeface="+mj-lt"/>
            </a:endParaRPr>
          </a:p>
          <a:p>
            <a:r>
              <a:rPr lang="en-GB" sz="2000" dirty="0">
                <a:latin typeface="+mj-lt"/>
              </a:rPr>
              <a:t>This Girl Can - www.freedom-leisure.co.uk/news/this-girl-can</a:t>
            </a:r>
          </a:p>
          <a:p>
            <a:pPr>
              <a:buNone/>
            </a:pPr>
            <a:r>
              <a:rPr lang="en-GB" sz="2000" dirty="0">
                <a:latin typeface="+mj-lt"/>
              </a:rPr>
              <a:t>     “This Girl Can is a nationwide campaign to get women and girls moving, regardless of shape, size and ability. Research reveals a huge difference between the number of men and the number of women playing sport, and it's not because females don't want to get active - millions of women and girls are just afraid to exercise because of fear of judgement”.  (Freedom Leisure 2018)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197" y="190585"/>
            <a:ext cx="10745788" cy="1507067"/>
          </a:xfrm>
        </p:spPr>
        <p:txBody>
          <a:bodyPr>
            <a:noAutofit/>
          </a:bodyPr>
          <a:lstStyle/>
          <a:p>
            <a:pPr algn="ctr"/>
            <a:r>
              <a:rPr lang="en-GB" sz="9600" b="1" dirty="0"/>
              <a:t>ACCESS/LINKS  </a:t>
            </a:r>
          </a:p>
        </p:txBody>
      </p:sp>
      <p:sp>
        <p:nvSpPr>
          <p:cNvPr id="5" name="TextBox 4"/>
          <p:cNvSpPr txBox="1"/>
          <p:nvPr/>
        </p:nvSpPr>
        <p:spPr>
          <a:xfrm>
            <a:off x="707570" y="1626918"/>
            <a:ext cx="10842173" cy="5601533"/>
          </a:xfrm>
          <a:prstGeom prst="rect">
            <a:avLst/>
          </a:prstGeom>
          <a:noFill/>
        </p:spPr>
        <p:txBody>
          <a:bodyPr wrap="square" rtlCol="0">
            <a:spAutoFit/>
          </a:bodyPr>
          <a:lstStyle/>
          <a:p>
            <a:pPr algn="just"/>
            <a:r>
              <a:rPr lang="en-GB" sz="2000" dirty="0">
                <a:latin typeface="+mj-lt"/>
              </a:rPr>
              <a:t>I have worked in Penlan and Morriston Leisure Centres for over two years, therefore have a good insight into the swimming programmes and can access local authority data. I have a good working relationship with these managers and granted permission to use local authority data with regard to female only swimming sessions. </a:t>
            </a:r>
          </a:p>
          <a:p>
            <a:pPr algn="just"/>
            <a:endParaRPr lang="en-GB" sz="2000" dirty="0">
              <a:latin typeface="+mj-lt"/>
            </a:endParaRPr>
          </a:p>
          <a:p>
            <a:pPr algn="just"/>
            <a:r>
              <a:rPr lang="en-GB" sz="2000" b="1" u="sng" dirty="0">
                <a:latin typeface="+mj-lt"/>
              </a:rPr>
              <a:t>Manager</a:t>
            </a:r>
          </a:p>
          <a:p>
            <a:pPr algn="just"/>
            <a:r>
              <a:rPr lang="en-GB" sz="2000" dirty="0">
                <a:latin typeface="+mj-lt"/>
              </a:rPr>
              <a:t>Jim Kelly </a:t>
            </a:r>
          </a:p>
          <a:p>
            <a:pPr algn="just"/>
            <a:endParaRPr lang="en-GB" sz="2000" dirty="0">
              <a:latin typeface="+mj-lt"/>
            </a:endParaRPr>
          </a:p>
          <a:p>
            <a:pPr algn="just"/>
            <a:r>
              <a:rPr lang="en-GB" sz="2000" b="1" u="sng" dirty="0">
                <a:latin typeface="+mj-lt"/>
              </a:rPr>
              <a:t>Penlan</a:t>
            </a:r>
          </a:p>
          <a:p>
            <a:pPr algn="just"/>
            <a:r>
              <a:rPr lang="en-GB" sz="2000" dirty="0">
                <a:latin typeface="+mj-lt"/>
              </a:rPr>
              <a:t>John Parry  –    Assistant Manager </a:t>
            </a:r>
          </a:p>
          <a:p>
            <a:pPr algn="just"/>
            <a:r>
              <a:rPr lang="en-GB" sz="2000" dirty="0">
                <a:latin typeface="+mj-lt"/>
              </a:rPr>
              <a:t>Gareth Isaac – Assistant Manager </a:t>
            </a:r>
          </a:p>
          <a:p>
            <a:pPr algn="just"/>
            <a:endParaRPr lang="en-GB" sz="2000" dirty="0">
              <a:latin typeface="+mj-lt"/>
            </a:endParaRPr>
          </a:p>
          <a:p>
            <a:pPr algn="just"/>
            <a:r>
              <a:rPr lang="en-GB" sz="2000" b="1" u="sng" dirty="0">
                <a:latin typeface="+mj-lt"/>
              </a:rPr>
              <a:t>Morriston</a:t>
            </a:r>
          </a:p>
          <a:p>
            <a:pPr algn="just"/>
            <a:r>
              <a:rPr lang="en-GB" sz="2000" dirty="0">
                <a:latin typeface="+mj-lt"/>
              </a:rPr>
              <a:t>Chris Jones  –  Assistant Manager </a:t>
            </a:r>
          </a:p>
          <a:p>
            <a:pPr algn="just"/>
            <a:r>
              <a:rPr lang="en-GB" sz="2000" dirty="0">
                <a:latin typeface="+mj-lt"/>
              </a:rPr>
              <a:t>Ralph Lewis  – Assistant Manager </a:t>
            </a:r>
          </a:p>
          <a:p>
            <a:pPr algn="just"/>
            <a:r>
              <a:rPr lang="en-GB" sz="2000" dirty="0">
                <a:latin typeface="+mj-lt"/>
              </a:rPr>
              <a:t>Rob Lynch   –   Assistant Manager </a:t>
            </a:r>
          </a:p>
          <a:p>
            <a:pPr algn="just"/>
            <a:endParaRPr lang="en-GB" sz="2000" dirty="0">
              <a:latin typeface="+mj-lt"/>
            </a:endParaRPr>
          </a:p>
          <a:p>
            <a:endParaRPr lang="en-GB" dirty="0"/>
          </a:p>
        </p:txBody>
      </p:sp>
    </p:spTree>
    <p:extLst>
      <p:ext uri="{BB962C8B-B14F-4D97-AF65-F5344CB8AC3E}">
        <p14:creationId xmlns:p14="http://schemas.microsoft.com/office/powerpoint/2010/main" val="2774445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6589"/>
            <a:ext cx="12005421" cy="1507067"/>
          </a:xfrm>
        </p:spPr>
        <p:txBody>
          <a:bodyPr>
            <a:noAutofit/>
          </a:bodyPr>
          <a:lstStyle/>
          <a:p>
            <a:pPr algn="ctr"/>
            <a:r>
              <a:rPr lang="en-GB" sz="9600" b="1" dirty="0"/>
              <a:t>METHODOLOGY</a:t>
            </a:r>
          </a:p>
        </p:txBody>
      </p:sp>
      <p:sp>
        <p:nvSpPr>
          <p:cNvPr id="4" name="TextBox 3"/>
          <p:cNvSpPr txBox="1"/>
          <p:nvPr/>
        </p:nvSpPr>
        <p:spPr>
          <a:xfrm>
            <a:off x="1289066" y="1954085"/>
            <a:ext cx="9534698" cy="2554545"/>
          </a:xfrm>
          <a:prstGeom prst="rect">
            <a:avLst/>
          </a:prstGeom>
          <a:noFill/>
        </p:spPr>
        <p:txBody>
          <a:bodyPr wrap="square" rtlCol="0">
            <a:spAutoFit/>
          </a:bodyPr>
          <a:lstStyle/>
          <a:p>
            <a:pPr algn="just"/>
            <a:r>
              <a:rPr lang="en-GB" sz="2000" dirty="0">
                <a:latin typeface="+mj-lt"/>
              </a:rPr>
              <a:t>Questionnaires – A mechanism for obtaining information, opinions and data on the topic which will then be analysed and allow me to create graphs and charts. </a:t>
            </a:r>
          </a:p>
          <a:p>
            <a:pPr algn="just"/>
            <a:endParaRPr lang="en-GB" sz="2000" dirty="0">
              <a:latin typeface="+mj-lt"/>
            </a:endParaRPr>
          </a:p>
          <a:p>
            <a:pPr algn="just"/>
            <a:r>
              <a:rPr lang="en-GB" sz="2000" dirty="0">
                <a:latin typeface="+mj-lt"/>
              </a:rPr>
              <a:t>Interviews – This will enable me to gather detailed information about personal feelings, perceptions and opinions about the subject.  </a:t>
            </a:r>
          </a:p>
          <a:p>
            <a:pPr algn="just"/>
            <a:endParaRPr lang="en-GB" sz="2000" dirty="0">
              <a:latin typeface="+mj-lt"/>
            </a:endParaRPr>
          </a:p>
          <a:p>
            <a:pPr algn="just"/>
            <a:r>
              <a:rPr lang="en-GB" sz="2000" dirty="0">
                <a:latin typeface="+mj-lt"/>
              </a:rPr>
              <a:t>Focus Group – This involves direct interaction with customers and can provide me with an insight into customers’ views and opinions on the topic area. </a:t>
            </a:r>
          </a:p>
        </p:txBody>
      </p:sp>
    </p:spTree>
    <p:extLst>
      <p:ext uri="{BB962C8B-B14F-4D97-AF65-F5344CB8AC3E}">
        <p14:creationId xmlns:p14="http://schemas.microsoft.com/office/powerpoint/2010/main" val="3312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0" y="176589"/>
            <a:ext cx="12005421" cy="1507067"/>
          </a:xfrm>
        </p:spPr>
        <p:txBody>
          <a:bodyPr>
            <a:noAutofit/>
          </a:bodyPr>
          <a:lstStyle/>
          <a:p>
            <a:pPr algn="ctr"/>
            <a:r>
              <a:rPr lang="en-GB" sz="9600" b="1" dirty="0"/>
              <a:t>TIMELINE</a:t>
            </a:r>
          </a:p>
        </p:txBody>
      </p:sp>
      <p:graphicFrame>
        <p:nvGraphicFramePr>
          <p:cNvPr id="7" name="Table 6"/>
          <p:cNvGraphicFramePr>
            <a:graphicFrameLocks noGrp="1"/>
          </p:cNvGraphicFramePr>
          <p:nvPr>
            <p:extLst>
              <p:ext uri="{D42A27DB-BD31-4B8C-83A1-F6EECF244321}">
                <p14:modId xmlns:p14="http://schemas.microsoft.com/office/powerpoint/2010/main" val="1139080620"/>
              </p:ext>
            </p:extLst>
          </p:nvPr>
        </p:nvGraphicFramePr>
        <p:xfrm>
          <a:off x="709697" y="1502225"/>
          <a:ext cx="11013724" cy="4604660"/>
        </p:xfrm>
        <a:graphic>
          <a:graphicData uri="http://schemas.openxmlformats.org/drawingml/2006/table">
            <a:tbl>
              <a:tblPr/>
              <a:tblGrid>
                <a:gridCol w="4715516">
                  <a:extLst>
                    <a:ext uri="{9D8B030D-6E8A-4147-A177-3AD203B41FA5}">
                      <a16:colId xmlns:a16="http://schemas.microsoft.com/office/drawing/2014/main" val="20000"/>
                    </a:ext>
                  </a:extLst>
                </a:gridCol>
                <a:gridCol w="203168">
                  <a:extLst>
                    <a:ext uri="{9D8B030D-6E8A-4147-A177-3AD203B41FA5}">
                      <a16:colId xmlns:a16="http://schemas.microsoft.com/office/drawing/2014/main" val="20001"/>
                    </a:ext>
                  </a:extLst>
                </a:gridCol>
                <a:gridCol w="203168">
                  <a:extLst>
                    <a:ext uri="{9D8B030D-6E8A-4147-A177-3AD203B41FA5}">
                      <a16:colId xmlns:a16="http://schemas.microsoft.com/office/drawing/2014/main" val="20002"/>
                    </a:ext>
                  </a:extLst>
                </a:gridCol>
                <a:gridCol w="203168">
                  <a:extLst>
                    <a:ext uri="{9D8B030D-6E8A-4147-A177-3AD203B41FA5}">
                      <a16:colId xmlns:a16="http://schemas.microsoft.com/office/drawing/2014/main" val="20003"/>
                    </a:ext>
                  </a:extLst>
                </a:gridCol>
                <a:gridCol w="203168">
                  <a:extLst>
                    <a:ext uri="{9D8B030D-6E8A-4147-A177-3AD203B41FA5}">
                      <a16:colId xmlns:a16="http://schemas.microsoft.com/office/drawing/2014/main" val="20004"/>
                    </a:ext>
                  </a:extLst>
                </a:gridCol>
                <a:gridCol w="203168">
                  <a:extLst>
                    <a:ext uri="{9D8B030D-6E8A-4147-A177-3AD203B41FA5}">
                      <a16:colId xmlns:a16="http://schemas.microsoft.com/office/drawing/2014/main" val="20005"/>
                    </a:ext>
                  </a:extLst>
                </a:gridCol>
                <a:gridCol w="203168">
                  <a:extLst>
                    <a:ext uri="{9D8B030D-6E8A-4147-A177-3AD203B41FA5}">
                      <a16:colId xmlns:a16="http://schemas.microsoft.com/office/drawing/2014/main" val="20006"/>
                    </a:ext>
                  </a:extLst>
                </a:gridCol>
                <a:gridCol w="203168">
                  <a:extLst>
                    <a:ext uri="{9D8B030D-6E8A-4147-A177-3AD203B41FA5}">
                      <a16:colId xmlns:a16="http://schemas.microsoft.com/office/drawing/2014/main" val="20007"/>
                    </a:ext>
                  </a:extLst>
                </a:gridCol>
                <a:gridCol w="203168">
                  <a:extLst>
                    <a:ext uri="{9D8B030D-6E8A-4147-A177-3AD203B41FA5}">
                      <a16:colId xmlns:a16="http://schemas.microsoft.com/office/drawing/2014/main" val="20008"/>
                    </a:ext>
                  </a:extLst>
                </a:gridCol>
                <a:gridCol w="203168">
                  <a:extLst>
                    <a:ext uri="{9D8B030D-6E8A-4147-A177-3AD203B41FA5}">
                      <a16:colId xmlns:a16="http://schemas.microsoft.com/office/drawing/2014/main" val="20009"/>
                    </a:ext>
                  </a:extLst>
                </a:gridCol>
                <a:gridCol w="203168">
                  <a:extLst>
                    <a:ext uri="{9D8B030D-6E8A-4147-A177-3AD203B41FA5}">
                      <a16:colId xmlns:a16="http://schemas.microsoft.com/office/drawing/2014/main" val="20010"/>
                    </a:ext>
                  </a:extLst>
                </a:gridCol>
                <a:gridCol w="203168">
                  <a:extLst>
                    <a:ext uri="{9D8B030D-6E8A-4147-A177-3AD203B41FA5}">
                      <a16:colId xmlns:a16="http://schemas.microsoft.com/office/drawing/2014/main" val="20011"/>
                    </a:ext>
                  </a:extLst>
                </a:gridCol>
                <a:gridCol w="203168">
                  <a:extLst>
                    <a:ext uri="{9D8B030D-6E8A-4147-A177-3AD203B41FA5}">
                      <a16:colId xmlns:a16="http://schemas.microsoft.com/office/drawing/2014/main" val="20012"/>
                    </a:ext>
                  </a:extLst>
                </a:gridCol>
                <a:gridCol w="203168">
                  <a:extLst>
                    <a:ext uri="{9D8B030D-6E8A-4147-A177-3AD203B41FA5}">
                      <a16:colId xmlns:a16="http://schemas.microsoft.com/office/drawing/2014/main" val="20013"/>
                    </a:ext>
                  </a:extLst>
                </a:gridCol>
                <a:gridCol w="203168">
                  <a:extLst>
                    <a:ext uri="{9D8B030D-6E8A-4147-A177-3AD203B41FA5}">
                      <a16:colId xmlns:a16="http://schemas.microsoft.com/office/drawing/2014/main" val="20014"/>
                    </a:ext>
                  </a:extLst>
                </a:gridCol>
                <a:gridCol w="203168">
                  <a:extLst>
                    <a:ext uri="{9D8B030D-6E8A-4147-A177-3AD203B41FA5}">
                      <a16:colId xmlns:a16="http://schemas.microsoft.com/office/drawing/2014/main" val="20015"/>
                    </a:ext>
                  </a:extLst>
                </a:gridCol>
                <a:gridCol w="203168">
                  <a:extLst>
                    <a:ext uri="{9D8B030D-6E8A-4147-A177-3AD203B41FA5}">
                      <a16:colId xmlns:a16="http://schemas.microsoft.com/office/drawing/2014/main" val="20016"/>
                    </a:ext>
                  </a:extLst>
                </a:gridCol>
                <a:gridCol w="203168">
                  <a:extLst>
                    <a:ext uri="{9D8B030D-6E8A-4147-A177-3AD203B41FA5}">
                      <a16:colId xmlns:a16="http://schemas.microsoft.com/office/drawing/2014/main" val="20017"/>
                    </a:ext>
                  </a:extLst>
                </a:gridCol>
                <a:gridCol w="203168">
                  <a:extLst>
                    <a:ext uri="{9D8B030D-6E8A-4147-A177-3AD203B41FA5}">
                      <a16:colId xmlns:a16="http://schemas.microsoft.com/office/drawing/2014/main" val="20018"/>
                    </a:ext>
                  </a:extLst>
                </a:gridCol>
                <a:gridCol w="203168">
                  <a:extLst>
                    <a:ext uri="{9D8B030D-6E8A-4147-A177-3AD203B41FA5}">
                      <a16:colId xmlns:a16="http://schemas.microsoft.com/office/drawing/2014/main" val="20019"/>
                    </a:ext>
                  </a:extLst>
                </a:gridCol>
                <a:gridCol w="203168">
                  <a:extLst>
                    <a:ext uri="{9D8B030D-6E8A-4147-A177-3AD203B41FA5}">
                      <a16:colId xmlns:a16="http://schemas.microsoft.com/office/drawing/2014/main" val="20020"/>
                    </a:ext>
                  </a:extLst>
                </a:gridCol>
                <a:gridCol w="203168">
                  <a:extLst>
                    <a:ext uri="{9D8B030D-6E8A-4147-A177-3AD203B41FA5}">
                      <a16:colId xmlns:a16="http://schemas.microsoft.com/office/drawing/2014/main" val="20021"/>
                    </a:ext>
                  </a:extLst>
                </a:gridCol>
                <a:gridCol w="203168">
                  <a:extLst>
                    <a:ext uri="{9D8B030D-6E8A-4147-A177-3AD203B41FA5}">
                      <a16:colId xmlns:a16="http://schemas.microsoft.com/office/drawing/2014/main" val="20022"/>
                    </a:ext>
                  </a:extLst>
                </a:gridCol>
                <a:gridCol w="203168">
                  <a:extLst>
                    <a:ext uri="{9D8B030D-6E8A-4147-A177-3AD203B41FA5}">
                      <a16:colId xmlns:a16="http://schemas.microsoft.com/office/drawing/2014/main" val="20023"/>
                    </a:ext>
                  </a:extLst>
                </a:gridCol>
                <a:gridCol w="203168">
                  <a:extLst>
                    <a:ext uri="{9D8B030D-6E8A-4147-A177-3AD203B41FA5}">
                      <a16:colId xmlns:a16="http://schemas.microsoft.com/office/drawing/2014/main" val="20024"/>
                    </a:ext>
                  </a:extLst>
                </a:gridCol>
                <a:gridCol w="203168">
                  <a:extLst>
                    <a:ext uri="{9D8B030D-6E8A-4147-A177-3AD203B41FA5}">
                      <a16:colId xmlns:a16="http://schemas.microsoft.com/office/drawing/2014/main" val="20025"/>
                    </a:ext>
                  </a:extLst>
                </a:gridCol>
                <a:gridCol w="203168">
                  <a:extLst>
                    <a:ext uri="{9D8B030D-6E8A-4147-A177-3AD203B41FA5}">
                      <a16:colId xmlns:a16="http://schemas.microsoft.com/office/drawing/2014/main" val="20026"/>
                    </a:ext>
                  </a:extLst>
                </a:gridCol>
                <a:gridCol w="203168">
                  <a:extLst>
                    <a:ext uri="{9D8B030D-6E8A-4147-A177-3AD203B41FA5}">
                      <a16:colId xmlns:a16="http://schemas.microsoft.com/office/drawing/2014/main" val="20027"/>
                    </a:ext>
                  </a:extLst>
                </a:gridCol>
                <a:gridCol w="203168">
                  <a:extLst>
                    <a:ext uri="{9D8B030D-6E8A-4147-A177-3AD203B41FA5}">
                      <a16:colId xmlns:a16="http://schemas.microsoft.com/office/drawing/2014/main" val="20028"/>
                    </a:ext>
                  </a:extLst>
                </a:gridCol>
                <a:gridCol w="203168">
                  <a:extLst>
                    <a:ext uri="{9D8B030D-6E8A-4147-A177-3AD203B41FA5}">
                      <a16:colId xmlns:a16="http://schemas.microsoft.com/office/drawing/2014/main" val="20029"/>
                    </a:ext>
                  </a:extLst>
                </a:gridCol>
                <a:gridCol w="203168">
                  <a:extLst>
                    <a:ext uri="{9D8B030D-6E8A-4147-A177-3AD203B41FA5}">
                      <a16:colId xmlns:a16="http://schemas.microsoft.com/office/drawing/2014/main" val="20030"/>
                    </a:ext>
                  </a:extLst>
                </a:gridCol>
                <a:gridCol w="203168">
                  <a:extLst>
                    <a:ext uri="{9D8B030D-6E8A-4147-A177-3AD203B41FA5}">
                      <a16:colId xmlns:a16="http://schemas.microsoft.com/office/drawing/2014/main" val="20031"/>
                    </a:ext>
                  </a:extLst>
                </a:gridCol>
              </a:tblGrid>
              <a:tr h="230233">
                <a:tc>
                  <a:txBody>
                    <a:bodyPr/>
                    <a:lstStyle/>
                    <a:p>
                      <a:pPr algn="r" fontAlgn="b"/>
                      <a:r>
                        <a:rPr lang="en-GB" sz="800" b="1" i="0" u="none" strike="noStrike">
                          <a:solidFill>
                            <a:srgbClr val="000000"/>
                          </a:solidFill>
                          <a:latin typeface="Calibri"/>
                        </a:rPr>
                        <a:t>Month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5">
                  <a:txBody>
                    <a:bodyPr/>
                    <a:lstStyle/>
                    <a:p>
                      <a:pPr algn="ctr" fontAlgn="b"/>
                      <a:r>
                        <a:rPr lang="en-GB" sz="800" b="1" i="0" u="none" strike="noStrike">
                          <a:solidFill>
                            <a:srgbClr val="000000"/>
                          </a:solidFill>
                          <a:latin typeface="Calibri"/>
                        </a:rPr>
                        <a:t>October</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800" b="1" i="0" u="none" strike="noStrike">
                          <a:solidFill>
                            <a:srgbClr val="000000"/>
                          </a:solidFill>
                          <a:latin typeface="Calibri"/>
                        </a:rPr>
                        <a:t>November</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ctr" fontAlgn="b"/>
                      <a:r>
                        <a:rPr lang="en-GB" sz="800" b="1" i="0" u="none" strike="noStrike">
                          <a:solidFill>
                            <a:srgbClr val="000000"/>
                          </a:solidFill>
                          <a:latin typeface="Calibri"/>
                        </a:rPr>
                        <a:t>December</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800" b="1" i="0" u="none" strike="noStrike">
                          <a:solidFill>
                            <a:srgbClr val="000000"/>
                          </a:solidFill>
                          <a:latin typeface="Calibri"/>
                        </a:rPr>
                        <a:t>January</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800" b="1" i="0" u="none" strike="noStrike">
                          <a:solidFill>
                            <a:srgbClr val="000000"/>
                          </a:solidFill>
                          <a:latin typeface="Calibri"/>
                        </a:rPr>
                        <a:t>Feburary</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4">
                  <a:txBody>
                    <a:bodyPr/>
                    <a:lstStyle/>
                    <a:p>
                      <a:pPr algn="ctr" fontAlgn="b"/>
                      <a:r>
                        <a:rPr lang="en-GB" sz="800" b="1" i="0" u="none" strike="noStrike">
                          <a:solidFill>
                            <a:srgbClr val="000000"/>
                          </a:solidFill>
                          <a:latin typeface="Calibri"/>
                        </a:rPr>
                        <a:t>March</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gridSpan="5">
                  <a:txBody>
                    <a:bodyPr/>
                    <a:lstStyle/>
                    <a:p>
                      <a:pPr algn="ctr" fontAlgn="b"/>
                      <a:r>
                        <a:rPr lang="en-GB" sz="800" b="1" i="0" u="none" strike="noStrike">
                          <a:solidFill>
                            <a:srgbClr val="000000"/>
                          </a:solidFill>
                          <a:latin typeface="Calibri"/>
                        </a:rPr>
                        <a:t>April</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30233">
                <a:tc>
                  <a:txBody>
                    <a:bodyPr/>
                    <a:lstStyle/>
                    <a:p>
                      <a:pPr algn="r" fontAlgn="b"/>
                      <a:r>
                        <a:rPr lang="en-GB" sz="800" b="1" i="0" u="none" strike="noStrike">
                          <a:solidFill>
                            <a:srgbClr val="000000"/>
                          </a:solidFill>
                          <a:latin typeface="Calibri"/>
                        </a:rPr>
                        <a:t>Week commencing</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8</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15</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22</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29</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5</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12</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19</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26</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3</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10</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17</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24</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31</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7</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14</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21</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28</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4</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11</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18</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25</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4</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11</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18</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25</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8</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15</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22</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r>
                        <a:rPr lang="en-GB" sz="800" b="1" i="0" u="none" strike="noStrike">
                          <a:solidFill>
                            <a:srgbClr val="000000"/>
                          </a:solidFill>
                          <a:latin typeface="Calibri"/>
                        </a:rPr>
                        <a:t>29</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0233">
                <a:tc>
                  <a:txBody>
                    <a:bodyPr/>
                    <a:lstStyle/>
                    <a:p>
                      <a:pPr algn="l" fontAlgn="b"/>
                      <a:r>
                        <a:rPr lang="en-GB" sz="800" b="1" i="0" u="none" strike="noStrike">
                          <a:solidFill>
                            <a:srgbClr val="000000"/>
                          </a:solidFill>
                          <a:latin typeface="Calibri"/>
                        </a:rPr>
                        <a:t>Rearch topics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30233">
                <a:tc>
                  <a:txBody>
                    <a:bodyPr/>
                    <a:lstStyle/>
                    <a:p>
                      <a:pPr algn="l" fontAlgn="b"/>
                      <a:r>
                        <a:rPr lang="en-GB" sz="800" b="1" i="0" u="none" strike="noStrike">
                          <a:solidFill>
                            <a:srgbClr val="000000"/>
                          </a:solidFill>
                          <a:latin typeface="Calibri"/>
                        </a:rPr>
                        <a:t>Select a topic for research project</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30233">
                <a:tc>
                  <a:txBody>
                    <a:bodyPr/>
                    <a:lstStyle/>
                    <a:p>
                      <a:pPr algn="l" fontAlgn="b"/>
                      <a:r>
                        <a:rPr lang="en-GB" sz="800" b="1" i="0" u="none" strike="noStrike">
                          <a:solidFill>
                            <a:srgbClr val="000000"/>
                          </a:solidFill>
                          <a:latin typeface="Calibri"/>
                        </a:rPr>
                        <a:t>Create a project title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30233">
                <a:tc>
                  <a:txBody>
                    <a:bodyPr/>
                    <a:lstStyle/>
                    <a:p>
                      <a:pPr algn="l" fontAlgn="b"/>
                      <a:r>
                        <a:rPr lang="en-GB" sz="800" b="1" i="0" u="none" strike="noStrike">
                          <a:solidFill>
                            <a:srgbClr val="000000"/>
                          </a:solidFill>
                          <a:latin typeface="Calibri"/>
                        </a:rPr>
                        <a:t>Presentation preparation</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dirty="0">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30233">
                <a:tc>
                  <a:txBody>
                    <a:bodyPr/>
                    <a:lstStyle/>
                    <a:p>
                      <a:pPr algn="l" fontAlgn="b"/>
                      <a:r>
                        <a:rPr lang="en-GB" sz="800" b="1" i="0" u="none" strike="noStrike" dirty="0">
                          <a:solidFill>
                            <a:srgbClr val="000000"/>
                          </a:solidFill>
                          <a:latin typeface="Calibri"/>
                        </a:rPr>
                        <a:t>Establish contact with Penlan and Morriston Leisure Centre managers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339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30233">
                <a:tc>
                  <a:txBody>
                    <a:bodyPr/>
                    <a:lstStyle/>
                    <a:p>
                      <a:pPr algn="l" fontAlgn="b"/>
                      <a:r>
                        <a:rPr lang="en-GB" sz="800" b="1" i="0" u="none" strike="noStrike">
                          <a:solidFill>
                            <a:srgbClr val="000000"/>
                          </a:solidFill>
                          <a:latin typeface="Calibri"/>
                        </a:rPr>
                        <a:t>Delivery of research proposal presentation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b"/>
                      <a:r>
                        <a:rPr lang="en-GB" sz="800" b="0" i="0" u="none" strike="noStrike" dirty="0">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30233">
                <a:tc>
                  <a:txBody>
                    <a:bodyPr/>
                    <a:lstStyle/>
                    <a:p>
                      <a:pPr algn="l" fontAlgn="b"/>
                      <a:r>
                        <a:rPr lang="en-GB" sz="800" b="1" i="0" u="none" strike="noStrike">
                          <a:solidFill>
                            <a:srgbClr val="000000"/>
                          </a:solidFill>
                          <a:latin typeface="Calibri"/>
                        </a:rPr>
                        <a:t>Research literature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30233">
                <a:tc>
                  <a:txBody>
                    <a:bodyPr/>
                    <a:lstStyle/>
                    <a:p>
                      <a:pPr algn="l" fontAlgn="b"/>
                      <a:r>
                        <a:rPr lang="en-GB" sz="800" b="1" i="0" u="none" strike="noStrike">
                          <a:solidFill>
                            <a:srgbClr val="000000"/>
                          </a:solidFill>
                          <a:latin typeface="Calibri"/>
                        </a:rPr>
                        <a:t>Reasearch methodology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79109"/>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30233">
                <a:tc>
                  <a:txBody>
                    <a:bodyPr/>
                    <a:lstStyle/>
                    <a:p>
                      <a:pPr algn="l" fontAlgn="b"/>
                      <a:r>
                        <a:rPr lang="en-GB" sz="800" b="1" i="0" u="none" strike="noStrike">
                          <a:solidFill>
                            <a:srgbClr val="000000"/>
                          </a:solidFill>
                          <a:latin typeface="Calibri"/>
                        </a:rPr>
                        <a:t>Create questionnaires, organise interviews and a focus group</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30233">
                <a:tc>
                  <a:txBody>
                    <a:bodyPr/>
                    <a:lstStyle/>
                    <a:p>
                      <a:pPr algn="l" fontAlgn="b"/>
                      <a:r>
                        <a:rPr lang="en-GB" sz="800" b="1" i="0" u="none" strike="noStrike">
                          <a:solidFill>
                            <a:srgbClr val="000000"/>
                          </a:solidFill>
                          <a:latin typeface="Calibri"/>
                        </a:rPr>
                        <a:t>Ethics Form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30233">
                <a:tc>
                  <a:txBody>
                    <a:bodyPr/>
                    <a:lstStyle/>
                    <a:p>
                      <a:pPr algn="l" fontAlgn="b"/>
                      <a:r>
                        <a:rPr lang="en-GB" sz="800" b="1" i="0" u="none" strike="noStrike">
                          <a:solidFill>
                            <a:srgbClr val="000000"/>
                          </a:solidFill>
                          <a:latin typeface="Calibri"/>
                        </a:rPr>
                        <a:t>Pilot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230233">
                <a:tc>
                  <a:txBody>
                    <a:bodyPr/>
                    <a:lstStyle/>
                    <a:p>
                      <a:pPr algn="l" fontAlgn="b"/>
                      <a:r>
                        <a:rPr lang="en-GB" sz="800" b="1" i="0" u="none" strike="noStrike">
                          <a:solidFill>
                            <a:srgbClr val="000000"/>
                          </a:solidFill>
                          <a:latin typeface="Calibri"/>
                        </a:rPr>
                        <a:t>Completion of questionnaires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30233">
                <a:tc>
                  <a:txBody>
                    <a:bodyPr/>
                    <a:lstStyle/>
                    <a:p>
                      <a:pPr algn="l" fontAlgn="b"/>
                      <a:r>
                        <a:rPr lang="en-GB" sz="800" b="1" i="0" u="none" strike="noStrike">
                          <a:solidFill>
                            <a:srgbClr val="000000"/>
                          </a:solidFill>
                          <a:latin typeface="Calibri"/>
                        </a:rPr>
                        <a:t>Completion of interviews and focus group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30233">
                <a:tc>
                  <a:txBody>
                    <a:bodyPr/>
                    <a:lstStyle/>
                    <a:p>
                      <a:pPr algn="l" fontAlgn="b"/>
                      <a:r>
                        <a:rPr lang="en-GB" sz="800" b="1" i="0" u="none" strike="noStrike">
                          <a:solidFill>
                            <a:srgbClr val="000000"/>
                          </a:solidFill>
                          <a:latin typeface="Calibri"/>
                        </a:rPr>
                        <a:t>Analysis of data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5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r h="230233">
                <a:tc>
                  <a:txBody>
                    <a:bodyPr/>
                    <a:lstStyle/>
                    <a:p>
                      <a:pPr algn="l" fontAlgn="b"/>
                      <a:r>
                        <a:rPr lang="en-GB" sz="800" b="1" i="0" u="none" strike="noStrike">
                          <a:solidFill>
                            <a:srgbClr val="000000"/>
                          </a:solidFill>
                          <a:latin typeface="Calibri"/>
                        </a:rPr>
                        <a:t>Create graphs and charts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B0F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6"/>
                  </a:ext>
                </a:extLst>
              </a:tr>
              <a:tr h="230233">
                <a:tc>
                  <a:txBody>
                    <a:bodyPr/>
                    <a:lstStyle/>
                    <a:p>
                      <a:pPr algn="l" fontAlgn="b"/>
                      <a:r>
                        <a:rPr lang="en-GB" sz="800" b="1" i="0" u="none" strike="noStrike">
                          <a:solidFill>
                            <a:srgbClr val="000000"/>
                          </a:solidFill>
                          <a:latin typeface="Calibri"/>
                        </a:rPr>
                        <a:t>Conclusion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FFFF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0497B"/>
                    </a:solidFill>
                  </a:tcPr>
                </a:tc>
                <a:tc>
                  <a:txBody>
                    <a:bodyPr/>
                    <a:lstStyle/>
                    <a:p>
                      <a:pPr algn="l" fontAlgn="b"/>
                      <a:r>
                        <a:rPr lang="en-GB" sz="800" b="0" i="0" u="none" strike="noStrike">
                          <a:solidFill>
                            <a:srgbClr val="FFFF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0497B"/>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7"/>
                  </a:ext>
                </a:extLst>
              </a:tr>
              <a:tr h="230233">
                <a:tc>
                  <a:txBody>
                    <a:bodyPr/>
                    <a:lstStyle/>
                    <a:p>
                      <a:pPr algn="l" fontAlgn="b"/>
                      <a:r>
                        <a:rPr lang="en-GB" sz="800" b="1" i="0" u="none" strike="noStrike">
                          <a:solidFill>
                            <a:srgbClr val="000000"/>
                          </a:solidFill>
                          <a:latin typeface="Calibri"/>
                        </a:rPr>
                        <a:t>Identify recommendations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0497B"/>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60497B"/>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8"/>
                  </a:ext>
                </a:extLst>
              </a:tr>
              <a:tr h="230233">
                <a:tc>
                  <a:txBody>
                    <a:bodyPr/>
                    <a:lstStyle/>
                    <a:p>
                      <a:pPr algn="l" fontAlgn="b"/>
                      <a:r>
                        <a:rPr lang="en-GB" sz="800" b="1" i="0" u="none" strike="noStrike" dirty="0">
                          <a:solidFill>
                            <a:srgbClr val="000000"/>
                          </a:solidFill>
                          <a:latin typeface="Calibri"/>
                        </a:rPr>
                        <a:t>Submissions - Ethics form, primary data and 8000 word report </a:t>
                      </a:r>
                    </a:p>
                  </a:txBody>
                  <a:tcPr marL="4896" marR="4896" marT="489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r>
                        <a:rPr lang="en-GB" sz="800" b="0" i="0" u="none" strike="noStrike">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l" fontAlgn="b"/>
                      <a:r>
                        <a:rPr lang="en-GB" sz="800" b="0" i="0" u="none" strike="noStrike" dirty="0">
                          <a:solidFill>
                            <a:srgbClr val="000000"/>
                          </a:solidFill>
                          <a:latin typeface="Calibri"/>
                        </a:rPr>
                        <a:t> </a:t>
                      </a:r>
                    </a:p>
                  </a:txBody>
                  <a:tcPr marL="4896" marR="4896" marT="4896"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1443296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6349" y="2783973"/>
            <a:ext cx="10972800" cy="3690256"/>
          </a:xfrm>
        </p:spPr>
        <p:txBody>
          <a:bodyPr>
            <a:normAutofit/>
          </a:bodyPr>
          <a:lstStyle/>
          <a:p>
            <a:r>
              <a:rPr lang="en-GB" sz="2000" dirty="0">
                <a:latin typeface="+mj-lt"/>
              </a:rPr>
              <a:t>1</a:t>
            </a:r>
            <a:r>
              <a:rPr lang="en-GB" sz="2000" baseline="30000" dirty="0">
                <a:latin typeface="+mj-lt"/>
              </a:rPr>
              <a:t>st</a:t>
            </a:r>
            <a:r>
              <a:rPr lang="en-GB" sz="2000" dirty="0">
                <a:latin typeface="+mj-lt"/>
              </a:rPr>
              <a:t> February 2019 – Ethics Form </a:t>
            </a:r>
          </a:p>
          <a:p>
            <a:r>
              <a:rPr lang="en-GB" sz="2000" dirty="0">
                <a:latin typeface="+mj-lt"/>
              </a:rPr>
              <a:t>5</a:t>
            </a:r>
            <a:r>
              <a:rPr lang="en-GB" sz="2000" baseline="30000" dirty="0">
                <a:latin typeface="+mj-lt"/>
              </a:rPr>
              <a:t>th </a:t>
            </a:r>
            <a:r>
              <a:rPr lang="en-GB" sz="2000" dirty="0">
                <a:latin typeface="+mj-lt"/>
              </a:rPr>
              <a:t>April 2019 -  Primary Data Collection </a:t>
            </a:r>
          </a:p>
          <a:p>
            <a:r>
              <a:rPr lang="en-GB" sz="2000" dirty="0">
                <a:latin typeface="+mj-lt"/>
              </a:rPr>
              <a:t>26</a:t>
            </a:r>
            <a:r>
              <a:rPr lang="en-GB" sz="2000" baseline="30000" dirty="0">
                <a:latin typeface="+mj-lt"/>
              </a:rPr>
              <a:t>th</a:t>
            </a:r>
            <a:r>
              <a:rPr lang="en-GB" sz="2000" dirty="0">
                <a:latin typeface="+mj-lt"/>
              </a:rPr>
              <a:t> April 2019 – 8000 Word Research Report </a:t>
            </a:r>
          </a:p>
        </p:txBody>
      </p:sp>
      <p:sp>
        <p:nvSpPr>
          <p:cNvPr id="4" name="Title 1"/>
          <p:cNvSpPr>
            <a:spLocks noGrp="1"/>
          </p:cNvSpPr>
          <p:nvPr>
            <p:ph type="title"/>
          </p:nvPr>
        </p:nvSpPr>
        <p:spPr>
          <a:xfrm>
            <a:off x="0" y="1276906"/>
            <a:ext cx="12005421" cy="1507067"/>
          </a:xfrm>
        </p:spPr>
        <p:txBody>
          <a:bodyPr>
            <a:noAutofit/>
          </a:bodyPr>
          <a:lstStyle/>
          <a:p>
            <a:pPr algn="ctr"/>
            <a:r>
              <a:rPr lang="en-GB" sz="9600" b="1" dirty="0"/>
              <a:t>SUBMISSIONS AND DEADLINES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391" y="0"/>
            <a:ext cx="12391053" cy="1507067"/>
          </a:xfrm>
        </p:spPr>
        <p:txBody>
          <a:bodyPr>
            <a:noAutofit/>
          </a:bodyPr>
          <a:lstStyle/>
          <a:p>
            <a:r>
              <a:rPr lang="en-GB" sz="7200" b="1" dirty="0"/>
              <a:t>REFERENCES/BIBLIOGRAPHY </a:t>
            </a:r>
          </a:p>
        </p:txBody>
      </p:sp>
      <p:sp>
        <p:nvSpPr>
          <p:cNvPr id="3" name="Content Placeholder 2"/>
          <p:cNvSpPr>
            <a:spLocks noGrp="1"/>
          </p:cNvSpPr>
          <p:nvPr>
            <p:ph idx="1"/>
          </p:nvPr>
        </p:nvSpPr>
        <p:spPr>
          <a:xfrm>
            <a:off x="478971" y="1621971"/>
            <a:ext cx="11332027" cy="4855029"/>
          </a:xfrm>
        </p:spPr>
        <p:txBody>
          <a:bodyPr>
            <a:normAutofit fontScale="85000" lnSpcReduction="20000"/>
          </a:bodyPr>
          <a:lstStyle/>
          <a:p>
            <a:pPr lvl="0"/>
            <a:r>
              <a:rPr lang="en-GB" sz="1600" dirty="0"/>
              <a:t>Craike, M., Symons, C., Eime, R., Payne, W. and Harvey, J. (2011). A Comparative Study of Factors Influencing Participation in </a:t>
            </a:r>
          </a:p>
          <a:p>
            <a:pPr lvl="0"/>
            <a:r>
              <a:rPr lang="en-GB" sz="1600" dirty="0"/>
              <a:t>Eime, R., Harvey, J., Sawyer, N., Craike, M., Symons, C., Polman, R. and Payne, W. (2013). Understanding the Contexts of Adolescent Female Participation in Sport and Physical Activity. </a:t>
            </a:r>
            <a:r>
              <a:rPr lang="en-GB" sz="1600" i="1" dirty="0"/>
              <a:t>Research Quarterly for Exercise and Sport</a:t>
            </a:r>
            <a:r>
              <a:rPr lang="en-GB" sz="1600" dirty="0"/>
              <a:t>, 84(2), pp.157-166.</a:t>
            </a:r>
          </a:p>
          <a:p>
            <a:pPr lvl="0"/>
            <a:r>
              <a:rPr lang="en-GB" sz="1600" dirty="0"/>
              <a:t>Facebook.com. (2018). </a:t>
            </a:r>
            <a:r>
              <a:rPr lang="en-GB" sz="1600" i="1" dirty="0"/>
              <a:t>Freedom Leisure This Girl Can</a:t>
            </a:r>
            <a:r>
              <a:rPr lang="en-GB" sz="1600" dirty="0"/>
              <a:t>. [online] Available at: https://www.facebook.com/freedomleisure2002/posts/1375281132556064 [Accessed 7 Nov. 2018]. </a:t>
            </a:r>
          </a:p>
          <a:p>
            <a:pPr lvl="0"/>
            <a:r>
              <a:rPr lang="en-GB" sz="1600" dirty="0"/>
              <a:t>Funding4sport.co.uk. (2018). </a:t>
            </a:r>
            <a:r>
              <a:rPr lang="en-GB" sz="1600" i="1" dirty="0"/>
              <a:t>Barriers to Women and Girls’ Participation in Sport and Physical Activity</a:t>
            </a:r>
            <a:r>
              <a:rPr lang="en-GB" sz="1600" dirty="0"/>
              <a:t>. [online] Available at: https://funding4sport.co.uk/downloads/women_barriers_participation.pdf [Accessed 7 Nov. 2018].</a:t>
            </a:r>
          </a:p>
          <a:p>
            <a:pPr lvl="0"/>
            <a:r>
              <a:rPr lang="en-GB" sz="1600" dirty="0"/>
              <a:t>Hartmann-</a:t>
            </a:r>
            <a:r>
              <a:rPr lang="en-GB" sz="1600" dirty="0" err="1"/>
              <a:t>Tews</a:t>
            </a:r>
            <a:r>
              <a:rPr lang="en-GB" sz="1600" dirty="0"/>
              <a:t>, I. and Pfister, G. (2003). </a:t>
            </a:r>
            <a:r>
              <a:rPr lang="en-GB" sz="1600" i="1" dirty="0"/>
              <a:t>Sport and Women</a:t>
            </a:r>
            <a:r>
              <a:rPr lang="en-GB" sz="1600" dirty="0"/>
              <a:t>. London: Routledge. </a:t>
            </a:r>
          </a:p>
          <a:p>
            <a:pPr lvl="0"/>
            <a:r>
              <a:rPr lang="en-GB" sz="1600" dirty="0"/>
              <a:t>Hines, E. (2008). </a:t>
            </a:r>
            <a:r>
              <a:rPr lang="en-GB" sz="1600" i="1" dirty="0"/>
              <a:t>Fitness Swimming</a:t>
            </a:r>
            <a:r>
              <a:rPr lang="en-GB" sz="1600" dirty="0"/>
              <a:t>. Champaign, IL: Human Kinetics, pp.3-9.</a:t>
            </a:r>
          </a:p>
          <a:p>
            <a:pPr lvl="0"/>
            <a:r>
              <a:rPr lang="en-GB" sz="1600" dirty="0"/>
              <a:t>Marcus, B. and Forsyth, L. (2008). </a:t>
            </a:r>
            <a:r>
              <a:rPr lang="en-GB" sz="1600" i="1" dirty="0"/>
              <a:t>Motivating People to be Physically Active</a:t>
            </a:r>
            <a:r>
              <a:rPr lang="en-GB" sz="1600" dirty="0"/>
              <a:t>. Leeds: Human Kinetics.</a:t>
            </a:r>
          </a:p>
          <a:p>
            <a:pPr lvl="0"/>
            <a:r>
              <a:rPr lang="en-GB" sz="1600" dirty="0"/>
              <a:t>NHS.uk. (2018). </a:t>
            </a:r>
            <a:r>
              <a:rPr lang="en-GB" sz="1600" i="1" dirty="0"/>
              <a:t>Swimming for Fitness</a:t>
            </a:r>
            <a:r>
              <a:rPr lang="en-GB" sz="1600" dirty="0"/>
              <a:t>. [online] Available at: https://www.nhs.uk/live-well/exercise/swimming-for-fitness/ [Accessed 7 Nov. 2018].</a:t>
            </a:r>
          </a:p>
          <a:p>
            <a:pPr lvl="0"/>
            <a:r>
              <a:rPr lang="en-GB" sz="1600" dirty="0"/>
              <a:t>Roberts, G. and Treasure, D. (2012). </a:t>
            </a:r>
            <a:r>
              <a:rPr lang="en-GB" sz="1600" i="1" dirty="0"/>
              <a:t>Advances in Motivation in Sport and Exercise</a:t>
            </a:r>
            <a:r>
              <a:rPr lang="en-GB" sz="1600" dirty="0"/>
              <a:t>. 3rd ed. Champaign (Illinois): Human Kinetics. </a:t>
            </a:r>
          </a:p>
          <a:p>
            <a:pPr lvl="0"/>
            <a:r>
              <a:rPr lang="en-GB" sz="1600" dirty="0"/>
              <a:t>SCHUTZER, K and Graves B(2004). Barriers and Motivations to Exercise in Older Adults. </a:t>
            </a:r>
            <a:r>
              <a:rPr lang="en-GB" sz="1600" i="1" dirty="0"/>
              <a:t>Preventive Medicine</a:t>
            </a:r>
            <a:r>
              <a:rPr lang="en-GB" sz="1600" dirty="0"/>
              <a:t>, 39(5), pp.1056-1061.</a:t>
            </a:r>
          </a:p>
          <a:p>
            <a:pPr lvl="0"/>
            <a:r>
              <a:rPr lang="en-GB" sz="1600" dirty="0"/>
              <a:t>Sport and Physical Activity for Metropolitan and Rural Female Adolescents. </a:t>
            </a:r>
            <a:r>
              <a:rPr lang="en-GB" sz="1600" i="1" dirty="0"/>
              <a:t>Annals of Leisure Research</a:t>
            </a:r>
            <a:r>
              <a:rPr lang="en-GB" sz="1600" dirty="0"/>
              <a:t>, 14(4), pp.355-369.</a:t>
            </a:r>
          </a:p>
          <a:p>
            <a:pPr lvl="0"/>
            <a:r>
              <a:rPr lang="en-GB" sz="1600" dirty="0"/>
              <a:t>Sun, H., Vamos, C., Flory, S., DeBate, R., Thompson, E. and Bleck, J. (2017). Correlates of Long-term Physical Activity Adherence in Women. </a:t>
            </a:r>
            <a:r>
              <a:rPr lang="en-GB" sz="1600" i="1" dirty="0"/>
              <a:t>Journal of Sport and Health Science</a:t>
            </a:r>
            <a:r>
              <a:rPr lang="en-GB" sz="1600" dirty="0"/>
              <a:t>, 6(4), pp.434-442. </a:t>
            </a:r>
          </a:p>
          <a:p>
            <a:pPr lvl="0"/>
            <a:r>
              <a:rPr lang="en-GB" sz="1600" dirty="0"/>
              <a:t>Teixeira, P., Carraça, E., Markland, D., Silva, M. and Ryan, R. (2012). Exercise, Physical Activity, and Self-determination Theory: A Systematic Review. </a:t>
            </a:r>
            <a:r>
              <a:rPr lang="en-GB" sz="1600" i="1" dirty="0"/>
              <a:t>International Journal of Behavioral Nutrition and Physical Activity</a:t>
            </a:r>
            <a:r>
              <a:rPr lang="en-GB" sz="1600" dirty="0"/>
              <a:t>, 9(1), p.78.</a:t>
            </a:r>
          </a:p>
          <a:p>
            <a:pPr lvl="0"/>
            <a:r>
              <a:rPr lang="en-GB" sz="1600" dirty="0"/>
              <a:t>Vallerand, R. (2012). </a:t>
            </a:r>
            <a:r>
              <a:rPr lang="en-GB" sz="1600" i="1" dirty="0"/>
              <a:t>Intrinsic and Extrinsic Motivation in Sport and Physical Activity: A Review and Look at the Future. </a:t>
            </a:r>
            <a:r>
              <a:rPr lang="en-GB" sz="1600" dirty="0"/>
              <a:t>3rd ed.</a:t>
            </a:r>
          </a:p>
          <a:p>
            <a:pPr lvl="0"/>
            <a:r>
              <a:rPr lang="en-GB" sz="1600" dirty="0"/>
              <a:t>Womeninsport.org. (2016). </a:t>
            </a:r>
            <a:r>
              <a:rPr lang="en-GB" sz="1600" i="1" dirty="0"/>
              <a:t>Women in Sport Girls Strategy</a:t>
            </a:r>
            <a:r>
              <a:rPr lang="en-GB" sz="1600" dirty="0"/>
              <a:t>. [online] Available at: http://www.womeninsport.org/wp-content/uploads/2017/03/Ambitions-for-Girls-2016-Strategy.pdf?x99836 [Accessed 7 Nov. 2018]. </a:t>
            </a:r>
          </a:p>
          <a:p>
            <a:endParaRPr lang="en-GB" sz="1600" dirty="0">
              <a:latin typeface="+mj-lt"/>
            </a:endParaRPr>
          </a:p>
          <a:p>
            <a:endParaRPr lang="en-GB" sz="1600" dirty="0">
              <a:latin typeface="+mj-lt"/>
            </a:endParaRPr>
          </a:p>
          <a:p>
            <a:endParaRPr lang="en-GB" sz="2000" dirty="0">
              <a:latin typeface="+mj-lt"/>
            </a:endParaRPr>
          </a:p>
          <a:p>
            <a:endParaRPr lang="en-GB" sz="2000" dirty="0">
              <a:latin typeface="+mj-lt"/>
            </a:endParaRPr>
          </a:p>
          <a:p>
            <a:endParaRPr lang="en-GB" sz="2000" dirty="0">
              <a:latin typeface="+mj-lt"/>
            </a:endParaRPr>
          </a:p>
          <a:p>
            <a:endParaRPr lang="en-GB" sz="2000" dirty="0">
              <a:latin typeface="+mj-lt"/>
            </a:endParaRPr>
          </a:p>
        </p:txBody>
      </p:sp>
    </p:spTree>
    <p:extLst>
      <p:ext uri="{BB962C8B-B14F-4D97-AF65-F5344CB8AC3E}">
        <p14:creationId xmlns:p14="http://schemas.microsoft.com/office/powerpoint/2010/main" val="4103618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0" y="176589"/>
            <a:ext cx="12005421" cy="1507067"/>
          </a:xfrm>
        </p:spPr>
        <p:txBody>
          <a:bodyPr>
            <a:noAutofit/>
          </a:bodyPr>
          <a:lstStyle/>
          <a:p>
            <a:pPr algn="ctr"/>
            <a:r>
              <a:rPr lang="en-GB" sz="9600" b="1" dirty="0"/>
              <a:t>ETHICS FORM</a:t>
            </a:r>
          </a:p>
        </p:txBody>
      </p:sp>
      <p:pic>
        <p:nvPicPr>
          <p:cNvPr id="1027" name="Picture 3"/>
          <p:cNvPicPr>
            <a:picLocks noChangeAspect="1" noChangeArrowheads="1"/>
          </p:cNvPicPr>
          <p:nvPr/>
        </p:nvPicPr>
        <p:blipFill>
          <a:blip r:embed="rId2" cstate="print"/>
          <a:srcRect l="2455" t="17522" r="51205" b="7645"/>
          <a:stretch>
            <a:fillRect/>
          </a:stretch>
        </p:blipFill>
        <p:spPr bwMode="auto">
          <a:xfrm>
            <a:off x="391885" y="1611086"/>
            <a:ext cx="3766458" cy="4865915"/>
          </a:xfrm>
          <a:prstGeom prst="rect">
            <a:avLst/>
          </a:prstGeom>
          <a:noFill/>
          <a:ln w="9525">
            <a:noFill/>
            <a:miter lim="800000"/>
            <a:headEnd/>
            <a:tailEnd/>
          </a:ln>
        </p:spPr>
      </p:pic>
      <p:pic>
        <p:nvPicPr>
          <p:cNvPr id="2" name="Picture 1"/>
          <p:cNvPicPr>
            <a:picLocks noChangeAspect="1"/>
          </p:cNvPicPr>
          <p:nvPr/>
        </p:nvPicPr>
        <p:blipFill rotWithShape="1">
          <a:blip r:embed="rId3" cstate="print"/>
          <a:srcRect l="30995" t="14278" r="32587" b="6916"/>
          <a:stretch/>
        </p:blipFill>
        <p:spPr>
          <a:xfrm>
            <a:off x="4408227" y="1611086"/>
            <a:ext cx="4070065" cy="4954136"/>
          </a:xfrm>
          <a:prstGeom prst="rect">
            <a:avLst/>
          </a:prstGeom>
        </p:spPr>
      </p:pic>
      <p:pic>
        <p:nvPicPr>
          <p:cNvPr id="3" name="Picture 2"/>
          <p:cNvPicPr>
            <a:picLocks noChangeAspect="1"/>
          </p:cNvPicPr>
          <p:nvPr/>
        </p:nvPicPr>
        <p:blipFill rotWithShape="1">
          <a:blip r:embed="rId4" cstate="print"/>
          <a:srcRect l="31070" t="14146" r="32214" b="5456"/>
          <a:stretch/>
        </p:blipFill>
        <p:spPr>
          <a:xfrm>
            <a:off x="8747267" y="1611086"/>
            <a:ext cx="3258154" cy="4954136"/>
          </a:xfrm>
          <a:prstGeom prst="rect">
            <a:avLst/>
          </a:prstGeom>
        </p:spPr>
      </p:pic>
    </p:spTree>
    <p:extLst>
      <p:ext uri="{BB962C8B-B14F-4D97-AF65-F5344CB8AC3E}">
        <p14:creationId xmlns:p14="http://schemas.microsoft.com/office/powerpoint/2010/main" val="2702245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9674" y="279226"/>
            <a:ext cx="8534400" cy="1507067"/>
          </a:xfrm>
        </p:spPr>
        <p:txBody>
          <a:bodyPr>
            <a:noAutofit/>
          </a:bodyPr>
          <a:lstStyle/>
          <a:p>
            <a:pPr algn="ctr"/>
            <a:r>
              <a:rPr lang="en-GB" sz="9600" b="1" dirty="0"/>
              <a:t>QUESTIONS </a:t>
            </a:r>
          </a:p>
        </p:txBody>
      </p:sp>
      <p:sp>
        <p:nvSpPr>
          <p:cNvPr id="3" name="Content Placeholder 2"/>
          <p:cNvSpPr>
            <a:spLocks noGrp="1"/>
          </p:cNvSpPr>
          <p:nvPr>
            <p:ph idx="1"/>
          </p:nvPr>
        </p:nvSpPr>
        <p:spPr>
          <a:xfrm>
            <a:off x="1965616" y="1937657"/>
            <a:ext cx="8534400" cy="3615267"/>
          </a:xfrm>
        </p:spPr>
        <p:txBody>
          <a:bodyPr>
            <a:normAutofit/>
          </a:bodyPr>
          <a:lstStyle/>
          <a:p>
            <a:r>
              <a:rPr lang="en-GB" sz="2000" dirty="0">
                <a:latin typeface="+mj-lt"/>
              </a:rPr>
              <a:t>Thank-you for listening. I will be happy to answer any of your questions. </a:t>
            </a:r>
          </a:p>
        </p:txBody>
      </p:sp>
      <p:sp>
        <p:nvSpPr>
          <p:cNvPr id="1026" name="AutoShape 2" descr="Image result for questionmark clip art">
            <a:hlinkClick r:id="rId2"/>
          </p:cNvPr>
          <p:cNvSpPr>
            <a:spLocks noChangeAspect="1" noChangeArrowheads="1"/>
          </p:cNvSpPr>
          <p:nvPr/>
        </p:nvSpPr>
        <p:spPr bwMode="auto">
          <a:xfrm>
            <a:off x="76200" y="-1355725"/>
            <a:ext cx="1619250" cy="2828925"/>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Image result for questionmark clip art">
            <a:hlinkClick r:id="rId2"/>
          </p:cNvPr>
          <p:cNvSpPr>
            <a:spLocks noChangeAspect="1" noChangeArrowheads="1"/>
          </p:cNvSpPr>
          <p:nvPr/>
        </p:nvSpPr>
        <p:spPr bwMode="auto">
          <a:xfrm>
            <a:off x="76200" y="-1355725"/>
            <a:ext cx="1619250" cy="2828925"/>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Related image">
            <a:hlinkClick r:id="rId3"/>
          </p:cNvPr>
          <p:cNvPicPr>
            <a:picLocks noChangeAspect="1" noChangeArrowheads="1"/>
          </p:cNvPicPr>
          <p:nvPr/>
        </p:nvPicPr>
        <p:blipFill>
          <a:blip r:embed="rId4" cstate="print"/>
          <a:srcRect/>
          <a:stretch>
            <a:fillRect/>
          </a:stretch>
        </p:blipFill>
        <p:spPr bwMode="auto">
          <a:xfrm>
            <a:off x="4760233" y="2862943"/>
            <a:ext cx="1887222" cy="3373892"/>
          </a:xfrm>
          <a:prstGeom prst="rect">
            <a:avLst/>
          </a:prstGeom>
          <a:noFill/>
        </p:spPr>
      </p:pic>
    </p:spTree>
    <p:extLst>
      <p:ext uri="{BB962C8B-B14F-4D97-AF65-F5344CB8AC3E}">
        <p14:creationId xmlns:p14="http://schemas.microsoft.com/office/powerpoint/2010/main" val="12460955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934</TotalTime>
  <Words>1957</Words>
  <Application>Microsoft Office PowerPoint</Application>
  <PresentationFormat>Widescreen</PresentationFormat>
  <Paragraphs>739</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Constantia</vt:lpstr>
      <vt:lpstr>Wingdings 2</vt:lpstr>
      <vt:lpstr>Flow</vt:lpstr>
      <vt:lpstr>PowerPoint Presentation</vt:lpstr>
      <vt:lpstr>RATIONALE </vt:lpstr>
      <vt:lpstr>AIM</vt:lpstr>
      <vt:lpstr>OBJECTIVES </vt:lpstr>
      <vt:lpstr>BACKGROUND</vt:lpstr>
      <vt:lpstr>LITERATURE REVIEW </vt:lpstr>
      <vt:lpstr>PowerPoint Presentation</vt:lpstr>
      <vt:lpstr>PowerPoint Presentation</vt:lpstr>
      <vt:lpstr>PowerPoint Presentation</vt:lpstr>
      <vt:lpstr>PowerPoint Presentation</vt:lpstr>
      <vt:lpstr>ACCESS/LINKS  </vt:lpstr>
      <vt:lpstr>METHODOLOGY</vt:lpstr>
      <vt:lpstr>TIMELINE</vt:lpstr>
      <vt:lpstr>SUBMISSIONS AND DEADLINES</vt:lpstr>
      <vt:lpstr>REFERENCES/BIBLIOGRAPHY </vt:lpstr>
      <vt:lpstr>ETHICS FORM</vt:lpstr>
      <vt:lpstr>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Morris (P152153)</dc:creator>
  <cp:lastModifiedBy>Andrew Thomas</cp:lastModifiedBy>
  <cp:revision>96</cp:revision>
  <dcterms:created xsi:type="dcterms:W3CDTF">2018-10-12T10:38:04Z</dcterms:created>
  <dcterms:modified xsi:type="dcterms:W3CDTF">2018-11-18T19:10:02Z</dcterms:modified>
</cp:coreProperties>
</file>