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1404" autoAdjust="0"/>
  </p:normalViewPr>
  <p:slideViewPr>
    <p:cSldViewPr>
      <p:cViewPr>
        <p:scale>
          <a:sx n="66" d="100"/>
          <a:sy n="66" d="100"/>
        </p:scale>
        <p:origin x="3594" y="84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AB8E90-A100-4922-913C-51F23ED1FC15}" type="datetimeFigureOut">
              <a:rPr lang="en-US" smtClean="0"/>
              <a:t>2/1/2024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04E925-D295-48BE-801C-FB3D9D67956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The event would conduct 3 conferences that would include 3 sustainability topics on the event day. The aim of the event is to encourage meaningful collaborations amongst the delegates and attendees to promote sustainable business projects that are estimated to attain 30% success within 2030. The event would allow the sustainability champions to display their achievements while the success quotient of the sustainability solutions would be measured by observing them for a minimum of 6 months maximum rather than assessing the immediate positive effects.</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The event aims to attract the attention of senior business development managers, vice presidents of Rosewood Hotels and The Four Seasons, members of the local and international government bodies and guests. As stated by </a:t>
            </a:r>
            <a:r>
              <a:rPr lang="en-GB" sz="1200" kern="1200" dirty="0" err="1">
                <a:solidFill>
                  <a:schemeClr val="tx1"/>
                </a:solidFill>
                <a:latin typeface="+mn-lt"/>
                <a:ea typeface="+mn-ea"/>
                <a:cs typeface="+mn-cs"/>
              </a:rPr>
              <a:t>Trisnayoni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(2022), events on sustainability include suggestions for maintaining eco-friendly accommodation in the venue.</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Previously in 2022, the market size of the MICE event has been projected to reach a valuation of USD 451.3 billion and the valuation has been calculated to reach USD 975.5 billion by 2032 (</a:t>
            </a:r>
            <a:r>
              <a:rPr lang="en-US" sz="1200" kern="1200" dirty="0" err="1">
                <a:solidFill>
                  <a:schemeClr val="tx1"/>
                </a:solidFill>
                <a:latin typeface="+mn-lt"/>
                <a:ea typeface="+mn-ea"/>
                <a:cs typeface="+mn-cs"/>
              </a:rPr>
              <a:t>Pachange</a:t>
            </a:r>
            <a:r>
              <a:rPr lang="en-US" sz="1200" kern="1200" dirty="0">
                <a:solidFill>
                  <a:schemeClr val="tx1"/>
                </a:solidFill>
                <a:latin typeface="+mn-lt"/>
                <a:ea typeface="+mn-ea"/>
                <a:cs typeface="+mn-cs"/>
              </a:rPr>
              <a:t>, 2023</a:t>
            </a:r>
            <a:r>
              <a:rPr lang="en-GB" sz="1200" kern="1200" dirty="0">
                <a:solidFill>
                  <a:schemeClr val="tx1"/>
                </a:solidFill>
                <a:latin typeface="+mn-lt"/>
                <a:ea typeface="+mn-ea"/>
                <a:cs typeface="+mn-cs"/>
              </a:rPr>
              <a:t>). The incorporation of tailored content for the delegates attending the events ascertains the success of the corporate event (Colombo and Marques, 2019).</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report of </a:t>
            </a:r>
            <a:r>
              <a:rPr lang="en-US" sz="1200" kern="1200" dirty="0">
                <a:solidFill>
                  <a:schemeClr val="tx1"/>
                </a:solidFill>
                <a:latin typeface="+mn-lt"/>
                <a:ea typeface="+mn-ea"/>
                <a:cs typeface="+mn-cs"/>
              </a:rPr>
              <a:t>European Business Magazine (2023), has aided in assessing Hilton Hotel has been at the centre of hospitality wellness. </a:t>
            </a:r>
            <a:r>
              <a:rPr lang="en-GB" sz="1200" kern="1200" dirty="0">
                <a:solidFill>
                  <a:schemeClr val="tx1"/>
                </a:solidFill>
                <a:latin typeface="+mn-lt"/>
                <a:ea typeface="+mn-ea"/>
                <a:cs typeface="+mn-cs"/>
              </a:rPr>
              <a:t>The growth of the MICE industry is evident because in 2017 the total available global exhibition space increased by 7.6% from 32.3 million to 34.7 million during the same duration. Furthermore, the opinion of </a:t>
            </a:r>
            <a:r>
              <a:rPr lang="en-GB" sz="1200" kern="1200" dirty="0" err="1">
                <a:solidFill>
                  <a:schemeClr val="tx1"/>
                </a:solidFill>
                <a:latin typeface="+mn-lt"/>
                <a:ea typeface="+mn-ea"/>
                <a:cs typeface="+mn-cs"/>
              </a:rPr>
              <a:t>Byun</a:t>
            </a:r>
            <a:r>
              <a:rPr lang="en-GB" sz="1200" kern="1200" dirty="0">
                <a:solidFill>
                  <a:schemeClr val="tx1"/>
                </a:solidFill>
                <a:latin typeface="+mn-lt"/>
                <a:ea typeface="+mn-ea"/>
                <a:cs typeface="+mn-cs"/>
              </a:rPr>
              <a:t> (2021), has aided in assessing that competition increases according to the scale of the events.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504E925-D295-48BE-801C-FB3D9D679561}"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As assessed based on the opinion of</a:t>
            </a:r>
            <a:r>
              <a:rPr lang="en-GB" sz="1200" b="1" kern="1200" dirty="0">
                <a:solidFill>
                  <a:schemeClr val="tx1"/>
                </a:solidFill>
                <a:latin typeface="+mn-lt"/>
                <a:ea typeface="+mn-ea"/>
                <a:cs typeface="+mn-cs"/>
              </a:rPr>
              <a:t> </a:t>
            </a:r>
            <a:r>
              <a:rPr lang="en-GB" sz="1200" kern="1200" dirty="0" err="1">
                <a:solidFill>
                  <a:schemeClr val="tx1"/>
                </a:solidFill>
                <a:latin typeface="+mn-lt"/>
                <a:ea typeface="+mn-ea"/>
                <a:cs typeface="+mn-cs"/>
              </a:rPr>
              <a:t>Anas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 the MICE industry is one of the rapidly growing segments in the context of the tourism industry that has been generating millions in revenue for nations across the globe. The size of the global MICE sector was around $805 billion in 2017, which is projected to reach $1,439.3 billion by 2025. A CAGR of 7.6% from 2018 to 2015 has been reported. This demands the careful selection of resources for hosting the conference. </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In the opinion of Spencer and </a:t>
            </a:r>
            <a:r>
              <a:rPr lang="en-GB" sz="1200" kern="1200" dirty="0" err="1">
                <a:solidFill>
                  <a:schemeClr val="tx1"/>
                </a:solidFill>
                <a:latin typeface="+mn-lt"/>
                <a:ea typeface="+mn-ea"/>
                <a:cs typeface="+mn-cs"/>
              </a:rPr>
              <a:t>Bavuma</a:t>
            </a:r>
            <a:r>
              <a:rPr lang="en-GB" sz="1200" kern="1200" dirty="0">
                <a:solidFill>
                  <a:schemeClr val="tx1"/>
                </a:solidFill>
                <a:latin typeface="+mn-lt"/>
                <a:ea typeface="+mn-ea"/>
                <a:cs typeface="+mn-cs"/>
              </a:rPr>
              <a:t> (2018), an economic impact of the MICE event happens to be the sum of the effects of the activity or the event on the economy of an allocated area acquired by measuring the economic attributes linked with the event. According to Rogers and Davidson (2015), marketing venues and destinations for the purpose of conventions, conferences and business events identifies, anticipates and satisfies client requirements. The biggest source of income has been gathered from registration fees and sponsorships. </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Sustainability solutions are discussed in the event that improve brand awareness and reputation. The</a:t>
            </a:r>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viewpoints of An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(2021), have aided in forming the analysis that analysing the strengths and weaknesses of MICE events plays a considerable role in the survivability of the business in which the business environment is competitive. In the view of Whitfield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(2014), attracting convention and exhibition attendance to complex MICE Venues generates challenges. </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As stated by Brescia-Zapata (2023), the strength of such events lies in promoting sustainability topics that benefit the industry. However, the assessment has aided in forming the realisation that with the growth of virtual and hybrid events, session engagement and content delivery have become major metrics in generating overall event satisfaction. The expectation of the attendees and client demand for better quality conferences create pressure in enhancing the event experiences and takeaways. </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The local governing bodies are inclined towards supporting events that promote sustainability as it ensures the welfare of local communities. The MICE event has been initiated to generate adaptive business connections. The Return on Investment (ROI) for delegates and employers are greater. The event benefits the delegates and the host destination (Kumar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2014). </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event is being hosted in Kuala Lumpur that is well-connected with different parts of the world. In the view of Wee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(2021), events can negatively affect the surrounding environment. The MICE event being conducted in the conference hall of Hilton Hotels, Kuala Lumpur has been designed to generate awareness regarding global CO2 emissions contributed as a result of tourist activities, lodging and air transportation. </a:t>
            </a:r>
          </a:p>
        </p:txBody>
      </p:sp>
      <p:sp>
        <p:nvSpPr>
          <p:cNvPr id="4" name="Slide Number Placeholder 3"/>
          <p:cNvSpPr>
            <a:spLocks noGrp="1"/>
          </p:cNvSpPr>
          <p:nvPr>
            <p:ph type="sldNum" sz="quarter" idx="10"/>
          </p:nvPr>
        </p:nvSpPr>
        <p:spPr/>
        <p:txBody>
          <a:bodyPr/>
          <a:lstStyle/>
          <a:p>
            <a:fld id="{D504E925-D295-48BE-801C-FB3D9D679561}"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mn-lt"/>
                <a:ea typeface="+mn-ea"/>
                <a:cs typeface="+mn-cs"/>
              </a:rPr>
              <a:t>The opportunities brought about by the MICE event, which specifically involves the conference being hosted in the conference hall of the Hilton Hotel in Kuala Lumpur, Malaysia involve insights into better access to sustainable infrastructure. The standpoints of </a:t>
            </a:r>
            <a:r>
              <a:rPr lang="en-GB" sz="1200" kern="1200" dirty="0" err="1">
                <a:solidFill>
                  <a:schemeClr val="tx1"/>
                </a:solidFill>
                <a:latin typeface="+mn-lt"/>
                <a:ea typeface="+mn-ea"/>
                <a:cs typeface="+mn-cs"/>
              </a:rPr>
              <a:t>Lekgau</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Tichaawa</a:t>
            </a:r>
            <a:r>
              <a:rPr lang="en-GB" sz="1200" kern="1200" dirty="0">
                <a:solidFill>
                  <a:schemeClr val="tx1"/>
                </a:solidFill>
                <a:latin typeface="+mn-lt"/>
                <a:ea typeface="+mn-ea"/>
                <a:cs typeface="+mn-cs"/>
              </a:rPr>
              <a:t> (2021), have aided in recognition that as a result of the COVID-19-induced pandemic, international tourism had dropped by almost 73%. A subsequent collapse in international travel has been reported that resulted in losses in export revenue, which amounted to approximately US$1.1 trillion. The conference has been initiated to host important meetings that discuss the future of tourism and the manner in which sustainable practices can aid the industry in generating revenue and ensure that the sector gets to endure such catastrophic incidents in the near future.</a:t>
            </a:r>
            <a:endParaRPr lang="en-US" dirty="0"/>
          </a:p>
        </p:txBody>
      </p:sp>
      <p:sp>
        <p:nvSpPr>
          <p:cNvPr id="4" name="Slide Number Placeholder 3"/>
          <p:cNvSpPr>
            <a:spLocks noGrp="1"/>
          </p:cNvSpPr>
          <p:nvPr>
            <p:ph type="sldNum" sz="quarter" idx="10"/>
          </p:nvPr>
        </p:nvSpPr>
        <p:spPr/>
        <p:txBody>
          <a:bodyPr/>
          <a:lstStyle/>
          <a:p>
            <a:fld id="{D504E925-D295-48BE-801C-FB3D9D679561}"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7DE0312-A120-4153-BC90-9BB408A14892}"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DE0312-A120-4153-BC90-9BB408A14892}"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DE0312-A120-4153-BC90-9BB408A14892}"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7DE0312-A120-4153-BC90-9BB408A14892}"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7DE0312-A120-4153-BC90-9BB408A14892}" type="datetimeFigureOut">
              <a:rPr lang="en-US" smtClean="0"/>
              <a:t>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7DE0312-A120-4153-BC90-9BB408A14892}" type="datetimeFigureOut">
              <a:rPr lang="en-US" smtClean="0"/>
              <a:t>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DE0312-A120-4153-BC90-9BB408A14892}" type="datetimeFigureOut">
              <a:rPr lang="en-US" smtClean="0"/>
              <a:t>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E0312-A120-4153-BC90-9BB408A14892}"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DE0312-A120-4153-BC90-9BB408A14892}" type="datetimeFigureOut">
              <a:rPr lang="en-US" smtClean="0"/>
              <a:t>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DE0312-A120-4153-BC90-9BB408A14892}"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DE0312-A120-4153-BC90-9BB408A14892}" type="datetimeFigureOut">
              <a:rPr lang="en-US" smtClean="0"/>
              <a:t>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10DAD-E43F-421B-8FE2-B3713F6F11B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BEAC7">
                <a:alpha val="0"/>
              </a:srgbClr>
            </a:gs>
            <a:gs pos="17999">
              <a:srgbClr val="FEE7F2"/>
            </a:gs>
            <a:gs pos="36000">
              <a:srgbClr val="FAC77D"/>
            </a:gs>
            <a:gs pos="61000">
              <a:srgbClr val="FBA97D"/>
            </a:gs>
            <a:gs pos="82001">
              <a:srgbClr val="FBD49C"/>
            </a:gs>
            <a:gs pos="100000">
              <a:srgbClr val="FEE7F2"/>
            </a:gs>
          </a:gsLst>
          <a:lin ang="60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DE0312-A120-4153-BC90-9BB408A14892}" type="datetimeFigureOut">
              <a:rPr lang="en-US" smtClean="0"/>
              <a:t>2/1/2024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810DAD-E43F-421B-8FE2-B3713F6F11B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51/shsconf/20141201006" TargetMode="External"/><Relationship Id="rId7" Type="http://schemas.openxmlformats.org/officeDocument/2006/relationships/hyperlink" Target="http://dx.doi.org/10.6007/IJARBSS/v11-i16/11234" TargetMode="External"/><Relationship Id="rId2" Type="http://schemas.openxmlformats.org/officeDocument/2006/relationships/hyperlink" Target="https://doi.org/10.3390/su13095030" TargetMode="External"/><Relationship Id="rId1" Type="http://schemas.openxmlformats.org/officeDocument/2006/relationships/slideLayout" Target="../slideLayouts/slideLayout2.xml"/><Relationship Id="rId6" Type="http://schemas.openxmlformats.org/officeDocument/2006/relationships/hyperlink" Target="https://doi.org/10.1080/23311975.2021.1985686" TargetMode="External"/><Relationship Id="rId5" Type="http://schemas.openxmlformats.org/officeDocument/2006/relationships/hyperlink" Target="https://doi.org/10.1080/15470148.2020.1740851" TargetMode="External"/><Relationship Id="rId4" Type="http://schemas.openxmlformats.org/officeDocument/2006/relationships/hyperlink" Target="https://doi.org/10.1016/j.jclepro.2019.04.397"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1536" y="1816099"/>
            <a:ext cx="7772400" cy="1470025"/>
          </a:xfrm>
        </p:spPr>
        <p:txBody>
          <a:bodyPr>
            <a:noAutofit/>
          </a:bodyPr>
          <a:lstStyle/>
          <a:p>
            <a:r>
              <a:rPr lang="en-US" sz="3600" dirty="0">
                <a:latin typeface="Algerian" pitchFamily="82" charset="0"/>
              </a:rPr>
              <a:t>International Meetings Management for the Hotel Industry</a:t>
            </a:r>
          </a:p>
        </p:txBody>
      </p:sp>
      <p:sp>
        <p:nvSpPr>
          <p:cNvPr id="3" name="Subtitle 2"/>
          <p:cNvSpPr>
            <a:spLocks noGrp="1"/>
          </p:cNvSpPr>
          <p:nvPr>
            <p:ph type="subTitle" idx="1"/>
          </p:nvPr>
        </p:nvSpPr>
        <p:spPr>
          <a:xfrm>
            <a:off x="2339752" y="3714752"/>
            <a:ext cx="6732842" cy="2690778"/>
          </a:xfrm>
        </p:spPr>
        <p:txBody>
          <a:bodyPr>
            <a:normAutofit/>
          </a:bodyPr>
          <a:lstStyle/>
          <a:p>
            <a:r>
              <a:rPr lang="en-GB" sz="1800" b="1" dirty="0">
                <a:solidFill>
                  <a:srgbClr val="000000"/>
                </a:solidFill>
                <a:effectLst/>
                <a:latin typeface="Times New Roman" panose="02020603050405020304" pitchFamily="18" charset="0"/>
                <a:ea typeface="Calibri" panose="020F0502020204030204" pitchFamily="34" charset="0"/>
              </a:rPr>
              <a:t>Feasibility Plan for an International Meeting</a:t>
            </a:r>
            <a:endParaRPr lang="en-US" b="1" dirty="0">
              <a:solidFill>
                <a:schemeClr val="tx1"/>
              </a:solidFill>
            </a:endParaRPr>
          </a:p>
          <a:p>
            <a:pPr algn="ctr">
              <a:lnSpc>
                <a:spcPct val="115000"/>
              </a:lnSpc>
              <a:spcAft>
                <a:spcPts val="1000"/>
              </a:spcAft>
            </a:pPr>
            <a:r>
              <a:rPr lang="en-GB" sz="1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Lecturer’s Name: Kathryn Flynn</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pPr>
            <a:r>
              <a:rPr lang="en-GB" sz="1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Name: Daniel Ranga</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pPr>
            <a:r>
              <a:rPr lang="en-GB" sz="1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Number:  2118951</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b="1" dirty="0">
              <a:solidFill>
                <a:schemeClr val="tx1"/>
              </a:solidFill>
            </a:endParaRPr>
          </a:p>
        </p:txBody>
      </p:sp>
      <p:pic>
        <p:nvPicPr>
          <p:cNvPr id="36866" name="Picture 2" descr="Hilton Kuala Lumpur (Kuala Lumpur, Malaysia), Kuala Lumpur hotel discounts  | Hotels.com"/>
          <p:cNvPicPr>
            <a:picLocks noChangeAspect="1" noChangeArrowheads="1"/>
          </p:cNvPicPr>
          <p:nvPr/>
        </p:nvPicPr>
        <p:blipFill>
          <a:blip r:embed="rId3"/>
          <a:srcRect/>
          <a:stretch>
            <a:fillRect/>
          </a:stretch>
        </p:blipFill>
        <p:spPr bwMode="auto">
          <a:xfrm>
            <a:off x="434848" y="3357562"/>
            <a:ext cx="2846308" cy="2976530"/>
          </a:xfrm>
          <a:prstGeom prst="rect">
            <a:avLst/>
          </a:prstGeom>
          <a:ln>
            <a:noFill/>
          </a:ln>
          <a:effectLst>
            <a:softEdge rad="112500"/>
          </a:effectLst>
        </p:spPr>
      </p:pic>
      <p:pic>
        <p:nvPicPr>
          <p:cNvPr id="36867" name="Picture 3"/>
          <p:cNvPicPr>
            <a:picLocks noChangeAspect="1" noChangeArrowheads="1"/>
          </p:cNvPicPr>
          <p:nvPr/>
        </p:nvPicPr>
        <p:blipFill>
          <a:blip r:embed="rId4"/>
          <a:srcRect/>
          <a:stretch>
            <a:fillRect/>
          </a:stretch>
        </p:blipFill>
        <p:spPr bwMode="auto">
          <a:xfrm>
            <a:off x="5715008" y="285728"/>
            <a:ext cx="3000375" cy="12144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US" b="1" dirty="0"/>
          </a:p>
        </p:txBody>
      </p:sp>
      <p:sp>
        <p:nvSpPr>
          <p:cNvPr id="3" name="Content Placeholder 2"/>
          <p:cNvSpPr>
            <a:spLocks noGrp="1"/>
          </p:cNvSpPr>
          <p:nvPr>
            <p:ph idx="1"/>
          </p:nvPr>
        </p:nvSpPr>
        <p:spPr>
          <a:xfrm>
            <a:off x="4286248" y="1600200"/>
            <a:ext cx="4643470" cy="4972072"/>
          </a:xfrm>
        </p:spPr>
        <p:txBody>
          <a:bodyPr>
            <a:normAutofit/>
          </a:bodyPr>
          <a:lstStyle/>
          <a:p>
            <a:pPr lvl="0" algn="just"/>
            <a:r>
              <a:rPr lang="en-GB" sz="2200" dirty="0"/>
              <a:t>The event has been named as “Sustainable Horizons Conference” </a:t>
            </a:r>
            <a:endParaRPr lang="en-US" sz="2200" dirty="0"/>
          </a:p>
          <a:p>
            <a:pPr lvl="0" algn="just"/>
            <a:r>
              <a:rPr lang="en-GB" sz="2200" dirty="0"/>
              <a:t>This has been a part of green networking events initiated to generate environmental consciousness in the process</a:t>
            </a:r>
            <a:endParaRPr lang="en-US" sz="2200" dirty="0"/>
          </a:p>
          <a:p>
            <a:pPr lvl="0" algn="just"/>
            <a:r>
              <a:rPr lang="en-GB" sz="2200" dirty="0"/>
              <a:t>It has been a part of the MICE event hosted in the conference hall of Hilton Hotels, Kuala Lumpur, Malaysia</a:t>
            </a:r>
            <a:endParaRPr lang="en-US" sz="2200" dirty="0"/>
          </a:p>
          <a:p>
            <a:pPr algn="just"/>
            <a:endParaRPr lang="en-US" sz="2200" dirty="0"/>
          </a:p>
        </p:txBody>
      </p:sp>
      <p:pic>
        <p:nvPicPr>
          <p:cNvPr id="25602" name="Picture 2" descr="HILTON KUALA LUMPUR - Hotel Reviews, Photos, Rate Comparison - Tripadvisor"/>
          <p:cNvPicPr>
            <a:picLocks noChangeAspect="1" noChangeArrowheads="1"/>
          </p:cNvPicPr>
          <p:nvPr/>
        </p:nvPicPr>
        <p:blipFill>
          <a:blip r:embed="rId3"/>
          <a:srcRect/>
          <a:stretch>
            <a:fillRect/>
          </a:stretch>
        </p:blipFill>
        <p:spPr bwMode="auto">
          <a:xfrm>
            <a:off x="214283" y="1571612"/>
            <a:ext cx="4000527" cy="4214842"/>
          </a:xfrm>
          <a:prstGeom prst="rect">
            <a:avLst/>
          </a:prstGeom>
          <a:ln>
            <a:noFill/>
          </a:ln>
          <a:effectLst>
            <a:softEdge rad="112500"/>
          </a:effectLst>
        </p:spPr>
      </p:pic>
      <p:pic>
        <p:nvPicPr>
          <p:cNvPr id="25604" name="Picture 4" descr="DOUBLETREE BY HILTON HOTEL KUALA LUMPUR - Hotel Reviews, Photos, Rate  Comparison - Tripadvisor"/>
          <p:cNvPicPr>
            <a:picLocks noChangeAspect="1" noChangeArrowheads="1"/>
          </p:cNvPicPr>
          <p:nvPr/>
        </p:nvPicPr>
        <p:blipFill>
          <a:blip r:embed="rId4"/>
          <a:srcRect/>
          <a:stretch>
            <a:fillRect/>
          </a:stretch>
        </p:blipFill>
        <p:spPr bwMode="auto">
          <a:xfrm>
            <a:off x="5715008" y="4857761"/>
            <a:ext cx="3428992" cy="2000240"/>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t>Feasibility with Situational Analysis and Research: Market Factors</a:t>
            </a:r>
            <a:endParaRPr lang="en-US" sz="3400" dirty="0"/>
          </a:p>
        </p:txBody>
      </p:sp>
      <p:sp>
        <p:nvSpPr>
          <p:cNvPr id="3" name="Content Placeholder 2"/>
          <p:cNvSpPr>
            <a:spLocks noGrp="1"/>
          </p:cNvSpPr>
          <p:nvPr>
            <p:ph idx="1"/>
          </p:nvPr>
        </p:nvSpPr>
        <p:spPr>
          <a:xfrm>
            <a:off x="457200" y="1600201"/>
            <a:ext cx="8229600" cy="3186122"/>
          </a:xfrm>
        </p:spPr>
        <p:txBody>
          <a:bodyPr>
            <a:normAutofit/>
          </a:bodyPr>
          <a:lstStyle/>
          <a:p>
            <a:pPr lvl="0" algn="just"/>
            <a:r>
              <a:rPr lang="en-GB" sz="2200" dirty="0"/>
              <a:t>As stated by </a:t>
            </a:r>
            <a:r>
              <a:rPr lang="en-US" sz="2200" dirty="0"/>
              <a:t>Gallop (2021), Hilton has launched carbon-neutral business meetings </a:t>
            </a:r>
          </a:p>
          <a:p>
            <a:pPr lvl="0" algn="just"/>
            <a:r>
              <a:rPr lang="en-US" sz="2200" dirty="0"/>
              <a:t>Hilton Hotel had collaborated with social enterprises South Pole to offset the carbon footprint of meetings </a:t>
            </a:r>
          </a:p>
          <a:p>
            <a:pPr lvl="0" algn="just"/>
            <a:r>
              <a:rPr lang="en-GB" sz="2200" dirty="0"/>
              <a:t>The target market of the conference held as part of the MICE event includes the delegates of the business event</a:t>
            </a:r>
            <a:endParaRPr lang="en-US" sz="2200" dirty="0"/>
          </a:p>
          <a:p>
            <a:pPr lvl="0" algn="just"/>
            <a:r>
              <a:rPr lang="en-GB" sz="2200" dirty="0"/>
              <a:t>The aim has been to develop the business of the enterprise in the area of the business </a:t>
            </a:r>
            <a:endParaRPr lang="en-US" sz="2200" dirty="0"/>
          </a:p>
        </p:txBody>
      </p:sp>
      <p:pic>
        <p:nvPicPr>
          <p:cNvPr id="24578" name="Picture 2" descr="Hilton launches Carbon Neutral Business Meetings in EMEA - BW Hotelier"/>
          <p:cNvPicPr>
            <a:picLocks noChangeAspect="1" noChangeArrowheads="1"/>
          </p:cNvPicPr>
          <p:nvPr/>
        </p:nvPicPr>
        <p:blipFill>
          <a:blip r:embed="rId3"/>
          <a:srcRect/>
          <a:stretch>
            <a:fillRect/>
          </a:stretch>
        </p:blipFill>
        <p:spPr bwMode="auto">
          <a:xfrm>
            <a:off x="3857620" y="4357694"/>
            <a:ext cx="4500594" cy="2431356"/>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Market Factors</a:t>
            </a:r>
            <a:endParaRPr lang="en-US" dirty="0"/>
          </a:p>
        </p:txBody>
      </p:sp>
      <p:sp>
        <p:nvSpPr>
          <p:cNvPr id="3" name="Content Placeholder 2"/>
          <p:cNvSpPr>
            <a:spLocks noGrp="1"/>
          </p:cNvSpPr>
          <p:nvPr>
            <p:ph idx="1"/>
          </p:nvPr>
        </p:nvSpPr>
        <p:spPr>
          <a:xfrm>
            <a:off x="214282" y="1071546"/>
            <a:ext cx="5429288" cy="4525963"/>
          </a:xfrm>
        </p:spPr>
        <p:txBody>
          <a:bodyPr>
            <a:noAutofit/>
          </a:bodyPr>
          <a:lstStyle/>
          <a:p>
            <a:pPr algn="just">
              <a:buNone/>
            </a:pPr>
            <a:r>
              <a:rPr lang="en-GB" sz="2200" b="1" dirty="0"/>
              <a:t>Demand</a:t>
            </a:r>
            <a:endParaRPr lang="en-US" sz="2200" dirty="0"/>
          </a:p>
          <a:p>
            <a:pPr lvl="0" algn="just"/>
            <a:r>
              <a:rPr lang="en-US" sz="2200" dirty="0"/>
              <a:t>According to </a:t>
            </a:r>
            <a:r>
              <a:rPr lang="en-US" sz="2200" dirty="0" err="1"/>
              <a:t>Pachange</a:t>
            </a:r>
            <a:r>
              <a:rPr lang="en-US" sz="2200" dirty="0"/>
              <a:t> (2023), the global Inbound Meetings Incentives Conferences and Exhibitions (MICE) Tourism Market size is estimated to record a CAGR of 8.2% from the year 2023 to 2032. </a:t>
            </a:r>
          </a:p>
          <a:p>
            <a:pPr lvl="0" algn="just"/>
            <a:r>
              <a:rPr lang="en-US" sz="2200" dirty="0"/>
              <a:t>The demand has been greater amongst corporate, government </a:t>
            </a:r>
            <a:r>
              <a:rPr lang="en-US" sz="2200" dirty="0" err="1"/>
              <a:t>travellers</a:t>
            </a:r>
            <a:r>
              <a:rPr lang="en-US" sz="2200" dirty="0"/>
              <a:t> and business leaders of other hotel chains</a:t>
            </a:r>
          </a:p>
          <a:p>
            <a:pPr algn="just">
              <a:buNone/>
            </a:pPr>
            <a:r>
              <a:rPr lang="en-GB" sz="2200" b="1" dirty="0"/>
              <a:t>Supply</a:t>
            </a:r>
            <a:endParaRPr lang="en-US" sz="2200" dirty="0"/>
          </a:p>
          <a:p>
            <a:pPr lvl="0" algn="just"/>
            <a:r>
              <a:rPr lang="en-GB" sz="2200" dirty="0"/>
              <a:t>The stakeholders have represented the supply side </a:t>
            </a:r>
            <a:endParaRPr lang="en-US" sz="2200" dirty="0"/>
          </a:p>
          <a:p>
            <a:pPr lvl="0" algn="just"/>
            <a:r>
              <a:rPr lang="en-GB" sz="2200" dirty="0"/>
              <a:t>The list of suppliers includes exhibitors, investors, hotel chains promoting wellness tourism, management consulting firms, tour operators and the press </a:t>
            </a:r>
            <a:endParaRPr lang="en-US" sz="2200" dirty="0"/>
          </a:p>
          <a:p>
            <a:pPr>
              <a:buNone/>
            </a:pPr>
            <a:endParaRPr lang="en-US" sz="2200" dirty="0"/>
          </a:p>
        </p:txBody>
      </p:sp>
      <p:pic>
        <p:nvPicPr>
          <p:cNvPr id="23554" name="Picture 2" descr="Hilton Milan Photo Gallery"/>
          <p:cNvPicPr>
            <a:picLocks noChangeAspect="1" noChangeArrowheads="1"/>
          </p:cNvPicPr>
          <p:nvPr/>
        </p:nvPicPr>
        <p:blipFill>
          <a:blip r:embed="rId3"/>
          <a:srcRect/>
          <a:stretch>
            <a:fillRect/>
          </a:stretch>
        </p:blipFill>
        <p:spPr bwMode="auto">
          <a:xfrm>
            <a:off x="5715008" y="1714488"/>
            <a:ext cx="3214678" cy="31432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Market Factors</a:t>
            </a:r>
            <a:endParaRPr lang="en-US" dirty="0"/>
          </a:p>
        </p:txBody>
      </p:sp>
      <p:sp>
        <p:nvSpPr>
          <p:cNvPr id="3" name="Content Placeholder 2"/>
          <p:cNvSpPr>
            <a:spLocks noGrp="1"/>
          </p:cNvSpPr>
          <p:nvPr>
            <p:ph idx="1"/>
          </p:nvPr>
        </p:nvSpPr>
        <p:spPr>
          <a:xfrm>
            <a:off x="457200" y="1600201"/>
            <a:ext cx="8229600" cy="2543180"/>
          </a:xfrm>
        </p:spPr>
        <p:txBody>
          <a:bodyPr>
            <a:normAutofit/>
          </a:bodyPr>
          <a:lstStyle/>
          <a:p>
            <a:pPr algn="just">
              <a:buNone/>
            </a:pPr>
            <a:r>
              <a:rPr lang="en-GB" sz="2400" b="1" dirty="0"/>
              <a:t>Competition</a:t>
            </a:r>
            <a:endParaRPr lang="en-US" sz="2400" dirty="0"/>
          </a:p>
          <a:p>
            <a:pPr lvl="0" algn="just"/>
            <a:r>
              <a:rPr lang="en-GB" sz="2400" dirty="0"/>
              <a:t>The competitors include </a:t>
            </a:r>
            <a:r>
              <a:rPr lang="en-US" sz="2400" dirty="0"/>
              <a:t>Fairmont Hotels, Hyatt and Marriott </a:t>
            </a:r>
          </a:p>
          <a:p>
            <a:pPr lvl="0" algn="just"/>
            <a:r>
              <a:rPr lang="en-US" sz="2400" dirty="0"/>
              <a:t>The competitors have been competing for improved brand awareness and brand reputation </a:t>
            </a:r>
          </a:p>
          <a:p>
            <a:pPr lvl="0" algn="just"/>
            <a:r>
              <a:rPr lang="en-US" sz="2400" dirty="0"/>
              <a:t>The objective is to gain more investors</a:t>
            </a:r>
          </a:p>
        </p:txBody>
      </p:sp>
      <p:pic>
        <p:nvPicPr>
          <p:cNvPr id="22534" name="Picture 6" descr="Hilton hotels adds automatic surcharge forcing customers to think twice  before they look at the menu | The US Sun"/>
          <p:cNvPicPr>
            <a:picLocks noChangeAspect="1" noChangeArrowheads="1"/>
          </p:cNvPicPr>
          <p:nvPr/>
        </p:nvPicPr>
        <p:blipFill>
          <a:blip r:embed="rId3" cstate="print"/>
          <a:srcRect/>
          <a:stretch>
            <a:fillRect/>
          </a:stretch>
        </p:blipFill>
        <p:spPr bwMode="auto">
          <a:xfrm>
            <a:off x="2571736" y="3857628"/>
            <a:ext cx="5715040" cy="22885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lstStyle/>
          <a:p>
            <a:r>
              <a:rPr lang="en-GB" b="1" dirty="0"/>
              <a:t>Operational Factors</a:t>
            </a:r>
            <a:endParaRPr lang="en-US" b="1" dirty="0"/>
          </a:p>
        </p:txBody>
      </p:sp>
      <p:sp>
        <p:nvSpPr>
          <p:cNvPr id="3" name="Content Placeholder 2"/>
          <p:cNvSpPr>
            <a:spLocks noGrp="1"/>
          </p:cNvSpPr>
          <p:nvPr>
            <p:ph idx="1"/>
          </p:nvPr>
        </p:nvSpPr>
        <p:spPr>
          <a:xfrm>
            <a:off x="214282" y="785794"/>
            <a:ext cx="8929718" cy="3857652"/>
          </a:xfrm>
        </p:spPr>
        <p:txBody>
          <a:bodyPr>
            <a:noAutofit/>
          </a:bodyPr>
          <a:lstStyle/>
          <a:p>
            <a:pPr algn="just">
              <a:buNone/>
            </a:pPr>
            <a:r>
              <a:rPr lang="en-GB" sz="2000" b="1" dirty="0"/>
              <a:t>Venue Availability</a:t>
            </a:r>
            <a:endParaRPr lang="en-US" sz="2000" dirty="0"/>
          </a:p>
          <a:p>
            <a:pPr lvl="0" algn="just"/>
            <a:r>
              <a:rPr lang="en-GB" sz="2000" dirty="0"/>
              <a:t>The event is designed to take place in the conference hall of the Hilton Hotel located in Kuala Lumpur (Eat Drink-Hilton, 2023)</a:t>
            </a:r>
            <a:endParaRPr lang="en-US" sz="2000" dirty="0"/>
          </a:p>
          <a:p>
            <a:pPr lvl="0" algn="just"/>
            <a:r>
              <a:rPr lang="en-GB" sz="2000" dirty="0"/>
              <a:t>The same venue has been hosting MICE events for a prolonged period which indicates its suitability </a:t>
            </a:r>
            <a:endParaRPr lang="en-US" sz="2000" dirty="0"/>
          </a:p>
          <a:p>
            <a:pPr algn="just">
              <a:buNone/>
            </a:pPr>
            <a:r>
              <a:rPr lang="en-GB" sz="2000" b="1" dirty="0"/>
              <a:t>Skills Required</a:t>
            </a:r>
            <a:endParaRPr lang="en-US" sz="2000" dirty="0"/>
          </a:p>
          <a:p>
            <a:pPr lvl="0" algn="just"/>
            <a:r>
              <a:rPr lang="en-GB" sz="2000" dirty="0"/>
              <a:t>The staff require a client-first approach </a:t>
            </a:r>
            <a:endParaRPr lang="en-US" sz="2000" dirty="0"/>
          </a:p>
          <a:p>
            <a:pPr lvl="0" algn="just"/>
            <a:r>
              <a:rPr lang="en-GB" sz="2000" dirty="0"/>
              <a:t>Negotiation and budgeting skills are essential </a:t>
            </a:r>
            <a:endParaRPr lang="en-US" sz="2000" dirty="0"/>
          </a:p>
          <a:p>
            <a:pPr algn="just">
              <a:buNone/>
            </a:pPr>
            <a:r>
              <a:rPr lang="en-GB" sz="2000" b="1" dirty="0"/>
              <a:t>Resources</a:t>
            </a:r>
            <a:endParaRPr lang="en-US" sz="2000" dirty="0"/>
          </a:p>
          <a:p>
            <a:pPr lvl="0" algn="just"/>
            <a:r>
              <a:rPr lang="en-GB" sz="2000" dirty="0"/>
              <a:t>Staff would ensure parking facilities for the delegates</a:t>
            </a:r>
            <a:endParaRPr lang="en-US" sz="2000" dirty="0"/>
          </a:p>
          <a:p>
            <a:pPr lvl="0" algn="just"/>
            <a:r>
              <a:rPr lang="en-GB" sz="2000" dirty="0"/>
              <a:t>Hilton Hotel itself would arrange the catering (Eat Drink Hilton, 2023)</a:t>
            </a:r>
            <a:endParaRPr lang="en-US" sz="2000" dirty="0"/>
          </a:p>
          <a:p>
            <a:pPr lvl="0" algn="just"/>
            <a:r>
              <a:rPr lang="en-GB" sz="2000" dirty="0"/>
              <a:t>Attention to detail is necessary for creating proper seating arrangements</a:t>
            </a:r>
            <a:endParaRPr lang="en-US" sz="2000" dirty="0"/>
          </a:p>
        </p:txBody>
      </p:sp>
      <p:pic>
        <p:nvPicPr>
          <p:cNvPr id="21506" name="Picture 2" descr="What Is MICE? A Guide to Meetings, Incentives, Conferences, &amp; Exhibitions -  10times"/>
          <p:cNvPicPr>
            <a:picLocks noChangeAspect="1" noChangeArrowheads="1"/>
          </p:cNvPicPr>
          <p:nvPr/>
        </p:nvPicPr>
        <p:blipFill>
          <a:blip r:embed="rId3"/>
          <a:srcRect/>
          <a:stretch>
            <a:fillRect/>
          </a:stretch>
        </p:blipFill>
        <p:spPr bwMode="auto">
          <a:xfrm>
            <a:off x="1785918" y="5143512"/>
            <a:ext cx="5429288" cy="148611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Financial Factors</a:t>
            </a:r>
            <a:endParaRPr lang="en-US" dirty="0"/>
          </a:p>
        </p:txBody>
      </p:sp>
      <p:sp>
        <p:nvSpPr>
          <p:cNvPr id="3" name="Content Placeholder 2"/>
          <p:cNvSpPr>
            <a:spLocks noGrp="1"/>
          </p:cNvSpPr>
          <p:nvPr>
            <p:ph idx="1"/>
          </p:nvPr>
        </p:nvSpPr>
        <p:spPr>
          <a:xfrm>
            <a:off x="642910" y="1957391"/>
            <a:ext cx="8043890" cy="3186121"/>
          </a:xfrm>
        </p:spPr>
        <p:txBody>
          <a:bodyPr>
            <a:normAutofit fontScale="55000" lnSpcReduction="20000"/>
          </a:bodyPr>
          <a:lstStyle/>
          <a:p>
            <a:pPr algn="just">
              <a:buNone/>
            </a:pPr>
            <a:r>
              <a:rPr lang="en-GB" b="1" dirty="0"/>
              <a:t>Cost, Predicted Revenue, Funding Sources and the way in which revenue will be generated</a:t>
            </a:r>
          </a:p>
          <a:p>
            <a:pPr algn="just">
              <a:buNone/>
            </a:pPr>
            <a:endParaRPr lang="en-US" dirty="0"/>
          </a:p>
          <a:p>
            <a:pPr lvl="0" algn="just"/>
            <a:r>
              <a:rPr lang="en-GB" dirty="0"/>
              <a:t>The funding sources involve sponsorship packages, strategic marketing partnerships, donations, online sales of merchandise generated as a result of promotions</a:t>
            </a:r>
            <a:endParaRPr lang="en-US" dirty="0"/>
          </a:p>
          <a:p>
            <a:pPr lvl="0" algn="just"/>
            <a:r>
              <a:rPr lang="en-GB" dirty="0"/>
              <a:t>In the view of </a:t>
            </a:r>
            <a:r>
              <a:rPr lang="en-US" dirty="0"/>
              <a:t>Kumar (2022), the Ministry of Tourism has dedicated funds that sponsors and promotes MICE events and tourism</a:t>
            </a:r>
          </a:p>
          <a:p>
            <a:pPr lvl="0" algn="just"/>
            <a:r>
              <a:rPr lang="en-GB" dirty="0"/>
              <a:t>Revenue for the event is generated from sponsorship packages of €80,000</a:t>
            </a:r>
            <a:endParaRPr lang="en-US" dirty="0"/>
          </a:p>
          <a:p>
            <a:pPr lvl="0" algn="just"/>
            <a:r>
              <a:rPr lang="en-GB" dirty="0"/>
              <a:t>Donations of around €15,000 have been gathered </a:t>
            </a:r>
            <a:endParaRPr lang="en-US" dirty="0"/>
          </a:p>
          <a:p>
            <a:pPr lvl="0" algn="just"/>
            <a:r>
              <a:rPr lang="en-GB" dirty="0"/>
              <a:t>The revenue has been estimated to be around € 1,70,000 while the cost is €62,000</a:t>
            </a:r>
            <a:endParaRPr lang="en-US" dirty="0"/>
          </a:p>
          <a:p>
            <a:pPr lvl="0" algn="just"/>
            <a:r>
              <a:rPr lang="en-GB" dirty="0"/>
              <a:t>The expected profit is around €1,08,000 </a:t>
            </a:r>
            <a:endParaRPr lang="en-US" dirty="0"/>
          </a:p>
        </p:txBody>
      </p:sp>
      <p:pic>
        <p:nvPicPr>
          <p:cNvPr id="20482" name="Picture 2" descr="Factors Affecting Your Financial Planning - The World Financial Review"/>
          <p:cNvPicPr>
            <a:picLocks noChangeAspect="1" noChangeArrowheads="1"/>
          </p:cNvPicPr>
          <p:nvPr/>
        </p:nvPicPr>
        <p:blipFill>
          <a:blip r:embed="rId3"/>
          <a:srcRect/>
          <a:stretch>
            <a:fillRect/>
          </a:stretch>
        </p:blipFill>
        <p:spPr bwMode="auto">
          <a:xfrm>
            <a:off x="4786314" y="4786322"/>
            <a:ext cx="4357686" cy="2000264"/>
          </a:xfrm>
          <a:prstGeom prst="rect">
            <a:avLst/>
          </a:prstGeom>
          <a:ln>
            <a:noFill/>
          </a:ln>
          <a:effectLst>
            <a:softEdge rad="112500"/>
          </a:effectLst>
        </p:spPr>
      </p:pic>
      <p:sp>
        <p:nvSpPr>
          <p:cNvPr id="20484" name="AutoShape 4" descr="Financial stability Stock Photos, Royalty Free Financial stability Images |  Depositphot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0486" name="AutoShape 6" descr="Financial stability Stock Photos, Royalty Free Financial stability Images |  Depositphot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487" name="Picture 7"/>
          <p:cNvPicPr>
            <a:picLocks noChangeAspect="1" noChangeArrowheads="1"/>
          </p:cNvPicPr>
          <p:nvPr/>
        </p:nvPicPr>
        <p:blipFill>
          <a:blip r:embed="rId4"/>
          <a:srcRect/>
          <a:stretch>
            <a:fillRect/>
          </a:stretch>
        </p:blipFill>
        <p:spPr bwMode="auto">
          <a:xfrm>
            <a:off x="71406" y="71438"/>
            <a:ext cx="1357322" cy="178592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SWOT Analysis</a:t>
            </a:r>
            <a:endParaRPr lang="en-US" b="1" dirty="0"/>
          </a:p>
        </p:txBody>
      </p:sp>
      <p:sp>
        <p:nvSpPr>
          <p:cNvPr id="3" name="Content Placeholder 2"/>
          <p:cNvSpPr>
            <a:spLocks noGrp="1"/>
          </p:cNvSpPr>
          <p:nvPr>
            <p:ph idx="1"/>
          </p:nvPr>
        </p:nvSpPr>
        <p:spPr>
          <a:xfrm>
            <a:off x="3214678" y="1600200"/>
            <a:ext cx="5857916" cy="4525963"/>
          </a:xfrm>
        </p:spPr>
        <p:txBody>
          <a:bodyPr>
            <a:noAutofit/>
          </a:bodyPr>
          <a:lstStyle/>
          <a:p>
            <a:pPr algn="just">
              <a:buNone/>
            </a:pPr>
            <a:r>
              <a:rPr lang="en-GB" sz="2000" b="1" dirty="0"/>
              <a:t>Strengths</a:t>
            </a:r>
            <a:endParaRPr lang="en-US" sz="2000" dirty="0"/>
          </a:p>
          <a:p>
            <a:pPr lvl="0" algn="just"/>
            <a:r>
              <a:rPr lang="en-GB" sz="2000" dirty="0"/>
              <a:t>The strength lies in creating tailored experiences for a diverse range of delegates </a:t>
            </a:r>
            <a:endParaRPr lang="en-US" sz="2000" dirty="0"/>
          </a:p>
          <a:p>
            <a:pPr lvl="0" algn="just"/>
            <a:r>
              <a:rPr lang="en-GB" sz="2000" dirty="0"/>
              <a:t>The invitation to speakers for the conference has been designed by maintaining standards to include diverse speakers</a:t>
            </a:r>
            <a:endParaRPr lang="en-US" sz="2000" dirty="0"/>
          </a:p>
          <a:p>
            <a:pPr lvl="0" algn="just"/>
            <a:r>
              <a:rPr lang="en-GB" sz="2000" dirty="0"/>
              <a:t>The event is designed to satisfy the stakeholder demands </a:t>
            </a:r>
            <a:endParaRPr lang="en-US" sz="2000" dirty="0"/>
          </a:p>
          <a:p>
            <a:pPr algn="just">
              <a:buNone/>
            </a:pPr>
            <a:r>
              <a:rPr lang="en-GB" sz="2000" b="1" dirty="0"/>
              <a:t>Weaknesses </a:t>
            </a:r>
            <a:endParaRPr lang="en-US" sz="2000" dirty="0"/>
          </a:p>
          <a:p>
            <a:pPr lvl="0" algn="just"/>
            <a:r>
              <a:rPr lang="en-GB" sz="2000" dirty="0"/>
              <a:t>The weakness lies in the fact that there needs to be investment for creating more conference infrastructure</a:t>
            </a:r>
            <a:endParaRPr lang="en-US" sz="2000" dirty="0"/>
          </a:p>
          <a:p>
            <a:pPr lvl="0" algn="just"/>
            <a:r>
              <a:rPr lang="en-GB" sz="2000" dirty="0"/>
              <a:t>In the view of </a:t>
            </a:r>
            <a:r>
              <a:rPr lang="en-US" sz="2000" dirty="0" err="1"/>
              <a:t>Naude</a:t>
            </a:r>
            <a:r>
              <a:rPr lang="en-US" sz="2000" dirty="0"/>
              <a:t> (2021), there is a lack of cohesion between event subgenres within the industry such as cultural events and social events </a:t>
            </a:r>
          </a:p>
          <a:p>
            <a:pPr algn="just">
              <a:buNone/>
            </a:pPr>
            <a:endParaRPr lang="en-US" sz="2000" dirty="0"/>
          </a:p>
        </p:txBody>
      </p:sp>
      <p:pic>
        <p:nvPicPr>
          <p:cNvPr id="19458" name="Picture 2" descr="C:\Users\user\Desktop\2018_0882_Earle_Brown_Center_DAYTA_YuppyPhoto-1080x675.jpg"/>
          <p:cNvPicPr>
            <a:picLocks noChangeAspect="1" noChangeArrowheads="1"/>
          </p:cNvPicPr>
          <p:nvPr/>
        </p:nvPicPr>
        <p:blipFill>
          <a:blip r:embed="rId3"/>
          <a:srcRect/>
          <a:stretch>
            <a:fillRect/>
          </a:stretch>
        </p:blipFill>
        <p:spPr bwMode="auto">
          <a:xfrm>
            <a:off x="98621" y="2285992"/>
            <a:ext cx="2973181" cy="3143272"/>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SWOT Analysis</a:t>
            </a:r>
            <a:endParaRPr lang="en-US" dirty="0"/>
          </a:p>
        </p:txBody>
      </p:sp>
      <p:sp>
        <p:nvSpPr>
          <p:cNvPr id="3" name="Content Placeholder 2"/>
          <p:cNvSpPr>
            <a:spLocks noGrp="1"/>
          </p:cNvSpPr>
          <p:nvPr>
            <p:ph idx="1"/>
          </p:nvPr>
        </p:nvSpPr>
        <p:spPr>
          <a:xfrm>
            <a:off x="71406" y="1928802"/>
            <a:ext cx="8286808" cy="4525963"/>
          </a:xfrm>
        </p:spPr>
        <p:txBody>
          <a:bodyPr>
            <a:noAutofit/>
          </a:bodyPr>
          <a:lstStyle/>
          <a:p>
            <a:pPr algn="just">
              <a:buNone/>
            </a:pPr>
            <a:r>
              <a:rPr lang="en-GB" sz="2000" b="1" dirty="0"/>
              <a:t>Opportunities</a:t>
            </a:r>
            <a:endParaRPr lang="en-US" sz="2000" dirty="0"/>
          </a:p>
          <a:p>
            <a:pPr lvl="0" algn="just"/>
            <a:r>
              <a:rPr lang="en-GB" sz="2000" dirty="0"/>
              <a:t>Sustainability integration has been a key trend in event planning  </a:t>
            </a:r>
            <a:endParaRPr lang="en-US" sz="2000" dirty="0"/>
          </a:p>
          <a:p>
            <a:pPr lvl="0" algn="just"/>
            <a:r>
              <a:rPr lang="en-GB" sz="2000" dirty="0"/>
              <a:t>As stated by Singh and </a:t>
            </a:r>
            <a:r>
              <a:rPr lang="en-GB" sz="2000" dirty="0" err="1"/>
              <a:t>Rahman</a:t>
            </a:r>
            <a:r>
              <a:rPr lang="en-GB" sz="2000" dirty="0"/>
              <a:t> (2021), this trend is mainly aligned with CSR for assessing the strict governance policies </a:t>
            </a:r>
            <a:endParaRPr lang="en-US" sz="2000" dirty="0"/>
          </a:p>
          <a:p>
            <a:pPr lvl="0" algn="just"/>
            <a:r>
              <a:rPr lang="en-GB" sz="2000" dirty="0"/>
              <a:t>It provides better perspectives on sustainability and the amenities have been tailored to meet the specific needs of attendees </a:t>
            </a:r>
            <a:endParaRPr lang="en-US" sz="2000" dirty="0"/>
          </a:p>
          <a:p>
            <a:pPr lvl="0" algn="just"/>
            <a:r>
              <a:rPr lang="en-GB" sz="2000" dirty="0"/>
              <a:t>Introducing networking opportunities amongst corporate professionals </a:t>
            </a:r>
            <a:endParaRPr lang="en-US" sz="2000" dirty="0"/>
          </a:p>
          <a:p>
            <a:pPr algn="just">
              <a:buNone/>
            </a:pPr>
            <a:r>
              <a:rPr lang="en-GB" sz="2000" b="1" dirty="0"/>
              <a:t>Threats</a:t>
            </a:r>
            <a:endParaRPr lang="en-US" sz="2000" dirty="0"/>
          </a:p>
          <a:p>
            <a:pPr lvl="0" algn="just"/>
            <a:r>
              <a:rPr lang="en-GB" sz="2000" dirty="0"/>
              <a:t>The participants attending the conference from various nations need careful consideration of the various expectations of delegates </a:t>
            </a:r>
            <a:endParaRPr lang="en-US" sz="2000" dirty="0"/>
          </a:p>
          <a:p>
            <a:pPr lvl="0" algn="just"/>
            <a:r>
              <a:rPr lang="en-GB" sz="2000" dirty="0"/>
              <a:t>Risk of low attendance and event cancellation owing to alterations in legislation (</a:t>
            </a:r>
            <a:r>
              <a:rPr lang="en-GB" sz="2000" dirty="0" err="1"/>
              <a:t>Thadeu</a:t>
            </a:r>
            <a:r>
              <a:rPr lang="en-GB" sz="2000" dirty="0"/>
              <a:t>, 2022)</a:t>
            </a:r>
            <a:endParaRPr lang="en-US" sz="2000" dirty="0"/>
          </a:p>
          <a:p>
            <a:pPr lvl="0" algn="just"/>
            <a:r>
              <a:rPr lang="en-GB" sz="2000" dirty="0"/>
              <a:t>Reduction of professional meeting staff owing to redundancies </a:t>
            </a:r>
            <a:endParaRPr lang="en-US" sz="2000" dirty="0"/>
          </a:p>
        </p:txBody>
      </p:sp>
      <p:pic>
        <p:nvPicPr>
          <p:cNvPr id="18433" name="Picture 1"/>
          <p:cNvPicPr>
            <a:picLocks noChangeAspect="1" noChangeArrowheads="1"/>
          </p:cNvPicPr>
          <p:nvPr/>
        </p:nvPicPr>
        <p:blipFill>
          <a:blip r:embed="rId3"/>
          <a:srcRect/>
          <a:stretch>
            <a:fillRect/>
          </a:stretch>
        </p:blipFill>
        <p:spPr bwMode="auto">
          <a:xfrm>
            <a:off x="7143768" y="500042"/>
            <a:ext cx="1820112" cy="18430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PESTLE analysis</a:t>
            </a:r>
            <a:endParaRPr lang="en-US" dirty="0"/>
          </a:p>
        </p:txBody>
      </p:sp>
      <p:sp>
        <p:nvSpPr>
          <p:cNvPr id="3" name="Content Placeholder 2"/>
          <p:cNvSpPr>
            <a:spLocks noGrp="1"/>
          </p:cNvSpPr>
          <p:nvPr>
            <p:ph idx="1"/>
          </p:nvPr>
        </p:nvSpPr>
        <p:spPr>
          <a:xfrm>
            <a:off x="242918" y="1357298"/>
            <a:ext cx="8686800" cy="4525963"/>
          </a:xfrm>
        </p:spPr>
        <p:txBody>
          <a:bodyPr>
            <a:noAutofit/>
          </a:bodyPr>
          <a:lstStyle/>
          <a:p>
            <a:pPr algn="just">
              <a:buNone/>
            </a:pPr>
            <a:r>
              <a:rPr lang="en-GB" sz="2000" b="1" dirty="0"/>
              <a:t>Political</a:t>
            </a:r>
            <a:endParaRPr lang="en-US" sz="2000" dirty="0"/>
          </a:p>
          <a:p>
            <a:pPr lvl="0" algn="just"/>
            <a:r>
              <a:rPr lang="en-GB" sz="2000" dirty="0"/>
              <a:t>According to </a:t>
            </a:r>
            <a:r>
              <a:rPr lang="en-GB" sz="2000" dirty="0" err="1"/>
              <a:t>Smagina</a:t>
            </a:r>
            <a:r>
              <a:rPr lang="en-GB" sz="2000" dirty="0"/>
              <a:t> (2017), decisions have been taken by the International Congress &amp; Convention Association (ICCA), UNWTO, Reeds Travel Exhibitions and Meeting Professionals International (MPI)</a:t>
            </a:r>
            <a:endParaRPr lang="en-US" sz="2000" dirty="0"/>
          </a:p>
          <a:p>
            <a:pPr lvl="0" algn="just"/>
            <a:r>
              <a:rPr lang="en-GB" sz="2000" dirty="0"/>
              <a:t>To standardise the concepts of MICE events and generate a stronger image of the sector  </a:t>
            </a:r>
          </a:p>
          <a:p>
            <a:pPr lvl="0" algn="just"/>
            <a:endParaRPr lang="en-US" sz="2000" dirty="0"/>
          </a:p>
          <a:p>
            <a:pPr algn="just">
              <a:buNone/>
            </a:pPr>
            <a:r>
              <a:rPr lang="en-GB" sz="2000" b="1" dirty="0"/>
              <a:t>Economical</a:t>
            </a:r>
            <a:endParaRPr lang="en-US" sz="2000" dirty="0"/>
          </a:p>
          <a:p>
            <a:pPr lvl="0" algn="just"/>
            <a:r>
              <a:rPr lang="en-GB" sz="2000" dirty="0"/>
              <a:t>MICE arrivals over the past three years have been more than 550,000 per year that is 5% of Malaysia’s total tourist arrival</a:t>
            </a:r>
            <a:endParaRPr lang="en-US" sz="2000" dirty="0"/>
          </a:p>
          <a:p>
            <a:pPr lvl="0" algn="just"/>
            <a:r>
              <a:rPr lang="en-GB" sz="2000" dirty="0"/>
              <a:t>It generated RM 3 billion and 10% of total tourism revenue (Tourism Malaysia, 2016). </a:t>
            </a:r>
          </a:p>
          <a:p>
            <a:pPr lvl="0" algn="just"/>
            <a:endParaRPr lang="en-US" sz="2000" dirty="0"/>
          </a:p>
          <a:p>
            <a:pPr algn="just">
              <a:buNone/>
            </a:pPr>
            <a:r>
              <a:rPr lang="en-GB" sz="2000" b="1" dirty="0"/>
              <a:t>Social</a:t>
            </a:r>
            <a:endParaRPr lang="en-US" sz="2000" dirty="0"/>
          </a:p>
          <a:p>
            <a:pPr lvl="0" algn="just"/>
            <a:r>
              <a:rPr lang="en-GB" sz="2000" dirty="0"/>
              <a:t>The event has been initiated to create awareness as part of a strong education system</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a:t>
            </a:r>
            <a:endParaRPr lang="en-US" b="1" dirty="0"/>
          </a:p>
        </p:txBody>
      </p:sp>
      <p:sp>
        <p:nvSpPr>
          <p:cNvPr id="3" name="Content Placeholder 2"/>
          <p:cNvSpPr>
            <a:spLocks noGrp="1"/>
          </p:cNvSpPr>
          <p:nvPr>
            <p:ph idx="1"/>
          </p:nvPr>
        </p:nvSpPr>
        <p:spPr>
          <a:xfrm>
            <a:off x="4071934" y="1600200"/>
            <a:ext cx="4857784" cy="4972072"/>
          </a:xfrm>
        </p:spPr>
        <p:txBody>
          <a:bodyPr>
            <a:normAutofit fontScale="92500" lnSpcReduction="10000"/>
          </a:bodyPr>
          <a:lstStyle/>
          <a:p>
            <a:pPr algn="just">
              <a:buNone/>
            </a:pPr>
            <a:r>
              <a:rPr lang="en-GB" sz="2400" b="1" dirty="0"/>
              <a:t>Technological</a:t>
            </a:r>
            <a:endParaRPr lang="en-US" sz="2400" dirty="0"/>
          </a:p>
          <a:p>
            <a:pPr lvl="0" algn="just"/>
            <a:r>
              <a:rPr lang="en-GB" sz="2400" dirty="0"/>
              <a:t>According to </a:t>
            </a:r>
            <a:r>
              <a:rPr lang="en-GB" sz="2400" dirty="0" err="1"/>
              <a:t>Nižetić</a:t>
            </a:r>
            <a:r>
              <a:rPr lang="en-GB" sz="2400" dirty="0"/>
              <a:t>, S. </a:t>
            </a:r>
            <a:r>
              <a:rPr lang="en-GB" sz="2400" i="1" dirty="0"/>
              <a:t>et al.</a:t>
            </a:r>
            <a:r>
              <a:rPr lang="en-GB" sz="2400" dirty="0"/>
              <a:t> (2019), the development of technology brings in the prospect of using energy-efficient equipment in the hotel sector </a:t>
            </a:r>
            <a:endParaRPr lang="en-US" sz="2400" dirty="0"/>
          </a:p>
          <a:p>
            <a:pPr algn="just">
              <a:buNone/>
            </a:pPr>
            <a:r>
              <a:rPr lang="en-GB" sz="2400" b="1" dirty="0"/>
              <a:t>Legal</a:t>
            </a:r>
            <a:endParaRPr lang="en-US" sz="2400" dirty="0"/>
          </a:p>
          <a:p>
            <a:pPr lvl="0" algn="just"/>
            <a:r>
              <a:rPr lang="en-GB" sz="2400" dirty="0"/>
              <a:t>In the view of </a:t>
            </a:r>
            <a:r>
              <a:rPr lang="en-GB" sz="2400" dirty="0" err="1"/>
              <a:t>Disimulacion</a:t>
            </a:r>
            <a:r>
              <a:rPr lang="en-GB" sz="2400" dirty="0"/>
              <a:t> (2020), travel restrictions along with border control have increased</a:t>
            </a:r>
            <a:endParaRPr lang="en-US" sz="2400" dirty="0"/>
          </a:p>
          <a:p>
            <a:pPr algn="just">
              <a:buNone/>
            </a:pPr>
            <a:r>
              <a:rPr lang="en-GB" sz="2400" b="1" dirty="0"/>
              <a:t>Environmental</a:t>
            </a:r>
            <a:endParaRPr lang="en-US" sz="2400" dirty="0"/>
          </a:p>
          <a:p>
            <a:pPr lvl="0" algn="just"/>
            <a:r>
              <a:rPr lang="en-GB" sz="2400" dirty="0"/>
              <a:t>As stated by </a:t>
            </a:r>
            <a:r>
              <a:rPr lang="en-GB" sz="2400" dirty="0" err="1"/>
              <a:t>Mair</a:t>
            </a:r>
            <a:r>
              <a:rPr lang="en-GB" sz="2400" dirty="0"/>
              <a:t> and </a:t>
            </a:r>
            <a:r>
              <a:rPr lang="en-GB" sz="2400" dirty="0" err="1"/>
              <a:t>Popely</a:t>
            </a:r>
            <a:r>
              <a:rPr lang="en-GB" sz="2400" dirty="0"/>
              <a:t> (2018), climate changes and environmental issues have become crucial for the MICE sector</a:t>
            </a:r>
            <a:endParaRPr lang="en-US" sz="2400" dirty="0"/>
          </a:p>
        </p:txBody>
      </p:sp>
      <p:pic>
        <p:nvPicPr>
          <p:cNvPr id="16386" name="Picture 2" descr="C:\Users\user\Desktop\xxl_153078311.jpg"/>
          <p:cNvPicPr>
            <a:picLocks noChangeAspect="1" noChangeArrowheads="1"/>
          </p:cNvPicPr>
          <p:nvPr/>
        </p:nvPicPr>
        <p:blipFill>
          <a:blip r:embed="rId3"/>
          <a:srcRect/>
          <a:stretch>
            <a:fillRect/>
          </a:stretch>
        </p:blipFill>
        <p:spPr bwMode="auto">
          <a:xfrm>
            <a:off x="128704" y="1785926"/>
            <a:ext cx="3800354" cy="29289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US" b="1" dirty="0"/>
          </a:p>
        </p:txBody>
      </p:sp>
      <p:sp>
        <p:nvSpPr>
          <p:cNvPr id="3" name="Content Placeholder 2"/>
          <p:cNvSpPr>
            <a:spLocks noGrp="1"/>
          </p:cNvSpPr>
          <p:nvPr>
            <p:ph idx="1"/>
          </p:nvPr>
        </p:nvSpPr>
        <p:spPr>
          <a:xfrm>
            <a:off x="457200" y="1600201"/>
            <a:ext cx="7758138" cy="3257560"/>
          </a:xfrm>
        </p:spPr>
        <p:txBody>
          <a:bodyPr>
            <a:normAutofit/>
          </a:bodyPr>
          <a:lstStyle/>
          <a:p>
            <a:pPr lvl="0" algn="just"/>
            <a:r>
              <a:rPr lang="en-GB" sz="2400" dirty="0"/>
              <a:t>According to Rojas </a:t>
            </a:r>
            <a:r>
              <a:rPr lang="en-GB" sz="2400" dirty="0" err="1"/>
              <a:t>Bueno</a:t>
            </a:r>
            <a:r>
              <a:rPr lang="en-GB" sz="2400" dirty="0"/>
              <a:t> </a:t>
            </a:r>
            <a:r>
              <a:rPr lang="en-GB" sz="2400" i="1" dirty="0"/>
              <a:t>et al.</a:t>
            </a:r>
            <a:r>
              <a:rPr lang="en-GB" sz="2400" dirty="0"/>
              <a:t> (2020), an assessment of the MICE industry provides the study with a global approach</a:t>
            </a:r>
            <a:endParaRPr lang="en-US" sz="2400" dirty="0"/>
          </a:p>
          <a:p>
            <a:pPr lvl="0" algn="just"/>
            <a:r>
              <a:rPr lang="en-GB" sz="2400" dirty="0"/>
              <a:t>The approach is from a geographical and professional point of view </a:t>
            </a:r>
            <a:endParaRPr lang="en-US" sz="2400" dirty="0"/>
          </a:p>
          <a:p>
            <a:pPr lvl="0" algn="just"/>
            <a:r>
              <a:rPr lang="en-GB" sz="2400" dirty="0"/>
              <a:t>In conclusion, it is to be stated that the MICE event has demonstrated the prospects brought about by the conference</a:t>
            </a:r>
            <a:endParaRPr lang="en-US" sz="2400" dirty="0"/>
          </a:p>
        </p:txBody>
      </p:sp>
      <p:pic>
        <p:nvPicPr>
          <p:cNvPr id="1026" name="Picture 2"/>
          <p:cNvPicPr>
            <a:picLocks noChangeAspect="1" noChangeArrowheads="1"/>
          </p:cNvPicPr>
          <p:nvPr/>
        </p:nvPicPr>
        <p:blipFill>
          <a:blip r:embed="rId3"/>
          <a:srcRect/>
          <a:stretch>
            <a:fillRect/>
          </a:stretch>
        </p:blipFill>
        <p:spPr bwMode="auto">
          <a:xfrm>
            <a:off x="2433688" y="4572008"/>
            <a:ext cx="6710344" cy="2173003"/>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US" b="1" dirty="0"/>
          </a:p>
        </p:txBody>
      </p:sp>
      <p:sp>
        <p:nvSpPr>
          <p:cNvPr id="3" name="Content Placeholder 2"/>
          <p:cNvSpPr>
            <a:spLocks noGrp="1"/>
          </p:cNvSpPr>
          <p:nvPr>
            <p:ph idx="1"/>
          </p:nvPr>
        </p:nvSpPr>
        <p:spPr>
          <a:xfrm>
            <a:off x="214282" y="1285860"/>
            <a:ext cx="8472518" cy="4840303"/>
          </a:xfrm>
        </p:spPr>
        <p:txBody>
          <a:bodyPr>
            <a:normAutofit fontScale="25000" lnSpcReduction="20000"/>
          </a:bodyPr>
          <a:lstStyle/>
          <a:p>
            <a:pPr algn="just"/>
            <a:r>
              <a:rPr lang="en-GB" dirty="0"/>
              <a:t>An, J., Kim, H. and </a:t>
            </a:r>
            <a:r>
              <a:rPr lang="en-GB" dirty="0" err="1"/>
              <a:t>Hur</a:t>
            </a:r>
            <a:r>
              <a:rPr lang="en-GB" dirty="0"/>
              <a:t>, D., (2021). Keeping the competitive edge of a convention and exhibition </a:t>
            </a:r>
            <a:r>
              <a:rPr lang="en-GB" dirty="0" err="1"/>
              <a:t>center</a:t>
            </a:r>
            <a:r>
              <a:rPr lang="en-GB" dirty="0"/>
              <a:t> in MICE Environment: identification of event attributes for long-run success. </a:t>
            </a:r>
            <a:r>
              <a:rPr lang="en-GB" i="1" dirty="0"/>
              <a:t>Sustainability</a:t>
            </a:r>
            <a:r>
              <a:rPr lang="en-GB" dirty="0"/>
              <a:t>, </a:t>
            </a:r>
            <a:r>
              <a:rPr lang="en-GB" i="1" dirty="0"/>
              <a:t>13</a:t>
            </a:r>
            <a:r>
              <a:rPr lang="en-GB" dirty="0"/>
              <a:t>(9), p.5030. DOI: </a:t>
            </a:r>
            <a:r>
              <a:rPr lang="en-GB" b="1" u="sng" dirty="0">
                <a:hlinkClick r:id="rId2"/>
              </a:rPr>
              <a:t>10.3390/su13095030</a:t>
            </a:r>
            <a:endParaRPr lang="en-US" dirty="0"/>
          </a:p>
          <a:p>
            <a:pPr algn="just"/>
            <a:r>
              <a:rPr lang="en-GB" dirty="0" err="1"/>
              <a:t>Anas</a:t>
            </a:r>
            <a:r>
              <a:rPr lang="en-GB" dirty="0"/>
              <a:t>, M.S., </a:t>
            </a:r>
            <a:r>
              <a:rPr lang="en-GB" dirty="0" err="1"/>
              <a:t>Maddiah</a:t>
            </a:r>
            <a:r>
              <a:rPr lang="en-GB" dirty="0"/>
              <a:t>, N.A., </a:t>
            </a:r>
            <a:r>
              <a:rPr lang="en-GB" dirty="0" err="1"/>
              <a:t>Noor</a:t>
            </a:r>
            <a:r>
              <a:rPr lang="en-GB" dirty="0"/>
              <a:t> </a:t>
            </a:r>
            <a:r>
              <a:rPr lang="en-GB" dirty="0" err="1"/>
              <a:t>Eizamly</a:t>
            </a:r>
            <a:r>
              <a:rPr lang="en-GB" dirty="0"/>
              <a:t>, N.U.E., </a:t>
            </a:r>
            <a:r>
              <a:rPr lang="en-GB" dirty="0" err="1"/>
              <a:t>Sulaiman</a:t>
            </a:r>
            <a:r>
              <a:rPr lang="en-GB" dirty="0"/>
              <a:t>, N.A. and Wee, H., (2020). Key success factors toward MICE industry: A systematic literature review. </a:t>
            </a:r>
            <a:r>
              <a:rPr lang="en-GB" i="1" dirty="0"/>
              <a:t>Journal of Tourism, Hospitality &amp; Culinary Arts (JTHCA)</a:t>
            </a:r>
            <a:r>
              <a:rPr lang="en-GB" dirty="0"/>
              <a:t>, </a:t>
            </a:r>
            <a:r>
              <a:rPr lang="en-GB" i="1" dirty="0"/>
              <a:t>12</a:t>
            </a:r>
            <a:r>
              <a:rPr lang="en-GB" dirty="0"/>
              <a:t>(1), pp.1-34.</a:t>
            </a:r>
            <a:endParaRPr lang="en-US" dirty="0"/>
          </a:p>
          <a:p>
            <a:pPr algn="just"/>
            <a:r>
              <a:rPr lang="en-GB" dirty="0"/>
              <a:t>Brescia-Zapata, M. (2023) ‘Towards sustainable and accessible events: an exploratory research perspective’, </a:t>
            </a:r>
            <a:r>
              <a:rPr lang="en-GB" i="1" dirty="0"/>
              <a:t>Universal Access in the Information Society</a:t>
            </a:r>
            <a:r>
              <a:rPr lang="en-GB" dirty="0"/>
              <a:t>, pp. 1–10. Available at: https://doi.org/10.1007/s10209-023-01069-9.</a:t>
            </a:r>
            <a:endParaRPr lang="en-US" dirty="0"/>
          </a:p>
          <a:p>
            <a:pPr algn="just"/>
            <a:r>
              <a:rPr lang="en-GB" dirty="0" err="1"/>
              <a:t>Byun</a:t>
            </a:r>
            <a:r>
              <a:rPr lang="en-GB" dirty="0"/>
              <a:t>, H., (2021). Analysis of MICE Competition Among International Conference Cities: Using Niche Theory. </a:t>
            </a:r>
            <a:r>
              <a:rPr lang="en-GB" i="1" dirty="0"/>
              <a:t>Global Business &amp; Finance Review</a:t>
            </a:r>
            <a:r>
              <a:rPr lang="en-GB" dirty="0"/>
              <a:t>, </a:t>
            </a:r>
            <a:r>
              <a:rPr lang="en-GB" i="1" dirty="0"/>
              <a:t>26</a:t>
            </a:r>
            <a:r>
              <a:rPr lang="en-GB" dirty="0"/>
              <a:t>(4), p.30. DOI:10.17549/gbfr.2021.26.4.30</a:t>
            </a:r>
            <a:endParaRPr lang="en-US" dirty="0"/>
          </a:p>
          <a:p>
            <a:pPr algn="just"/>
            <a:r>
              <a:rPr lang="en-GB" dirty="0"/>
              <a:t>Colombo, A. and Marques, L. (2019) ‘Motivation and experience in symbiotic events: an illustrative example grounded in culture and business events’, </a:t>
            </a:r>
            <a:r>
              <a:rPr lang="en-GB" i="1" dirty="0"/>
              <a:t>Journal of Policy Research in Tourism, Leisure and Events</a:t>
            </a:r>
            <a:r>
              <a:rPr lang="en-GB" dirty="0"/>
              <a:t>, 12(2), pp. 1–17. Available at: https://doi.org/10.1080/19407963.2019.1657437.</a:t>
            </a:r>
            <a:endParaRPr lang="en-US" dirty="0"/>
          </a:p>
          <a:p>
            <a:pPr algn="just"/>
            <a:r>
              <a:rPr lang="en-US" dirty="0" err="1"/>
              <a:t>Disimulacion</a:t>
            </a:r>
            <a:r>
              <a:rPr lang="en-US" dirty="0"/>
              <a:t>, M.A.T. (2020) ‘MICE TOURISM DURING COVID-19 AND FUTURE DIRECTIONS FOR THE NEW NORMAL’, </a:t>
            </a:r>
            <a:r>
              <a:rPr lang="en-US" i="1" dirty="0"/>
              <a:t>Asia Pacific International Events Management Journal</a:t>
            </a:r>
            <a:r>
              <a:rPr lang="en-US" dirty="0"/>
              <a:t>, 1(2), pp. 11–17. Available at: https://ejournal-medan.uph.edu/index.php/apiemj/article/view/397.</a:t>
            </a:r>
          </a:p>
          <a:p>
            <a:pPr algn="just"/>
            <a:r>
              <a:rPr lang="en-US" dirty="0"/>
              <a:t>Eat Drink Hilton (2023) </a:t>
            </a:r>
            <a:r>
              <a:rPr lang="en-US" i="1" dirty="0"/>
              <a:t>MICE at Hilton: Various Venues for Your Ultimate Team Getaway</a:t>
            </a:r>
            <a:r>
              <a:rPr lang="en-US" dirty="0"/>
              <a:t>, </a:t>
            </a:r>
            <a:r>
              <a:rPr lang="en-US" i="1" dirty="0"/>
              <a:t>Eat. Drink. Hilton.</a:t>
            </a:r>
            <a:r>
              <a:rPr lang="en-US" dirty="0"/>
              <a:t> Available at: https://eatdrinkhilton.com/mice-at-hilton-various-venues-for-your-ultimate-team-getaway/ (Accessed: 29 January 2024).</a:t>
            </a:r>
          </a:p>
          <a:p>
            <a:pPr algn="just"/>
            <a:r>
              <a:rPr lang="en-US" dirty="0"/>
              <a:t>European Business Magazine (2023) </a:t>
            </a:r>
            <a:r>
              <a:rPr lang="en-US" i="1" dirty="0"/>
              <a:t>Hilton Leads the Way in Infusing Wellness into MICE Events</a:t>
            </a:r>
            <a:r>
              <a:rPr lang="en-US" dirty="0"/>
              <a:t>, </a:t>
            </a:r>
            <a:r>
              <a:rPr lang="en-US" i="1" dirty="0"/>
              <a:t>European Business Magazine</a:t>
            </a:r>
            <a:r>
              <a:rPr lang="en-US" dirty="0"/>
              <a:t>. Available at: https://europeanbusinessmagazine.com/media-outreach/hilton-leads-the-way-in-infusing-wellness-into-mice-events/ (Accessed: 29 January 2024).</a:t>
            </a:r>
          </a:p>
          <a:p>
            <a:pPr algn="just"/>
            <a:r>
              <a:rPr lang="en-US" dirty="0"/>
              <a:t>Gallop, J. (2021) </a:t>
            </a:r>
            <a:r>
              <a:rPr lang="en-US" i="1" dirty="0"/>
              <a:t>Hilton launches carbon neutral business meetings in the UK</a:t>
            </a:r>
            <a:r>
              <a:rPr lang="en-US" dirty="0"/>
              <a:t>, </a:t>
            </a:r>
            <a:r>
              <a:rPr lang="en-US" i="1" dirty="0"/>
              <a:t>Conference News</a:t>
            </a:r>
            <a:r>
              <a:rPr lang="en-US" dirty="0"/>
              <a:t>. Available at: https://www.conference-news.co.uk/news/hilton-launches-carbon-neutral-business-meetings-uk/ (Accessed: 29 January 2024).</a:t>
            </a:r>
          </a:p>
          <a:p>
            <a:pPr algn="just"/>
            <a:r>
              <a:rPr lang="en-US" dirty="0"/>
              <a:t>Kumar, P.K. (2022) </a:t>
            </a:r>
            <a:r>
              <a:rPr lang="en-US" i="1" dirty="0"/>
              <a:t>Ministry of Tourism to consider dedicated funds to promote MICE tourism - ET </a:t>
            </a:r>
            <a:r>
              <a:rPr lang="en-US" i="1" dirty="0" err="1"/>
              <a:t>HospitalityWorld</a:t>
            </a:r>
            <a:r>
              <a:rPr lang="en-US" dirty="0"/>
              <a:t>, </a:t>
            </a:r>
            <a:r>
              <a:rPr lang="en-US" i="1" dirty="0"/>
              <a:t>ETHospitalityWorld.com</a:t>
            </a:r>
            <a:r>
              <a:rPr lang="en-US" dirty="0"/>
              <a:t>. Available at: https://hospitality.economictimes.indiatimes.com/news/travel/ministry-of-tourism-to-consider-dedicated-funds-to-promote-mice-tourism/95999496 (Accessed: 29 January 2024).</a:t>
            </a:r>
          </a:p>
          <a:p>
            <a:pPr algn="just"/>
            <a:r>
              <a:rPr lang="en-GB" dirty="0"/>
              <a:t>Kumar, J., </a:t>
            </a:r>
            <a:r>
              <a:rPr lang="en-GB" dirty="0" err="1"/>
              <a:t>Hussain</a:t>
            </a:r>
            <a:r>
              <a:rPr lang="en-GB" dirty="0"/>
              <a:t>, K. and Ali, F., (2014). A review of cogent reflection on the economic impact assessment of conferences–MICE Tourism. In </a:t>
            </a:r>
            <a:r>
              <a:rPr lang="en-GB" i="1" dirty="0"/>
              <a:t>SHS web of conferences</a:t>
            </a:r>
            <a:r>
              <a:rPr lang="en-GB" dirty="0"/>
              <a:t> (Vol. 12, p. 01006). EDP Sciences. DOI: </a:t>
            </a:r>
            <a:r>
              <a:rPr lang="en-GB" u="sng" dirty="0">
                <a:hlinkClick r:id="rId3"/>
              </a:rPr>
              <a:t>10.1051/</a:t>
            </a:r>
            <a:r>
              <a:rPr lang="en-GB" u="sng" dirty="0" err="1">
                <a:hlinkClick r:id="rId3"/>
              </a:rPr>
              <a:t>shsconf</a:t>
            </a:r>
            <a:r>
              <a:rPr lang="en-GB" u="sng" dirty="0">
                <a:hlinkClick r:id="rId3"/>
              </a:rPr>
              <a:t>/20141201006</a:t>
            </a:r>
            <a:endParaRPr lang="en-US" dirty="0"/>
          </a:p>
          <a:p>
            <a:pPr algn="just"/>
            <a:r>
              <a:rPr lang="en-GB" dirty="0" err="1"/>
              <a:t>Lekgau</a:t>
            </a:r>
            <a:r>
              <a:rPr lang="en-GB" dirty="0"/>
              <a:t>, R.J. and </a:t>
            </a:r>
            <a:r>
              <a:rPr lang="en-GB" dirty="0" err="1"/>
              <a:t>Tichaawa</a:t>
            </a:r>
            <a:r>
              <a:rPr lang="en-GB" dirty="0"/>
              <a:t>, T.M., (2021). MICE tourism policy and strategy responses in managing the impact of COVID-19 pandemic. </a:t>
            </a:r>
            <a:r>
              <a:rPr lang="en-GB" i="1" dirty="0"/>
              <a:t>African Journal of Hospitality, Tourism and Leisure</a:t>
            </a:r>
            <a:r>
              <a:rPr lang="en-GB" dirty="0"/>
              <a:t>, </a:t>
            </a:r>
            <a:r>
              <a:rPr lang="en-GB" i="1" dirty="0"/>
              <a:t>10</a:t>
            </a:r>
            <a:r>
              <a:rPr lang="en-GB" dirty="0"/>
              <a:t>(6), pp.1997-2012. DOI: 10.46222/ajhtl.19770720.206</a:t>
            </a:r>
            <a:endParaRPr lang="en-US" dirty="0"/>
          </a:p>
          <a:p>
            <a:pPr algn="just"/>
            <a:r>
              <a:rPr lang="en-GB" dirty="0" err="1"/>
              <a:t>Mair</a:t>
            </a:r>
            <a:r>
              <a:rPr lang="en-GB" dirty="0"/>
              <a:t>, J. and </a:t>
            </a:r>
            <a:r>
              <a:rPr lang="en-GB" dirty="0" err="1"/>
              <a:t>Popely</a:t>
            </a:r>
            <a:r>
              <a:rPr lang="en-GB" dirty="0"/>
              <a:t>, D., (2018). Greening in the MICE industry. </a:t>
            </a:r>
            <a:r>
              <a:rPr lang="en-GB" i="1" dirty="0"/>
              <a:t>Green events and green tourism: An international guide to good practice</a:t>
            </a:r>
            <a:r>
              <a:rPr lang="en-GB" dirty="0"/>
              <a:t>, pp.50-60. ISBN: 978-0-429-44512-5</a:t>
            </a:r>
            <a:endParaRPr lang="en-US" dirty="0"/>
          </a:p>
          <a:p>
            <a:pPr algn="just"/>
            <a:r>
              <a:rPr lang="en-US" dirty="0" err="1"/>
              <a:t>Naude</a:t>
            </a:r>
            <a:r>
              <a:rPr lang="en-US" dirty="0"/>
              <a:t>, P. (2021) </a:t>
            </a:r>
            <a:r>
              <a:rPr lang="en-US" i="1" dirty="0"/>
              <a:t>SA’s MICE sector: A SWOT analysis | The Planner</a:t>
            </a:r>
            <a:r>
              <a:rPr lang="en-US" dirty="0"/>
              <a:t>, </a:t>
            </a:r>
            <a:r>
              <a:rPr lang="en-US" i="1" dirty="0"/>
              <a:t>theplannerguru.co.za</a:t>
            </a:r>
            <a:r>
              <a:rPr lang="en-US" dirty="0"/>
              <a:t>. Available at: https://theplannerguru.co.za/2021/04/06/sas-mice-sector-a-swot-analysis/ (Accessed: 29 January 2024).</a:t>
            </a:r>
          </a:p>
          <a:p>
            <a:pPr algn="just"/>
            <a:r>
              <a:rPr lang="en-GB" dirty="0" err="1"/>
              <a:t>Nižetić</a:t>
            </a:r>
            <a:r>
              <a:rPr lang="en-GB" dirty="0"/>
              <a:t>, S. </a:t>
            </a:r>
            <a:r>
              <a:rPr lang="en-GB" i="1" dirty="0"/>
              <a:t>et al.</a:t>
            </a:r>
            <a:r>
              <a:rPr lang="en-GB" dirty="0"/>
              <a:t> (2019) ‘Smart technologies for promotion of energy efficiency, utilization of sustainable resources and waste management’, </a:t>
            </a:r>
            <a:r>
              <a:rPr lang="en-GB" i="1" dirty="0"/>
              <a:t>Journal of Cleaner Production</a:t>
            </a:r>
            <a:r>
              <a:rPr lang="en-GB" dirty="0"/>
              <a:t>, 231, pp. 565–591. Available at: </a:t>
            </a:r>
            <a:r>
              <a:rPr lang="en-GB" u="sng" dirty="0">
                <a:hlinkClick r:id="rId4"/>
              </a:rPr>
              <a:t>https://doi.org/10.1016/j.jclepro.2019.04.397</a:t>
            </a:r>
            <a:r>
              <a:rPr lang="en-GB" dirty="0"/>
              <a:t>.</a:t>
            </a:r>
            <a:endParaRPr lang="en-US" dirty="0"/>
          </a:p>
          <a:p>
            <a:pPr algn="just"/>
            <a:r>
              <a:rPr lang="en-US" dirty="0" err="1"/>
              <a:t>Pachange</a:t>
            </a:r>
            <a:r>
              <a:rPr lang="en-US" dirty="0"/>
              <a:t>, S. (2023) </a:t>
            </a:r>
            <a:r>
              <a:rPr lang="en-US" i="1" dirty="0"/>
              <a:t>LinkedIn Login, Sign in</a:t>
            </a:r>
            <a:r>
              <a:rPr lang="en-US" dirty="0"/>
              <a:t>, </a:t>
            </a:r>
            <a:r>
              <a:rPr lang="en-US" i="1" dirty="0"/>
              <a:t>LinkedIn</a:t>
            </a:r>
            <a:r>
              <a:rPr lang="en-US" dirty="0"/>
              <a:t>. Available at: https://www.linkedin.com/pulse/inbound-meetings-incentives-conferences-exhibitions-mice-pachange/ (Accessed: 29 January 2024).</a:t>
            </a:r>
          </a:p>
          <a:p>
            <a:pPr algn="just"/>
            <a:r>
              <a:rPr lang="en-GB" dirty="0"/>
              <a:t>Rogers, T. and Davidson, R., (2015). </a:t>
            </a:r>
            <a:r>
              <a:rPr lang="en-GB" i="1" dirty="0"/>
              <a:t>Marketing destinations and venues for conferences, conventions and business events</a:t>
            </a:r>
            <a:r>
              <a:rPr lang="en-GB" dirty="0"/>
              <a:t>. </a:t>
            </a:r>
            <a:r>
              <a:rPr lang="en-GB" dirty="0" err="1"/>
              <a:t>Routledge</a:t>
            </a:r>
            <a:r>
              <a:rPr lang="en-GB" dirty="0"/>
              <a:t>. ISBN: 978-1-315-72371-6</a:t>
            </a:r>
            <a:endParaRPr lang="en-US" dirty="0"/>
          </a:p>
          <a:p>
            <a:pPr algn="just"/>
            <a:r>
              <a:rPr lang="en-GB" dirty="0"/>
              <a:t>Rojas </a:t>
            </a:r>
            <a:r>
              <a:rPr lang="en-GB" dirty="0" err="1"/>
              <a:t>Bueno</a:t>
            </a:r>
            <a:r>
              <a:rPr lang="en-GB" dirty="0"/>
              <a:t>, A., </a:t>
            </a:r>
            <a:r>
              <a:rPr lang="en-GB" dirty="0" err="1"/>
              <a:t>Alarcón</a:t>
            </a:r>
            <a:r>
              <a:rPr lang="en-GB" dirty="0"/>
              <a:t> </a:t>
            </a:r>
            <a:r>
              <a:rPr lang="en-GB" dirty="0" err="1"/>
              <a:t>Urbistondo</a:t>
            </a:r>
            <a:r>
              <a:rPr lang="en-GB" dirty="0"/>
              <a:t>, P. and del </a:t>
            </a:r>
            <a:r>
              <a:rPr lang="en-GB" dirty="0" err="1"/>
              <a:t>Alcázar</a:t>
            </a:r>
            <a:r>
              <a:rPr lang="en-GB" dirty="0"/>
              <a:t> </a:t>
            </a:r>
            <a:r>
              <a:rPr lang="en-GB" dirty="0" err="1"/>
              <a:t>Martínez</a:t>
            </a:r>
            <a:r>
              <a:rPr lang="en-GB" dirty="0"/>
              <a:t>, B., (2020), May. The MICE tourism value chain: Proposal of a conceptual framework and analysis of disintermediation. In </a:t>
            </a:r>
            <a:r>
              <a:rPr lang="en-GB" i="1" dirty="0"/>
              <a:t>Journal of Convention &amp; Event Tourism</a:t>
            </a:r>
            <a:r>
              <a:rPr lang="en-GB" dirty="0"/>
              <a:t> (Vol. 21, No. 3, pp. 177-200). </a:t>
            </a:r>
            <a:r>
              <a:rPr lang="en-GB" dirty="0" err="1"/>
              <a:t>Routledge</a:t>
            </a:r>
            <a:r>
              <a:rPr lang="en-GB" dirty="0"/>
              <a:t>. DOI: </a:t>
            </a:r>
            <a:r>
              <a:rPr lang="en-US" u="sng" dirty="0">
                <a:hlinkClick r:id="rId5"/>
              </a:rPr>
              <a:t>10.1080/15470148.2020.1740851</a:t>
            </a:r>
            <a:endParaRPr lang="en-US" dirty="0"/>
          </a:p>
          <a:p>
            <a:pPr algn="just"/>
            <a:r>
              <a:rPr lang="en-GB" dirty="0"/>
              <a:t>Singh, A.P. and </a:t>
            </a:r>
            <a:r>
              <a:rPr lang="en-GB" dirty="0" err="1"/>
              <a:t>Rahman</a:t>
            </a:r>
            <a:r>
              <a:rPr lang="en-GB" dirty="0"/>
              <a:t>, Z. (2021) ‘Integrating corporate sustainability and sustainable development goals: towards a multi-stakeholder framework’, </a:t>
            </a:r>
            <a:r>
              <a:rPr lang="en-GB" i="1" dirty="0"/>
              <a:t>Cogent Business &amp; Management</a:t>
            </a:r>
            <a:r>
              <a:rPr lang="en-GB" dirty="0"/>
              <a:t>. Edited by F. Olan, 8(1), p. 1985686. Available at: </a:t>
            </a:r>
            <a:r>
              <a:rPr lang="en-GB" u="sng" dirty="0">
                <a:hlinkClick r:id="rId6"/>
              </a:rPr>
              <a:t>https://doi.org/10.1080/23311975.2021.1985686</a:t>
            </a:r>
            <a:r>
              <a:rPr lang="en-GB" dirty="0"/>
              <a:t>.</a:t>
            </a:r>
            <a:endParaRPr lang="en-US" dirty="0"/>
          </a:p>
          <a:p>
            <a:pPr algn="just"/>
            <a:r>
              <a:rPr lang="en-GB" dirty="0" err="1"/>
              <a:t>Smagina</a:t>
            </a:r>
            <a:r>
              <a:rPr lang="en-GB" dirty="0"/>
              <a:t>, N., (2017). The internationalization of the Meetings-, Incentives-, Conventions-and Exhibitions-(MICE) industry: Its influences on the actors in the tourism business activity. </a:t>
            </a:r>
            <a:r>
              <a:rPr lang="en-GB" i="1" dirty="0"/>
              <a:t>Journal of Economics and Management</a:t>
            </a:r>
            <a:r>
              <a:rPr lang="en-GB" dirty="0"/>
              <a:t>, (27), pp.96-113. DOI: 10.22367/jem.2017.27.06</a:t>
            </a:r>
            <a:endParaRPr lang="en-US" dirty="0"/>
          </a:p>
          <a:p>
            <a:pPr algn="just"/>
            <a:r>
              <a:rPr lang="en-GB" dirty="0"/>
              <a:t>Spencer, J.P. and </a:t>
            </a:r>
            <a:r>
              <a:rPr lang="en-GB" dirty="0" err="1"/>
              <a:t>Bavuma</a:t>
            </a:r>
            <a:r>
              <a:rPr lang="en-GB" dirty="0"/>
              <a:t>, Z., (2018). How important are mice to the tourism economy?. </a:t>
            </a:r>
            <a:r>
              <a:rPr lang="en-GB" i="1" dirty="0"/>
              <a:t>The Business and Management Review</a:t>
            </a:r>
            <a:r>
              <a:rPr lang="en-GB" dirty="0"/>
              <a:t>, </a:t>
            </a:r>
            <a:r>
              <a:rPr lang="en-GB" i="1" dirty="0"/>
              <a:t>9</a:t>
            </a:r>
            <a:r>
              <a:rPr lang="en-GB" dirty="0"/>
              <a:t>(4), pp.125-143.</a:t>
            </a:r>
            <a:endParaRPr lang="en-US" dirty="0"/>
          </a:p>
          <a:p>
            <a:pPr algn="just"/>
            <a:r>
              <a:rPr lang="en-US" dirty="0" err="1"/>
              <a:t>Thadeu</a:t>
            </a:r>
            <a:r>
              <a:rPr lang="en-US" dirty="0"/>
              <a:t>, M. (2022) </a:t>
            </a:r>
            <a:r>
              <a:rPr lang="en-US" i="1" dirty="0"/>
              <a:t>MICE : Event Barriers &amp; Drivers 2022</a:t>
            </a:r>
            <a:r>
              <a:rPr lang="en-US" dirty="0"/>
              <a:t>, </a:t>
            </a:r>
            <a:r>
              <a:rPr lang="en-US" i="1" dirty="0"/>
              <a:t>www.linkedin.com</a:t>
            </a:r>
            <a:r>
              <a:rPr lang="en-US" dirty="0"/>
              <a:t>. Available at: https://www.linkedin.com/pulse/mice-event-barriers-drivers-2022-thadeu-marques/ (Accessed: 29 January 2024).</a:t>
            </a:r>
          </a:p>
          <a:p>
            <a:pPr algn="just"/>
            <a:r>
              <a:rPr lang="en-US" dirty="0"/>
              <a:t>Tourism Malaysia (2016) </a:t>
            </a:r>
            <a:r>
              <a:rPr lang="en-US" i="1" dirty="0"/>
              <a:t>Malaysia eyes larger MICE arrivals</a:t>
            </a:r>
            <a:r>
              <a:rPr lang="en-US" dirty="0"/>
              <a:t>, </a:t>
            </a:r>
            <a:r>
              <a:rPr lang="en-US" i="1" dirty="0"/>
              <a:t>www.tourism.gov.</a:t>
            </a:r>
            <a:r>
              <a:rPr lang="en-US" dirty="0"/>
              <a:t> Available at: https://www.tourism.gov.my/pdf/uploads/newstrade/malaysia_eyes_larger_mice_arrivals.pdf (Accessed: 29 January 2024).</a:t>
            </a:r>
          </a:p>
          <a:p>
            <a:pPr algn="just"/>
            <a:r>
              <a:rPr lang="en-GB" dirty="0" err="1"/>
              <a:t>Trisnayoni</a:t>
            </a:r>
            <a:r>
              <a:rPr lang="en-GB" dirty="0"/>
              <a:t>, R.A., </a:t>
            </a:r>
            <a:r>
              <a:rPr lang="en-GB" dirty="0" err="1"/>
              <a:t>Astawa</a:t>
            </a:r>
            <a:r>
              <a:rPr lang="en-GB" dirty="0"/>
              <a:t>, I.P. and </a:t>
            </a:r>
            <a:r>
              <a:rPr lang="en-GB" dirty="0" err="1"/>
              <a:t>Sutama</a:t>
            </a:r>
            <a:r>
              <a:rPr lang="en-GB" dirty="0"/>
              <a:t>, I.K. (2022) ‘Sustainable MICE Event Practices: An Explorative Study’, </a:t>
            </a:r>
            <a:r>
              <a:rPr lang="en-GB" i="1" dirty="0"/>
              <a:t>International Journal of Travel, Hospitality and Events</a:t>
            </a:r>
            <a:r>
              <a:rPr lang="en-GB" dirty="0"/>
              <a:t>, 1(1), pp. 74–82. Available at: https://doi.org/10.56743/ijothe.v1i1.9.</a:t>
            </a:r>
            <a:endParaRPr lang="en-US" dirty="0"/>
          </a:p>
          <a:p>
            <a:pPr algn="just"/>
            <a:r>
              <a:rPr lang="en-GB" dirty="0"/>
              <a:t>Wee, H., Mustapha, N.A. and </a:t>
            </a:r>
            <a:r>
              <a:rPr lang="en-GB" dirty="0" err="1"/>
              <a:t>Anas</a:t>
            </a:r>
            <a:r>
              <a:rPr lang="en-GB" dirty="0"/>
              <a:t>, M.S. (2021) ‘Characteristic of Green Event Practices in MICE Tourism: A Systematic Literature Review’, </a:t>
            </a:r>
            <a:r>
              <a:rPr lang="en-GB" i="1" dirty="0"/>
              <a:t>International Journal of Academic Research in Business and Social Sciences</a:t>
            </a:r>
            <a:r>
              <a:rPr lang="en-GB" dirty="0"/>
              <a:t>, 11(16), pp. 271–291. Available at: </a:t>
            </a:r>
            <a:r>
              <a:rPr lang="en-GB" u="sng" dirty="0">
                <a:hlinkClick r:id="rId7"/>
              </a:rPr>
              <a:t>http://dx.doi.org/10.6007/IJARBSS/v11-i16/11234</a:t>
            </a:r>
            <a:r>
              <a:rPr lang="en-GB" dirty="0"/>
              <a:t>.</a:t>
            </a:r>
            <a:endParaRPr lang="en-US" dirty="0"/>
          </a:p>
          <a:p>
            <a:pPr algn="just"/>
            <a:r>
              <a:rPr lang="en-GB" dirty="0"/>
              <a:t>Whitfield, J., </a:t>
            </a:r>
            <a:r>
              <a:rPr lang="en-GB" dirty="0" err="1"/>
              <a:t>Dioko</a:t>
            </a:r>
            <a:r>
              <a:rPr lang="en-GB" dirty="0"/>
              <a:t>, L.D.A., Webber, D. and Zhang, L., (2014). Attracting convention and exhibition attendance to complex MICE venues: Emerging data from Macao. </a:t>
            </a:r>
            <a:r>
              <a:rPr lang="en-GB" i="1" dirty="0"/>
              <a:t>International Journal of Tourism Research</a:t>
            </a:r>
            <a:r>
              <a:rPr lang="en-GB" dirty="0"/>
              <a:t>, </a:t>
            </a:r>
            <a:r>
              <a:rPr lang="en-GB" i="1" dirty="0"/>
              <a:t>16</a:t>
            </a:r>
            <a:r>
              <a:rPr lang="en-GB" dirty="0"/>
              <a:t>(2), pp.169-179. DOI: 10.1002/jtr.1911</a:t>
            </a:r>
            <a:endParaRPr lang="en-US" dirty="0"/>
          </a:p>
          <a:p>
            <a:pPr algn="just"/>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3124</Words>
  <Application>Microsoft Office PowerPoint</Application>
  <PresentationFormat>On-screen Show (4:3)</PresentationFormat>
  <Paragraphs>135</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Algerian</vt:lpstr>
      <vt:lpstr>Arial</vt:lpstr>
      <vt:lpstr>Calibri</vt:lpstr>
      <vt:lpstr>Times New Roman</vt:lpstr>
      <vt:lpstr>Office Theme</vt:lpstr>
      <vt:lpstr>International Meetings Management for the Hotel Industry</vt:lpstr>
      <vt:lpstr>Introduction</vt:lpstr>
      <vt:lpstr>Feasibility with Situational Analysis and Research: Market Factors</vt:lpstr>
      <vt:lpstr>Market Factors</vt:lpstr>
      <vt:lpstr>Market Factors</vt:lpstr>
      <vt:lpstr>Operational Factors</vt:lpstr>
      <vt:lpstr>Financial Factors</vt:lpstr>
      <vt:lpstr>SWOT Analysis</vt:lpstr>
      <vt:lpstr>SWOT Analysis</vt:lpstr>
      <vt:lpstr>PESTLE analysis</vt:lpstr>
      <vt:lpstr>PESTLE analysis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Meetings Management for the Hotel Industry</dc:title>
  <cp:lastModifiedBy>Daniel Ranga (2118951)</cp:lastModifiedBy>
  <cp:revision>1</cp:revision>
  <dcterms:created xsi:type="dcterms:W3CDTF">2024-01-29T13:57:18Z</dcterms:created>
  <dcterms:modified xsi:type="dcterms:W3CDTF">2024-02-01T10:33:31Z</dcterms:modified>
</cp:coreProperties>
</file>