
<file path=[Content_Types].xml><?xml version="1.0" encoding="utf-8"?>
<Types xmlns="http://schemas.openxmlformats.org/package/2006/content-types">
  <Default Extension="gif" ContentType="video/unknown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8A8780-20FC-4E46-9DC3-C0042BC4CC1B}" type="doc">
      <dgm:prSet loTypeId="urn:microsoft.com/office/officeart/2005/8/layout/venn2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F93068-6EAD-432F-9DC6-3F473D1C5253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Open the Twin Bridges Hotel, his first motor hotel, and that was his beginning in the Hotel Industry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01DC24-B5D4-47FD-8962-580C33444B26}" type="parTrans" cxnId="{DE3273C8-BCEC-416F-98D2-EBFFB788DA58}">
      <dgm:prSet/>
      <dgm:spPr/>
      <dgm:t>
        <a:bodyPr/>
        <a:lstStyle/>
        <a:p>
          <a:endParaRPr lang="en-GB"/>
        </a:p>
      </dgm:t>
    </dgm:pt>
    <dgm:pt modelId="{666C89B1-891A-458F-A40B-0F13970EC9AA}" type="sibTrans" cxnId="{DE3273C8-BCEC-416F-98D2-EBFFB788DA58}">
      <dgm:prSet/>
      <dgm:spPr/>
      <dgm:t>
        <a:bodyPr/>
        <a:lstStyle/>
        <a:p>
          <a:endParaRPr lang="en-GB"/>
        </a:p>
      </dgm:t>
    </dgm:pt>
    <dgm:pt modelId="{FA1C2B7E-4F3D-4718-8B45-8FD8AC8E237B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The first to have the idea to offer in-flight pre-box lunch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071540-C159-4AA4-B101-3F2C5B18EA94}" type="parTrans" cxnId="{07BDD1A6-41CE-4213-8219-2272E3310790}">
      <dgm:prSet/>
      <dgm:spPr/>
      <dgm:t>
        <a:bodyPr/>
        <a:lstStyle/>
        <a:p>
          <a:endParaRPr lang="en-GB"/>
        </a:p>
      </dgm:t>
    </dgm:pt>
    <dgm:pt modelId="{912539BC-804C-46B8-B65B-13E8A4DD9E68}" type="sibTrans" cxnId="{07BDD1A6-41CE-4213-8219-2272E3310790}">
      <dgm:prSet/>
      <dgm:spPr/>
      <dgm:t>
        <a:bodyPr/>
        <a:lstStyle/>
        <a:p>
          <a:endParaRPr lang="en-GB"/>
        </a:p>
      </dgm:t>
    </dgm:pt>
    <dgm:pt modelId="{A0B86B52-0FFC-428C-AA64-9B4278339243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First drive-in service on East Coast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08A3CF-11DB-4565-AC5F-375859A584CF}" type="parTrans" cxnId="{9C3CB318-8179-4147-A532-8A695300E857}">
      <dgm:prSet/>
      <dgm:spPr/>
      <dgm:t>
        <a:bodyPr/>
        <a:lstStyle/>
        <a:p>
          <a:endParaRPr lang="en-GB"/>
        </a:p>
      </dgm:t>
    </dgm:pt>
    <dgm:pt modelId="{58C54F55-7FFC-486C-AFB3-2065495EE299}" type="sibTrans" cxnId="{9C3CB318-8179-4147-A532-8A695300E857}">
      <dgm:prSet/>
      <dgm:spPr/>
      <dgm:t>
        <a:bodyPr/>
        <a:lstStyle/>
        <a:p>
          <a:endParaRPr lang="en-GB"/>
        </a:p>
      </dgm:t>
    </dgm:pt>
    <dgm:pt modelId="{ECFCA56E-2D58-45C4-B04C-13B4476D9C2B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Started with a root beer stand </a:t>
          </a:r>
        </a:p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Transformed in Hot Shoppes later  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E274F9-6071-4957-AC0D-886479D1CC7C}" type="parTrans" cxnId="{FEBE0E97-9F50-4696-9B57-D40911090373}">
      <dgm:prSet/>
      <dgm:spPr/>
      <dgm:t>
        <a:bodyPr/>
        <a:lstStyle/>
        <a:p>
          <a:endParaRPr lang="en-GB"/>
        </a:p>
      </dgm:t>
    </dgm:pt>
    <dgm:pt modelId="{ABD38247-8933-42DF-926C-17EF8424E7E2}" type="sibTrans" cxnId="{FEBE0E97-9F50-4696-9B57-D40911090373}">
      <dgm:prSet/>
      <dgm:spPr/>
      <dgm:t>
        <a:bodyPr/>
        <a:lstStyle/>
        <a:p>
          <a:endParaRPr lang="en-GB"/>
        </a:p>
      </dgm:t>
    </dgm:pt>
    <dgm:pt modelId="{E723BF3A-CCE5-4B5D-8456-862FD36B8CB9}" type="pres">
      <dgm:prSet presAssocID="{A08A8780-20FC-4E46-9DC3-C0042BC4CC1B}" presName="Name0" presStyleCnt="0">
        <dgm:presLayoutVars>
          <dgm:chMax val="7"/>
          <dgm:resizeHandles val="exact"/>
        </dgm:presLayoutVars>
      </dgm:prSet>
      <dgm:spPr/>
    </dgm:pt>
    <dgm:pt modelId="{CFB852A6-70C4-4894-9053-08903D6C6D9F}" type="pres">
      <dgm:prSet presAssocID="{A08A8780-20FC-4E46-9DC3-C0042BC4CC1B}" presName="comp1" presStyleCnt="0"/>
      <dgm:spPr/>
    </dgm:pt>
    <dgm:pt modelId="{A40C5F64-76E0-4C19-9343-682FE2F7C5C5}" type="pres">
      <dgm:prSet presAssocID="{A08A8780-20FC-4E46-9DC3-C0042BC4CC1B}" presName="circle1" presStyleLbl="node1" presStyleIdx="0" presStyleCnt="4" custScaleX="146976" custLinFactNeighborY="-576"/>
      <dgm:spPr/>
    </dgm:pt>
    <dgm:pt modelId="{B2836913-300E-4DE0-A20A-9652670B412C}" type="pres">
      <dgm:prSet presAssocID="{A08A8780-20FC-4E46-9DC3-C0042BC4CC1B}" presName="c1text" presStyleLbl="node1" presStyleIdx="0" presStyleCnt="4">
        <dgm:presLayoutVars>
          <dgm:bulletEnabled val="1"/>
        </dgm:presLayoutVars>
      </dgm:prSet>
      <dgm:spPr/>
    </dgm:pt>
    <dgm:pt modelId="{877C2B71-355F-4C72-B2C1-C280FF076F98}" type="pres">
      <dgm:prSet presAssocID="{A08A8780-20FC-4E46-9DC3-C0042BC4CC1B}" presName="comp2" presStyleCnt="0"/>
      <dgm:spPr/>
    </dgm:pt>
    <dgm:pt modelId="{073293D6-B4F5-489E-A508-EAF68D1034F5}" type="pres">
      <dgm:prSet presAssocID="{A08A8780-20FC-4E46-9DC3-C0042BC4CC1B}" presName="circle2" presStyleLbl="node1" presStyleIdx="1" presStyleCnt="4" custScaleX="128229" custLinFactNeighborX="-2296" custLinFactNeighborY="292"/>
      <dgm:spPr/>
    </dgm:pt>
    <dgm:pt modelId="{31C8C30E-4F76-4A79-9AA1-9D2D05C1EBC6}" type="pres">
      <dgm:prSet presAssocID="{A08A8780-20FC-4E46-9DC3-C0042BC4CC1B}" presName="c2text" presStyleLbl="node1" presStyleIdx="1" presStyleCnt="4">
        <dgm:presLayoutVars>
          <dgm:bulletEnabled val="1"/>
        </dgm:presLayoutVars>
      </dgm:prSet>
      <dgm:spPr/>
    </dgm:pt>
    <dgm:pt modelId="{211A3E12-00AB-4E9C-B88E-6C42323A397F}" type="pres">
      <dgm:prSet presAssocID="{A08A8780-20FC-4E46-9DC3-C0042BC4CC1B}" presName="comp3" presStyleCnt="0"/>
      <dgm:spPr/>
    </dgm:pt>
    <dgm:pt modelId="{262AE13D-14C2-40F2-A77F-A4ED0EB1A644}" type="pres">
      <dgm:prSet presAssocID="{A08A8780-20FC-4E46-9DC3-C0042BC4CC1B}" presName="circle3" presStyleLbl="node1" presStyleIdx="2" presStyleCnt="4" custScaleX="122686"/>
      <dgm:spPr/>
    </dgm:pt>
    <dgm:pt modelId="{956B817E-6036-4766-88C9-A2E1E7F3C221}" type="pres">
      <dgm:prSet presAssocID="{A08A8780-20FC-4E46-9DC3-C0042BC4CC1B}" presName="c3text" presStyleLbl="node1" presStyleIdx="2" presStyleCnt="4">
        <dgm:presLayoutVars>
          <dgm:bulletEnabled val="1"/>
        </dgm:presLayoutVars>
      </dgm:prSet>
      <dgm:spPr/>
    </dgm:pt>
    <dgm:pt modelId="{BD76E35F-4EE7-47EA-8846-6CA2D113A0B4}" type="pres">
      <dgm:prSet presAssocID="{A08A8780-20FC-4E46-9DC3-C0042BC4CC1B}" presName="comp4" presStyleCnt="0"/>
      <dgm:spPr/>
    </dgm:pt>
    <dgm:pt modelId="{14FFE420-E425-4BA2-B8D4-A92384B748D3}" type="pres">
      <dgm:prSet presAssocID="{A08A8780-20FC-4E46-9DC3-C0042BC4CC1B}" presName="circle4" presStyleLbl="node1" presStyleIdx="3" presStyleCnt="4"/>
      <dgm:spPr/>
    </dgm:pt>
    <dgm:pt modelId="{DE208A1D-1928-4B5C-BD40-C144CB943896}" type="pres">
      <dgm:prSet presAssocID="{A08A8780-20FC-4E46-9DC3-C0042BC4CC1B}" presName="c4text" presStyleLbl="node1" presStyleIdx="3" presStyleCnt="4">
        <dgm:presLayoutVars>
          <dgm:bulletEnabled val="1"/>
        </dgm:presLayoutVars>
      </dgm:prSet>
      <dgm:spPr/>
    </dgm:pt>
  </dgm:ptLst>
  <dgm:cxnLst>
    <dgm:cxn modelId="{9C3CB318-8179-4147-A532-8A695300E857}" srcId="{A08A8780-20FC-4E46-9DC3-C0042BC4CC1B}" destId="{A0B86B52-0FFC-428C-AA64-9B4278339243}" srcOrd="2" destOrd="0" parTransId="{1E08A3CF-11DB-4565-AC5F-375859A584CF}" sibTransId="{58C54F55-7FFC-486C-AFB3-2065495EE299}"/>
    <dgm:cxn modelId="{7143CB38-B6B6-44F5-B3D2-E6A635B16797}" type="presOf" srcId="{A08A8780-20FC-4E46-9DC3-C0042BC4CC1B}" destId="{E723BF3A-CCE5-4B5D-8456-862FD36B8CB9}" srcOrd="0" destOrd="0" presId="urn:microsoft.com/office/officeart/2005/8/layout/venn2"/>
    <dgm:cxn modelId="{65C52539-CCA9-4BBD-841B-1C6D445D55C5}" type="presOf" srcId="{D4F93068-6EAD-432F-9DC6-3F473D1C5253}" destId="{A40C5F64-76E0-4C19-9343-682FE2F7C5C5}" srcOrd="0" destOrd="0" presId="urn:microsoft.com/office/officeart/2005/8/layout/venn2"/>
    <dgm:cxn modelId="{C072A13F-9C56-4208-8698-4FB912E74170}" type="presOf" srcId="{FA1C2B7E-4F3D-4718-8B45-8FD8AC8E237B}" destId="{31C8C30E-4F76-4A79-9AA1-9D2D05C1EBC6}" srcOrd="1" destOrd="0" presId="urn:microsoft.com/office/officeart/2005/8/layout/venn2"/>
    <dgm:cxn modelId="{F9F74042-44CC-43CF-8C88-CB991EAE9061}" type="presOf" srcId="{A0B86B52-0FFC-428C-AA64-9B4278339243}" destId="{262AE13D-14C2-40F2-A77F-A4ED0EB1A644}" srcOrd="0" destOrd="0" presId="urn:microsoft.com/office/officeart/2005/8/layout/venn2"/>
    <dgm:cxn modelId="{00CBD776-7BB3-4A01-A09E-591460072230}" type="presOf" srcId="{FA1C2B7E-4F3D-4718-8B45-8FD8AC8E237B}" destId="{073293D6-B4F5-489E-A508-EAF68D1034F5}" srcOrd="0" destOrd="0" presId="urn:microsoft.com/office/officeart/2005/8/layout/venn2"/>
    <dgm:cxn modelId="{2030D389-FFA0-4D7F-8392-AFC89D4E3FAB}" type="presOf" srcId="{ECFCA56E-2D58-45C4-B04C-13B4476D9C2B}" destId="{DE208A1D-1928-4B5C-BD40-C144CB943896}" srcOrd="1" destOrd="0" presId="urn:microsoft.com/office/officeart/2005/8/layout/venn2"/>
    <dgm:cxn modelId="{FEBE0E97-9F50-4696-9B57-D40911090373}" srcId="{A08A8780-20FC-4E46-9DC3-C0042BC4CC1B}" destId="{ECFCA56E-2D58-45C4-B04C-13B4476D9C2B}" srcOrd="3" destOrd="0" parTransId="{65E274F9-6071-4957-AC0D-886479D1CC7C}" sibTransId="{ABD38247-8933-42DF-926C-17EF8424E7E2}"/>
    <dgm:cxn modelId="{DBE5D3A1-2564-49D4-80DB-DC9C43EEAF38}" type="presOf" srcId="{A0B86B52-0FFC-428C-AA64-9B4278339243}" destId="{956B817E-6036-4766-88C9-A2E1E7F3C221}" srcOrd="1" destOrd="0" presId="urn:microsoft.com/office/officeart/2005/8/layout/venn2"/>
    <dgm:cxn modelId="{07BDD1A6-41CE-4213-8219-2272E3310790}" srcId="{A08A8780-20FC-4E46-9DC3-C0042BC4CC1B}" destId="{FA1C2B7E-4F3D-4718-8B45-8FD8AC8E237B}" srcOrd="1" destOrd="0" parTransId="{B7071540-C159-4AA4-B101-3F2C5B18EA94}" sibTransId="{912539BC-804C-46B8-B65B-13E8A4DD9E68}"/>
    <dgm:cxn modelId="{29E04AAA-984F-4D5C-AD50-6F07FF8CD3A7}" type="presOf" srcId="{D4F93068-6EAD-432F-9DC6-3F473D1C5253}" destId="{B2836913-300E-4DE0-A20A-9652670B412C}" srcOrd="1" destOrd="0" presId="urn:microsoft.com/office/officeart/2005/8/layout/venn2"/>
    <dgm:cxn modelId="{DE3273C8-BCEC-416F-98D2-EBFFB788DA58}" srcId="{A08A8780-20FC-4E46-9DC3-C0042BC4CC1B}" destId="{D4F93068-6EAD-432F-9DC6-3F473D1C5253}" srcOrd="0" destOrd="0" parTransId="{7001DC24-B5D4-47FD-8962-580C33444B26}" sibTransId="{666C89B1-891A-458F-A40B-0F13970EC9AA}"/>
    <dgm:cxn modelId="{CE0BE1EF-B5DC-45E6-BA75-B442BCF3FD14}" type="presOf" srcId="{ECFCA56E-2D58-45C4-B04C-13B4476D9C2B}" destId="{14FFE420-E425-4BA2-B8D4-A92384B748D3}" srcOrd="0" destOrd="0" presId="urn:microsoft.com/office/officeart/2005/8/layout/venn2"/>
    <dgm:cxn modelId="{2CAE4C78-C4AF-4A49-B517-C9C3E03F18A7}" type="presParOf" srcId="{E723BF3A-CCE5-4B5D-8456-862FD36B8CB9}" destId="{CFB852A6-70C4-4894-9053-08903D6C6D9F}" srcOrd="0" destOrd="0" presId="urn:microsoft.com/office/officeart/2005/8/layout/venn2"/>
    <dgm:cxn modelId="{AA7223D8-D361-412F-9107-444A04792481}" type="presParOf" srcId="{CFB852A6-70C4-4894-9053-08903D6C6D9F}" destId="{A40C5F64-76E0-4C19-9343-682FE2F7C5C5}" srcOrd="0" destOrd="0" presId="urn:microsoft.com/office/officeart/2005/8/layout/venn2"/>
    <dgm:cxn modelId="{A250B410-336F-4514-9038-67FBC1CC70A2}" type="presParOf" srcId="{CFB852A6-70C4-4894-9053-08903D6C6D9F}" destId="{B2836913-300E-4DE0-A20A-9652670B412C}" srcOrd="1" destOrd="0" presId="urn:microsoft.com/office/officeart/2005/8/layout/venn2"/>
    <dgm:cxn modelId="{7A0ED665-5A29-48DA-92DC-5ACDCDE01772}" type="presParOf" srcId="{E723BF3A-CCE5-4B5D-8456-862FD36B8CB9}" destId="{877C2B71-355F-4C72-B2C1-C280FF076F98}" srcOrd="1" destOrd="0" presId="urn:microsoft.com/office/officeart/2005/8/layout/venn2"/>
    <dgm:cxn modelId="{2B207381-DDF0-4B1E-84BD-C7C453303274}" type="presParOf" srcId="{877C2B71-355F-4C72-B2C1-C280FF076F98}" destId="{073293D6-B4F5-489E-A508-EAF68D1034F5}" srcOrd="0" destOrd="0" presId="urn:microsoft.com/office/officeart/2005/8/layout/venn2"/>
    <dgm:cxn modelId="{BBE269AC-D351-4365-B654-40491DB24867}" type="presParOf" srcId="{877C2B71-355F-4C72-B2C1-C280FF076F98}" destId="{31C8C30E-4F76-4A79-9AA1-9D2D05C1EBC6}" srcOrd="1" destOrd="0" presId="urn:microsoft.com/office/officeart/2005/8/layout/venn2"/>
    <dgm:cxn modelId="{641CDE3B-B42F-4F5E-BF6D-44D6537B4A1D}" type="presParOf" srcId="{E723BF3A-CCE5-4B5D-8456-862FD36B8CB9}" destId="{211A3E12-00AB-4E9C-B88E-6C42323A397F}" srcOrd="2" destOrd="0" presId="urn:microsoft.com/office/officeart/2005/8/layout/venn2"/>
    <dgm:cxn modelId="{7634DA7A-C3E2-4F14-8318-D7BA92FC9F95}" type="presParOf" srcId="{211A3E12-00AB-4E9C-B88E-6C42323A397F}" destId="{262AE13D-14C2-40F2-A77F-A4ED0EB1A644}" srcOrd="0" destOrd="0" presId="urn:microsoft.com/office/officeart/2005/8/layout/venn2"/>
    <dgm:cxn modelId="{55E829F6-0597-464C-85D6-51473D345240}" type="presParOf" srcId="{211A3E12-00AB-4E9C-B88E-6C42323A397F}" destId="{956B817E-6036-4766-88C9-A2E1E7F3C221}" srcOrd="1" destOrd="0" presId="urn:microsoft.com/office/officeart/2005/8/layout/venn2"/>
    <dgm:cxn modelId="{77245853-ED2D-452E-9329-0637447270B4}" type="presParOf" srcId="{E723BF3A-CCE5-4B5D-8456-862FD36B8CB9}" destId="{BD76E35F-4EE7-47EA-8846-6CA2D113A0B4}" srcOrd="3" destOrd="0" presId="urn:microsoft.com/office/officeart/2005/8/layout/venn2"/>
    <dgm:cxn modelId="{F7FB137A-1974-4F4C-A42E-51C3429D8385}" type="presParOf" srcId="{BD76E35F-4EE7-47EA-8846-6CA2D113A0B4}" destId="{14FFE420-E425-4BA2-B8D4-A92384B748D3}" srcOrd="0" destOrd="0" presId="urn:microsoft.com/office/officeart/2005/8/layout/venn2"/>
    <dgm:cxn modelId="{5D993CF6-F879-40FB-9A32-CEEBF4402DFF}" type="presParOf" srcId="{BD76E35F-4EE7-47EA-8846-6CA2D113A0B4}" destId="{DE208A1D-1928-4B5C-BD40-C144CB943896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C5F64-76E0-4C19-9343-682FE2F7C5C5}">
      <dsp:nvSpPr>
        <dsp:cNvPr id="0" name=""/>
        <dsp:cNvSpPr/>
      </dsp:nvSpPr>
      <dsp:spPr>
        <a:xfrm>
          <a:off x="1318005" y="0"/>
          <a:ext cx="7879589" cy="536114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Open the Twin Bridges Hotel, his first motor hotel, and that was his beginning in the Hotel Industry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56233" y="268056"/>
        <a:ext cx="2203133" cy="804171"/>
      </dsp:txXfrm>
    </dsp:sp>
    <dsp:sp modelId="{073293D6-B4F5-489E-A508-EAF68D1034F5}">
      <dsp:nvSpPr>
        <dsp:cNvPr id="0" name=""/>
        <dsp:cNvSpPr/>
      </dsp:nvSpPr>
      <dsp:spPr>
        <a:xfrm>
          <a:off x="2409512" y="1072227"/>
          <a:ext cx="5499628" cy="428891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The first to have the idea to offer in-flight pre-box lunch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98266" y="1329562"/>
        <a:ext cx="1922120" cy="772004"/>
      </dsp:txXfrm>
    </dsp:sp>
    <dsp:sp modelId="{262AE13D-14C2-40F2-A77F-A4ED0EB1A644}">
      <dsp:nvSpPr>
        <dsp:cNvPr id="0" name=""/>
        <dsp:cNvSpPr/>
      </dsp:nvSpPr>
      <dsp:spPr>
        <a:xfrm>
          <a:off x="3284589" y="2144455"/>
          <a:ext cx="3946420" cy="321668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First drive-in service on East Coast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38283" y="2385707"/>
        <a:ext cx="1839032" cy="723753"/>
      </dsp:txXfrm>
    </dsp:sp>
    <dsp:sp modelId="{14FFE420-E425-4BA2-B8D4-A92384B748D3}">
      <dsp:nvSpPr>
        <dsp:cNvPr id="0" name=""/>
        <dsp:cNvSpPr/>
      </dsp:nvSpPr>
      <dsp:spPr>
        <a:xfrm>
          <a:off x="4185572" y="3216683"/>
          <a:ext cx="2144456" cy="214445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Started with a root beer stand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Transformed in Hot Shoppes later  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99620" y="3752797"/>
        <a:ext cx="1516359" cy="1072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577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6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68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91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820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11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066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28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0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44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791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81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2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865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72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263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63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gif"/><Relationship Id="rId1" Type="http://schemas.microsoft.com/office/2007/relationships/media" Target="../media/media1.gif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iphy.com/explore/marriott-bonvoy" TargetMode="External"/><Relationship Id="rId5" Type="http://schemas.openxmlformats.org/officeDocument/2006/relationships/hyperlink" Target="https://www.entrepreneur.com/article/197668" TargetMode="External"/><Relationship Id="rId4" Type="http://schemas.openxmlformats.org/officeDocument/2006/relationships/hyperlink" Target="https://www.marriott.co.uk/about/culture-and-values/history.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E4EA2-8679-43C0-8CB5-B1EAFB147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/>
            <a:r>
              <a:rPr lang="en-GB" sz="6600">
                <a:solidFill>
                  <a:srgbClr val="FFFFFF"/>
                </a:solidFill>
              </a:rPr>
              <a:t>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6F9775-05FA-4076-92BF-7AF0F8A4D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David Jenkins</a:t>
            </a:r>
          </a:p>
          <a:p>
            <a:pPr algn="ctr">
              <a:lnSpc>
                <a:spcPct val="90000"/>
              </a:lnSpc>
            </a:pPr>
            <a:r>
              <a:rPr lang="en-GB" sz="1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Maria Vrincianu</a:t>
            </a:r>
          </a:p>
          <a:p>
            <a:pPr algn="ctr">
              <a:lnSpc>
                <a:spcPct val="90000"/>
              </a:lnSpc>
            </a:pPr>
            <a:r>
              <a:rPr lang="en-GB" sz="1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1815243</a:t>
            </a:r>
          </a:p>
        </p:txBody>
      </p:sp>
    </p:spTree>
    <p:extLst>
      <p:ext uri="{BB962C8B-B14F-4D97-AF65-F5344CB8AC3E}">
        <p14:creationId xmlns:p14="http://schemas.microsoft.com/office/powerpoint/2010/main" val="1939127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06A86-1D16-40C8-BF29-CF014B83A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J.Willard Marriott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8" name="giphy">
            <a:hlinkClick r:id="" action="ppaction://media"/>
            <a:extLst>
              <a:ext uri="{FF2B5EF4-FFF2-40B4-BE49-F238E27FC236}">
                <a16:creationId xmlns:a16="http://schemas.microsoft.com/office/drawing/2014/main" id="{6F0F3CA9-AF4E-48DB-920E-ADA96E133E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18226" y="2277545"/>
            <a:ext cx="4125317" cy="23204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9DBA0-9E1A-4138-BAA0-39353B05C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"Success seems to be connected to action. Successful people keep moving. They make mistakes, but they never quit."-</a:t>
            </a:r>
            <a:r>
              <a:rPr lang="en-GB" i="1">
                <a:solidFill>
                  <a:srgbClr val="FFFFFF"/>
                </a:solidFill>
              </a:rPr>
              <a:t>J. Willard Marriott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048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FB6CC-7C12-4864-8949-0B6677A4A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of entrepreneur</a:t>
            </a:r>
          </a:p>
        </p:txBody>
      </p:sp>
      <p:sp>
        <p:nvSpPr>
          <p:cNvPr id="7" name="Callout: Left-Right Arrow 6" descr="J.W. Marriott can be put in 2 types of entrepreneur if we look at his business and determination during his jurney">
            <a:extLst>
              <a:ext uri="{FF2B5EF4-FFF2-40B4-BE49-F238E27FC236}">
                <a16:creationId xmlns:a16="http://schemas.microsoft.com/office/drawing/2014/main" id="{34328E78-26BC-4299-90BC-02685709561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>
          <a:xfrm>
            <a:off x="5025024" y="2066794"/>
            <a:ext cx="2141951" cy="4791205"/>
          </a:xfrm>
          <a:prstGeom prst="leftRightArrow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allout: Right Arrow 8">
            <a:extLst>
              <a:ext uri="{FF2B5EF4-FFF2-40B4-BE49-F238E27FC236}">
                <a16:creationId xmlns:a16="http://schemas.microsoft.com/office/drawing/2014/main" id="{BF569D94-4B8F-4BBC-88F0-BF1B13CD1E72}"/>
              </a:ext>
            </a:extLst>
          </p:cNvPr>
          <p:cNvSpPr/>
          <p:nvPr/>
        </p:nvSpPr>
        <p:spPr>
          <a:xfrm>
            <a:off x="1202499" y="2066795"/>
            <a:ext cx="3822525" cy="4791205"/>
          </a:xfrm>
          <a:prstGeom prst="rightArrowCallou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allout: Left Arrow 10">
            <a:extLst>
              <a:ext uri="{FF2B5EF4-FFF2-40B4-BE49-F238E27FC236}">
                <a16:creationId xmlns:a16="http://schemas.microsoft.com/office/drawing/2014/main" id="{BFCE2AC2-9B69-47F3-B915-1C9DEBE7A982}"/>
              </a:ext>
            </a:extLst>
          </p:cNvPr>
          <p:cNvSpPr/>
          <p:nvPr/>
        </p:nvSpPr>
        <p:spPr>
          <a:xfrm>
            <a:off x="7166975" y="2066791"/>
            <a:ext cx="3605409" cy="4791205"/>
          </a:xfrm>
          <a:prstGeom prst="leftArrowCallou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C4E060-8CB0-44C1-822F-DF5D59EBC263}"/>
              </a:ext>
            </a:extLst>
          </p:cNvPr>
          <p:cNvSpPr txBox="1"/>
          <p:nvPr/>
        </p:nvSpPr>
        <p:spPr>
          <a:xfrm>
            <a:off x="5611661" y="3090708"/>
            <a:ext cx="11022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J.W. Marriott   had 2 types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1233BD-CFE3-4B03-8C2D-F18A7733B7C2}"/>
              </a:ext>
            </a:extLst>
          </p:cNvPr>
          <p:cNvSpPr txBox="1"/>
          <p:nvPr/>
        </p:nvSpPr>
        <p:spPr>
          <a:xfrm>
            <a:off x="1315233" y="2066795"/>
            <a:ext cx="214195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Determined 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Success without copying- he had new ideas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Does everything to grow his business- he expand more and more and in different areas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They do not quit- almost losing the shop during WW II 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96DBEE-6B9D-49F5-B496-0D643EB08F46}"/>
              </a:ext>
            </a:extLst>
          </p:cNvPr>
          <p:cNvSpPr txBox="1"/>
          <p:nvPr/>
        </p:nvSpPr>
        <p:spPr>
          <a:xfrm>
            <a:off x="8630433" y="2066795"/>
            <a:ext cx="19540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Accomplished: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Gone thru all the stages- had nothing and achieve a flourish business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Reached success-  had expand in more business and succeed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Left a legacy- Marriott Hotels</a:t>
            </a:r>
          </a:p>
        </p:txBody>
      </p:sp>
    </p:spTree>
    <p:extLst>
      <p:ext uri="{BB962C8B-B14F-4D97-AF65-F5344CB8AC3E}">
        <p14:creationId xmlns:p14="http://schemas.microsoft.com/office/powerpoint/2010/main" val="25611377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99AD6-818F-4661-9CB9-7CD1E8BCC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J.W. Marriott</a:t>
            </a:r>
          </a:p>
        </p:txBody>
      </p:sp>
      <p:pic>
        <p:nvPicPr>
          <p:cNvPr id="6" name="Content Placeholder 5" descr="Baby">
            <a:extLst>
              <a:ext uri="{FF2B5EF4-FFF2-40B4-BE49-F238E27FC236}">
                <a16:creationId xmlns:a16="http://schemas.microsoft.com/office/drawing/2014/main" id="{2D14CA43-AA56-4CAC-8705-AEB2179738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7554" y="2854412"/>
            <a:ext cx="914400" cy="9144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53D9A7-FD95-4406-B8B2-61BF1B891931}"/>
              </a:ext>
            </a:extLst>
          </p:cNvPr>
          <p:cNvSpPr txBox="1"/>
          <p:nvPr/>
        </p:nvSpPr>
        <p:spPr>
          <a:xfrm>
            <a:off x="1391529" y="3059668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Son of a Mormon Sheepherder</a:t>
            </a:r>
          </a:p>
        </p:txBody>
      </p:sp>
      <p:pic>
        <p:nvPicPr>
          <p:cNvPr id="9" name="Graphic 8" descr="Sheep">
            <a:extLst>
              <a:ext uri="{FF2B5EF4-FFF2-40B4-BE49-F238E27FC236}">
                <a16:creationId xmlns:a16="http://schemas.microsoft.com/office/drawing/2014/main" id="{84982D66-8308-41F9-B4F1-8075AF3AE2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5759" y="4126527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7E319C-AC92-4F68-9EED-1E7B37C9CDC6}"/>
              </a:ext>
            </a:extLst>
          </p:cNvPr>
          <p:cNvSpPr txBox="1"/>
          <p:nvPr/>
        </p:nvSpPr>
        <p:spPr>
          <a:xfrm>
            <a:off x="1271954" y="4305720"/>
            <a:ext cx="385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Tending his father’s flock at 8 years old</a:t>
            </a:r>
          </a:p>
        </p:txBody>
      </p:sp>
      <p:pic>
        <p:nvPicPr>
          <p:cNvPr id="12" name="Graphic 11" descr="Train">
            <a:extLst>
              <a:ext uri="{FF2B5EF4-FFF2-40B4-BE49-F238E27FC236}">
                <a16:creationId xmlns:a16="http://schemas.microsoft.com/office/drawing/2014/main" id="{1AC4657B-7A06-4366-8367-0F0B7500BF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7554" y="5427132"/>
            <a:ext cx="914400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65D2D4-01DC-4150-B8FA-70451D5E4E1E}"/>
              </a:ext>
            </a:extLst>
          </p:cNvPr>
          <p:cNvSpPr txBox="1"/>
          <p:nvPr/>
        </p:nvSpPr>
        <p:spPr>
          <a:xfrm>
            <a:off x="1391529" y="5561166"/>
            <a:ext cx="34184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Taking sheep by rail to further cities by 14 years old</a:t>
            </a:r>
          </a:p>
        </p:txBody>
      </p:sp>
      <p:pic>
        <p:nvPicPr>
          <p:cNvPr id="15" name="Graphic 14" descr="Luggage">
            <a:extLst>
              <a:ext uri="{FF2B5EF4-FFF2-40B4-BE49-F238E27FC236}">
                <a16:creationId xmlns:a16="http://schemas.microsoft.com/office/drawing/2014/main" id="{276EECFB-8E52-4F6F-B9E8-FFB1C70BA0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011574" y="3817100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E052D57-043A-4B9D-B6A8-F0DDE8CD298C}"/>
              </a:ext>
            </a:extLst>
          </p:cNvPr>
          <p:cNvSpPr txBox="1"/>
          <p:nvPr/>
        </p:nvSpPr>
        <p:spPr>
          <a:xfrm>
            <a:off x="7859739" y="3941861"/>
            <a:ext cx="385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Travel to preach Gospel at 19 years old</a:t>
            </a:r>
          </a:p>
        </p:txBody>
      </p:sp>
      <p:pic>
        <p:nvPicPr>
          <p:cNvPr id="18" name="Graphic 17" descr="Graduation cap">
            <a:extLst>
              <a:ext uri="{FF2B5EF4-FFF2-40B4-BE49-F238E27FC236}">
                <a16:creationId xmlns:a16="http://schemas.microsoft.com/office/drawing/2014/main" id="{EA602211-1E9B-4072-B64C-178DDC186A9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43228" y="5407100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047216B-40F0-4CF9-AD6B-DD74C2EF1DF4}"/>
              </a:ext>
            </a:extLst>
          </p:cNvPr>
          <p:cNvSpPr txBox="1"/>
          <p:nvPr/>
        </p:nvSpPr>
        <p:spPr>
          <a:xfrm>
            <a:off x="7957628" y="5699666"/>
            <a:ext cx="3657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8394263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FD0FA-057C-4631-9D07-AE93F0FA6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26" y="18255"/>
            <a:ext cx="10515600" cy="1325563"/>
          </a:xfrm>
        </p:spPr>
        <p:txBody>
          <a:bodyPr/>
          <a:lstStyle/>
          <a:p>
            <a:r>
              <a:rPr lang="en-GB"/>
              <a:t>His business path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D799582-AEE8-4210-9497-49C13E614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6254758"/>
              </p:ext>
            </p:extLst>
          </p:nvPr>
        </p:nvGraphicFramePr>
        <p:xfrm>
          <a:off x="936674" y="1302707"/>
          <a:ext cx="10515600" cy="5361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61891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25">
            <a:extLst>
              <a:ext uri="{FF2B5EF4-FFF2-40B4-BE49-F238E27FC236}">
                <a16:creationId xmlns:a16="http://schemas.microsoft.com/office/drawing/2014/main" id="{EAFCDBC4-4B1B-411C-B98F-3BEA15E37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F0CD04C-4A8C-4FE0-B8DE-2DC2ECE55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F0FBB6E0-3B9D-4C56-B391-B43BF8D59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3" name="Rectangle 29">
            <a:extLst>
              <a:ext uri="{FF2B5EF4-FFF2-40B4-BE49-F238E27FC236}">
                <a16:creationId xmlns:a16="http://schemas.microsoft.com/office/drawing/2014/main" id="{6A1F9196-C052-4485-9213-4FA306850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5B383-B596-45DE-87A5-6CAEB6B37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0730" y="599921"/>
            <a:ext cx="4529666" cy="18855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/>
              <a:t>First achivements</a:t>
            </a:r>
            <a:endParaRPr lang="en-US" sz="5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91A02C-2F71-48A5-8C2A-36709367B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85" r="3" b="9389"/>
          <a:stretch/>
        </p:blipFill>
        <p:spPr>
          <a:xfrm>
            <a:off x="877972" y="3387297"/>
            <a:ext cx="4986235" cy="269340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5A0151-0BBA-45EB-9D2B-17BEC1576A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450"/>
          <a:stretch/>
        </p:blipFill>
        <p:spPr>
          <a:xfrm>
            <a:off x="2234742" y="657357"/>
            <a:ext cx="3629465" cy="245950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0" name="Picture 2" descr="1927 Hot Shoppes">
            <a:extLst>
              <a:ext uri="{FF2B5EF4-FFF2-40B4-BE49-F238E27FC236}">
                <a16:creationId xmlns:a16="http://schemas.microsoft.com/office/drawing/2014/main" id="{AB642C91-54A8-496D-B7CB-D8A1DE8631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229" y="2664406"/>
            <a:ext cx="5137293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rrow: Left-Up 13">
            <a:extLst>
              <a:ext uri="{FF2B5EF4-FFF2-40B4-BE49-F238E27FC236}">
                <a16:creationId xmlns:a16="http://schemas.microsoft.com/office/drawing/2014/main" id="{90A7693D-4195-41BF-85BC-1E9107F0E1CA}"/>
              </a:ext>
            </a:extLst>
          </p:cNvPr>
          <p:cNvSpPr/>
          <p:nvPr/>
        </p:nvSpPr>
        <p:spPr>
          <a:xfrm rot="10800000">
            <a:off x="662526" y="1166045"/>
            <a:ext cx="1686159" cy="2240041"/>
          </a:xfrm>
          <a:prstGeom prst="leftUpArrow">
            <a:avLst>
              <a:gd name="adj1" fmla="val 50000"/>
              <a:gd name="adj2" fmla="val 1757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A06D62-B1A0-45B5-86EF-70B422C3CED6}"/>
              </a:ext>
            </a:extLst>
          </p:cNvPr>
          <p:cNvSpPr txBox="1"/>
          <p:nvPr/>
        </p:nvSpPr>
        <p:spPr>
          <a:xfrm>
            <a:off x="682996" y="1143000"/>
            <a:ext cx="1531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root beer stand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E45639-4E48-4F1C-A18B-AA06225D1831}"/>
              </a:ext>
            </a:extLst>
          </p:cNvPr>
          <p:cNvSpPr txBox="1"/>
          <p:nvPr/>
        </p:nvSpPr>
        <p:spPr>
          <a:xfrm>
            <a:off x="543306" y="2153567"/>
            <a:ext cx="1189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drive-in</a:t>
            </a:r>
          </a:p>
        </p:txBody>
      </p:sp>
    </p:spTree>
    <p:extLst>
      <p:ext uri="{BB962C8B-B14F-4D97-AF65-F5344CB8AC3E}">
        <p14:creationId xmlns:p14="http://schemas.microsoft.com/office/powerpoint/2010/main" val="292284069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>
            <a:extLst>
              <a:ext uri="{FF2B5EF4-FFF2-40B4-BE49-F238E27FC236}">
                <a16:creationId xmlns:a16="http://schemas.microsoft.com/office/drawing/2014/main" id="{F0214F10-B73B-44BD-ADDA-1684F6E4B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29CAF222-E4F2-40A9-B784-FEA6408B7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84" name="Freeform 5">
              <a:extLst>
                <a:ext uri="{FF2B5EF4-FFF2-40B4-BE49-F238E27FC236}">
                  <a16:creationId xmlns:a16="http://schemas.microsoft.com/office/drawing/2014/main" id="{7FDBCBA2-AC51-4C14-B267-152AB09E4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85" name="Rectangle 78">
            <a:extLst>
              <a:ext uri="{FF2B5EF4-FFF2-40B4-BE49-F238E27FC236}">
                <a16:creationId xmlns:a16="http://schemas.microsoft.com/office/drawing/2014/main" id="{AA68CF9D-0697-4A3E-8837-0C39FCCDC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B80CA-0802-4A1E-AA35-75DE9E49F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1241266"/>
            <a:ext cx="4089633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2"/>
                </a:solidFill>
              </a:rPr>
              <a:t>The next steps </a:t>
            </a:r>
          </a:p>
        </p:txBody>
      </p:sp>
      <p:pic>
        <p:nvPicPr>
          <p:cNvPr id="3074" name="Picture 2" descr="1937 Hot Shoppes">
            <a:extLst>
              <a:ext uri="{FF2B5EF4-FFF2-40B4-BE49-F238E27FC236}">
                <a16:creationId xmlns:a16="http://schemas.microsoft.com/office/drawing/2014/main" id="{40D5B071-58A2-4EA4-AC70-189761406A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8" r="14816" b="-3"/>
          <a:stretch/>
        </p:blipFill>
        <p:spPr bwMode="auto">
          <a:xfrm>
            <a:off x="4650743" y="433641"/>
            <a:ext cx="3825145" cy="2967319"/>
          </a:xfrm>
          <a:custGeom>
            <a:avLst/>
            <a:gdLst/>
            <a:ahLst/>
            <a:cxnLst/>
            <a:rect l="l" t="t" r="r" b="b"/>
            <a:pathLst>
              <a:path w="3292774" h="2967319">
                <a:moveTo>
                  <a:pt x="225406" y="0"/>
                </a:moveTo>
                <a:lnTo>
                  <a:pt x="3292774" y="0"/>
                </a:lnTo>
                <a:lnTo>
                  <a:pt x="3292774" y="2967319"/>
                </a:lnTo>
                <a:lnTo>
                  <a:pt x="941" y="2967319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853072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pic>
        <p:nvPicPr>
          <p:cNvPr id="3078" name="Picture 6" descr="Twin Bridges Marriott Motor Hotel 1957">
            <a:extLst>
              <a:ext uri="{FF2B5EF4-FFF2-40B4-BE49-F238E27FC236}">
                <a16:creationId xmlns:a16="http://schemas.microsoft.com/office/drawing/2014/main" id="{32900716-E6BE-4DE6-8452-E9CD5202E2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11" b="-3"/>
          <a:stretch/>
        </p:blipFill>
        <p:spPr bwMode="auto">
          <a:xfrm>
            <a:off x="8520811" y="433641"/>
            <a:ext cx="3247855" cy="296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Growth Years">
            <a:extLst>
              <a:ext uri="{FF2B5EF4-FFF2-40B4-BE49-F238E27FC236}">
                <a16:creationId xmlns:a16="http://schemas.microsoft.com/office/drawing/2014/main" id="{6CD6F491-41E4-4BA6-A0C2-C30F25517B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2" r="4404" b="1"/>
          <a:stretch/>
        </p:blipFill>
        <p:spPr bwMode="auto">
          <a:xfrm>
            <a:off x="4650743" y="3434824"/>
            <a:ext cx="7117921" cy="3011751"/>
          </a:xfrm>
          <a:custGeom>
            <a:avLst/>
            <a:gdLst/>
            <a:ahLst/>
            <a:cxnLst/>
            <a:rect l="l" t="t" r="r" b="b"/>
            <a:pathLst>
              <a:path w="6584608" h="3011751">
                <a:moveTo>
                  <a:pt x="0" y="0"/>
                </a:moveTo>
                <a:lnTo>
                  <a:pt x="6584608" y="0"/>
                </a:lnTo>
                <a:lnTo>
                  <a:pt x="6584608" y="3011751"/>
                </a:lnTo>
                <a:lnTo>
                  <a:pt x="225659" y="3011751"/>
                </a:lnTo>
                <a:lnTo>
                  <a:pt x="213588" y="2933486"/>
                </a:lnTo>
                <a:lnTo>
                  <a:pt x="202297" y="2857210"/>
                </a:lnTo>
                <a:lnTo>
                  <a:pt x="190379" y="2766405"/>
                </a:lnTo>
                <a:lnTo>
                  <a:pt x="176108" y="2658649"/>
                </a:lnTo>
                <a:lnTo>
                  <a:pt x="161054" y="2539392"/>
                </a:lnTo>
                <a:lnTo>
                  <a:pt x="145215" y="2405001"/>
                </a:lnTo>
                <a:lnTo>
                  <a:pt x="128435" y="2258502"/>
                </a:lnTo>
                <a:lnTo>
                  <a:pt x="111655" y="2099290"/>
                </a:lnTo>
                <a:lnTo>
                  <a:pt x="94562" y="1929788"/>
                </a:lnTo>
                <a:lnTo>
                  <a:pt x="78723" y="1746967"/>
                </a:lnTo>
                <a:lnTo>
                  <a:pt x="63512" y="1555671"/>
                </a:lnTo>
                <a:lnTo>
                  <a:pt x="49711" y="1353478"/>
                </a:lnTo>
                <a:lnTo>
                  <a:pt x="36539" y="1142810"/>
                </a:lnTo>
                <a:lnTo>
                  <a:pt x="24150" y="923062"/>
                </a:lnTo>
                <a:lnTo>
                  <a:pt x="19759" y="810464"/>
                </a:lnTo>
                <a:lnTo>
                  <a:pt x="14897" y="695444"/>
                </a:lnTo>
                <a:lnTo>
                  <a:pt x="10350" y="578608"/>
                </a:lnTo>
                <a:lnTo>
                  <a:pt x="7370" y="461167"/>
                </a:lnTo>
                <a:lnTo>
                  <a:pt x="4704" y="341304"/>
                </a:lnTo>
                <a:lnTo>
                  <a:pt x="1881" y="220231"/>
                </a:lnTo>
                <a:lnTo>
                  <a:pt x="0" y="967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284FC7-9FCC-4007-8B1B-D4FAF26572D3}"/>
              </a:ext>
            </a:extLst>
          </p:cNvPr>
          <p:cNvSpPr txBox="1"/>
          <p:nvPr/>
        </p:nvSpPr>
        <p:spPr>
          <a:xfrm>
            <a:off x="1991638" y="776614"/>
            <a:ext cx="2993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flight pre-box lunch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C4D3FD-EC82-44C4-A422-DE81EDB75E80}"/>
              </a:ext>
            </a:extLst>
          </p:cNvPr>
          <p:cNvSpPr txBox="1"/>
          <p:nvPr/>
        </p:nvSpPr>
        <p:spPr>
          <a:xfrm>
            <a:off x="2567836" y="5160723"/>
            <a:ext cx="2179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 motor hotel on East Coast</a:t>
            </a:r>
          </a:p>
        </p:txBody>
      </p:sp>
    </p:spTree>
    <p:extLst>
      <p:ext uri="{BB962C8B-B14F-4D97-AF65-F5344CB8AC3E}">
        <p14:creationId xmlns:p14="http://schemas.microsoft.com/office/powerpoint/2010/main" val="3477333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99069-4995-4B4C-BE7E-77994C187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The legacy</a:t>
            </a:r>
          </a:p>
        </p:txBody>
      </p:sp>
      <p:pic>
        <p:nvPicPr>
          <p:cNvPr id="4098" name="Picture 2" descr="J.W. Marriott, Jr. 1972">
            <a:extLst>
              <a:ext uri="{FF2B5EF4-FFF2-40B4-BE49-F238E27FC236}">
                <a16:creationId xmlns:a16="http://schemas.microsoft.com/office/drawing/2014/main" id="{4ACCF64F-54F3-4829-BC84-87873842DD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9" r="10731" b="1"/>
          <a:stretch/>
        </p:blipFill>
        <p:spPr bwMode="auto">
          <a:xfrm>
            <a:off x="5194607" y="803751"/>
            <a:ext cx="6391533" cy="52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BBA4AC-2F86-4DC1-B33C-91B246C3AAD1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His legacy remains to his son.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The name Marriott is known till today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His hard work and perseverance were worth it</a:t>
            </a:r>
          </a:p>
        </p:txBody>
      </p:sp>
      <p:sp>
        <p:nvSpPr>
          <p:cNvPr id="83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63441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A392B-E940-4DDD-9322-F3BB91A6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Reference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039A9BAE-CD5B-40B3-98F8-CCFDC027F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53B8F-9063-41EB-B525-4C0EC61DC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hlinkClick r:id="rId4"/>
              </a:rPr>
              <a:t>https://www.marriott.co.uk/about/culture-and-values/history.mi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hlinkClick r:id="rId5"/>
              </a:rPr>
              <a:t>https://www.entrepreneur.com/article/197668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hlinkClick r:id="rId6"/>
              </a:rPr>
              <a:t>https://giphy.com/explore/marriott-bonvoy</a:t>
            </a: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938826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291</Words>
  <Application>Microsoft Office PowerPoint</Application>
  <PresentationFormat>Widescreen</PresentationFormat>
  <Paragraphs>42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Ion Boardroom</vt:lpstr>
      <vt:lpstr>Entrepreneurship</vt:lpstr>
      <vt:lpstr>J.Willard Marriott</vt:lpstr>
      <vt:lpstr>Type of entrepreneur</vt:lpstr>
      <vt:lpstr>About J.W. Marriott</vt:lpstr>
      <vt:lpstr>His business path</vt:lpstr>
      <vt:lpstr>First achivements</vt:lpstr>
      <vt:lpstr>The next steps </vt:lpstr>
      <vt:lpstr>The legacy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Maria-madalina Vrincianu (1815243)</dc:creator>
  <cp:lastModifiedBy>Maria-madalina Vrincianu (1815243)</cp:lastModifiedBy>
  <cp:revision>2</cp:revision>
  <dcterms:created xsi:type="dcterms:W3CDTF">2020-06-19T10:06:32Z</dcterms:created>
  <dcterms:modified xsi:type="dcterms:W3CDTF">2020-06-19T10:17:43Z</dcterms:modified>
</cp:coreProperties>
</file>