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4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90C2B2F-F98A-42F9-8454-D691D09E48FF}">
  <a:tblStyle styleId="{E90C2B2F-F98A-42F9-8454-D691D09E48F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35" d="100"/>
          <a:sy n="135" d="100"/>
        </p:scale>
        <p:origin x="924" y="9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unboundsolar.com/solar-information/battery-bank-sizing" TargetMode="External"/><Relationship Id="rId3" Type="http://schemas.openxmlformats.org/officeDocument/2006/relationships/hyperlink" Target="https://things-embedded.com/uk/white-paper/key-features-for-choosing-a-sunlight-readable-display/" TargetMode="External"/><Relationship Id="rId7" Type="http://schemas.openxmlformats.org/officeDocument/2006/relationships/hyperlink" Target="https://troudigital.com/product/3500-nit-ultra-high-brightness-professional-displays/"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photonicuniverse.com/en/catalog/full/714-300W-mono-fibreglass-semi-flexible-solar-panel-made-in-Austria.html" TargetMode="External"/><Relationship Id="rId5" Type="http://schemas.openxmlformats.org/officeDocument/2006/relationships/hyperlink" Target="https://www.raspberrypi.com/products/raspberry-pi-4-model-b/?variant=raspberry-pi-4-model-b-4gb" TargetMode="External"/><Relationship Id="rId4" Type="http://schemas.openxmlformats.org/officeDocument/2006/relationships/hyperlink" Target="https://www.baitronics.com/how-to-choose-outdoor-led-screens/" TargetMode="External"/><Relationship Id="rId9" Type="http://schemas.openxmlformats.org/officeDocument/2006/relationships/hyperlink" Target="https://batterygroup.co.uk/batteries-by-type/lithium-batteries/12695/pylontech-us2000c-12kwh-lithium-solar-storage-batteries"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troudigital.com/product/3500-nit-ultra-high-brightness-professional-display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uk.talent.com/salary?job=ui+designer"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2d24870cac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2d24870cac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2d2683ba348_0_1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2d2683ba348_0_1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a:t>Our project proposal:</a:t>
            </a:r>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2da23e04cce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g2da23e04cce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a:t>Enhance the current level of safety for individuals visiting worms head</a:t>
            </a:r>
            <a:endParaRPr/>
          </a:p>
          <a:p>
            <a:pPr marL="0" lvl="0" indent="0" algn="l" rtl="0">
              <a:spcBef>
                <a:spcPts val="0"/>
              </a:spcBef>
              <a:spcAft>
                <a:spcPts val="0"/>
              </a:spcAft>
              <a:buNone/>
            </a:pPr>
            <a:endParaRPr/>
          </a:p>
          <a:p>
            <a:pPr marL="457200" lvl="0" indent="-298450" algn="l" rtl="0">
              <a:spcBef>
                <a:spcPts val="0"/>
              </a:spcBef>
              <a:spcAft>
                <a:spcPts val="0"/>
              </a:spcAft>
              <a:buSzPts val="1100"/>
              <a:buChar char="●"/>
            </a:pPr>
            <a:r>
              <a:rPr lang="en-GB"/>
              <a:t>Make the area more tourist friendly and informative</a:t>
            </a:r>
            <a:endParaRPr/>
          </a:p>
          <a:p>
            <a:pPr marL="0" lvl="0" indent="0" algn="l" rtl="0">
              <a:spcBef>
                <a:spcPts val="0"/>
              </a:spcBef>
              <a:spcAft>
                <a:spcPts val="0"/>
              </a:spcAft>
              <a:buNone/>
            </a:pPr>
            <a:endParaRPr/>
          </a:p>
          <a:p>
            <a:pPr marL="457200" lvl="0" indent="-298450" algn="l" rtl="0">
              <a:spcBef>
                <a:spcPts val="0"/>
              </a:spcBef>
              <a:spcAft>
                <a:spcPts val="0"/>
              </a:spcAft>
              <a:buSzPts val="1100"/>
              <a:buChar char="●"/>
            </a:pPr>
            <a:r>
              <a:rPr lang="en-GB"/>
              <a:t>Save the RNLI time and resources</a:t>
            </a:r>
            <a:endParaRPr/>
          </a:p>
          <a:p>
            <a:pPr marL="914400" lvl="1" indent="-298450" algn="l" rtl="0">
              <a:spcBef>
                <a:spcPts val="0"/>
              </a:spcBef>
              <a:spcAft>
                <a:spcPts val="0"/>
              </a:spcAft>
              <a:buSzPts val="1100"/>
              <a:buChar char="○"/>
            </a:pPr>
            <a:r>
              <a:rPr lang="en-GB"/>
              <a:t>Recent ish outing</a:t>
            </a:r>
            <a:endParaRPr/>
          </a:p>
          <a:p>
            <a:pPr marL="914400" lvl="1" indent="-298450" algn="l" rtl="0">
              <a:spcBef>
                <a:spcPts val="0"/>
              </a:spcBef>
              <a:spcAft>
                <a:spcPts val="0"/>
              </a:spcAft>
              <a:buSzPts val="1100"/>
              <a:buChar char="○"/>
            </a:pPr>
            <a:r>
              <a:rPr lang="en-GB"/>
              <a:t>RNLI damaged boat</a:t>
            </a:r>
            <a:endParaRPr/>
          </a:p>
          <a:p>
            <a:pPr marL="0" lvl="0" indent="0" algn="l" rtl="0">
              <a:spcBef>
                <a:spcPts val="0"/>
              </a:spcBef>
              <a:spcAft>
                <a:spcPts val="0"/>
              </a:spcAft>
              <a:buNone/>
            </a:pPr>
            <a:endParaRPr/>
          </a:p>
          <a:p>
            <a:pPr marL="457200" lvl="0" indent="-298450" algn="l" rtl="0">
              <a:spcBef>
                <a:spcPts val="0"/>
              </a:spcBef>
              <a:spcAft>
                <a:spcPts val="0"/>
              </a:spcAft>
              <a:buSzPts val="1100"/>
              <a:buChar char="●"/>
            </a:pPr>
            <a:r>
              <a:rPr lang="en-GB"/>
              <a:t>Single trip to worms head from burry port RNLI</a:t>
            </a:r>
            <a:endParaRPr/>
          </a:p>
          <a:p>
            <a:pPr marL="914400" lvl="1" indent="-298450" algn="l" rtl="0">
              <a:spcBef>
                <a:spcPts val="0"/>
              </a:spcBef>
              <a:spcAft>
                <a:spcPts val="0"/>
              </a:spcAft>
              <a:buSzPts val="1100"/>
              <a:buChar char="○"/>
            </a:pPr>
            <a:r>
              <a:rPr lang="en-GB"/>
              <a:t>At least 20 litres of petrol - £30</a:t>
            </a:r>
            <a:endParaRPr/>
          </a:p>
          <a:p>
            <a:pPr marL="914400" lvl="1" indent="-298450" algn="l" rtl="0">
              <a:spcBef>
                <a:spcPts val="0"/>
              </a:spcBef>
              <a:spcAft>
                <a:spcPts val="0"/>
              </a:spcAft>
              <a:buSzPts val="1100"/>
              <a:buChar char="○"/>
            </a:pPr>
            <a:r>
              <a:rPr lang="en-GB"/>
              <a:t>Though closer to 40 litre - £60</a:t>
            </a:r>
            <a:endParaRPr/>
          </a:p>
          <a:p>
            <a:pPr marL="914400" lvl="1" indent="-298450" algn="l" rtl="0">
              <a:spcBef>
                <a:spcPts val="0"/>
              </a:spcBef>
              <a:spcAft>
                <a:spcPts val="0"/>
              </a:spcAft>
              <a:buSzPts val="1100"/>
              <a:buChar char="○"/>
            </a:pPr>
            <a:r>
              <a:rPr lang="en-GB"/>
              <a:t>A lot for a charity organisation</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457200" lvl="0" indent="-298450" algn="l" rtl="0">
              <a:spcBef>
                <a:spcPts val="0"/>
              </a:spcBef>
              <a:spcAft>
                <a:spcPts val="0"/>
              </a:spcAft>
              <a:buSzPts val="1100"/>
              <a:buChar char="●"/>
            </a:pPr>
            <a:r>
              <a:rPr lang="en-GB"/>
              <a:t>Rhosili coast guard</a:t>
            </a:r>
            <a:endParaRPr/>
          </a:p>
          <a:p>
            <a:pPr marL="914400" lvl="1" indent="-298450" algn="l" rtl="0">
              <a:spcBef>
                <a:spcPts val="0"/>
              </a:spcBef>
              <a:spcAft>
                <a:spcPts val="0"/>
              </a:spcAft>
              <a:buSzPts val="1100"/>
              <a:buChar char="○"/>
            </a:pPr>
            <a:r>
              <a:rPr lang="en-GB"/>
              <a:t>Also have to respond which again increases costs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2da23e04cce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2da23e04cce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a:t>Several main features</a:t>
            </a:r>
            <a:endParaRPr/>
          </a:p>
          <a:p>
            <a:pPr marL="0" lvl="0" indent="0" algn="l" rtl="0">
              <a:spcBef>
                <a:spcPts val="0"/>
              </a:spcBef>
              <a:spcAft>
                <a:spcPts val="0"/>
              </a:spcAft>
              <a:buNone/>
            </a:pPr>
            <a:endParaRPr/>
          </a:p>
          <a:p>
            <a:pPr marL="457200" lvl="0" indent="-298450" algn="l" rtl="0">
              <a:spcBef>
                <a:spcPts val="0"/>
              </a:spcBef>
              <a:spcAft>
                <a:spcPts val="0"/>
              </a:spcAft>
              <a:buSzPts val="1100"/>
              <a:buChar char="●"/>
            </a:pPr>
            <a:r>
              <a:rPr lang="en-GB"/>
              <a:t>Multi-language support</a:t>
            </a:r>
            <a:endParaRPr/>
          </a:p>
          <a:p>
            <a:pPr marL="914400" lvl="1" indent="-298450" algn="l" rtl="0">
              <a:spcBef>
                <a:spcPts val="0"/>
              </a:spcBef>
              <a:spcAft>
                <a:spcPts val="0"/>
              </a:spcAft>
              <a:buSzPts val="1100"/>
              <a:buChar char="○"/>
            </a:pPr>
            <a:r>
              <a:rPr lang="en-GB"/>
              <a:t>Main point of the sign</a:t>
            </a:r>
            <a:endParaRPr/>
          </a:p>
          <a:p>
            <a:pPr marL="914400" lvl="1" indent="-298450" algn="l" rtl="0">
              <a:spcBef>
                <a:spcPts val="0"/>
              </a:spcBef>
              <a:spcAft>
                <a:spcPts val="0"/>
              </a:spcAft>
              <a:buSzPts val="1100"/>
              <a:buChar char="○"/>
            </a:pPr>
            <a:r>
              <a:rPr lang="en-GB"/>
              <a:t>Different languages </a:t>
            </a:r>
            <a:endParaRPr/>
          </a:p>
          <a:p>
            <a:pPr marL="1371600" lvl="2" indent="-298450" algn="l" rtl="0">
              <a:spcBef>
                <a:spcPts val="0"/>
              </a:spcBef>
              <a:spcAft>
                <a:spcPts val="0"/>
              </a:spcAft>
              <a:buSzPts val="1100"/>
              <a:buChar char="■"/>
            </a:pPr>
            <a:r>
              <a:rPr lang="en-GB"/>
              <a:t>understand the dangers that the area.</a:t>
            </a:r>
            <a:endParaRPr/>
          </a:p>
          <a:p>
            <a:pPr marL="0" lvl="0" indent="0" algn="l" rtl="0">
              <a:spcBef>
                <a:spcPts val="0"/>
              </a:spcBef>
              <a:spcAft>
                <a:spcPts val="0"/>
              </a:spcAft>
              <a:buNone/>
            </a:pPr>
            <a:endParaRPr/>
          </a:p>
          <a:p>
            <a:pPr marL="457200" lvl="0" indent="-298450" algn="l" rtl="0">
              <a:spcBef>
                <a:spcPts val="0"/>
              </a:spcBef>
              <a:spcAft>
                <a:spcPts val="0"/>
              </a:spcAft>
              <a:buSzPts val="1100"/>
              <a:buChar char="●"/>
            </a:pPr>
            <a:r>
              <a:rPr lang="en-GB"/>
              <a:t>Solar-powered</a:t>
            </a:r>
            <a:endParaRPr/>
          </a:p>
          <a:p>
            <a:pPr marL="914400" lvl="1" indent="-298450" algn="l" rtl="0">
              <a:spcBef>
                <a:spcPts val="0"/>
              </a:spcBef>
              <a:spcAft>
                <a:spcPts val="0"/>
              </a:spcAft>
              <a:buSzPts val="1100"/>
              <a:buChar char="○"/>
            </a:pPr>
            <a:r>
              <a:rPr lang="en-GB">
                <a:solidFill>
                  <a:schemeClr val="dk1"/>
                </a:solidFill>
              </a:rPr>
              <a:t>Renewable energy source</a:t>
            </a:r>
            <a:endParaRPr/>
          </a:p>
          <a:p>
            <a:pPr marL="914400" lvl="1" indent="-298450" algn="l" rtl="0">
              <a:spcBef>
                <a:spcPts val="0"/>
              </a:spcBef>
              <a:spcAft>
                <a:spcPts val="0"/>
              </a:spcAft>
              <a:buSzPts val="1100"/>
              <a:buChar char="○"/>
            </a:pPr>
            <a:r>
              <a:rPr lang="en-GB"/>
              <a:t>It’s also standalone</a:t>
            </a:r>
            <a:endParaRPr/>
          </a:p>
          <a:p>
            <a:pPr marL="0" lvl="0" indent="0" algn="l" rtl="0">
              <a:spcBef>
                <a:spcPts val="0"/>
              </a:spcBef>
              <a:spcAft>
                <a:spcPts val="0"/>
              </a:spcAft>
              <a:buNone/>
            </a:pPr>
            <a:endParaRPr/>
          </a:p>
          <a:p>
            <a:pPr marL="457200" lvl="0" indent="-298450" algn="l" rtl="0">
              <a:spcBef>
                <a:spcPts val="0"/>
              </a:spcBef>
              <a:spcAft>
                <a:spcPts val="0"/>
              </a:spcAft>
              <a:buSzPts val="1100"/>
              <a:buChar char="●"/>
            </a:pPr>
            <a:r>
              <a:rPr lang="en-GB"/>
              <a:t>Durable</a:t>
            </a:r>
            <a:endParaRPr/>
          </a:p>
          <a:p>
            <a:pPr marL="914400" lvl="1" indent="-298450" algn="l" rtl="0">
              <a:spcBef>
                <a:spcPts val="0"/>
              </a:spcBef>
              <a:spcAft>
                <a:spcPts val="0"/>
              </a:spcAft>
              <a:buSzPts val="1100"/>
              <a:buChar char="○"/>
            </a:pPr>
            <a:r>
              <a:rPr lang="en-GB"/>
              <a:t>Weather conditions</a:t>
            </a:r>
            <a:endParaRPr/>
          </a:p>
          <a:p>
            <a:pPr marL="914400" lvl="1" indent="-298450" algn="l" rtl="0">
              <a:spcBef>
                <a:spcPts val="0"/>
              </a:spcBef>
              <a:spcAft>
                <a:spcPts val="0"/>
              </a:spcAft>
              <a:buSzPts val="1100"/>
              <a:buChar char="○"/>
            </a:pPr>
            <a:r>
              <a:rPr lang="en-GB"/>
              <a:t>Horses</a:t>
            </a:r>
            <a:endParaRPr/>
          </a:p>
          <a:p>
            <a:pPr marL="0" lvl="0" indent="0" algn="l" rtl="0">
              <a:spcBef>
                <a:spcPts val="0"/>
              </a:spcBef>
              <a:spcAft>
                <a:spcPts val="0"/>
              </a:spcAft>
              <a:buNone/>
            </a:pPr>
            <a:endParaRPr/>
          </a:p>
          <a:p>
            <a:pPr marL="457200" lvl="0" indent="-298450" algn="l" rtl="0">
              <a:spcBef>
                <a:spcPts val="0"/>
              </a:spcBef>
              <a:spcAft>
                <a:spcPts val="0"/>
              </a:spcAft>
              <a:buSzPts val="1100"/>
              <a:buChar char="●"/>
            </a:pPr>
            <a:r>
              <a:rPr lang="en-GB"/>
              <a:t>User friendly</a:t>
            </a:r>
            <a:endParaRPr/>
          </a:p>
          <a:p>
            <a:pPr marL="914400" lvl="1" indent="-298450" algn="l" rtl="0">
              <a:spcBef>
                <a:spcPts val="0"/>
              </a:spcBef>
              <a:spcAft>
                <a:spcPts val="0"/>
              </a:spcAft>
              <a:buSzPts val="1100"/>
              <a:buChar char="○"/>
            </a:pPr>
            <a:r>
              <a:rPr lang="en-GB"/>
              <a:t>Speak a language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2d24870caca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2d24870caca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2d24870caca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2d24870caca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2d9daacb032_2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2d9daacb032_2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2d2683ba348_0_2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2d2683ba348_0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2da23e04cce_1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2da23e04cce_1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2da23e04cce_1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2da23e04cce_1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2da4b8e2079_2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2da4b8e2079_2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2da4b8e2079_2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2da4b8e2079_2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42900" algn="l" rtl="0">
              <a:lnSpc>
                <a:spcPct val="115000"/>
              </a:lnSpc>
              <a:spcBef>
                <a:spcPts val="0"/>
              </a:spcBef>
              <a:spcAft>
                <a:spcPts val="0"/>
              </a:spcAft>
              <a:buClr>
                <a:srgbClr val="595959"/>
              </a:buClr>
              <a:buSzPts val="1800"/>
              <a:buChar char="●"/>
            </a:pPr>
            <a:r>
              <a:rPr lang="en-GB" sz="1800">
                <a:solidFill>
                  <a:srgbClr val="595959"/>
                </a:solidFill>
              </a:rPr>
              <a:t>Includes everything from current sign</a:t>
            </a:r>
            <a:endParaRPr sz="1800">
              <a:solidFill>
                <a:srgbClr val="595959"/>
              </a:solidFill>
            </a:endParaRPr>
          </a:p>
          <a:p>
            <a:pPr marL="457200" lvl="0" indent="-342900" algn="l" rtl="0">
              <a:lnSpc>
                <a:spcPct val="115000"/>
              </a:lnSpc>
              <a:spcBef>
                <a:spcPts val="0"/>
              </a:spcBef>
              <a:spcAft>
                <a:spcPts val="0"/>
              </a:spcAft>
              <a:buClr>
                <a:srgbClr val="595959"/>
              </a:buClr>
              <a:buSzPts val="1800"/>
              <a:buChar char="●"/>
            </a:pPr>
            <a:r>
              <a:rPr lang="en-GB" sz="1800">
                <a:solidFill>
                  <a:srgbClr val="595959"/>
                </a:solidFill>
              </a:rPr>
              <a:t>Map </a:t>
            </a:r>
            <a:endParaRPr sz="1800">
              <a:solidFill>
                <a:srgbClr val="595959"/>
              </a:solidFill>
            </a:endParaRPr>
          </a:p>
          <a:p>
            <a:pPr marL="457200" lvl="0" indent="-342900" algn="l" rtl="0">
              <a:lnSpc>
                <a:spcPct val="115000"/>
              </a:lnSpc>
              <a:spcBef>
                <a:spcPts val="0"/>
              </a:spcBef>
              <a:spcAft>
                <a:spcPts val="0"/>
              </a:spcAft>
              <a:buClr>
                <a:srgbClr val="595959"/>
              </a:buClr>
              <a:buSzPts val="1800"/>
              <a:buChar char="●"/>
            </a:pPr>
            <a:r>
              <a:rPr lang="en-GB" sz="1800">
                <a:solidFill>
                  <a:srgbClr val="595959"/>
                </a:solidFill>
              </a:rPr>
              <a:t>Power saving</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2da4b8e0993_2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2da4b8e0993_2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2d26b344b1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2d26b344b1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[3]</a:t>
            </a:r>
            <a:r>
              <a:rPr lang="en-GB" u="sng">
                <a:solidFill>
                  <a:schemeClr val="hlink"/>
                </a:solidFill>
                <a:hlinkClick r:id="rId3"/>
              </a:rPr>
              <a:t>https://things-embedded.com/uk/white-paper/key-features-for-choosing-a-sunlight-readable-display/</a:t>
            </a:r>
            <a:endParaRPr/>
          </a:p>
          <a:p>
            <a:pPr marL="0" lvl="0" indent="0" algn="l" rtl="0">
              <a:spcBef>
                <a:spcPts val="0"/>
              </a:spcBef>
              <a:spcAft>
                <a:spcPts val="0"/>
              </a:spcAft>
              <a:buNone/>
            </a:pPr>
            <a:r>
              <a:rPr lang="en-GB"/>
              <a:t>[4]</a:t>
            </a:r>
            <a:r>
              <a:rPr lang="en-GB" u="sng">
                <a:solidFill>
                  <a:schemeClr val="hlink"/>
                </a:solidFill>
                <a:hlinkClick r:id="rId4"/>
              </a:rPr>
              <a:t>https://www.baitronics.com/how-to-choose-outdoor-led-screens/</a:t>
            </a:r>
            <a:endParaRPr/>
          </a:p>
          <a:p>
            <a:pPr marL="0" lvl="0" indent="0" algn="l" rtl="0">
              <a:spcBef>
                <a:spcPts val="0"/>
              </a:spcBef>
              <a:spcAft>
                <a:spcPts val="0"/>
              </a:spcAft>
              <a:buNone/>
            </a:pPr>
            <a:r>
              <a:rPr lang="en-GB"/>
              <a:t>[5]</a:t>
            </a:r>
            <a:r>
              <a:rPr lang="en-GB" u="sng">
                <a:solidFill>
                  <a:schemeClr val="hlink"/>
                </a:solidFill>
                <a:hlinkClick r:id="rId5"/>
              </a:rPr>
              <a:t>https://www.raspberrypi.com/products/raspberry-pi-4-model-b/?variant=raspberry-pi-4-model-b-4gb</a:t>
            </a:r>
            <a:endParaRPr/>
          </a:p>
          <a:p>
            <a:pPr marL="0" lvl="0" indent="0" algn="l" rtl="0">
              <a:spcBef>
                <a:spcPts val="0"/>
              </a:spcBef>
              <a:spcAft>
                <a:spcPts val="0"/>
              </a:spcAft>
              <a:buClr>
                <a:schemeClr val="dk1"/>
              </a:buClr>
              <a:buSzPts val="1100"/>
              <a:buFont typeface="Arial"/>
              <a:buNone/>
            </a:pPr>
            <a:r>
              <a:rPr lang="en-GB">
                <a:solidFill>
                  <a:schemeClr val="dk1"/>
                </a:solidFill>
              </a:rPr>
              <a:t>[6]</a:t>
            </a:r>
            <a:r>
              <a:rPr lang="en-GB" u="sng">
                <a:solidFill>
                  <a:schemeClr val="hlink"/>
                </a:solidFill>
                <a:hlinkClick r:id="rId6"/>
              </a:rPr>
              <a:t>https://www.photonicuniverse.com/en/catalog/full/714-300W-mono-fibreglass-semi-flexible-solar-panel-made-in-Austria.html</a:t>
            </a:r>
            <a:endParaRPr>
              <a:solidFill>
                <a:schemeClr val="dk1"/>
              </a:solidFill>
            </a:endParaRPr>
          </a:p>
          <a:p>
            <a:pPr marL="0" lvl="0" indent="0" algn="l" rtl="0">
              <a:spcBef>
                <a:spcPts val="0"/>
              </a:spcBef>
              <a:spcAft>
                <a:spcPts val="0"/>
              </a:spcAft>
              <a:buClr>
                <a:schemeClr val="dk1"/>
              </a:buClr>
              <a:buSzPts val="1100"/>
              <a:buFont typeface="Arial"/>
              <a:buNone/>
            </a:pPr>
            <a:r>
              <a:rPr lang="en-GB">
                <a:solidFill>
                  <a:schemeClr val="dk1"/>
                </a:solidFill>
              </a:rPr>
              <a:t>[7]</a:t>
            </a:r>
            <a:r>
              <a:rPr lang="en-GB" u="sng">
                <a:solidFill>
                  <a:schemeClr val="hlink"/>
                </a:solidFill>
                <a:hlinkClick r:id="rId7"/>
              </a:rPr>
              <a:t>https://troudigital.com/product/3500-nit-ultra-high-brightness-professional-displays/</a:t>
            </a:r>
            <a:endParaRPr>
              <a:solidFill>
                <a:schemeClr val="dk1"/>
              </a:solidFill>
            </a:endParaRPr>
          </a:p>
          <a:p>
            <a:pPr marL="0" lvl="0" indent="0" algn="l" rtl="0">
              <a:spcBef>
                <a:spcPts val="0"/>
              </a:spcBef>
              <a:spcAft>
                <a:spcPts val="0"/>
              </a:spcAft>
              <a:buClr>
                <a:schemeClr val="dk1"/>
              </a:buClr>
              <a:buSzPts val="1100"/>
              <a:buFont typeface="Arial"/>
              <a:buNone/>
            </a:pPr>
            <a:r>
              <a:rPr lang="en-GB">
                <a:solidFill>
                  <a:schemeClr val="dk1"/>
                </a:solidFill>
              </a:rPr>
              <a:t>[8]</a:t>
            </a:r>
            <a:r>
              <a:rPr lang="en-GB" u="sng">
                <a:solidFill>
                  <a:schemeClr val="hlink"/>
                </a:solidFill>
                <a:hlinkClick r:id="rId8"/>
              </a:rPr>
              <a:t>https://unboundsolar.com/solar-information/battery-bank-sizing</a:t>
            </a:r>
            <a:endParaRPr>
              <a:solidFill>
                <a:schemeClr val="dk1"/>
              </a:solidFill>
            </a:endParaRPr>
          </a:p>
          <a:p>
            <a:pPr marL="0" lvl="0" indent="0" algn="l" rtl="0">
              <a:spcBef>
                <a:spcPts val="0"/>
              </a:spcBef>
              <a:spcAft>
                <a:spcPts val="0"/>
              </a:spcAft>
              <a:buNone/>
            </a:pPr>
            <a:r>
              <a:rPr lang="en-GB">
                <a:solidFill>
                  <a:schemeClr val="dk1"/>
                </a:solidFill>
              </a:rPr>
              <a:t>[9]</a:t>
            </a:r>
            <a:r>
              <a:rPr lang="en-GB" u="sng">
                <a:solidFill>
                  <a:schemeClr val="hlink"/>
                </a:solidFill>
                <a:hlinkClick r:id="rId9"/>
              </a:rPr>
              <a:t>https://batterygroup.co.uk/batteries-by-type/lithium-batteries/12695/pylontech-us2000c-12kwh-lithium-solar-storage-batteries</a:t>
            </a:r>
            <a:endParaRPr>
              <a:solidFill>
                <a:schemeClr val="dk1"/>
              </a:solidFill>
            </a:endParaRPr>
          </a:p>
          <a:p>
            <a:pPr marL="0" lvl="0" indent="0" algn="l" rtl="0">
              <a:spcBef>
                <a:spcPts val="0"/>
              </a:spcBef>
              <a:spcAft>
                <a:spcPts val="0"/>
              </a:spcAft>
              <a:buNone/>
            </a:pPr>
            <a:endParaRPr>
              <a:solidFill>
                <a:schemeClr val="dk1"/>
              </a:solidFill>
            </a:endParaRPr>
          </a:p>
          <a:p>
            <a:pPr marL="0" lvl="0" indent="0" algn="l" rtl="0">
              <a:spcBef>
                <a:spcPts val="0"/>
              </a:spcBef>
              <a:spcAft>
                <a:spcPts val="0"/>
              </a:spcAft>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r>
              <a:rPr lang="en-GB"/>
              <a:t>Talking points</a:t>
            </a:r>
            <a:endParaRPr/>
          </a:p>
          <a:p>
            <a:pPr marL="0" lvl="0" indent="0" algn="l" rtl="0">
              <a:spcBef>
                <a:spcPts val="0"/>
              </a:spcBef>
              <a:spcAft>
                <a:spcPts val="0"/>
              </a:spcAft>
              <a:buNone/>
            </a:pPr>
            <a:r>
              <a:rPr lang="en-GB"/>
              <a:t>case: What is necessary for this project - Resistant to elements and animals. Low maintenance and cheap</a:t>
            </a:r>
            <a:endParaRPr/>
          </a:p>
          <a:p>
            <a:pPr marL="0" lvl="0" indent="0" algn="l" rtl="0">
              <a:spcBef>
                <a:spcPts val="0"/>
              </a:spcBef>
              <a:spcAft>
                <a:spcPts val="0"/>
              </a:spcAft>
              <a:buNone/>
            </a:pPr>
            <a:r>
              <a:rPr lang="en-GB"/>
              <a:t>Display: It’s going to be in direct sunlight. Direct sunlight can be as bright as 30,000 nits which requires 3,500 - 6,000 nits to be viewable. Other requirements - resolution is high enough to be read up close and resistant to the weather.</a:t>
            </a:r>
            <a:endParaRPr/>
          </a:p>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2dab971861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2dab971861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r>
              <a:rPr lang="en-GB"/>
              <a:t>Talking points</a:t>
            </a:r>
            <a:endParaRPr/>
          </a:p>
          <a:p>
            <a:pPr marL="0" lvl="0" indent="0" algn="l" rtl="0">
              <a:spcBef>
                <a:spcPts val="0"/>
              </a:spcBef>
              <a:spcAft>
                <a:spcPts val="0"/>
              </a:spcAft>
              <a:buNone/>
            </a:pPr>
            <a:r>
              <a:rPr lang="en-GB"/>
              <a:t>Microcomputer - This will be used to actually control the screen. - Power consumption  is important so there was a discussion between a microcomputer and a microcontroller. Microcontrollers have lower power consumption but are more specialised and it would be difficult to control the display. Considerations to find the best microcomputer is the size, power consumption, and support for programming languages.</a:t>
            </a:r>
            <a:endParaRPr/>
          </a:p>
          <a:p>
            <a:pPr marL="0" lvl="0" indent="0" algn="l" rtl="0">
              <a:spcBef>
                <a:spcPts val="0"/>
              </a:spcBef>
              <a:spcAft>
                <a:spcPts val="0"/>
              </a:spcAft>
              <a:buNone/>
            </a:pPr>
            <a:r>
              <a:rPr lang="en-GB"/>
              <a:t>Solar power:</a:t>
            </a:r>
            <a:endParaRPr/>
          </a:p>
          <a:p>
            <a:pPr marL="0" lvl="0" indent="0" algn="l" rtl="0">
              <a:spcBef>
                <a:spcPts val="0"/>
              </a:spcBef>
              <a:spcAft>
                <a:spcPts val="0"/>
              </a:spcAft>
              <a:buNone/>
            </a:pPr>
            <a:r>
              <a:rPr lang="en-GB"/>
              <a:t>The power consumption is about 220w so 300w is the minimum recommended for the solar panel to ensure it can charge.</a:t>
            </a:r>
            <a:endParaRPr/>
          </a:p>
          <a:p>
            <a:pPr marL="0" lvl="0" indent="0" algn="l" rtl="0">
              <a:spcBef>
                <a:spcPts val="0"/>
              </a:spcBef>
              <a:spcAft>
                <a:spcPts val="0"/>
              </a:spcAft>
              <a:buNone/>
            </a:pPr>
            <a:r>
              <a:rPr lang="en-GB"/>
              <a:t>Storage - Lead acid is most cost effective. The formula for working out minimum size is the Watt hours consumption of roughly 16 hours doubled and then multiplied by 1.2 for Lead acid inefficiency.</a:t>
            </a:r>
            <a:endParaRPr/>
          </a:p>
          <a:p>
            <a:pPr marL="0" lvl="0" indent="0" algn="l" rtl="0">
              <a:spcBef>
                <a:spcPts val="0"/>
              </a:spcBef>
              <a:spcAft>
                <a:spcPts val="0"/>
              </a:spcAft>
              <a:buNone/>
            </a:pPr>
            <a:r>
              <a:rPr lang="en-GB"/>
              <a:t>It would also require a charge controller to control the solar panel and power delivery for the devices.</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2d26b344b1d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2d26b344b1d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Generally can be split into 3 different parts</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2d26b344b1d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2d26b344b1d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[7]</a:t>
            </a:r>
            <a:r>
              <a:rPr lang="en-GB" u="sng">
                <a:solidFill>
                  <a:schemeClr val="hlink"/>
                </a:solidFill>
                <a:hlinkClick r:id="rId3"/>
              </a:rPr>
              <a:t>https://troudigital.com/product/3500-nit-ultra-high-brightness-professional-displays/</a:t>
            </a:r>
            <a:endParaRPr/>
          </a:p>
          <a:p>
            <a:pPr marL="0" lvl="0" indent="0" algn="l" rtl="0">
              <a:spcBef>
                <a:spcPts val="0"/>
              </a:spcBef>
              <a:spcAft>
                <a:spcPts val="0"/>
              </a:spcAft>
              <a:buNone/>
            </a:pPr>
            <a:endParaRPr/>
          </a:p>
          <a:p>
            <a:pPr marL="0" lvl="0" indent="0" algn="l" rtl="0">
              <a:spcBef>
                <a:spcPts val="0"/>
              </a:spcBef>
              <a:spcAft>
                <a:spcPts val="0"/>
              </a:spcAft>
              <a:buNone/>
            </a:pPr>
            <a:r>
              <a:rPr lang="en-GB"/>
              <a:t>Talking points:</a:t>
            </a:r>
            <a:endParaRPr/>
          </a:p>
          <a:p>
            <a:pPr marL="0" lvl="0" indent="0" algn="l" rtl="0">
              <a:spcBef>
                <a:spcPts val="0"/>
              </a:spcBef>
              <a:spcAft>
                <a:spcPts val="0"/>
              </a:spcAft>
              <a:buNone/>
            </a:pPr>
            <a:r>
              <a:rPr lang="en-GB"/>
              <a:t>Primarily the construction materials. Such as the uPVC, Steel, Plexiglass, concrete to fix it into the ground. As well as tooling and manufacturing to actually create the device</a:t>
            </a:r>
            <a:endParaRPr/>
          </a:p>
          <a:p>
            <a:pPr marL="0" lvl="0" indent="0" algn="l" rtl="0">
              <a:spcBef>
                <a:spcPts val="0"/>
              </a:spcBef>
              <a:spcAft>
                <a:spcPts val="0"/>
              </a:spcAft>
              <a:buNone/>
            </a:pPr>
            <a:r>
              <a:rPr lang="en-GB"/>
              <a:t>Microcomputer chosen is the Raspberry Pi 4. Compact, low power consumption. </a:t>
            </a:r>
            <a:endParaRPr/>
          </a:p>
          <a:p>
            <a:pPr marL="0" lvl="0" indent="0" algn="l" rtl="0">
              <a:spcBef>
                <a:spcPts val="0"/>
              </a:spcBef>
              <a:spcAft>
                <a:spcPts val="0"/>
              </a:spcAft>
              <a:buNone/>
            </a:pPr>
            <a:r>
              <a:rPr lang="en-GB"/>
              <a:t>Display is the TrouDigital Ultra High Brightness display in 1080p. It is 210w at 3500nits.</a:t>
            </a:r>
            <a:endParaRPr/>
          </a:p>
          <a:p>
            <a:pPr marL="0" lvl="0" indent="0" algn="l" rtl="0">
              <a:spcBef>
                <a:spcPts val="0"/>
              </a:spcBef>
              <a:spcAft>
                <a:spcPts val="0"/>
              </a:spcAft>
              <a:buNone/>
            </a:pPr>
            <a:r>
              <a:rPr lang="en-GB"/>
              <a:t>The electrical components are the storage, charge controller and solar panel. And the miscellaneous resources are all the wiring needed such as power cables, and display cables.</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2d26b344b1d_0_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2d26b344b1d_0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GB"/>
              <a:t>[11] seamless_communication, "seamless_communication License," Facebook Research, 22 August 2023. [Online]. Available: https://github.com/facebookresearch/seamless_communication/blob/main/LICENSE. [Accessed 22 April 2024]</a:t>
            </a:r>
            <a:endParaRPr/>
          </a:p>
          <a:p>
            <a:pPr marL="0" lvl="0" indent="0" algn="l" rtl="0">
              <a:lnSpc>
                <a:spcPct val="115000"/>
              </a:lnSpc>
              <a:spcBef>
                <a:spcPts val="1200"/>
              </a:spcBef>
              <a:spcAft>
                <a:spcPts val="0"/>
              </a:spcAft>
              <a:buNone/>
            </a:pPr>
            <a:r>
              <a:rPr lang="en-GB"/>
              <a:t>[12] Admiralty Maritime Data Solutions, "Tidal API - Premium," Admiralty Maritime Data Solutions, [Online]. Available: https://developer.admiralty.co.uk/product#product=tidal-api-premium. [Accessed 22 April 2024].</a:t>
            </a:r>
            <a:endParaRPr/>
          </a:p>
          <a:p>
            <a:pPr marL="0" lvl="0" indent="0" algn="l" rtl="0">
              <a:spcBef>
                <a:spcPts val="1200"/>
              </a:spcBef>
              <a:spcAft>
                <a:spcPts val="0"/>
              </a:spcAft>
              <a:buNone/>
            </a:pPr>
            <a:endParaRPr/>
          </a:p>
          <a:p>
            <a:pPr marL="0" lvl="0" indent="0" algn="l" rtl="0">
              <a:spcBef>
                <a:spcPts val="0"/>
              </a:spcBef>
              <a:spcAft>
                <a:spcPts val="0"/>
              </a:spcAft>
              <a:buNone/>
            </a:pPr>
            <a:r>
              <a:rPr lang="en-GB"/>
              <a:t>Talking points - </a:t>
            </a:r>
            <a:endParaRPr/>
          </a:p>
          <a:p>
            <a:pPr marL="0" lvl="0" indent="0" algn="l" rtl="0">
              <a:spcBef>
                <a:spcPts val="0"/>
              </a:spcBef>
              <a:spcAft>
                <a:spcPts val="0"/>
              </a:spcAft>
              <a:buNone/>
            </a:pPr>
            <a:r>
              <a:rPr lang="en-GB"/>
              <a:t>SeamlessM4T is the translation system used. It uses Python.</a:t>
            </a:r>
            <a:endParaRPr/>
          </a:p>
          <a:p>
            <a:pPr marL="0" lvl="0" indent="0" algn="l" rtl="0">
              <a:spcBef>
                <a:spcPts val="0"/>
              </a:spcBef>
              <a:spcAft>
                <a:spcPts val="0"/>
              </a:spcAft>
              <a:buNone/>
            </a:pPr>
            <a:r>
              <a:rPr lang="en-GB"/>
              <a:t>The microcomputer Raspberry Pi uses Linux</a:t>
            </a:r>
            <a:endParaRPr/>
          </a:p>
          <a:p>
            <a:pPr marL="0" lvl="0" indent="0" algn="l" rtl="0">
              <a:spcBef>
                <a:spcPts val="0"/>
              </a:spcBef>
              <a:spcAft>
                <a:spcPts val="0"/>
              </a:spcAft>
              <a:buNone/>
            </a:pPr>
            <a:r>
              <a:rPr lang="en-GB"/>
              <a:t>Both of these are common</a:t>
            </a:r>
            <a:endParaRPr/>
          </a:p>
          <a:p>
            <a:pPr marL="0" lvl="0" indent="0" algn="l" rtl="0">
              <a:spcBef>
                <a:spcPts val="0"/>
              </a:spcBef>
              <a:spcAft>
                <a:spcPts val="0"/>
              </a:spcAft>
              <a:buNone/>
            </a:pPr>
            <a:r>
              <a:rPr lang="en-GB"/>
              <a:t>The API for the tide times will be Admiralty Tidal API.</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2d26b344b1d_0_1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 name="Google Shape;209;g2d26b344b1d_0_1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There are 3 different job roles for the implementation of this system Software engineers, UI designers, and Hardware Engineers</a:t>
            </a:r>
            <a:endParaRPr/>
          </a:p>
          <a:p>
            <a:pPr marL="0" lvl="0" indent="0" algn="l" rtl="0">
              <a:spcBef>
                <a:spcPts val="0"/>
              </a:spcBef>
              <a:spcAft>
                <a:spcPts val="0"/>
              </a:spcAft>
              <a:buNone/>
            </a:pPr>
            <a:r>
              <a:rPr lang="en-GB"/>
              <a:t>Software engineer - Must know Python and understand Artificial Intelligence to work with SeamlessM4T. To work on the Microcomputer they must be familiar working with Linux Systems. To integrate the Tidal API they must understand how to integrate APIs</a:t>
            </a:r>
            <a:endParaRPr/>
          </a:p>
          <a:p>
            <a:pPr marL="0" lvl="0" indent="0" algn="l" rtl="0">
              <a:spcBef>
                <a:spcPts val="0"/>
              </a:spcBef>
              <a:spcAft>
                <a:spcPts val="0"/>
              </a:spcAft>
              <a:buNone/>
            </a:pPr>
            <a:r>
              <a:rPr lang="en-GB"/>
              <a:t>UI designer - They must be capable at making the UI compatible and readable in any language - primarily targeting English, Welsh and Chinese. They must be capable at making the UI readable both up close and at 10m</a:t>
            </a:r>
            <a:endParaRPr/>
          </a:p>
          <a:p>
            <a:pPr marL="0" lvl="0" indent="0" algn="l" rtl="0">
              <a:spcBef>
                <a:spcPts val="0"/>
              </a:spcBef>
              <a:spcAft>
                <a:spcPts val="0"/>
              </a:spcAft>
              <a:buNone/>
            </a:pPr>
            <a:r>
              <a:rPr lang="en-GB"/>
              <a:t>Hardware engineers - They must be able to design the physical structure, Designing and connecting the different devices together. Manufacturing the end product and assemble and install it.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2da23e04cce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2da23e04cce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2da23e04cce_0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g2da23e04cce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000">
                <a:solidFill>
                  <a:schemeClr val="dk1"/>
                </a:solidFill>
              </a:rPr>
              <a:t>Talk about all of the costs individually</a:t>
            </a:r>
            <a:endParaRPr sz="1000">
              <a:solidFill>
                <a:schemeClr val="dk1"/>
              </a:solidFill>
            </a:endParaRPr>
          </a:p>
          <a:p>
            <a:pPr marL="0" lvl="0" indent="0" algn="l" rtl="0">
              <a:spcBef>
                <a:spcPts val="0"/>
              </a:spcBef>
              <a:spcAft>
                <a:spcPts val="0"/>
              </a:spcAft>
              <a:buNone/>
            </a:pPr>
            <a:endParaRPr sz="1000">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GB">
                <a:solidFill>
                  <a:schemeClr val="dk1"/>
                </a:solidFill>
              </a:rPr>
              <a:t>[12]Plastock, "PVC White Sheet (PVC-U)," Plastock, [Online]. Available: https://www.plastock.co.uk/collections/upvc/products/upvc-extruded-pe-filmed-1-side-white-sheet?variant=44332884852960. [Accessed 22 April 2024].</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GB">
                <a:solidFill>
                  <a:schemeClr val="dk1"/>
                </a:solidFill>
              </a:rPr>
              <a:t>[13]Metals4U, "10mm OD x 1mm wall Seamless Stainless Steel Tube 316," Metals4U, [Online]. Available: https://www.metals4u.co.uk/materials/stainless-steel/stainless-steel-tube/3019-p. [Accessed 22 April 2024].</a:t>
            </a:r>
            <a:endParaRPr>
              <a:solidFill>
                <a:schemeClr val="dk1"/>
              </a:solidFill>
            </a:endParaRPr>
          </a:p>
          <a:p>
            <a:pPr marL="0" lvl="0" indent="0" algn="l" rtl="0">
              <a:lnSpc>
                <a:spcPct val="115000"/>
              </a:lnSpc>
              <a:spcBef>
                <a:spcPts val="1200"/>
              </a:spcBef>
              <a:spcAft>
                <a:spcPts val="1200"/>
              </a:spcAft>
              <a:buClr>
                <a:schemeClr val="dk1"/>
              </a:buClr>
              <a:buSzPts val="1100"/>
              <a:buFont typeface="Arial"/>
              <a:buNone/>
            </a:pPr>
            <a:r>
              <a:rPr lang="en-GB">
                <a:solidFill>
                  <a:schemeClr val="dk1"/>
                </a:solidFill>
              </a:rPr>
              <a:t>[14]Amazon, "2 Pack Clear Plexiglass 42 x 29 cm," Amazon, [Online]. Available: https://www.amazon.co.uk/Plexiglass-Transparent-Househld-Decoration-Painting/dp/B0CFQ4BHQZ/. [Accessed 22 April 2024]</a:t>
            </a:r>
            <a:endParaRPr sz="1000">
              <a:solidFill>
                <a:schemeClr val="dk1"/>
              </a:solidFil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g2da23e04cce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 name="Google Shape;234;g2da23e04cce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a:solidFill>
                  <a:schemeClr val="dk1"/>
                </a:solidFill>
              </a:rPr>
              <a:t>[15]Indeed, "Software engineer salary in United Kingdom," Indeed, [Online]. Available: https://uk.indeed.com/career/software-engineer/salaries. [Accessed 22 April 2024].</a:t>
            </a:r>
            <a:endParaRPr>
              <a:solidFill>
                <a:schemeClr val="dk1"/>
              </a:solidFill>
            </a:endParaRPr>
          </a:p>
          <a:p>
            <a:pPr marL="0" lvl="0" indent="0" algn="l" rtl="0">
              <a:lnSpc>
                <a:spcPct val="115000"/>
              </a:lnSpc>
              <a:spcBef>
                <a:spcPts val="1200"/>
              </a:spcBef>
              <a:spcAft>
                <a:spcPts val="0"/>
              </a:spcAft>
              <a:buNone/>
            </a:pPr>
            <a:r>
              <a:rPr lang="en-GB">
                <a:solidFill>
                  <a:schemeClr val="dk1"/>
                </a:solidFill>
              </a:rPr>
              <a:t>[16]Indeed, "Hardware engineer salary in United Kingdom," Indeed, [Online]. Available: https://uk.indeed.com/career/hardware-engineer/salaries. [Accessed 22 April 2024].</a:t>
            </a:r>
            <a:endParaRPr>
              <a:solidFill>
                <a:schemeClr val="dk1"/>
              </a:solidFill>
            </a:endParaRPr>
          </a:p>
          <a:p>
            <a:pPr marL="0" lvl="0" indent="0" algn="l" rtl="0">
              <a:spcBef>
                <a:spcPts val="1200"/>
              </a:spcBef>
              <a:spcAft>
                <a:spcPts val="0"/>
              </a:spcAft>
              <a:buClr>
                <a:schemeClr val="dk1"/>
              </a:buClr>
              <a:buSzPts val="1100"/>
              <a:buFont typeface="Arial"/>
              <a:buNone/>
            </a:pPr>
            <a:r>
              <a:rPr lang="en-GB">
                <a:solidFill>
                  <a:schemeClr val="dk1"/>
                </a:solidFill>
              </a:rPr>
              <a:t>[17]</a:t>
            </a:r>
            <a:r>
              <a:rPr lang="en-GB" sz="1400" u="sng">
                <a:solidFill>
                  <a:schemeClr val="hlink"/>
                </a:solidFill>
                <a:hlinkClick r:id="rId3"/>
              </a:rPr>
              <a:t>https://uk.talent.com/salary?job=ui+designer</a:t>
            </a:r>
            <a:endParaRPr sz="1400">
              <a:solidFill>
                <a:srgbClr val="595959"/>
              </a:solidFill>
            </a:endParaRPr>
          </a:p>
          <a:p>
            <a:pPr marL="0" lvl="0" indent="0" algn="l" rtl="0">
              <a:spcBef>
                <a:spcPts val="0"/>
              </a:spcBef>
              <a:spcAft>
                <a:spcPts val="0"/>
              </a:spcAft>
              <a:buClr>
                <a:schemeClr val="dk1"/>
              </a:buClr>
              <a:buSzPts val="1100"/>
              <a:buFont typeface="Arial"/>
              <a:buNone/>
            </a:pPr>
            <a:endParaRPr sz="1400">
              <a:solidFill>
                <a:srgbClr val="595959"/>
              </a:solidFill>
            </a:endParaRPr>
          </a:p>
          <a:p>
            <a:pPr marL="0" lvl="0" indent="0" algn="l" rtl="0">
              <a:spcBef>
                <a:spcPts val="0"/>
              </a:spcBef>
              <a:spcAft>
                <a:spcPts val="0"/>
              </a:spcAft>
              <a:buClr>
                <a:schemeClr val="dk1"/>
              </a:buClr>
              <a:buSzPts val="1100"/>
              <a:buFont typeface="Arial"/>
              <a:buNone/>
            </a:pPr>
            <a:endParaRPr sz="1400">
              <a:solidFill>
                <a:srgbClr val="595959"/>
              </a:solidFill>
            </a:endParaRPr>
          </a:p>
          <a:p>
            <a:pPr marL="0" lvl="0" indent="0" algn="l" rtl="0">
              <a:spcBef>
                <a:spcPts val="0"/>
              </a:spcBef>
              <a:spcAft>
                <a:spcPts val="0"/>
              </a:spcAft>
              <a:buClr>
                <a:schemeClr val="dk1"/>
              </a:buClr>
              <a:buSzPts val="1100"/>
              <a:buFont typeface="Arial"/>
              <a:buNone/>
            </a:pPr>
            <a:r>
              <a:rPr lang="en-GB" sz="1400">
                <a:solidFill>
                  <a:srgbClr val="595959"/>
                </a:solidFill>
              </a:rPr>
              <a:t>Talk about where got from</a:t>
            </a:r>
            <a:endParaRPr sz="1400">
              <a:solidFill>
                <a:srgbClr val="595959"/>
              </a:solidFil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g2dad9887379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 name="Google Shape;242;g2dad9887379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Clr>
                <a:schemeClr val="dk1"/>
              </a:buClr>
              <a:buSzPts val="1100"/>
              <a:buFont typeface="Arial"/>
              <a:buNone/>
            </a:pPr>
            <a:r>
              <a:rPr lang="en-GB">
                <a:solidFill>
                  <a:schemeClr val="dk1"/>
                </a:solidFill>
              </a:rPr>
              <a:t>[3] Admiralty Maritime Data Solutions, "Tidal API - Premium," Admiralty Maritime Data Solutions, [Online]. Available: https://developer.admiralty.co.uk/product#product=tidal-api-premium. [Accessed 22 April 2024].</a:t>
            </a:r>
            <a:endParaRPr sz="1400">
              <a:solidFill>
                <a:srgbClr val="595959"/>
              </a:solidFill>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g2da23e04cce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0" name="Google Shape;250;g2da23e04cce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This brings our total cost to over £25,000</a:t>
            </a:r>
            <a:endParaRPr/>
          </a:p>
          <a:p>
            <a:pPr marL="0" lvl="0" indent="0" algn="l" rtl="0">
              <a:spcBef>
                <a:spcPts val="0"/>
              </a:spcBef>
              <a:spcAft>
                <a:spcPts val="0"/>
              </a:spcAft>
              <a:buNone/>
            </a:pPr>
            <a:endParaRPr/>
          </a:p>
          <a:p>
            <a:pPr marL="0" lvl="0" indent="0" algn="l" rtl="0">
              <a:spcBef>
                <a:spcPts val="0"/>
              </a:spcBef>
              <a:spcAft>
                <a:spcPts val="0"/>
              </a:spcAft>
              <a:buNone/>
            </a:pPr>
            <a:r>
              <a:rPr lang="en-GB"/>
              <a:t>Additional costs</a:t>
            </a:r>
            <a:endParaRPr/>
          </a:p>
          <a:p>
            <a:pPr marL="457200" lvl="0" indent="-298450" algn="l" rtl="0">
              <a:spcBef>
                <a:spcPts val="0"/>
              </a:spcBef>
              <a:spcAft>
                <a:spcPts val="0"/>
              </a:spcAft>
              <a:buSzPts val="1100"/>
              <a:buChar char="●"/>
            </a:pPr>
            <a:r>
              <a:rPr lang="en-GB"/>
              <a:t>Manufacturing</a:t>
            </a:r>
            <a:endParaRPr/>
          </a:p>
          <a:p>
            <a:pPr marL="457200" lvl="0" indent="-298450" algn="l" rtl="0">
              <a:spcBef>
                <a:spcPts val="0"/>
              </a:spcBef>
              <a:spcAft>
                <a:spcPts val="0"/>
              </a:spcAft>
              <a:buSzPts val="1100"/>
              <a:buChar char="●"/>
            </a:pPr>
            <a:r>
              <a:rPr lang="en-GB"/>
              <a:t>Installation</a:t>
            </a:r>
            <a:endParaRPr/>
          </a:p>
          <a:p>
            <a:pPr marL="0" lvl="0" indent="0" algn="l" rtl="0">
              <a:spcBef>
                <a:spcPts val="0"/>
              </a:spcBef>
              <a:spcAft>
                <a:spcPts val="0"/>
              </a:spcAft>
              <a:buNone/>
            </a:pPr>
            <a:endParaRPr/>
          </a:p>
          <a:p>
            <a:pPr marL="0" lvl="0" indent="0" algn="l" rtl="0">
              <a:spcBef>
                <a:spcPts val="0"/>
              </a:spcBef>
              <a:spcAft>
                <a:spcPts val="0"/>
              </a:spcAft>
              <a:buNone/>
            </a:pPr>
            <a:r>
              <a:rPr lang="en-GB"/>
              <a:t>Would require contacting</a:t>
            </a:r>
            <a:endParaRPr/>
          </a:p>
          <a:p>
            <a:pPr marL="457200" lvl="0" indent="-298450" algn="l" rtl="0">
              <a:spcBef>
                <a:spcPts val="0"/>
              </a:spcBef>
              <a:spcAft>
                <a:spcPts val="0"/>
              </a:spcAft>
              <a:buSzPts val="1100"/>
              <a:buChar char="●"/>
            </a:pPr>
            <a:r>
              <a:rPr lang="en-GB"/>
              <a:t>Builders</a:t>
            </a:r>
            <a:endParaRPr/>
          </a:p>
          <a:p>
            <a:pPr marL="457200" lvl="0" indent="-298450" algn="l" rtl="0">
              <a:spcBef>
                <a:spcPts val="0"/>
              </a:spcBef>
              <a:spcAft>
                <a:spcPts val="0"/>
              </a:spcAft>
              <a:buSzPts val="1100"/>
              <a:buChar char="●"/>
            </a:pPr>
            <a:r>
              <a:rPr lang="en-GB"/>
              <a:t>Manufacturers</a:t>
            </a:r>
            <a:endParaRPr/>
          </a:p>
          <a:p>
            <a:pPr marL="457200" lvl="0" indent="-298450" algn="l" rtl="0">
              <a:spcBef>
                <a:spcPts val="0"/>
              </a:spcBef>
              <a:spcAft>
                <a:spcPts val="0"/>
              </a:spcAft>
              <a:buSzPts val="1100"/>
              <a:buChar char="●"/>
            </a:pPr>
            <a:r>
              <a:rPr lang="en-GB"/>
              <a:t>etc. </a:t>
            </a:r>
            <a:endParaRPr/>
          </a:p>
          <a:p>
            <a:pPr marL="0" lvl="0" indent="0" algn="l" rtl="0">
              <a:spcBef>
                <a:spcPts val="0"/>
              </a:spcBef>
              <a:spcAft>
                <a:spcPts val="0"/>
              </a:spcAft>
              <a:buNone/>
            </a:pPr>
            <a:endParaRPr/>
          </a:p>
          <a:p>
            <a:pPr marL="0" lvl="0" indent="0" algn="l" rtl="0">
              <a:spcBef>
                <a:spcPts val="0"/>
              </a:spcBef>
              <a:spcAft>
                <a:spcPts val="0"/>
              </a:spcAft>
              <a:buNone/>
            </a:pPr>
            <a:r>
              <a:rPr lang="en-GB"/>
              <a:t>Which we’ve not currently had time to do, but would of course have</a:t>
            </a:r>
            <a:endParaRPr/>
          </a:p>
          <a:p>
            <a:pPr marL="457200" lvl="0" indent="-298450" algn="l" rtl="0">
              <a:spcBef>
                <a:spcPts val="0"/>
              </a:spcBef>
              <a:spcAft>
                <a:spcPts val="0"/>
              </a:spcAft>
              <a:buSzPts val="1100"/>
              <a:buChar char="●"/>
            </a:pPr>
            <a:r>
              <a:rPr lang="en-GB"/>
              <a:t>Should the project be greenlit</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g2d2683ba348_0_2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7" name="Google Shape;257;g2d2683ba348_0_2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a:t>Main technical skills needed</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g2da4b8e207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4" name="Google Shape;264;g2da4b8e207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g2dab19c45d7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6" name="Google Shape;276;g2dab19c45d7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g2dab19c45d7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4" name="Google Shape;284;g2dab19c45d7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Clr>
                <a:schemeClr val="dk1"/>
              </a:buClr>
              <a:buSzPts val="1100"/>
              <a:buChar char="●"/>
            </a:pPr>
            <a:r>
              <a:rPr lang="en-GB">
                <a:solidFill>
                  <a:schemeClr val="dk1"/>
                </a:solidFill>
              </a:rPr>
              <a:t>Deployment through most of July (estimate a month)</a:t>
            </a:r>
            <a:endParaRPr>
              <a:solidFill>
                <a:schemeClr val="dk1"/>
              </a:solidFill>
            </a:endParaRPr>
          </a:p>
          <a:p>
            <a:pPr marL="914400" lvl="1" indent="-298450" algn="l" rtl="0">
              <a:spcBef>
                <a:spcPts val="0"/>
              </a:spcBef>
              <a:spcAft>
                <a:spcPts val="0"/>
              </a:spcAft>
              <a:buClr>
                <a:schemeClr val="dk1"/>
              </a:buClr>
              <a:buSzPts val="1100"/>
              <a:buChar char="○"/>
            </a:pPr>
            <a:r>
              <a:rPr lang="en-GB">
                <a:solidFill>
                  <a:schemeClr val="dk1"/>
                </a:solidFill>
              </a:rPr>
              <a:t>Display software</a:t>
            </a:r>
            <a:endParaRPr>
              <a:solidFill>
                <a:schemeClr val="dk1"/>
              </a:solidFill>
            </a:endParaRPr>
          </a:p>
          <a:p>
            <a:pPr marL="914400" lvl="1" indent="-298450" algn="l" rtl="0">
              <a:spcBef>
                <a:spcPts val="0"/>
              </a:spcBef>
              <a:spcAft>
                <a:spcPts val="0"/>
              </a:spcAft>
              <a:buClr>
                <a:schemeClr val="dk1"/>
              </a:buClr>
              <a:buSzPts val="1100"/>
              <a:buChar char="○"/>
            </a:pPr>
            <a:r>
              <a:rPr lang="en-GB">
                <a:solidFill>
                  <a:schemeClr val="dk1"/>
                </a:solidFill>
              </a:rPr>
              <a:t>UI</a:t>
            </a:r>
            <a:endParaRPr>
              <a:solidFill>
                <a:schemeClr val="dk1"/>
              </a:solidFill>
            </a:endParaRPr>
          </a:p>
          <a:p>
            <a:pPr marL="914400" lvl="1" indent="-298450" algn="l" rtl="0">
              <a:spcBef>
                <a:spcPts val="0"/>
              </a:spcBef>
              <a:spcAft>
                <a:spcPts val="0"/>
              </a:spcAft>
              <a:buClr>
                <a:schemeClr val="dk1"/>
              </a:buClr>
              <a:buSzPts val="1100"/>
              <a:buChar char="○"/>
            </a:pPr>
            <a:r>
              <a:rPr lang="en-GB">
                <a:solidFill>
                  <a:schemeClr val="dk1"/>
                </a:solidFill>
              </a:rPr>
              <a:t>Hardware</a:t>
            </a:r>
            <a:endParaRPr>
              <a:solidFill>
                <a:schemeClr val="dk1"/>
              </a:solidFill>
            </a:endParaRPr>
          </a:p>
          <a:p>
            <a:pPr marL="914400" lvl="1" indent="-298450" algn="l" rtl="0">
              <a:spcBef>
                <a:spcPts val="0"/>
              </a:spcBef>
              <a:spcAft>
                <a:spcPts val="0"/>
              </a:spcAft>
              <a:buClr>
                <a:schemeClr val="dk1"/>
              </a:buClr>
              <a:buSzPts val="1100"/>
              <a:buChar char="○"/>
            </a:pPr>
            <a:r>
              <a:rPr lang="en-GB">
                <a:solidFill>
                  <a:schemeClr val="dk1"/>
                </a:solidFill>
              </a:rPr>
              <a:t>AI software</a:t>
            </a:r>
            <a:endParaRPr>
              <a:solidFill>
                <a:schemeClr val="dk1"/>
              </a:solidFill>
            </a:endParaRPr>
          </a:p>
          <a:p>
            <a:pPr marL="0" lvl="0" indent="0" algn="l" rtl="0">
              <a:spcBef>
                <a:spcPts val="0"/>
              </a:spcBef>
              <a:spcAft>
                <a:spcPts val="0"/>
              </a:spcAft>
              <a:buNone/>
            </a:pPr>
            <a:endParaRPr>
              <a:solidFill>
                <a:schemeClr val="dk1"/>
              </a:solidFill>
            </a:endParaRPr>
          </a:p>
          <a:p>
            <a:pPr marL="457200" lvl="0" indent="-298450" algn="l" rtl="0">
              <a:spcBef>
                <a:spcPts val="0"/>
              </a:spcBef>
              <a:spcAft>
                <a:spcPts val="0"/>
              </a:spcAft>
              <a:buClr>
                <a:schemeClr val="dk1"/>
              </a:buClr>
              <a:buSzPts val="1100"/>
              <a:buChar char="●"/>
            </a:pPr>
            <a:r>
              <a:rPr lang="en-GB">
                <a:solidFill>
                  <a:schemeClr val="dk1"/>
                </a:solidFill>
              </a:rPr>
              <a:t>Working parallel where reasonable (scheduled)</a:t>
            </a:r>
            <a:endParaRPr>
              <a:solidFill>
                <a:schemeClr val="dk1"/>
              </a:solidFill>
            </a:endParaRPr>
          </a:p>
          <a:p>
            <a:pPr marL="914400" lvl="1" indent="-298450" algn="l" rtl="0">
              <a:spcBef>
                <a:spcPts val="0"/>
              </a:spcBef>
              <a:spcAft>
                <a:spcPts val="0"/>
              </a:spcAft>
              <a:buClr>
                <a:schemeClr val="dk1"/>
              </a:buClr>
              <a:buSzPts val="1100"/>
              <a:buChar char="○"/>
            </a:pPr>
            <a:r>
              <a:rPr lang="en-GB">
                <a:solidFill>
                  <a:schemeClr val="dk1"/>
                </a:solidFill>
              </a:rPr>
              <a:t>Display Software/UI</a:t>
            </a:r>
            <a:endParaRPr>
              <a:solidFill>
                <a:schemeClr val="dk1"/>
              </a:solidFill>
            </a:endParaRPr>
          </a:p>
          <a:p>
            <a:pPr marL="914400" lvl="1" indent="-298450" algn="l" rtl="0">
              <a:spcBef>
                <a:spcPts val="0"/>
              </a:spcBef>
              <a:spcAft>
                <a:spcPts val="0"/>
              </a:spcAft>
              <a:buClr>
                <a:schemeClr val="dk1"/>
              </a:buClr>
              <a:buSzPts val="1100"/>
              <a:buChar char="○"/>
            </a:pPr>
            <a:r>
              <a:rPr lang="en-GB">
                <a:solidFill>
                  <a:schemeClr val="dk1"/>
                </a:solidFill>
              </a:rPr>
              <a:t>AI Software/Hardware Assembly</a:t>
            </a:r>
            <a:endParaRPr>
              <a:solidFill>
                <a:schemeClr val="dk1"/>
              </a:solidFill>
            </a:endParaRPr>
          </a:p>
          <a:p>
            <a:pPr marL="914400" lvl="1" indent="-298450" algn="l" rtl="0">
              <a:spcBef>
                <a:spcPts val="0"/>
              </a:spcBef>
              <a:spcAft>
                <a:spcPts val="0"/>
              </a:spcAft>
              <a:buClr>
                <a:schemeClr val="dk1"/>
              </a:buClr>
              <a:buSzPts val="1100"/>
              <a:buChar char="○"/>
            </a:pPr>
            <a:r>
              <a:rPr lang="en-GB">
                <a:solidFill>
                  <a:schemeClr val="dk1"/>
                </a:solidFill>
              </a:rPr>
              <a:t>Ensure efficiency</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g2d2683ba348_0_2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2" name="Google Shape;292;g2d2683ba348_0_2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g2d2683ba348_0_2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 name="Google Shape;300;g2d2683ba348_0_2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Clr>
                <a:schemeClr val="dk1"/>
              </a:buClr>
              <a:buSzPts val="1100"/>
              <a:buChar char="●"/>
            </a:pPr>
            <a:r>
              <a:rPr lang="en-GB">
                <a:solidFill>
                  <a:schemeClr val="dk1"/>
                </a:solidFill>
              </a:rPr>
              <a:t>Tuesday Weekly meeting</a:t>
            </a:r>
            <a:endParaRPr>
              <a:solidFill>
                <a:schemeClr val="dk1"/>
              </a:solidFill>
            </a:endParaRPr>
          </a:p>
          <a:p>
            <a:pPr marL="914400" lvl="1" indent="-298450" algn="l" rtl="0">
              <a:spcBef>
                <a:spcPts val="0"/>
              </a:spcBef>
              <a:spcAft>
                <a:spcPts val="0"/>
              </a:spcAft>
              <a:buClr>
                <a:schemeClr val="dk1"/>
              </a:buClr>
              <a:buSzPts val="1100"/>
              <a:buChar char="○"/>
            </a:pPr>
            <a:r>
              <a:rPr lang="en-GB">
                <a:solidFill>
                  <a:schemeClr val="dk1"/>
                </a:solidFill>
              </a:rPr>
              <a:t>What doing next and what done</a:t>
            </a:r>
            <a:endParaRPr>
              <a:solidFill>
                <a:schemeClr val="dk1"/>
              </a:solidFill>
            </a:endParaRPr>
          </a:p>
          <a:p>
            <a:pPr marL="457200" lvl="0" indent="-298450" algn="l" rtl="0">
              <a:spcBef>
                <a:spcPts val="0"/>
              </a:spcBef>
              <a:spcAft>
                <a:spcPts val="0"/>
              </a:spcAft>
              <a:buClr>
                <a:schemeClr val="dk1"/>
              </a:buClr>
              <a:buSzPts val="1100"/>
              <a:buChar char="●"/>
            </a:pPr>
            <a:r>
              <a:rPr lang="en-GB">
                <a:solidFill>
                  <a:schemeClr val="dk1"/>
                </a:solidFill>
              </a:rPr>
              <a:t>Online catchups</a:t>
            </a:r>
            <a:endParaRPr>
              <a:solidFill>
                <a:schemeClr val="dk1"/>
              </a:solidFill>
            </a:endParaRPr>
          </a:p>
          <a:p>
            <a:pPr marL="457200" lvl="0" indent="-298450" algn="l" rtl="0">
              <a:spcBef>
                <a:spcPts val="0"/>
              </a:spcBef>
              <a:spcAft>
                <a:spcPts val="0"/>
              </a:spcAft>
              <a:buClr>
                <a:schemeClr val="dk1"/>
              </a:buClr>
              <a:buSzPts val="1100"/>
              <a:buChar char="●"/>
            </a:pPr>
            <a:r>
              <a:rPr lang="en-GB">
                <a:solidFill>
                  <a:schemeClr val="dk1"/>
                </a:solidFill>
              </a:rPr>
              <a:t>Gantt Chart</a:t>
            </a:r>
            <a:endParaRPr>
              <a:solidFill>
                <a:schemeClr val="dk1"/>
              </a:solidFill>
            </a:endParaRPr>
          </a:p>
          <a:p>
            <a:pPr marL="914400" lvl="1" indent="-298450" algn="l" rtl="0">
              <a:spcBef>
                <a:spcPts val="0"/>
              </a:spcBef>
              <a:spcAft>
                <a:spcPts val="0"/>
              </a:spcAft>
              <a:buClr>
                <a:schemeClr val="dk1"/>
              </a:buClr>
              <a:buSzPts val="1100"/>
              <a:buChar char="○"/>
            </a:pPr>
            <a:r>
              <a:rPr lang="en-GB">
                <a:solidFill>
                  <a:schemeClr val="dk1"/>
                </a:solidFill>
              </a:rPr>
              <a:t>Ensured work done on time</a:t>
            </a:r>
            <a:endParaRPr>
              <a:solidFill>
                <a:schemeClr val="dk1"/>
              </a:solidFill>
            </a:endParaRPr>
          </a:p>
          <a:p>
            <a:pPr marL="457200" lvl="0" indent="-298450" algn="l" rtl="0">
              <a:spcBef>
                <a:spcPts val="0"/>
              </a:spcBef>
              <a:spcAft>
                <a:spcPts val="0"/>
              </a:spcAft>
              <a:buClr>
                <a:schemeClr val="dk1"/>
              </a:buClr>
              <a:buSzPts val="1100"/>
              <a:buChar char="●"/>
            </a:pPr>
            <a:r>
              <a:rPr lang="en-GB">
                <a:solidFill>
                  <a:schemeClr val="dk1"/>
                </a:solidFill>
              </a:rPr>
              <a:t>Discord</a:t>
            </a:r>
            <a:endParaRPr>
              <a:solidFill>
                <a:schemeClr val="dk1"/>
              </a:solidFill>
            </a:endParaRPr>
          </a:p>
          <a:p>
            <a:pPr marL="457200" lvl="0" indent="-298450" algn="l" rtl="0">
              <a:spcBef>
                <a:spcPts val="0"/>
              </a:spcBef>
              <a:spcAft>
                <a:spcPts val="0"/>
              </a:spcAft>
              <a:buClr>
                <a:schemeClr val="dk1"/>
              </a:buClr>
              <a:buSzPts val="1100"/>
              <a:buChar char="●"/>
            </a:pPr>
            <a:r>
              <a:rPr lang="en-GB">
                <a:solidFill>
                  <a:schemeClr val="dk1"/>
                </a:solidFill>
              </a:rPr>
              <a:t>Google Sheets</a:t>
            </a:r>
            <a:endParaRPr>
              <a:solidFill>
                <a:schemeClr val="dk1"/>
              </a:solidFill>
            </a:endParaRPr>
          </a:p>
          <a:p>
            <a:pPr marL="457200" lvl="0" indent="-298450" algn="l" rtl="0">
              <a:spcBef>
                <a:spcPts val="0"/>
              </a:spcBef>
              <a:spcAft>
                <a:spcPts val="0"/>
              </a:spcAft>
              <a:buClr>
                <a:schemeClr val="dk1"/>
              </a:buClr>
              <a:buSzPts val="1100"/>
              <a:buChar char="●"/>
            </a:pPr>
            <a:r>
              <a:rPr lang="en-GB">
                <a:solidFill>
                  <a:schemeClr val="dk1"/>
                </a:solidFill>
              </a:rPr>
              <a:t>Google Drive</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solidFill>
                <a:schemeClr val="dk1"/>
              </a:solidFill>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2dab19c45d7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2dab19c45d7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Clr>
                <a:schemeClr val="dk1"/>
              </a:buClr>
              <a:buSzPts val="1100"/>
              <a:buChar char="●"/>
            </a:pPr>
            <a:r>
              <a:rPr lang="en-GB">
                <a:solidFill>
                  <a:schemeClr val="dk1"/>
                </a:solidFill>
              </a:rPr>
              <a:t>Trip to worms head and Burry Port on 14th February</a:t>
            </a:r>
            <a:endParaRPr>
              <a:solidFill>
                <a:schemeClr val="dk1"/>
              </a:solidFill>
            </a:endParaRPr>
          </a:p>
          <a:p>
            <a:pPr marL="914400" lvl="1" indent="-298450" algn="l" rtl="0">
              <a:spcBef>
                <a:spcPts val="0"/>
              </a:spcBef>
              <a:spcAft>
                <a:spcPts val="0"/>
              </a:spcAft>
              <a:buClr>
                <a:schemeClr val="dk1"/>
              </a:buClr>
              <a:buSzPts val="1100"/>
              <a:buChar char="○"/>
            </a:pPr>
            <a:r>
              <a:rPr lang="en-GB">
                <a:solidFill>
                  <a:schemeClr val="dk1"/>
                </a:solidFill>
              </a:rPr>
              <a:t>See what currently there</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457200" lvl="0" indent="-298450" algn="l" rtl="0">
              <a:spcBef>
                <a:spcPts val="0"/>
              </a:spcBef>
              <a:spcAft>
                <a:spcPts val="0"/>
              </a:spcAft>
              <a:buClr>
                <a:schemeClr val="dk1"/>
              </a:buClr>
              <a:buSzPts val="1100"/>
              <a:buChar char="●"/>
            </a:pPr>
            <a:r>
              <a:rPr lang="en-GB">
                <a:solidFill>
                  <a:schemeClr val="dk1"/>
                </a:solidFill>
              </a:rPr>
              <a:t>2 day before deadline</a:t>
            </a:r>
            <a:endParaRPr>
              <a:solidFill>
                <a:schemeClr val="dk1"/>
              </a:solidFill>
            </a:endParaRPr>
          </a:p>
          <a:p>
            <a:pPr marL="914400" lvl="1" indent="-298450" algn="l" rtl="0">
              <a:spcBef>
                <a:spcPts val="0"/>
              </a:spcBef>
              <a:spcAft>
                <a:spcPts val="0"/>
              </a:spcAft>
              <a:buClr>
                <a:schemeClr val="dk1"/>
              </a:buClr>
              <a:buSzPts val="1100"/>
              <a:buChar char="○"/>
            </a:pPr>
            <a:r>
              <a:rPr lang="en-GB">
                <a:solidFill>
                  <a:schemeClr val="dk1"/>
                </a:solidFill>
              </a:rPr>
              <a:t>Allows for time to fix</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457200" lvl="0" indent="-298450" algn="l" rtl="0">
              <a:spcBef>
                <a:spcPts val="0"/>
              </a:spcBef>
              <a:spcAft>
                <a:spcPts val="0"/>
              </a:spcAft>
              <a:buClr>
                <a:schemeClr val="dk1"/>
              </a:buClr>
              <a:buSzPts val="1100"/>
              <a:buChar char="●"/>
            </a:pPr>
            <a:r>
              <a:rPr lang="en-GB">
                <a:solidFill>
                  <a:schemeClr val="dk1"/>
                </a:solidFill>
              </a:rPr>
              <a:t>Final meeting wednesday </a:t>
            </a:r>
            <a:endParaRPr>
              <a:solidFill>
                <a:schemeClr val="dk1"/>
              </a:solidFill>
            </a:endParaRPr>
          </a:p>
          <a:p>
            <a:pPr marL="914400" lvl="1" indent="-298450" algn="l" rtl="0">
              <a:spcBef>
                <a:spcPts val="0"/>
              </a:spcBef>
              <a:spcAft>
                <a:spcPts val="0"/>
              </a:spcAft>
              <a:buClr>
                <a:schemeClr val="dk1"/>
              </a:buClr>
              <a:buSzPts val="1100"/>
              <a:buChar char="○"/>
            </a:pPr>
            <a:r>
              <a:rPr lang="en-GB">
                <a:solidFill>
                  <a:schemeClr val="dk1"/>
                </a:solidFill>
              </a:rPr>
              <a:t>To go over this presentation</a:t>
            </a:r>
            <a:endParaRPr>
              <a:solidFill>
                <a:schemeClr val="dk1"/>
              </a:solidFill>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g2d2683ba348_0_2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5" name="Google Shape;315;g2d2683ba348_0_2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
        <p:cNvGrpSpPr/>
        <p:nvPr/>
      </p:nvGrpSpPr>
      <p:grpSpPr>
        <a:xfrm>
          <a:off x="0" y="0"/>
          <a:ext cx="0" cy="0"/>
          <a:chOff x="0" y="0"/>
          <a:chExt cx="0" cy="0"/>
        </a:xfrm>
      </p:grpSpPr>
      <p:sp>
        <p:nvSpPr>
          <p:cNvPr id="321" name="Google Shape;321;g2da4b8e0993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2" name="Google Shape;322;g2da4b8e0993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7"/>
        <p:cNvGrpSpPr/>
        <p:nvPr/>
      </p:nvGrpSpPr>
      <p:grpSpPr>
        <a:xfrm>
          <a:off x="0" y="0"/>
          <a:ext cx="0" cy="0"/>
          <a:chOff x="0" y="0"/>
          <a:chExt cx="0" cy="0"/>
        </a:xfrm>
      </p:grpSpPr>
      <p:sp>
        <p:nvSpPr>
          <p:cNvPr id="328" name="Google Shape;328;g2d9daacb032_2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9" name="Google Shape;329;g2d9daacb032_2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g2d9daacb032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 name="Google Shape;336;g2d9daacb032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Google Shape;342;g2d9daacb032_2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3" name="Google Shape;343;g2d9daacb032_2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
        <p:cNvGrpSpPr/>
        <p:nvPr/>
      </p:nvGrpSpPr>
      <p:grpSpPr>
        <a:xfrm>
          <a:off x="0" y="0"/>
          <a:ext cx="0" cy="0"/>
          <a:chOff x="0" y="0"/>
          <a:chExt cx="0" cy="0"/>
        </a:xfrm>
      </p:grpSpPr>
      <p:sp>
        <p:nvSpPr>
          <p:cNvPr id="349" name="Google Shape;349;g2d9daacb032_2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0" name="Google Shape;350;g2d9daacb032_2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g2da4b8e2079_2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2da4b8e2079_2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
        <p:cNvGrpSpPr/>
        <p:nvPr/>
      </p:nvGrpSpPr>
      <p:grpSpPr>
        <a:xfrm>
          <a:off x="0" y="0"/>
          <a:ext cx="0" cy="0"/>
          <a:chOff x="0" y="0"/>
          <a:chExt cx="0" cy="0"/>
        </a:xfrm>
      </p:grpSpPr>
      <p:sp>
        <p:nvSpPr>
          <p:cNvPr id="363" name="Google Shape;363;g2da4b8e2079_2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4" name="Google Shape;364;g2da4b8e2079_2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2dab19c45d7_1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2dab19c45d7_1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4"/>
        <p:cNvGrpSpPr/>
        <p:nvPr/>
      </p:nvGrpSpPr>
      <p:grpSpPr>
        <a:xfrm>
          <a:off x="0" y="0"/>
          <a:ext cx="0" cy="0"/>
          <a:chOff x="0" y="0"/>
          <a:chExt cx="0" cy="0"/>
        </a:xfrm>
      </p:grpSpPr>
      <p:sp>
        <p:nvSpPr>
          <p:cNvPr id="375" name="Google Shape;375;g2dab19c45d7_1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6" name="Google Shape;376;g2dab19c45d7_1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CFE2F3"/>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8.xm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2.xm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a:t>Tide aware</a:t>
            </a:r>
            <a:endParaRPr/>
          </a:p>
        </p:txBody>
      </p:sp>
      <p:sp>
        <p:nvSpPr>
          <p:cNvPr id="55" name="Google Shape;55;p13"/>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endParaRPr/>
          </a:p>
        </p:txBody>
      </p:sp>
      <p:sp>
        <p:nvSpPr>
          <p:cNvPr id="56" name="Google Shape;56;p13"/>
          <p:cNvSpPr txBox="1"/>
          <p:nvPr/>
        </p:nvSpPr>
        <p:spPr>
          <a:xfrm>
            <a:off x="8127900" y="0"/>
            <a:ext cx="1016100" cy="55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800">
                <a:solidFill>
                  <a:schemeClr val="dk2"/>
                </a:solidFill>
              </a:rPr>
              <a:t>Sophie</a:t>
            </a:r>
            <a:endParaRPr sz="1800">
              <a:solidFill>
                <a:schemeClr val="dk2"/>
              </a:solidFill>
            </a:endParaRPr>
          </a:p>
        </p:txBody>
      </p:sp>
      <p:sp>
        <p:nvSpPr>
          <p:cNvPr id="2" name="Google Shape;178;p29">
            <a:extLst>
              <a:ext uri="{FF2B5EF4-FFF2-40B4-BE49-F238E27FC236}">
                <a16:creationId xmlns:a16="http://schemas.microsoft.com/office/drawing/2014/main" id="{7299F22A-31C4-9AE6-A59C-D4A15EB714E2}"/>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C12DD89E-7A46-9723-1EF8-76CFB83E4126}"/>
              </a:ext>
            </a:extLst>
          </p:cNvPr>
          <p:cNvSpPr/>
          <p:nvPr/>
        </p:nvSpPr>
        <p:spPr>
          <a:xfrm>
            <a:off x="-1436250" y="4777150"/>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5569CF7F-4F6C-E82F-574A-657B95863C9E}"/>
              </a:ext>
            </a:extLst>
          </p:cNvPr>
          <p:cNvSpPr/>
          <p:nvPr/>
        </p:nvSpPr>
        <p:spPr>
          <a:xfrm>
            <a:off x="-1436250" y="4972262"/>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5" name="Google Shape;194;p30">
            <a:extLst>
              <a:ext uri="{FF2B5EF4-FFF2-40B4-BE49-F238E27FC236}">
                <a16:creationId xmlns:a16="http://schemas.microsoft.com/office/drawing/2014/main" id="{ABEAE6BB-FFAB-23B4-648E-2C18237966CE}"/>
              </a:ext>
            </a:extLst>
          </p:cNvPr>
          <p:cNvPicPr preferRelativeResize="0"/>
          <p:nvPr/>
        </p:nvPicPr>
        <p:blipFill>
          <a:blip r:embed="rId3">
            <a:alphaModFix/>
          </a:blip>
          <a:stretch>
            <a:fillRect/>
          </a:stretch>
        </p:blipFill>
        <p:spPr>
          <a:xfrm flipH="1">
            <a:off x="2513450" y="1186387"/>
            <a:ext cx="1296550" cy="1224075"/>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Team and responsibilities</a:t>
            </a:r>
            <a:endParaRPr/>
          </a:p>
        </p:txBody>
      </p:sp>
      <p:sp>
        <p:nvSpPr>
          <p:cNvPr id="62" name="Google Shape;62;p1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dirty="0"/>
              <a:t>James Frew				Organiser </a:t>
            </a:r>
            <a:endParaRPr dirty="0"/>
          </a:p>
          <a:p>
            <a:pPr marL="457200" lvl="0" indent="-342900" algn="l" rtl="0">
              <a:spcBef>
                <a:spcPts val="0"/>
              </a:spcBef>
              <a:spcAft>
                <a:spcPts val="0"/>
              </a:spcAft>
              <a:buSzPts val="1800"/>
              <a:buChar char="●"/>
            </a:pPr>
            <a:r>
              <a:rPr lang="en-GB" dirty="0"/>
              <a:t>Luke Morgan				Design </a:t>
            </a:r>
            <a:endParaRPr dirty="0"/>
          </a:p>
          <a:p>
            <a:pPr marL="457200" lvl="0" indent="-342900" algn="l" rtl="0">
              <a:spcBef>
                <a:spcPts val="0"/>
              </a:spcBef>
              <a:spcAft>
                <a:spcPts val="0"/>
              </a:spcAft>
              <a:buSzPts val="1800"/>
              <a:buChar char="●"/>
            </a:pPr>
            <a:r>
              <a:rPr lang="en-GB" dirty="0"/>
              <a:t>Rhys Hughes			Resources research  </a:t>
            </a:r>
            <a:endParaRPr dirty="0"/>
          </a:p>
          <a:p>
            <a:pPr marL="457200" lvl="0" indent="-342900" algn="l" rtl="0">
              <a:spcBef>
                <a:spcPts val="0"/>
              </a:spcBef>
              <a:spcAft>
                <a:spcPts val="0"/>
              </a:spcAft>
              <a:buSzPts val="1800"/>
              <a:buChar char="●"/>
            </a:pPr>
            <a:r>
              <a:rPr lang="en-GB" dirty="0"/>
              <a:t>Sophie </a:t>
            </a:r>
            <a:r>
              <a:rPr lang="en-GB" dirty="0" err="1"/>
              <a:t>Kwint</a:t>
            </a:r>
            <a:r>
              <a:rPr lang="en-GB"/>
              <a:t>-Williams			UX designer </a:t>
            </a:r>
            <a:endParaRPr dirty="0"/>
          </a:p>
          <a:p>
            <a:pPr marL="457200" lvl="0" indent="-342900" algn="l" rtl="0">
              <a:spcBef>
                <a:spcPts val="0"/>
              </a:spcBef>
              <a:spcAft>
                <a:spcPts val="0"/>
              </a:spcAft>
              <a:buSzPts val="1800"/>
              <a:buChar char="●"/>
            </a:pPr>
            <a:r>
              <a:rPr lang="en-GB" dirty="0" err="1"/>
              <a:t>Steffan</a:t>
            </a:r>
            <a:r>
              <a:rPr lang="en-GB" dirty="0"/>
              <a:t> Wilkins 			Researcher</a:t>
            </a:r>
            <a:endParaRPr dirty="0"/>
          </a:p>
        </p:txBody>
      </p:sp>
      <p:sp>
        <p:nvSpPr>
          <p:cNvPr id="63" name="Google Shape;63;p14"/>
          <p:cNvSpPr txBox="1"/>
          <p:nvPr/>
        </p:nvSpPr>
        <p:spPr>
          <a:xfrm>
            <a:off x="8199600" y="0"/>
            <a:ext cx="9444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Sophie</a:t>
            </a:r>
            <a:endParaRPr/>
          </a:p>
        </p:txBody>
      </p:sp>
      <p:sp>
        <p:nvSpPr>
          <p:cNvPr id="2" name="Google Shape;178;p29">
            <a:extLst>
              <a:ext uri="{FF2B5EF4-FFF2-40B4-BE49-F238E27FC236}">
                <a16:creationId xmlns:a16="http://schemas.microsoft.com/office/drawing/2014/main" id="{DBBE3CDF-1351-8640-1155-7690BACA362D}"/>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866ED26D-2458-B605-88F3-17F5FCBA8694}"/>
              </a:ext>
            </a:extLst>
          </p:cNvPr>
          <p:cNvSpPr/>
          <p:nvPr/>
        </p:nvSpPr>
        <p:spPr>
          <a:xfrm>
            <a:off x="-1100000" y="4446950"/>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3B3465FF-EF90-A807-19EC-9474F93DAD37}"/>
              </a:ext>
            </a:extLst>
          </p:cNvPr>
          <p:cNvSpPr/>
          <p:nvPr/>
        </p:nvSpPr>
        <p:spPr>
          <a:xfrm>
            <a:off x="-931875" y="469847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Project Overview</a:t>
            </a:r>
            <a:endParaRPr/>
          </a:p>
        </p:txBody>
      </p:sp>
      <p:sp>
        <p:nvSpPr>
          <p:cNvPr id="69" name="Google Shape;69;p15"/>
          <p:cNvSpPr txBox="1">
            <a:spLocks noGrp="1"/>
          </p:cNvSpPr>
          <p:nvPr>
            <p:ph type="body" idx="1"/>
          </p:nvPr>
        </p:nvSpPr>
        <p:spPr>
          <a:xfrm>
            <a:off x="311700" y="1152475"/>
            <a:ext cx="8520600" cy="34164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GB" sz="2300"/>
              <a:t>Multi-language Digital Sign</a:t>
            </a:r>
            <a:r>
              <a:rPr lang="en-GB" sz="2200"/>
              <a:t> </a:t>
            </a:r>
            <a:endParaRPr sz="2200"/>
          </a:p>
          <a:p>
            <a:pPr marL="0" lvl="0" indent="0" algn="ctr" rtl="0">
              <a:spcBef>
                <a:spcPts val="1200"/>
              </a:spcBef>
              <a:spcAft>
                <a:spcPts val="1200"/>
              </a:spcAft>
              <a:buNone/>
            </a:pPr>
            <a:r>
              <a:rPr lang="en-GB" sz="2000"/>
              <a:t>Which displays Worm's Head Cut-off Times</a:t>
            </a:r>
            <a:endParaRPr sz="2000"/>
          </a:p>
        </p:txBody>
      </p:sp>
      <p:sp>
        <p:nvSpPr>
          <p:cNvPr id="70" name="Google Shape;70;p15"/>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James</a:t>
            </a:r>
            <a:endParaRPr sz="1300">
              <a:solidFill>
                <a:schemeClr val="dk2"/>
              </a:solidFill>
            </a:endParaRPr>
          </a:p>
        </p:txBody>
      </p:sp>
      <p:sp>
        <p:nvSpPr>
          <p:cNvPr id="2" name="Google Shape;178;p29">
            <a:extLst>
              <a:ext uri="{FF2B5EF4-FFF2-40B4-BE49-F238E27FC236}">
                <a16:creationId xmlns:a16="http://schemas.microsoft.com/office/drawing/2014/main" id="{3F71E5D5-A0FE-4557-EE65-A02562A0D90D}"/>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8EA98C43-5476-3090-14F0-F12C63746617}"/>
              </a:ext>
            </a:extLst>
          </p:cNvPr>
          <p:cNvSpPr/>
          <p:nvPr/>
        </p:nvSpPr>
        <p:spPr>
          <a:xfrm>
            <a:off x="-1268125" y="4219962"/>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FACCDB88-7F9F-3D72-DBAE-877EFEC4082F}"/>
              </a:ext>
            </a:extLst>
          </p:cNvPr>
          <p:cNvSpPr/>
          <p:nvPr/>
        </p:nvSpPr>
        <p:spPr>
          <a:xfrm>
            <a:off x="-1268125" y="4364050"/>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2" name="Google Shape;178;p29">
            <a:extLst>
              <a:ext uri="{FF2B5EF4-FFF2-40B4-BE49-F238E27FC236}">
                <a16:creationId xmlns:a16="http://schemas.microsoft.com/office/drawing/2014/main" id="{630ADE76-C02F-445E-DC4C-9A815D224DE1}"/>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C9040585-AAAC-6459-30E0-C754599A27C6}"/>
              </a:ext>
            </a:extLst>
          </p:cNvPr>
          <p:cNvSpPr/>
          <p:nvPr/>
        </p:nvSpPr>
        <p:spPr>
          <a:xfrm>
            <a:off x="-931876" y="4013300"/>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D2CC7FC7-F0FB-AD18-8C6F-07E55C8EF843}"/>
              </a:ext>
            </a:extLst>
          </p:cNvPr>
          <p:cNvSpPr/>
          <p:nvPr/>
        </p:nvSpPr>
        <p:spPr>
          <a:xfrm>
            <a:off x="-931876" y="4247050"/>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5" name="Google Shape;75;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Purpose</a:t>
            </a:r>
            <a:endParaRPr/>
          </a:p>
        </p:txBody>
      </p:sp>
      <p:sp>
        <p:nvSpPr>
          <p:cNvPr id="76" name="Google Shape;76;p16"/>
          <p:cNvSpPr txBox="1">
            <a:spLocks noGrp="1"/>
          </p:cNvSpPr>
          <p:nvPr>
            <p:ph type="body" idx="1"/>
          </p:nvPr>
        </p:nvSpPr>
        <p:spPr>
          <a:xfrm>
            <a:off x="311700" y="1152475"/>
            <a:ext cx="3999900" cy="3416400"/>
          </a:xfrm>
          <a:prstGeom prst="rect">
            <a:avLst/>
          </a:prstGeom>
        </p:spPr>
        <p:txBody>
          <a:bodyPr spcFirstLastPara="1" wrap="square" lIns="91425" tIns="91425" rIns="91425" bIns="91425" anchor="ctr" anchorCtr="0">
            <a:noAutofit/>
          </a:bodyPr>
          <a:lstStyle/>
          <a:p>
            <a:pPr marL="457200" lvl="0" indent="-342900" algn="l" rtl="0">
              <a:lnSpc>
                <a:spcPct val="200000"/>
              </a:lnSpc>
              <a:spcBef>
                <a:spcPts val="1200"/>
              </a:spcBef>
              <a:spcAft>
                <a:spcPts val="0"/>
              </a:spcAft>
              <a:buClr>
                <a:schemeClr val="dk1"/>
              </a:buClr>
              <a:buSzPts val="1800"/>
              <a:buChar char="●"/>
            </a:pPr>
            <a:r>
              <a:rPr lang="en-GB" sz="1800"/>
              <a:t>Increase visitor safety</a:t>
            </a:r>
            <a:endParaRPr sz="1800"/>
          </a:p>
          <a:p>
            <a:pPr marL="457200" lvl="0" indent="-342900" algn="l" rtl="0">
              <a:lnSpc>
                <a:spcPct val="200000"/>
              </a:lnSpc>
              <a:spcBef>
                <a:spcPts val="0"/>
              </a:spcBef>
              <a:spcAft>
                <a:spcPts val="0"/>
              </a:spcAft>
              <a:buClr>
                <a:schemeClr val="dk1"/>
              </a:buClr>
              <a:buSzPts val="1800"/>
              <a:buChar char="●"/>
            </a:pPr>
            <a:r>
              <a:rPr lang="en-GB" sz="1800"/>
              <a:t>More tourist friendly</a:t>
            </a:r>
            <a:endParaRPr sz="1800"/>
          </a:p>
          <a:p>
            <a:pPr marL="457200" lvl="0" indent="-342900" algn="l" rtl="0">
              <a:lnSpc>
                <a:spcPct val="200000"/>
              </a:lnSpc>
              <a:spcBef>
                <a:spcPts val="0"/>
              </a:spcBef>
              <a:spcAft>
                <a:spcPts val="0"/>
              </a:spcAft>
              <a:buClr>
                <a:schemeClr val="dk1"/>
              </a:buClr>
              <a:buSzPts val="1800"/>
              <a:buChar char="●"/>
            </a:pPr>
            <a:r>
              <a:rPr lang="en-GB" sz="1800"/>
              <a:t>Save RNLI time/resources</a:t>
            </a:r>
            <a:endParaRPr sz="1800"/>
          </a:p>
        </p:txBody>
      </p:sp>
      <p:sp>
        <p:nvSpPr>
          <p:cNvPr id="77" name="Google Shape;77;p16"/>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p>
            <a:pPr marL="0" lvl="0" indent="0" algn="l" rtl="0">
              <a:lnSpc>
                <a:spcPct val="200000"/>
              </a:lnSpc>
              <a:spcBef>
                <a:spcPts val="1200"/>
              </a:spcBef>
              <a:spcAft>
                <a:spcPts val="0"/>
              </a:spcAft>
              <a:buNone/>
            </a:pPr>
            <a:endParaRPr sz="1800"/>
          </a:p>
          <a:p>
            <a:pPr marL="0" lvl="0" indent="0" algn="l" rtl="0">
              <a:lnSpc>
                <a:spcPct val="200000"/>
              </a:lnSpc>
              <a:spcBef>
                <a:spcPts val="1200"/>
              </a:spcBef>
              <a:spcAft>
                <a:spcPts val="1200"/>
              </a:spcAft>
              <a:buNone/>
            </a:pPr>
            <a:endParaRPr sz="1800"/>
          </a:p>
        </p:txBody>
      </p:sp>
      <p:sp>
        <p:nvSpPr>
          <p:cNvPr id="78" name="Google Shape;78;p16"/>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James</a:t>
            </a:r>
            <a:endParaRPr sz="1300">
              <a:solidFill>
                <a:schemeClr val="dk2"/>
              </a:solidFill>
            </a:endParaRPr>
          </a:p>
        </p:txBody>
      </p:sp>
      <p:pic>
        <p:nvPicPr>
          <p:cNvPr id="79" name="Google Shape;79;p16"/>
          <p:cNvPicPr preferRelativeResize="0"/>
          <p:nvPr/>
        </p:nvPicPr>
        <p:blipFill>
          <a:blip r:embed="rId3">
            <a:alphaModFix/>
          </a:blip>
          <a:stretch>
            <a:fillRect/>
          </a:stretch>
        </p:blipFill>
        <p:spPr>
          <a:xfrm>
            <a:off x="5485800" y="550262"/>
            <a:ext cx="3032225" cy="4042977"/>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Features</a:t>
            </a:r>
            <a:endParaRPr/>
          </a:p>
        </p:txBody>
      </p:sp>
      <p:sp>
        <p:nvSpPr>
          <p:cNvPr id="85" name="Google Shape;85;p17"/>
          <p:cNvSpPr txBox="1">
            <a:spLocks noGrp="1"/>
          </p:cNvSpPr>
          <p:nvPr>
            <p:ph type="body" idx="1"/>
          </p:nvPr>
        </p:nvSpPr>
        <p:spPr>
          <a:xfrm>
            <a:off x="311700" y="1152475"/>
            <a:ext cx="3999900" cy="3416400"/>
          </a:xfrm>
          <a:prstGeom prst="rect">
            <a:avLst/>
          </a:prstGeom>
        </p:spPr>
        <p:txBody>
          <a:bodyPr spcFirstLastPara="1" wrap="square" lIns="91425" tIns="91425" rIns="91425" bIns="91425" anchor="ctr" anchorCtr="0">
            <a:noAutofit/>
          </a:bodyPr>
          <a:lstStyle/>
          <a:p>
            <a:pPr marL="457200" lvl="0" indent="-342900" algn="l" rtl="0">
              <a:lnSpc>
                <a:spcPct val="200000"/>
              </a:lnSpc>
              <a:spcBef>
                <a:spcPts val="1200"/>
              </a:spcBef>
              <a:spcAft>
                <a:spcPts val="0"/>
              </a:spcAft>
              <a:buClr>
                <a:schemeClr val="dk1"/>
              </a:buClr>
              <a:buSzPts val="1800"/>
              <a:buChar char="●"/>
            </a:pPr>
            <a:r>
              <a:rPr lang="en-GB" sz="1800"/>
              <a:t>Multi-Language support</a:t>
            </a:r>
            <a:endParaRPr sz="1800"/>
          </a:p>
          <a:p>
            <a:pPr marL="457200" lvl="0" indent="-342900" algn="l" rtl="0">
              <a:lnSpc>
                <a:spcPct val="200000"/>
              </a:lnSpc>
              <a:spcBef>
                <a:spcPts val="0"/>
              </a:spcBef>
              <a:spcAft>
                <a:spcPts val="0"/>
              </a:spcAft>
              <a:buClr>
                <a:schemeClr val="dk1"/>
              </a:buClr>
              <a:buSzPts val="1800"/>
              <a:buChar char="●"/>
            </a:pPr>
            <a:r>
              <a:rPr lang="en-GB" sz="1800"/>
              <a:t>Solar-powered</a:t>
            </a:r>
            <a:endParaRPr sz="1800"/>
          </a:p>
          <a:p>
            <a:pPr marL="457200" lvl="0" indent="-342900" algn="l" rtl="0">
              <a:lnSpc>
                <a:spcPct val="200000"/>
              </a:lnSpc>
              <a:spcBef>
                <a:spcPts val="0"/>
              </a:spcBef>
              <a:spcAft>
                <a:spcPts val="0"/>
              </a:spcAft>
              <a:buClr>
                <a:schemeClr val="dk1"/>
              </a:buClr>
              <a:buSzPts val="1800"/>
              <a:buChar char="●"/>
            </a:pPr>
            <a:r>
              <a:rPr lang="en-GB" sz="1800"/>
              <a:t>Durable</a:t>
            </a:r>
            <a:endParaRPr sz="1800"/>
          </a:p>
          <a:p>
            <a:pPr marL="457200" lvl="0" indent="-342900" algn="l" rtl="0">
              <a:lnSpc>
                <a:spcPct val="200000"/>
              </a:lnSpc>
              <a:spcBef>
                <a:spcPts val="0"/>
              </a:spcBef>
              <a:spcAft>
                <a:spcPts val="0"/>
              </a:spcAft>
              <a:buClr>
                <a:schemeClr val="dk1"/>
              </a:buClr>
              <a:buSzPts val="1800"/>
              <a:buChar char="●"/>
            </a:pPr>
            <a:r>
              <a:rPr lang="en-GB" sz="1800"/>
              <a:t>User friendly</a:t>
            </a:r>
            <a:endParaRPr sz="1800"/>
          </a:p>
        </p:txBody>
      </p:sp>
      <p:sp>
        <p:nvSpPr>
          <p:cNvPr id="86" name="Google Shape;86;p17"/>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p>
            <a:pPr marL="0" lvl="0" indent="0" algn="l" rtl="0">
              <a:lnSpc>
                <a:spcPct val="200000"/>
              </a:lnSpc>
              <a:spcBef>
                <a:spcPts val="1200"/>
              </a:spcBef>
              <a:spcAft>
                <a:spcPts val="0"/>
              </a:spcAft>
              <a:buNone/>
            </a:pPr>
            <a:endParaRPr sz="1800"/>
          </a:p>
          <a:p>
            <a:pPr marL="0" lvl="0" indent="0" algn="l" rtl="0">
              <a:lnSpc>
                <a:spcPct val="200000"/>
              </a:lnSpc>
              <a:spcBef>
                <a:spcPts val="1200"/>
              </a:spcBef>
              <a:spcAft>
                <a:spcPts val="1200"/>
              </a:spcAft>
              <a:buNone/>
            </a:pPr>
            <a:endParaRPr sz="1800"/>
          </a:p>
        </p:txBody>
      </p:sp>
      <p:sp>
        <p:nvSpPr>
          <p:cNvPr id="87" name="Google Shape;87;p17"/>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James</a:t>
            </a:r>
            <a:endParaRPr sz="1300">
              <a:solidFill>
                <a:schemeClr val="dk2"/>
              </a:solidFill>
            </a:endParaRPr>
          </a:p>
        </p:txBody>
      </p:sp>
      <p:sp>
        <p:nvSpPr>
          <p:cNvPr id="2" name="Google Shape;178;p29">
            <a:extLst>
              <a:ext uri="{FF2B5EF4-FFF2-40B4-BE49-F238E27FC236}">
                <a16:creationId xmlns:a16="http://schemas.microsoft.com/office/drawing/2014/main" id="{B0661892-BAB4-CD12-E092-7D3EEC527057}"/>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3F8A9766-2269-88E2-675C-7CCEFA5F2F41}"/>
              </a:ext>
            </a:extLst>
          </p:cNvPr>
          <p:cNvSpPr/>
          <p:nvPr/>
        </p:nvSpPr>
        <p:spPr>
          <a:xfrm>
            <a:off x="-1100000" y="3875450"/>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B7CF4DA6-ED07-F2EF-AA1C-405DE8B44E3C}"/>
              </a:ext>
            </a:extLst>
          </p:cNvPr>
          <p:cNvSpPr/>
          <p:nvPr/>
        </p:nvSpPr>
        <p:spPr>
          <a:xfrm>
            <a:off x="-931875" y="412697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Content recap from presentation 1</a:t>
            </a:r>
            <a:endParaRPr/>
          </a:p>
        </p:txBody>
      </p:sp>
      <p:sp>
        <p:nvSpPr>
          <p:cNvPr id="93" name="Google Shape;93;p1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What the project is about</a:t>
            </a:r>
            <a:endParaRPr/>
          </a:p>
          <a:p>
            <a:pPr marL="457200" lvl="0" indent="-342900" algn="l" rtl="0">
              <a:spcBef>
                <a:spcPts val="0"/>
              </a:spcBef>
              <a:spcAft>
                <a:spcPts val="0"/>
              </a:spcAft>
              <a:buSzPts val="1800"/>
              <a:buChar char="●"/>
            </a:pPr>
            <a:r>
              <a:rPr lang="en-GB"/>
              <a:t>Possible setbacks</a:t>
            </a:r>
            <a:endParaRPr/>
          </a:p>
          <a:p>
            <a:pPr marL="457200" lvl="0" indent="-342900" algn="l" rtl="0">
              <a:spcBef>
                <a:spcPts val="0"/>
              </a:spcBef>
              <a:spcAft>
                <a:spcPts val="0"/>
              </a:spcAft>
              <a:buSzPts val="1800"/>
              <a:buChar char="●"/>
            </a:pPr>
            <a:r>
              <a:rPr lang="en-GB"/>
              <a:t>Evidence and cost of calls</a:t>
            </a:r>
            <a:endParaRPr/>
          </a:p>
          <a:p>
            <a:pPr marL="457200" lvl="0" indent="-342900" algn="l" rtl="0">
              <a:spcBef>
                <a:spcPts val="0"/>
              </a:spcBef>
              <a:spcAft>
                <a:spcPts val="0"/>
              </a:spcAft>
              <a:buSzPts val="1800"/>
              <a:buChar char="●"/>
            </a:pPr>
            <a:r>
              <a:rPr lang="en-GB"/>
              <a:t>Visited cutoff point in burry port &amp; worms head</a:t>
            </a:r>
            <a:endParaRPr/>
          </a:p>
          <a:p>
            <a:pPr marL="457200" lvl="0" indent="-342900" algn="l" rtl="0">
              <a:spcBef>
                <a:spcPts val="0"/>
              </a:spcBef>
              <a:spcAft>
                <a:spcPts val="0"/>
              </a:spcAft>
              <a:buSzPts val="1800"/>
              <a:buChar char="●"/>
            </a:pPr>
            <a:r>
              <a:rPr lang="en-GB"/>
              <a:t>Why this happens</a:t>
            </a:r>
            <a:endParaRPr/>
          </a:p>
          <a:p>
            <a:pPr marL="457200" lvl="0" indent="-342900" algn="l" rtl="0">
              <a:spcBef>
                <a:spcPts val="0"/>
              </a:spcBef>
              <a:spcAft>
                <a:spcPts val="0"/>
              </a:spcAft>
              <a:buSzPts val="1800"/>
              <a:buChar char="●"/>
            </a:pPr>
            <a:r>
              <a:rPr lang="en-GB"/>
              <a:t>Problems with current system and our solutions</a:t>
            </a:r>
            <a:endParaRPr/>
          </a:p>
          <a:p>
            <a:pPr marL="457200" lvl="0" indent="-342900" algn="l" rtl="0">
              <a:spcBef>
                <a:spcPts val="0"/>
              </a:spcBef>
              <a:spcAft>
                <a:spcPts val="0"/>
              </a:spcAft>
              <a:buSzPts val="1800"/>
              <a:buChar char="●"/>
            </a:pPr>
            <a:r>
              <a:rPr lang="en-GB"/>
              <a:t>What we will be researching next  </a:t>
            </a:r>
            <a:endParaRPr/>
          </a:p>
        </p:txBody>
      </p:sp>
      <p:sp>
        <p:nvSpPr>
          <p:cNvPr id="94" name="Google Shape;94;p18"/>
          <p:cNvSpPr txBox="1"/>
          <p:nvPr/>
        </p:nvSpPr>
        <p:spPr>
          <a:xfrm>
            <a:off x="8039100" y="0"/>
            <a:ext cx="11049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Sophie</a:t>
            </a:r>
            <a:endParaRPr/>
          </a:p>
        </p:txBody>
      </p:sp>
      <p:sp>
        <p:nvSpPr>
          <p:cNvPr id="5" name="Google Shape;178;p29">
            <a:extLst>
              <a:ext uri="{FF2B5EF4-FFF2-40B4-BE49-F238E27FC236}">
                <a16:creationId xmlns:a16="http://schemas.microsoft.com/office/drawing/2014/main" id="{149E0D23-1BB8-1A08-5F3C-3C8A80EC47B5}"/>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 name="Google Shape;179;p29">
            <a:extLst>
              <a:ext uri="{FF2B5EF4-FFF2-40B4-BE49-F238E27FC236}">
                <a16:creationId xmlns:a16="http://schemas.microsoft.com/office/drawing/2014/main" id="{E3D68AF4-7AF6-C5D1-B49C-447CC69560CF}"/>
              </a:ext>
            </a:extLst>
          </p:cNvPr>
          <p:cNvSpPr/>
          <p:nvPr/>
        </p:nvSpPr>
        <p:spPr>
          <a:xfrm>
            <a:off x="-1293525" y="4045950"/>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 name="Google Shape;180;p29">
            <a:extLst>
              <a:ext uri="{FF2B5EF4-FFF2-40B4-BE49-F238E27FC236}">
                <a16:creationId xmlns:a16="http://schemas.microsoft.com/office/drawing/2014/main" id="{25537BDF-51AE-93D4-B4BD-270A575E6DB0}"/>
              </a:ext>
            </a:extLst>
          </p:cNvPr>
          <p:cNvSpPr/>
          <p:nvPr/>
        </p:nvSpPr>
        <p:spPr>
          <a:xfrm>
            <a:off x="-1242725" y="4155163"/>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Content recap from presentation 2</a:t>
            </a:r>
            <a:endParaRPr/>
          </a:p>
        </p:txBody>
      </p:sp>
      <p:sp>
        <p:nvSpPr>
          <p:cNvPr id="100" name="Google Shape;100;p1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Aim and objectives</a:t>
            </a:r>
            <a:endParaRPr>
              <a:highlight>
                <a:schemeClr val="accent6"/>
              </a:highlight>
            </a:endParaRPr>
          </a:p>
          <a:p>
            <a:pPr marL="457200" lvl="0" indent="-342900" algn="l" rtl="0">
              <a:spcBef>
                <a:spcPts val="0"/>
              </a:spcBef>
              <a:spcAft>
                <a:spcPts val="0"/>
              </a:spcAft>
              <a:buSzPts val="1800"/>
              <a:buChar char="●"/>
            </a:pPr>
            <a:r>
              <a:rPr lang="en-GB"/>
              <a:t>Uniqueness of proposal</a:t>
            </a:r>
            <a:endParaRPr/>
          </a:p>
          <a:p>
            <a:pPr marL="457200" lvl="0" indent="-342900" algn="l" rtl="0">
              <a:spcBef>
                <a:spcPts val="0"/>
              </a:spcBef>
              <a:spcAft>
                <a:spcPts val="0"/>
              </a:spcAft>
              <a:buSzPts val="1800"/>
              <a:buChar char="●"/>
            </a:pPr>
            <a:r>
              <a:rPr lang="en-GB"/>
              <a:t>Project planning - how long everything will take </a:t>
            </a:r>
            <a:endParaRPr/>
          </a:p>
          <a:p>
            <a:pPr marL="457200" lvl="0" indent="-342900" algn="l" rtl="0">
              <a:spcBef>
                <a:spcPts val="0"/>
              </a:spcBef>
              <a:spcAft>
                <a:spcPts val="0"/>
              </a:spcAft>
              <a:buSzPts val="1800"/>
              <a:buChar char="●"/>
            </a:pPr>
            <a:r>
              <a:rPr lang="en-GB"/>
              <a:t>Team contributions - meetings &amp; team member rating </a:t>
            </a:r>
            <a:endParaRPr/>
          </a:p>
          <a:p>
            <a:pPr marL="457200" lvl="0" indent="-342900" algn="l" rtl="0">
              <a:spcBef>
                <a:spcPts val="0"/>
              </a:spcBef>
              <a:spcAft>
                <a:spcPts val="0"/>
              </a:spcAft>
              <a:buSzPts val="1800"/>
              <a:buChar char="●"/>
            </a:pPr>
            <a:r>
              <a:rPr lang="en-GB"/>
              <a:t>Device design </a:t>
            </a:r>
            <a:endParaRPr/>
          </a:p>
          <a:p>
            <a:pPr marL="457200" lvl="0" indent="-342900" algn="l" rtl="0">
              <a:spcBef>
                <a:spcPts val="0"/>
              </a:spcBef>
              <a:spcAft>
                <a:spcPts val="0"/>
              </a:spcAft>
              <a:buSzPts val="1800"/>
              <a:buChar char="●"/>
            </a:pPr>
            <a:r>
              <a:rPr lang="en-GB"/>
              <a:t>Hardware &amp; software required </a:t>
            </a:r>
            <a:endParaRPr/>
          </a:p>
          <a:p>
            <a:pPr marL="457200" lvl="0" indent="-342900" algn="l" rtl="0">
              <a:spcBef>
                <a:spcPts val="0"/>
              </a:spcBef>
              <a:spcAft>
                <a:spcPts val="0"/>
              </a:spcAft>
              <a:buSzPts val="1800"/>
              <a:buChar char="●"/>
            </a:pPr>
            <a:r>
              <a:rPr lang="en-GB"/>
              <a:t>Total cost </a:t>
            </a:r>
            <a:endParaRPr/>
          </a:p>
        </p:txBody>
      </p:sp>
      <p:sp>
        <p:nvSpPr>
          <p:cNvPr id="101" name="Google Shape;101;p19"/>
          <p:cNvSpPr txBox="1"/>
          <p:nvPr/>
        </p:nvSpPr>
        <p:spPr>
          <a:xfrm>
            <a:off x="8159400" y="0"/>
            <a:ext cx="9846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Sophie</a:t>
            </a:r>
            <a:endParaRPr/>
          </a:p>
        </p:txBody>
      </p:sp>
      <p:sp>
        <p:nvSpPr>
          <p:cNvPr id="6" name="Google Shape;178;p29">
            <a:extLst>
              <a:ext uri="{FF2B5EF4-FFF2-40B4-BE49-F238E27FC236}">
                <a16:creationId xmlns:a16="http://schemas.microsoft.com/office/drawing/2014/main" id="{A0553011-1437-2E3D-C635-1447A72FF1DD}"/>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 name="Google Shape;179;p29">
            <a:extLst>
              <a:ext uri="{FF2B5EF4-FFF2-40B4-BE49-F238E27FC236}">
                <a16:creationId xmlns:a16="http://schemas.microsoft.com/office/drawing/2014/main" id="{AFCBFD85-BAE5-164F-F396-5E98C439FCD7}"/>
              </a:ext>
            </a:extLst>
          </p:cNvPr>
          <p:cNvSpPr/>
          <p:nvPr/>
        </p:nvSpPr>
        <p:spPr>
          <a:xfrm>
            <a:off x="-963325" y="4188262"/>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 name="Google Shape;180;p29">
            <a:extLst>
              <a:ext uri="{FF2B5EF4-FFF2-40B4-BE49-F238E27FC236}">
                <a16:creationId xmlns:a16="http://schemas.microsoft.com/office/drawing/2014/main" id="{47E51E35-9F2B-5AE3-84D4-6A16582BEEA9}"/>
              </a:ext>
            </a:extLst>
          </p:cNvPr>
          <p:cNvSpPr/>
          <p:nvPr/>
        </p:nvSpPr>
        <p:spPr>
          <a:xfrm>
            <a:off x="-798225" y="456887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Primary Research</a:t>
            </a:r>
            <a:endParaRPr/>
          </a:p>
        </p:txBody>
      </p:sp>
      <p:sp>
        <p:nvSpPr>
          <p:cNvPr id="107" name="Google Shape;107;p2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Talked with national coastal watch</a:t>
            </a:r>
            <a:endParaRPr/>
          </a:p>
          <a:p>
            <a:pPr marL="0" lvl="0" indent="0" algn="l" rtl="0">
              <a:spcBef>
                <a:spcPts val="1200"/>
              </a:spcBef>
              <a:spcAft>
                <a:spcPts val="0"/>
              </a:spcAft>
              <a:buNone/>
            </a:pPr>
            <a:r>
              <a:rPr lang="en-GB"/>
              <a:t>People from cultures that are away from the sea aren't informed on the tides.</a:t>
            </a:r>
            <a:endParaRPr/>
          </a:p>
          <a:p>
            <a:pPr marL="0" lvl="0" indent="0" algn="l" rtl="0">
              <a:spcBef>
                <a:spcPts val="1200"/>
              </a:spcBef>
              <a:spcAft>
                <a:spcPts val="0"/>
              </a:spcAft>
              <a:buNone/>
            </a:pPr>
            <a:r>
              <a:rPr lang="en-GB"/>
              <a:t>No electrical or internet connections on site.</a:t>
            </a:r>
            <a:endParaRPr/>
          </a:p>
          <a:p>
            <a:pPr marL="0" lvl="0" indent="0" algn="l" rtl="0">
              <a:spcBef>
                <a:spcPts val="1200"/>
              </a:spcBef>
              <a:spcAft>
                <a:spcPts val="0"/>
              </a:spcAft>
              <a:buNone/>
            </a:pPr>
            <a:r>
              <a:rPr lang="en-GB"/>
              <a:t>The sign had to deal with unforeseen issues such as horses damaging the sign as they use it as a scratching post.</a:t>
            </a:r>
            <a:endParaRPr/>
          </a:p>
          <a:p>
            <a:pPr marL="0" lvl="0" indent="0" algn="l" rtl="0">
              <a:spcBef>
                <a:spcPts val="1200"/>
              </a:spcBef>
              <a:spcAft>
                <a:spcPts val="0"/>
              </a:spcAft>
              <a:buNone/>
            </a:pPr>
            <a:r>
              <a:rPr lang="en-GB"/>
              <a:t>The current sign is often ignored therefore a more obvious sign is needed.</a:t>
            </a:r>
            <a:endParaRPr/>
          </a:p>
          <a:p>
            <a:pPr marL="0" lvl="0" indent="0" algn="l" rtl="0">
              <a:spcBef>
                <a:spcPts val="1200"/>
              </a:spcBef>
              <a:spcAft>
                <a:spcPts val="1200"/>
              </a:spcAft>
              <a:buNone/>
            </a:pPr>
            <a:endParaRPr/>
          </a:p>
        </p:txBody>
      </p:sp>
      <p:sp>
        <p:nvSpPr>
          <p:cNvPr id="108" name="Google Shape;108;p20"/>
          <p:cNvSpPr txBox="1"/>
          <p:nvPr/>
        </p:nvSpPr>
        <p:spPr>
          <a:xfrm>
            <a:off x="8159400" y="0"/>
            <a:ext cx="9846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Steffan</a:t>
            </a:r>
            <a:endParaRPr/>
          </a:p>
        </p:txBody>
      </p:sp>
      <p:sp>
        <p:nvSpPr>
          <p:cNvPr id="2" name="Google Shape;178;p29">
            <a:extLst>
              <a:ext uri="{FF2B5EF4-FFF2-40B4-BE49-F238E27FC236}">
                <a16:creationId xmlns:a16="http://schemas.microsoft.com/office/drawing/2014/main" id="{D659146D-F166-E8CA-6352-9CE02B1872ED}"/>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A0F59C21-6E6E-C7F0-F8D0-9F60E42BEBA5}"/>
              </a:ext>
            </a:extLst>
          </p:cNvPr>
          <p:cNvSpPr/>
          <p:nvPr/>
        </p:nvSpPr>
        <p:spPr>
          <a:xfrm>
            <a:off x="-1433225" y="4188262"/>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3357334C-5A47-32AF-2935-529D26F6C652}"/>
              </a:ext>
            </a:extLst>
          </p:cNvPr>
          <p:cNvSpPr/>
          <p:nvPr/>
        </p:nvSpPr>
        <p:spPr>
          <a:xfrm>
            <a:off x="-1350675" y="429747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2" name="Google Shape;178;p29">
            <a:extLst>
              <a:ext uri="{FF2B5EF4-FFF2-40B4-BE49-F238E27FC236}">
                <a16:creationId xmlns:a16="http://schemas.microsoft.com/office/drawing/2014/main" id="{00FE4963-E892-1620-2B72-17F6144B8D70}"/>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C97EBD20-300A-AD6A-EC44-F63389C8DA7F}"/>
              </a:ext>
            </a:extLst>
          </p:cNvPr>
          <p:cNvSpPr/>
          <p:nvPr/>
        </p:nvSpPr>
        <p:spPr>
          <a:xfrm>
            <a:off x="-1268125" y="4398462"/>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0A0FB42A-21FF-9FEB-E8EF-A5D694AC113B}"/>
              </a:ext>
            </a:extLst>
          </p:cNvPr>
          <p:cNvSpPr/>
          <p:nvPr/>
        </p:nvSpPr>
        <p:spPr>
          <a:xfrm>
            <a:off x="-1268126" y="461607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3" name="Google Shape;113;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Why do people get stuck </a:t>
            </a:r>
            <a:endParaRPr/>
          </a:p>
        </p:txBody>
      </p:sp>
      <p:sp>
        <p:nvSpPr>
          <p:cNvPr id="114" name="Google Shape;114;p21"/>
          <p:cNvSpPr txBox="1">
            <a:spLocks noGrp="1"/>
          </p:cNvSpPr>
          <p:nvPr>
            <p:ph type="body" idx="1"/>
          </p:nvPr>
        </p:nvSpPr>
        <p:spPr>
          <a:xfrm>
            <a:off x="311700" y="11996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a:t>3 most common things heard when Rescuing someone from a cut off:</a:t>
            </a:r>
            <a:endParaRPr/>
          </a:p>
        </p:txBody>
      </p:sp>
      <p:sp>
        <p:nvSpPr>
          <p:cNvPr id="115" name="Google Shape;115;p21"/>
          <p:cNvSpPr txBox="1">
            <a:spLocks noGrp="1"/>
          </p:cNvSpPr>
          <p:nvPr>
            <p:ph type="body" idx="1"/>
          </p:nvPr>
        </p:nvSpPr>
        <p:spPr>
          <a:xfrm>
            <a:off x="151450" y="3259775"/>
            <a:ext cx="8520600" cy="1356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endParaRPr/>
          </a:p>
          <a:p>
            <a:pPr marL="457200" lvl="0" indent="-342900" algn="l" rtl="0">
              <a:spcBef>
                <a:spcPts val="1200"/>
              </a:spcBef>
              <a:spcAft>
                <a:spcPts val="0"/>
              </a:spcAft>
              <a:buSzPts val="1800"/>
              <a:buChar char="●"/>
            </a:pPr>
            <a:r>
              <a:rPr lang="en-GB"/>
              <a:t>I didn't know the tide moved that fast.[19]</a:t>
            </a:r>
            <a:endParaRPr/>
          </a:p>
          <a:p>
            <a:pPr marL="457200" lvl="0" indent="0" algn="l" rtl="0">
              <a:spcBef>
                <a:spcPts val="1200"/>
              </a:spcBef>
              <a:spcAft>
                <a:spcPts val="1200"/>
              </a:spcAft>
              <a:buNone/>
            </a:pPr>
            <a:endParaRPr/>
          </a:p>
        </p:txBody>
      </p:sp>
      <p:sp>
        <p:nvSpPr>
          <p:cNvPr id="116" name="Google Shape;116;p21"/>
          <p:cNvSpPr txBox="1">
            <a:spLocks noGrp="1"/>
          </p:cNvSpPr>
          <p:nvPr>
            <p:ph type="body" idx="1"/>
          </p:nvPr>
        </p:nvSpPr>
        <p:spPr>
          <a:xfrm>
            <a:off x="151450" y="2326175"/>
            <a:ext cx="8520600" cy="1356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endParaRPr/>
          </a:p>
          <a:p>
            <a:pPr marL="457200" lvl="0" indent="-342900" algn="l" rtl="0">
              <a:spcBef>
                <a:spcPts val="1200"/>
              </a:spcBef>
              <a:spcAft>
                <a:spcPts val="0"/>
              </a:spcAft>
              <a:buSzPts val="1800"/>
              <a:buChar char="●"/>
            </a:pPr>
            <a:r>
              <a:rPr lang="en-GB"/>
              <a:t>I didn’t know I was in danger.</a:t>
            </a:r>
            <a:endParaRPr/>
          </a:p>
          <a:p>
            <a:pPr marL="0" lvl="0" indent="0" algn="l" rtl="0">
              <a:spcBef>
                <a:spcPts val="1200"/>
              </a:spcBef>
              <a:spcAft>
                <a:spcPts val="1200"/>
              </a:spcAft>
              <a:buNone/>
            </a:pPr>
            <a:endParaRPr/>
          </a:p>
        </p:txBody>
      </p:sp>
      <p:sp>
        <p:nvSpPr>
          <p:cNvPr id="117" name="Google Shape;117;p21"/>
          <p:cNvSpPr txBox="1">
            <a:spLocks noGrp="1"/>
          </p:cNvSpPr>
          <p:nvPr>
            <p:ph type="body" idx="1"/>
          </p:nvPr>
        </p:nvSpPr>
        <p:spPr>
          <a:xfrm>
            <a:off x="151450" y="1425725"/>
            <a:ext cx="8520600" cy="15495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endParaRPr/>
          </a:p>
          <a:p>
            <a:pPr marL="457200" lvl="0" indent="-342900" algn="l" rtl="0">
              <a:spcBef>
                <a:spcPts val="1200"/>
              </a:spcBef>
              <a:spcAft>
                <a:spcPts val="0"/>
              </a:spcAft>
              <a:buSzPts val="1800"/>
              <a:buChar char="●"/>
            </a:pPr>
            <a:r>
              <a:rPr lang="en-GB"/>
              <a:t>I’m not from the area.</a:t>
            </a:r>
            <a:endParaRPr/>
          </a:p>
        </p:txBody>
      </p:sp>
      <p:sp>
        <p:nvSpPr>
          <p:cNvPr id="118" name="Google Shape;118;p21"/>
          <p:cNvSpPr txBox="1"/>
          <p:nvPr/>
        </p:nvSpPr>
        <p:spPr>
          <a:xfrm>
            <a:off x="8159400" y="0"/>
            <a:ext cx="9846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Luke</a:t>
            </a: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2" name="Google Shape;178;p29">
            <a:extLst>
              <a:ext uri="{FF2B5EF4-FFF2-40B4-BE49-F238E27FC236}">
                <a16:creationId xmlns:a16="http://schemas.microsoft.com/office/drawing/2014/main" id="{D57C497B-836B-5A5B-4231-5D25B129A932}"/>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B8C6BA86-410D-538D-285A-3B4EA09E2858}"/>
              </a:ext>
            </a:extLst>
          </p:cNvPr>
          <p:cNvSpPr/>
          <p:nvPr/>
        </p:nvSpPr>
        <p:spPr>
          <a:xfrm>
            <a:off x="-1268125" y="4489737"/>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3CFFAFBA-9202-3389-87E2-0DB6BB8110B8}"/>
              </a:ext>
            </a:extLst>
          </p:cNvPr>
          <p:cNvSpPr/>
          <p:nvPr/>
        </p:nvSpPr>
        <p:spPr>
          <a:xfrm>
            <a:off x="-1194750" y="4779450"/>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3" name="Google Shape;123;p22"/>
          <p:cNvSpPr txBox="1">
            <a:spLocks noGrp="1"/>
          </p:cNvSpPr>
          <p:nvPr>
            <p:ph type="title"/>
          </p:nvPr>
        </p:nvSpPr>
        <p:spPr>
          <a:xfrm>
            <a:off x="162275" y="314800"/>
            <a:ext cx="26532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Existing Systems</a:t>
            </a:r>
            <a:endParaRPr/>
          </a:p>
        </p:txBody>
      </p:sp>
      <p:pic>
        <p:nvPicPr>
          <p:cNvPr id="124" name="Google Shape;124;p22"/>
          <p:cNvPicPr preferRelativeResize="0"/>
          <p:nvPr/>
        </p:nvPicPr>
        <p:blipFill>
          <a:blip r:embed="rId3">
            <a:alphaModFix/>
          </a:blip>
          <a:stretch>
            <a:fillRect/>
          </a:stretch>
        </p:blipFill>
        <p:spPr>
          <a:xfrm>
            <a:off x="3005675" y="455812"/>
            <a:ext cx="5642537" cy="4231876"/>
          </a:xfrm>
          <a:prstGeom prst="rect">
            <a:avLst/>
          </a:prstGeom>
          <a:noFill/>
          <a:ln>
            <a:noFill/>
          </a:ln>
        </p:spPr>
      </p:pic>
      <p:sp>
        <p:nvSpPr>
          <p:cNvPr id="125" name="Google Shape;125;p22"/>
          <p:cNvSpPr txBox="1">
            <a:spLocks noGrp="1"/>
          </p:cNvSpPr>
          <p:nvPr>
            <p:ph type="body" idx="1"/>
          </p:nvPr>
        </p:nvSpPr>
        <p:spPr>
          <a:xfrm>
            <a:off x="-27925" y="1140600"/>
            <a:ext cx="3033600" cy="10380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Has to be Manually changed</a:t>
            </a:r>
            <a:endParaRPr/>
          </a:p>
        </p:txBody>
      </p:sp>
      <p:sp>
        <p:nvSpPr>
          <p:cNvPr id="126" name="Google Shape;126;p22"/>
          <p:cNvSpPr txBox="1">
            <a:spLocks noGrp="1"/>
          </p:cNvSpPr>
          <p:nvPr>
            <p:ph type="body" idx="1"/>
          </p:nvPr>
        </p:nvSpPr>
        <p:spPr>
          <a:xfrm>
            <a:off x="-27925" y="1940775"/>
            <a:ext cx="3033600" cy="10380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Not everyone understands the sign</a:t>
            </a:r>
            <a:endParaRPr/>
          </a:p>
        </p:txBody>
      </p:sp>
      <p:sp>
        <p:nvSpPr>
          <p:cNvPr id="127" name="Google Shape;127;p22"/>
          <p:cNvSpPr txBox="1">
            <a:spLocks noGrp="1"/>
          </p:cNvSpPr>
          <p:nvPr>
            <p:ph type="body" idx="1"/>
          </p:nvPr>
        </p:nvSpPr>
        <p:spPr>
          <a:xfrm>
            <a:off x="-27925" y="2742825"/>
            <a:ext cx="3033600" cy="10380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NCI Station isn’t open 24/7</a:t>
            </a:r>
            <a:endParaRPr/>
          </a:p>
        </p:txBody>
      </p:sp>
      <p:sp>
        <p:nvSpPr>
          <p:cNvPr id="128" name="Google Shape;128;p22"/>
          <p:cNvSpPr txBox="1">
            <a:spLocks noGrp="1"/>
          </p:cNvSpPr>
          <p:nvPr>
            <p:ph type="body" idx="1"/>
          </p:nvPr>
        </p:nvSpPr>
        <p:spPr>
          <a:xfrm>
            <a:off x="-27925" y="3508675"/>
            <a:ext cx="3033600" cy="10380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Sign doesn't stand out</a:t>
            </a:r>
            <a:endParaRPr/>
          </a:p>
        </p:txBody>
      </p:sp>
      <p:sp>
        <p:nvSpPr>
          <p:cNvPr id="129" name="Google Shape;129;p22"/>
          <p:cNvSpPr txBox="1"/>
          <p:nvPr/>
        </p:nvSpPr>
        <p:spPr>
          <a:xfrm>
            <a:off x="8159400" y="0"/>
            <a:ext cx="9846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Luke</a:t>
            </a: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2" name="Google Shape;178;p29">
            <a:extLst>
              <a:ext uri="{FF2B5EF4-FFF2-40B4-BE49-F238E27FC236}">
                <a16:creationId xmlns:a16="http://schemas.microsoft.com/office/drawing/2014/main" id="{6BAC23AF-B490-8DDD-BABC-7A22C92D7885}"/>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4" name="Google Shape;134;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Design</a:t>
            </a:r>
            <a:endParaRPr/>
          </a:p>
        </p:txBody>
      </p:sp>
      <p:pic>
        <p:nvPicPr>
          <p:cNvPr id="135" name="Google Shape;135;p23"/>
          <p:cNvPicPr preferRelativeResize="0"/>
          <p:nvPr/>
        </p:nvPicPr>
        <p:blipFill>
          <a:blip r:embed="rId3">
            <a:alphaModFix/>
          </a:blip>
          <a:stretch>
            <a:fillRect/>
          </a:stretch>
        </p:blipFill>
        <p:spPr>
          <a:xfrm>
            <a:off x="2509825" y="685800"/>
            <a:ext cx="4124325" cy="3771900"/>
          </a:xfrm>
          <a:prstGeom prst="rect">
            <a:avLst/>
          </a:prstGeom>
          <a:noFill/>
          <a:ln>
            <a:noFill/>
          </a:ln>
        </p:spPr>
      </p:pic>
      <p:sp>
        <p:nvSpPr>
          <p:cNvPr id="136" name="Google Shape;136;p23"/>
          <p:cNvSpPr txBox="1"/>
          <p:nvPr/>
        </p:nvSpPr>
        <p:spPr>
          <a:xfrm>
            <a:off x="8159400" y="0"/>
            <a:ext cx="9846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Luke</a:t>
            </a:r>
            <a:endParaRPr/>
          </a:p>
        </p:txBody>
      </p:sp>
      <p:sp>
        <p:nvSpPr>
          <p:cNvPr id="3" name="Google Shape;179;p29">
            <a:extLst>
              <a:ext uri="{FF2B5EF4-FFF2-40B4-BE49-F238E27FC236}">
                <a16:creationId xmlns:a16="http://schemas.microsoft.com/office/drawing/2014/main" id="{B30258E9-A159-45B9-F8CA-16854056C8DC}"/>
              </a:ext>
            </a:extLst>
          </p:cNvPr>
          <p:cNvSpPr/>
          <p:nvPr/>
        </p:nvSpPr>
        <p:spPr>
          <a:xfrm>
            <a:off x="-1350675" y="5034287"/>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A89B9B6F-7038-E995-6A23-CC0B33728F4F}"/>
              </a:ext>
            </a:extLst>
          </p:cNvPr>
          <p:cNvSpPr/>
          <p:nvPr/>
        </p:nvSpPr>
        <p:spPr>
          <a:xfrm>
            <a:off x="-1268125" y="5143500"/>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5" name="Google Shape;194;p30">
            <a:extLst>
              <a:ext uri="{FF2B5EF4-FFF2-40B4-BE49-F238E27FC236}">
                <a16:creationId xmlns:a16="http://schemas.microsoft.com/office/drawing/2014/main" id="{3F562620-3061-FF19-0184-B10DE53C5122}"/>
              </a:ext>
            </a:extLst>
          </p:cNvPr>
          <p:cNvPicPr preferRelativeResize="0"/>
          <p:nvPr/>
        </p:nvPicPr>
        <p:blipFill>
          <a:blip r:embed="rId4">
            <a:alphaModFix/>
          </a:blip>
          <a:stretch>
            <a:fillRect/>
          </a:stretch>
        </p:blipFill>
        <p:spPr>
          <a:xfrm flipH="1">
            <a:off x="311675" y="3909369"/>
            <a:ext cx="957000" cy="957000"/>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2" name="Google Shape;178;p29">
            <a:extLst>
              <a:ext uri="{FF2B5EF4-FFF2-40B4-BE49-F238E27FC236}">
                <a16:creationId xmlns:a16="http://schemas.microsoft.com/office/drawing/2014/main" id="{F4E21FC2-4A28-E45B-45C0-66B2C350F445}"/>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1" name="Google Shape;141;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3D model</a:t>
            </a:r>
            <a:endParaRPr/>
          </a:p>
        </p:txBody>
      </p:sp>
      <p:pic>
        <p:nvPicPr>
          <p:cNvPr id="142" name="Google Shape;142;p24"/>
          <p:cNvPicPr preferRelativeResize="0"/>
          <p:nvPr/>
        </p:nvPicPr>
        <p:blipFill>
          <a:blip r:embed="rId3">
            <a:alphaModFix/>
          </a:blip>
          <a:stretch>
            <a:fillRect/>
          </a:stretch>
        </p:blipFill>
        <p:spPr>
          <a:xfrm>
            <a:off x="3298250" y="1343974"/>
            <a:ext cx="5242776" cy="2766274"/>
          </a:xfrm>
          <a:prstGeom prst="rect">
            <a:avLst/>
          </a:prstGeom>
          <a:noFill/>
          <a:ln>
            <a:noFill/>
          </a:ln>
        </p:spPr>
      </p:pic>
      <p:sp>
        <p:nvSpPr>
          <p:cNvPr id="143" name="Google Shape;143;p24"/>
          <p:cNvSpPr txBox="1">
            <a:spLocks noGrp="1"/>
          </p:cNvSpPr>
          <p:nvPr>
            <p:ph type="body" idx="1"/>
          </p:nvPr>
        </p:nvSpPr>
        <p:spPr>
          <a:xfrm>
            <a:off x="78650" y="1546913"/>
            <a:ext cx="3033600" cy="2360400"/>
          </a:xfrm>
          <a:prstGeom prst="rect">
            <a:avLst/>
          </a:prstGeom>
        </p:spPr>
        <p:txBody>
          <a:bodyPr spcFirstLastPara="1" wrap="square" lIns="91425" tIns="91425" rIns="91425" bIns="91425" anchor="t" anchorCtr="0">
            <a:normAutofit fontScale="92500" lnSpcReduction="10000"/>
          </a:bodyPr>
          <a:lstStyle/>
          <a:p>
            <a:pPr marL="0" lvl="0" indent="0" algn="l" rtl="0">
              <a:spcBef>
                <a:spcPts val="0"/>
              </a:spcBef>
              <a:spcAft>
                <a:spcPts val="0"/>
              </a:spcAft>
              <a:buNone/>
            </a:pPr>
            <a:r>
              <a:rPr lang="en-GB"/>
              <a:t>Model was made in Maya and textured in Substance Painter</a:t>
            </a:r>
            <a:endParaRPr/>
          </a:p>
          <a:p>
            <a:pPr marL="457200" lvl="0" indent="0" algn="l" rtl="0">
              <a:spcBef>
                <a:spcPts val="1200"/>
              </a:spcBef>
              <a:spcAft>
                <a:spcPts val="0"/>
              </a:spcAft>
              <a:buNone/>
            </a:pPr>
            <a:endParaRPr/>
          </a:p>
          <a:p>
            <a:pPr marL="0" lvl="0" indent="0" algn="l" rtl="0">
              <a:spcBef>
                <a:spcPts val="1200"/>
              </a:spcBef>
              <a:spcAft>
                <a:spcPts val="1200"/>
              </a:spcAft>
              <a:buNone/>
            </a:pPr>
            <a:r>
              <a:rPr lang="en-GB"/>
              <a:t>Special Thanks to Hamza who printed the Model</a:t>
            </a:r>
            <a:endParaRPr/>
          </a:p>
        </p:txBody>
      </p:sp>
      <p:sp>
        <p:nvSpPr>
          <p:cNvPr id="144" name="Google Shape;144;p24"/>
          <p:cNvSpPr txBox="1"/>
          <p:nvPr/>
        </p:nvSpPr>
        <p:spPr>
          <a:xfrm>
            <a:off x="8159400" y="0"/>
            <a:ext cx="9846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Luke</a:t>
            </a:r>
            <a:endParaRPr/>
          </a:p>
        </p:txBody>
      </p:sp>
      <p:sp>
        <p:nvSpPr>
          <p:cNvPr id="3" name="Google Shape;179;p29">
            <a:extLst>
              <a:ext uri="{FF2B5EF4-FFF2-40B4-BE49-F238E27FC236}">
                <a16:creationId xmlns:a16="http://schemas.microsoft.com/office/drawing/2014/main" id="{362616BC-DFAB-FB5C-00D1-9187A8035F3F}"/>
              </a:ext>
            </a:extLst>
          </p:cNvPr>
          <p:cNvSpPr/>
          <p:nvPr/>
        </p:nvSpPr>
        <p:spPr>
          <a:xfrm>
            <a:off x="-1268127" y="5807285"/>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3B0EC40D-AF4C-99A1-BFC7-8ED969E35406}"/>
              </a:ext>
            </a:extLst>
          </p:cNvPr>
          <p:cNvSpPr/>
          <p:nvPr/>
        </p:nvSpPr>
        <p:spPr>
          <a:xfrm>
            <a:off x="-1268126" y="5935987"/>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2" name="Google Shape;178;p29">
            <a:extLst>
              <a:ext uri="{FF2B5EF4-FFF2-40B4-BE49-F238E27FC236}">
                <a16:creationId xmlns:a16="http://schemas.microsoft.com/office/drawing/2014/main" id="{01216849-6007-47A8-94FC-38964925CDC8}"/>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335B0A84-2714-4FC6-A4F6-B87CE59F4803}"/>
              </a:ext>
            </a:extLst>
          </p:cNvPr>
          <p:cNvSpPr/>
          <p:nvPr/>
        </p:nvSpPr>
        <p:spPr>
          <a:xfrm>
            <a:off x="-1268125" y="4695050"/>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3316AEC4-C21B-81DC-5069-BCEC7344D1A4}"/>
              </a:ext>
            </a:extLst>
          </p:cNvPr>
          <p:cNvSpPr/>
          <p:nvPr/>
        </p:nvSpPr>
        <p:spPr>
          <a:xfrm>
            <a:off x="-1268124" y="4823752"/>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9" name="Google Shape;149;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UX design </a:t>
            </a:r>
            <a:endParaRPr/>
          </a:p>
        </p:txBody>
      </p:sp>
      <p:pic>
        <p:nvPicPr>
          <p:cNvPr id="150" name="Google Shape;150;p25"/>
          <p:cNvPicPr preferRelativeResize="0"/>
          <p:nvPr/>
        </p:nvPicPr>
        <p:blipFill>
          <a:blip r:embed="rId3">
            <a:alphaModFix/>
          </a:blip>
          <a:stretch>
            <a:fillRect/>
          </a:stretch>
        </p:blipFill>
        <p:spPr>
          <a:xfrm>
            <a:off x="2176100" y="816350"/>
            <a:ext cx="6656199" cy="3669051"/>
          </a:xfrm>
          <a:prstGeom prst="rect">
            <a:avLst/>
          </a:prstGeom>
          <a:noFill/>
          <a:ln>
            <a:noFill/>
          </a:ln>
        </p:spPr>
      </p:pic>
      <p:sp>
        <p:nvSpPr>
          <p:cNvPr id="151" name="Google Shape;151;p25"/>
          <p:cNvSpPr txBox="1"/>
          <p:nvPr/>
        </p:nvSpPr>
        <p:spPr>
          <a:xfrm>
            <a:off x="8229600" y="0"/>
            <a:ext cx="9144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Sophie</a:t>
            </a:r>
            <a:endParaRPr/>
          </a:p>
        </p:txBody>
      </p:sp>
      <p:sp>
        <p:nvSpPr>
          <p:cNvPr id="152" name="Google Shape;152;p25"/>
          <p:cNvSpPr txBox="1"/>
          <p:nvPr/>
        </p:nvSpPr>
        <p:spPr>
          <a:xfrm>
            <a:off x="8540100" y="4681800"/>
            <a:ext cx="6039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[18]</a:t>
            </a:r>
            <a:endParaRPr sz="1800">
              <a:solidFill>
                <a:schemeClr val="dk2"/>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AI</a:t>
            </a:r>
            <a:endParaRPr/>
          </a:p>
        </p:txBody>
      </p:sp>
      <p:sp>
        <p:nvSpPr>
          <p:cNvPr id="158" name="Google Shape;158;p2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The AI system that will be used is named SeamlessM4T.</a:t>
            </a:r>
            <a:endParaRPr/>
          </a:p>
          <a:p>
            <a:pPr marL="0" lvl="0" indent="0" algn="l" rtl="0">
              <a:spcBef>
                <a:spcPts val="1200"/>
              </a:spcBef>
              <a:spcAft>
                <a:spcPts val="0"/>
              </a:spcAft>
              <a:buNone/>
            </a:pPr>
            <a:r>
              <a:rPr lang="en-GB"/>
              <a:t>SeamlessM4T is under creative commons so it’s free of use and adapt.</a:t>
            </a:r>
            <a:endParaRPr/>
          </a:p>
          <a:p>
            <a:pPr marL="0" lvl="0" indent="0" algn="l" rtl="0">
              <a:spcBef>
                <a:spcPts val="1200"/>
              </a:spcBef>
              <a:spcAft>
                <a:spcPts val="0"/>
              </a:spcAft>
              <a:buNone/>
            </a:pPr>
            <a:r>
              <a:rPr lang="en-GB"/>
              <a:t>Has recognition on almost 100 different languages.</a:t>
            </a:r>
            <a:endParaRPr/>
          </a:p>
          <a:p>
            <a:pPr marL="0" lvl="0" indent="0" algn="l" rtl="0">
              <a:spcBef>
                <a:spcPts val="1200"/>
              </a:spcBef>
              <a:spcAft>
                <a:spcPts val="0"/>
              </a:spcAft>
              <a:buNone/>
            </a:pPr>
            <a:r>
              <a:rPr lang="en-GB"/>
              <a:t>Has text to speech in 36 different languages.</a:t>
            </a:r>
            <a:endParaRPr/>
          </a:p>
          <a:p>
            <a:pPr marL="0" lvl="0" indent="0" algn="l" rtl="0">
              <a:spcBef>
                <a:spcPts val="1200"/>
              </a:spcBef>
              <a:spcAft>
                <a:spcPts val="0"/>
              </a:spcAft>
              <a:buNone/>
            </a:pPr>
            <a:r>
              <a:rPr lang="en-GB"/>
              <a:t>The dataset for SeamlessM4T has a total of 470,000 hours of mined speech and text alignments. [1]</a:t>
            </a:r>
            <a:endParaRPr/>
          </a:p>
          <a:p>
            <a:pPr marL="0" lvl="0" indent="0" algn="l" rtl="0">
              <a:spcBef>
                <a:spcPts val="1200"/>
              </a:spcBef>
              <a:spcAft>
                <a:spcPts val="1200"/>
              </a:spcAft>
              <a:buNone/>
            </a:pPr>
            <a:endParaRPr/>
          </a:p>
        </p:txBody>
      </p:sp>
      <p:sp>
        <p:nvSpPr>
          <p:cNvPr id="159" name="Google Shape;159;p26"/>
          <p:cNvSpPr txBox="1"/>
          <p:nvPr/>
        </p:nvSpPr>
        <p:spPr>
          <a:xfrm>
            <a:off x="8159400" y="0"/>
            <a:ext cx="9846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Steffan</a:t>
            </a:r>
            <a:endParaRPr/>
          </a:p>
        </p:txBody>
      </p:sp>
      <p:sp>
        <p:nvSpPr>
          <p:cNvPr id="2" name="Google Shape;178;p29">
            <a:extLst>
              <a:ext uri="{FF2B5EF4-FFF2-40B4-BE49-F238E27FC236}">
                <a16:creationId xmlns:a16="http://schemas.microsoft.com/office/drawing/2014/main" id="{C6DDF8F0-5A52-B9F3-D670-1F339DD2B9D2}"/>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2310A3F6-28F8-68D0-B176-98EA1256E608}"/>
              </a:ext>
            </a:extLst>
          </p:cNvPr>
          <p:cNvSpPr/>
          <p:nvPr/>
        </p:nvSpPr>
        <p:spPr>
          <a:xfrm>
            <a:off x="-1941227" y="4440173"/>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E8902ED4-6A1E-53A3-0007-0B6A39AB81F1}"/>
              </a:ext>
            </a:extLst>
          </p:cNvPr>
          <p:cNvSpPr/>
          <p:nvPr/>
        </p:nvSpPr>
        <p:spPr>
          <a:xfrm>
            <a:off x="-1445926" y="469622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2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Research Materials - Rhys</a:t>
            </a:r>
            <a:endParaRPr/>
          </a:p>
        </p:txBody>
      </p:sp>
      <p:sp>
        <p:nvSpPr>
          <p:cNvPr id="165" name="Google Shape;165;p2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AutoNum type="arabicPeriod"/>
            </a:pPr>
            <a:r>
              <a:rPr lang="en-GB"/>
              <a:t>Case - uPVC [2]</a:t>
            </a:r>
            <a:endParaRPr/>
          </a:p>
          <a:p>
            <a:pPr marL="914400" lvl="1" indent="-317500" algn="l" rtl="0">
              <a:spcBef>
                <a:spcPts val="0"/>
              </a:spcBef>
              <a:spcAft>
                <a:spcPts val="0"/>
              </a:spcAft>
              <a:buSzPts val="1400"/>
              <a:buAutoNum type="alphaLcPeriod"/>
            </a:pPr>
            <a:r>
              <a:rPr lang="en-GB"/>
              <a:t>Resistant to the elements</a:t>
            </a:r>
            <a:endParaRPr/>
          </a:p>
          <a:p>
            <a:pPr marL="914400" lvl="1" indent="-317500" algn="l" rtl="0">
              <a:spcBef>
                <a:spcPts val="0"/>
              </a:spcBef>
              <a:spcAft>
                <a:spcPts val="0"/>
              </a:spcAft>
              <a:buSzPts val="1400"/>
              <a:buAutoNum type="alphaLcPeriod"/>
            </a:pPr>
            <a:r>
              <a:rPr lang="en-GB"/>
              <a:t>Resistant to animals</a:t>
            </a:r>
            <a:endParaRPr/>
          </a:p>
          <a:p>
            <a:pPr marL="914400" lvl="1" indent="-317500" algn="l" rtl="0">
              <a:spcBef>
                <a:spcPts val="0"/>
              </a:spcBef>
              <a:spcAft>
                <a:spcPts val="0"/>
              </a:spcAft>
              <a:buSzPts val="1400"/>
              <a:buAutoNum type="alphaLcPeriod"/>
            </a:pPr>
            <a:r>
              <a:rPr lang="en-GB"/>
              <a:t>Low and cheap maintenance</a:t>
            </a:r>
            <a:endParaRPr/>
          </a:p>
          <a:p>
            <a:pPr marL="914400" lvl="1" indent="-317500" algn="l" rtl="0">
              <a:spcBef>
                <a:spcPts val="0"/>
              </a:spcBef>
              <a:spcAft>
                <a:spcPts val="0"/>
              </a:spcAft>
              <a:buSzPts val="1400"/>
              <a:buAutoNum type="alphaLcPeriod"/>
            </a:pPr>
            <a:r>
              <a:rPr lang="en-GB"/>
              <a:t>Cost effective</a:t>
            </a:r>
            <a:endParaRPr/>
          </a:p>
          <a:p>
            <a:pPr marL="457200" lvl="0" indent="-342900" algn="l" rtl="0">
              <a:spcBef>
                <a:spcPts val="0"/>
              </a:spcBef>
              <a:spcAft>
                <a:spcPts val="0"/>
              </a:spcAft>
              <a:buSzPts val="1800"/>
              <a:buAutoNum type="arabicPeriod"/>
            </a:pPr>
            <a:r>
              <a:rPr lang="en-GB"/>
              <a:t>Screen [3] [4]</a:t>
            </a:r>
            <a:endParaRPr/>
          </a:p>
          <a:p>
            <a:pPr marL="914400" lvl="1" indent="-317500" algn="l" rtl="0">
              <a:spcBef>
                <a:spcPts val="0"/>
              </a:spcBef>
              <a:spcAft>
                <a:spcPts val="0"/>
              </a:spcAft>
              <a:buSzPts val="1400"/>
              <a:buAutoNum type="alphaLcPeriod"/>
            </a:pPr>
            <a:r>
              <a:rPr lang="en-GB"/>
              <a:t>Needs to be readable in direct sunlight.</a:t>
            </a:r>
            <a:endParaRPr/>
          </a:p>
          <a:p>
            <a:pPr marL="914400" lvl="1" indent="-317500" algn="l" rtl="0">
              <a:spcBef>
                <a:spcPts val="0"/>
              </a:spcBef>
              <a:spcAft>
                <a:spcPts val="0"/>
              </a:spcAft>
              <a:buSzPts val="1400"/>
              <a:buAutoNum type="alphaLcPeriod"/>
            </a:pPr>
            <a:r>
              <a:rPr lang="en-GB"/>
              <a:t>Outdoor displays can have an ambient brightness of 30,000nits.</a:t>
            </a:r>
            <a:endParaRPr/>
          </a:p>
          <a:p>
            <a:pPr marL="914400" lvl="1" indent="-317500" algn="l" rtl="0">
              <a:spcBef>
                <a:spcPts val="0"/>
              </a:spcBef>
              <a:spcAft>
                <a:spcPts val="0"/>
              </a:spcAft>
              <a:buSzPts val="1400"/>
              <a:buAutoNum type="alphaLcPeriod"/>
            </a:pPr>
            <a:r>
              <a:rPr lang="en-GB"/>
              <a:t>Needs to be 3,500 to 6,000 nits.</a:t>
            </a:r>
            <a:endParaRPr/>
          </a:p>
          <a:p>
            <a:pPr marL="914400" lvl="1" indent="-317500" algn="l" rtl="0">
              <a:spcBef>
                <a:spcPts val="0"/>
              </a:spcBef>
              <a:spcAft>
                <a:spcPts val="0"/>
              </a:spcAft>
              <a:buSzPts val="1400"/>
              <a:buAutoNum type="alphaLcPeriod"/>
            </a:pPr>
            <a:r>
              <a:rPr lang="en-GB"/>
              <a:t>Readable up close.</a:t>
            </a:r>
            <a:endParaRPr/>
          </a:p>
          <a:p>
            <a:pPr marL="914400" lvl="1" indent="-317500" algn="l" rtl="0">
              <a:spcBef>
                <a:spcPts val="0"/>
              </a:spcBef>
              <a:spcAft>
                <a:spcPts val="0"/>
              </a:spcAft>
              <a:buSzPts val="1400"/>
              <a:buAutoNum type="alphaLcPeriod"/>
            </a:pPr>
            <a:r>
              <a:rPr lang="en-GB"/>
              <a:t>Weather resistant.</a:t>
            </a:r>
            <a:endParaRPr/>
          </a:p>
        </p:txBody>
      </p:sp>
      <p:sp>
        <p:nvSpPr>
          <p:cNvPr id="166" name="Google Shape;166;p27"/>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Rhys</a:t>
            </a:r>
            <a:endParaRPr sz="1300">
              <a:solidFill>
                <a:schemeClr val="dk2"/>
              </a:solidFill>
            </a:endParaRPr>
          </a:p>
        </p:txBody>
      </p:sp>
      <p:sp>
        <p:nvSpPr>
          <p:cNvPr id="2" name="Google Shape;178;p29">
            <a:extLst>
              <a:ext uri="{FF2B5EF4-FFF2-40B4-BE49-F238E27FC236}">
                <a16:creationId xmlns:a16="http://schemas.microsoft.com/office/drawing/2014/main" id="{289FF63B-E9B8-B5EA-5408-3D6504F244F0}"/>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4ECD8F43-F856-CDE1-BF98-67B8BA95EF8D}"/>
              </a:ext>
            </a:extLst>
          </p:cNvPr>
          <p:cNvSpPr/>
          <p:nvPr/>
        </p:nvSpPr>
        <p:spPr>
          <a:xfrm>
            <a:off x="-1445926" y="4218837"/>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9E9969CE-3917-C138-FC58-34DE53505EBD}"/>
              </a:ext>
            </a:extLst>
          </p:cNvPr>
          <p:cNvSpPr/>
          <p:nvPr/>
        </p:nvSpPr>
        <p:spPr>
          <a:xfrm>
            <a:off x="-1445926" y="437427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2" name="Google Shape;178;p29">
            <a:extLst>
              <a:ext uri="{FF2B5EF4-FFF2-40B4-BE49-F238E27FC236}">
                <a16:creationId xmlns:a16="http://schemas.microsoft.com/office/drawing/2014/main" id="{0974992B-E01E-5EFD-DD99-54A291A28916}"/>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A0867A90-BB55-EB89-BF66-F7B6253C4370}"/>
              </a:ext>
            </a:extLst>
          </p:cNvPr>
          <p:cNvSpPr/>
          <p:nvPr/>
        </p:nvSpPr>
        <p:spPr>
          <a:xfrm>
            <a:off x="-1090324" y="3868800"/>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93E4EC98-31B3-BF5E-4E8F-51F78739726F}"/>
              </a:ext>
            </a:extLst>
          </p:cNvPr>
          <p:cNvSpPr/>
          <p:nvPr/>
        </p:nvSpPr>
        <p:spPr>
          <a:xfrm>
            <a:off x="-1090325" y="4155163"/>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1" name="Google Shape;171;p2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172" name="Google Shape;172;p2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Microcomputer [5]</a:t>
            </a:r>
            <a:endParaRPr/>
          </a:p>
          <a:p>
            <a:pPr marL="914400" lvl="1" indent="-317500" algn="l" rtl="0">
              <a:spcBef>
                <a:spcPts val="0"/>
              </a:spcBef>
              <a:spcAft>
                <a:spcPts val="0"/>
              </a:spcAft>
              <a:buSzPts val="1400"/>
              <a:buChar char="○"/>
            </a:pPr>
            <a:r>
              <a:rPr lang="en-GB"/>
              <a:t>Needs to be a microcomputer rather than microcontroller because of the display</a:t>
            </a:r>
            <a:endParaRPr/>
          </a:p>
          <a:p>
            <a:pPr marL="914400" lvl="1" indent="-317500" algn="l" rtl="0">
              <a:spcBef>
                <a:spcPts val="0"/>
              </a:spcBef>
              <a:spcAft>
                <a:spcPts val="0"/>
              </a:spcAft>
              <a:buSzPts val="1400"/>
              <a:buChar char="○"/>
            </a:pPr>
            <a:r>
              <a:rPr lang="en-GB"/>
              <a:t>Compact</a:t>
            </a:r>
            <a:endParaRPr/>
          </a:p>
          <a:p>
            <a:pPr marL="914400" lvl="1" indent="-317500" algn="l" rtl="0">
              <a:spcBef>
                <a:spcPts val="0"/>
              </a:spcBef>
              <a:spcAft>
                <a:spcPts val="0"/>
              </a:spcAft>
              <a:buSzPts val="1400"/>
              <a:buChar char="○"/>
            </a:pPr>
            <a:r>
              <a:rPr lang="en-GB"/>
              <a:t>Low power consumption</a:t>
            </a:r>
            <a:endParaRPr/>
          </a:p>
          <a:p>
            <a:pPr marL="914400" lvl="1" indent="-317500" algn="l" rtl="0">
              <a:spcBef>
                <a:spcPts val="0"/>
              </a:spcBef>
              <a:spcAft>
                <a:spcPts val="0"/>
              </a:spcAft>
              <a:buSzPts val="1400"/>
              <a:buChar char="○"/>
            </a:pPr>
            <a:r>
              <a:rPr lang="en-GB"/>
              <a:t>Common programming languages</a:t>
            </a:r>
            <a:endParaRPr/>
          </a:p>
          <a:p>
            <a:pPr marL="457200" lvl="0" indent="-342900" algn="l" rtl="0">
              <a:spcBef>
                <a:spcPts val="0"/>
              </a:spcBef>
              <a:spcAft>
                <a:spcPts val="0"/>
              </a:spcAft>
              <a:buSzPts val="1800"/>
              <a:buChar char="●"/>
            </a:pPr>
            <a:r>
              <a:rPr lang="en-GB"/>
              <a:t>Solar power [6]</a:t>
            </a:r>
            <a:endParaRPr/>
          </a:p>
          <a:p>
            <a:pPr marL="914400" lvl="1" indent="-317500" algn="l" rtl="0">
              <a:spcBef>
                <a:spcPts val="0"/>
              </a:spcBef>
              <a:spcAft>
                <a:spcPts val="0"/>
              </a:spcAft>
              <a:buSzPts val="1400"/>
              <a:buChar char="○"/>
            </a:pPr>
            <a:r>
              <a:rPr lang="en-GB"/>
              <a:t>Minimum 300w </a:t>
            </a:r>
            <a:endParaRPr/>
          </a:p>
          <a:p>
            <a:pPr marL="914400" lvl="1" indent="-317500" algn="l" rtl="0">
              <a:spcBef>
                <a:spcPts val="0"/>
              </a:spcBef>
              <a:spcAft>
                <a:spcPts val="0"/>
              </a:spcAft>
              <a:buSzPts val="1400"/>
              <a:buChar char="○"/>
            </a:pPr>
            <a:r>
              <a:rPr lang="en-GB"/>
              <a:t>Large rechargeable storage - Lead Acid [8]</a:t>
            </a:r>
            <a:endParaRPr/>
          </a:p>
          <a:p>
            <a:pPr marL="1371600" lvl="2" indent="-317500" algn="l" rtl="0">
              <a:spcBef>
                <a:spcPts val="0"/>
              </a:spcBef>
              <a:spcAft>
                <a:spcPts val="0"/>
              </a:spcAft>
              <a:buSzPts val="1400"/>
              <a:buChar char="■"/>
            </a:pPr>
            <a:r>
              <a:rPr lang="en-GB"/>
              <a:t>Lead acid is relatively inexpensive.</a:t>
            </a:r>
            <a:endParaRPr/>
          </a:p>
          <a:p>
            <a:pPr marL="1371600" lvl="2" indent="-317500" algn="l" rtl="0">
              <a:spcBef>
                <a:spcPts val="0"/>
              </a:spcBef>
              <a:spcAft>
                <a:spcPts val="0"/>
              </a:spcAft>
              <a:buSzPts val="1400"/>
              <a:buChar char="■"/>
            </a:pPr>
            <a:r>
              <a:rPr lang="en-GB"/>
              <a:t>Formula to work out the capacity for Lead Acid is Wh x 2 x 1.2</a:t>
            </a:r>
            <a:endParaRPr/>
          </a:p>
          <a:p>
            <a:pPr marL="1371600" lvl="2" indent="-317500" algn="l" rtl="0">
              <a:spcBef>
                <a:spcPts val="0"/>
              </a:spcBef>
              <a:spcAft>
                <a:spcPts val="0"/>
              </a:spcAft>
              <a:buSzPts val="1400"/>
              <a:buChar char="■"/>
            </a:pPr>
            <a:r>
              <a:rPr lang="en-GB"/>
              <a:t>Lead Acid 12KWh [9]</a:t>
            </a:r>
            <a:endParaRPr/>
          </a:p>
          <a:p>
            <a:pPr marL="914400" lvl="1" indent="-317500" algn="l" rtl="0">
              <a:spcBef>
                <a:spcPts val="0"/>
              </a:spcBef>
              <a:spcAft>
                <a:spcPts val="0"/>
              </a:spcAft>
              <a:buSzPts val="1400"/>
              <a:buChar char="○"/>
            </a:pPr>
            <a:r>
              <a:rPr lang="en-GB"/>
              <a:t>Charge controller</a:t>
            </a:r>
            <a:endParaRPr/>
          </a:p>
        </p:txBody>
      </p:sp>
      <p:sp>
        <p:nvSpPr>
          <p:cNvPr id="173" name="Google Shape;173;p28"/>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Rhys</a:t>
            </a:r>
            <a:endParaRPr sz="1300">
              <a:solidFill>
                <a:schemeClr val="dk2"/>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29"/>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9" name="Google Shape;179;p29"/>
          <p:cNvSpPr/>
          <p:nvPr/>
        </p:nvSpPr>
        <p:spPr>
          <a:xfrm>
            <a:off x="-1268125" y="3991025"/>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80" name="Google Shape;180;p29"/>
          <p:cNvSpPr/>
          <p:nvPr/>
        </p:nvSpPr>
        <p:spPr>
          <a:xfrm>
            <a:off x="-1268125" y="4186137"/>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81" name="Google Shape;181;p2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Resources Required</a:t>
            </a:r>
            <a:endParaRPr/>
          </a:p>
        </p:txBody>
      </p:sp>
      <p:sp>
        <p:nvSpPr>
          <p:cNvPr id="182" name="Google Shape;182;p2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The resources required can be split into 3 different parts</a:t>
            </a:r>
            <a:endParaRPr/>
          </a:p>
          <a:p>
            <a:pPr marL="457200" lvl="0" indent="-342900" algn="l" rtl="0">
              <a:spcBef>
                <a:spcPts val="1200"/>
              </a:spcBef>
              <a:spcAft>
                <a:spcPts val="0"/>
              </a:spcAft>
              <a:buSzPts val="1800"/>
              <a:buAutoNum type="arabicPeriod"/>
            </a:pPr>
            <a:r>
              <a:rPr lang="en-GB"/>
              <a:t>Hardware required</a:t>
            </a:r>
            <a:endParaRPr/>
          </a:p>
          <a:p>
            <a:pPr marL="457200" lvl="0" indent="-342900" algn="l" rtl="0">
              <a:spcBef>
                <a:spcPts val="0"/>
              </a:spcBef>
              <a:spcAft>
                <a:spcPts val="0"/>
              </a:spcAft>
              <a:buSzPts val="1800"/>
              <a:buAutoNum type="arabicPeriod"/>
            </a:pPr>
            <a:r>
              <a:rPr lang="en-GB"/>
              <a:t>Software required</a:t>
            </a:r>
            <a:endParaRPr/>
          </a:p>
          <a:p>
            <a:pPr marL="457200" lvl="0" indent="-342900" algn="l" rtl="0">
              <a:spcBef>
                <a:spcPts val="0"/>
              </a:spcBef>
              <a:spcAft>
                <a:spcPts val="0"/>
              </a:spcAft>
              <a:buSzPts val="1800"/>
              <a:buAutoNum type="arabicPeriod"/>
            </a:pPr>
            <a:r>
              <a:rPr lang="en-GB"/>
              <a:t>Labour required</a:t>
            </a:r>
            <a:endParaRPr/>
          </a:p>
        </p:txBody>
      </p:sp>
      <p:sp>
        <p:nvSpPr>
          <p:cNvPr id="184" name="Google Shape;184;p29"/>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Rhys</a:t>
            </a:r>
            <a:endParaRPr sz="1300">
              <a:solidFill>
                <a:schemeClr val="dk2"/>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90" name="Google Shape;190;p30"/>
          <p:cNvSpPr/>
          <p:nvPr/>
        </p:nvSpPr>
        <p:spPr>
          <a:xfrm>
            <a:off x="-1848725" y="4609000"/>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91" name="Google Shape;191;p30"/>
          <p:cNvSpPr/>
          <p:nvPr/>
        </p:nvSpPr>
        <p:spPr>
          <a:xfrm>
            <a:off x="-1664850" y="480072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 name="Google Shape;178;p29">
            <a:extLst>
              <a:ext uri="{FF2B5EF4-FFF2-40B4-BE49-F238E27FC236}">
                <a16:creationId xmlns:a16="http://schemas.microsoft.com/office/drawing/2014/main" id="{08F715FD-C346-B2AF-DD27-8F8DF15BA64A}"/>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F04453D2-CD88-057E-B293-725073509AA8}"/>
              </a:ext>
            </a:extLst>
          </p:cNvPr>
          <p:cNvSpPr/>
          <p:nvPr/>
        </p:nvSpPr>
        <p:spPr>
          <a:xfrm>
            <a:off x="-1084250" y="4134361"/>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92" name="Google Shape;192;p3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Hardware resources</a:t>
            </a:r>
            <a:endParaRPr/>
          </a:p>
        </p:txBody>
      </p:sp>
      <p:sp>
        <p:nvSpPr>
          <p:cNvPr id="193" name="Google Shape;193;p30"/>
          <p:cNvSpPr txBox="1">
            <a:spLocks noGrp="1"/>
          </p:cNvSpPr>
          <p:nvPr>
            <p:ph type="body" idx="1"/>
          </p:nvPr>
        </p:nvSpPr>
        <p:spPr>
          <a:xfrm>
            <a:off x="115900" y="1080025"/>
            <a:ext cx="8520600" cy="3817500"/>
          </a:xfrm>
          <a:prstGeom prst="rect">
            <a:avLst/>
          </a:prstGeom>
        </p:spPr>
        <p:txBody>
          <a:bodyPr spcFirstLastPara="1" wrap="square" lIns="91425" tIns="91425" rIns="91425" bIns="91425" anchor="t" anchorCtr="0">
            <a:normAutofit fontScale="92500" lnSpcReduction="20000"/>
          </a:bodyPr>
          <a:lstStyle/>
          <a:p>
            <a:pPr marL="457200" lvl="0" indent="-325755" algn="l" rtl="0">
              <a:spcBef>
                <a:spcPts val="0"/>
              </a:spcBef>
              <a:spcAft>
                <a:spcPts val="0"/>
              </a:spcAft>
              <a:buSzPct val="100000"/>
              <a:buChar char="●"/>
            </a:pPr>
            <a:r>
              <a:rPr lang="en-GB"/>
              <a:t>Construction materials</a:t>
            </a:r>
            <a:endParaRPr/>
          </a:p>
          <a:p>
            <a:pPr marL="914400" lvl="1" indent="-304165" algn="l" rtl="0">
              <a:spcBef>
                <a:spcPts val="0"/>
              </a:spcBef>
              <a:spcAft>
                <a:spcPts val="0"/>
              </a:spcAft>
              <a:buSzPct val="100000"/>
              <a:buChar char="○"/>
            </a:pPr>
            <a:r>
              <a:rPr lang="en-GB"/>
              <a:t>uPVC</a:t>
            </a:r>
            <a:endParaRPr/>
          </a:p>
          <a:p>
            <a:pPr marL="914400" lvl="1" indent="-304165" algn="l" rtl="0">
              <a:spcBef>
                <a:spcPts val="0"/>
              </a:spcBef>
              <a:spcAft>
                <a:spcPts val="0"/>
              </a:spcAft>
              <a:buSzPct val="100000"/>
              <a:buChar char="○"/>
            </a:pPr>
            <a:r>
              <a:rPr lang="en-GB"/>
              <a:t>Steel</a:t>
            </a:r>
            <a:endParaRPr/>
          </a:p>
          <a:p>
            <a:pPr marL="914400" lvl="1" indent="-304165" algn="l" rtl="0">
              <a:spcBef>
                <a:spcPts val="0"/>
              </a:spcBef>
              <a:spcAft>
                <a:spcPts val="0"/>
              </a:spcAft>
              <a:buSzPct val="100000"/>
              <a:buChar char="○"/>
            </a:pPr>
            <a:r>
              <a:rPr lang="en-GB"/>
              <a:t>Plexiglass</a:t>
            </a:r>
            <a:endParaRPr/>
          </a:p>
          <a:p>
            <a:pPr marL="914400" lvl="1" indent="-304165" algn="l" rtl="0">
              <a:spcBef>
                <a:spcPts val="0"/>
              </a:spcBef>
              <a:spcAft>
                <a:spcPts val="0"/>
              </a:spcAft>
              <a:buSzPct val="100000"/>
              <a:buChar char="○"/>
            </a:pPr>
            <a:r>
              <a:rPr lang="en-GB"/>
              <a:t>Concrete</a:t>
            </a:r>
            <a:endParaRPr/>
          </a:p>
          <a:p>
            <a:pPr marL="914400" lvl="1" indent="-304165" algn="l" rtl="0">
              <a:spcBef>
                <a:spcPts val="0"/>
              </a:spcBef>
              <a:spcAft>
                <a:spcPts val="0"/>
              </a:spcAft>
              <a:buSzPct val="100000"/>
              <a:buChar char="○"/>
            </a:pPr>
            <a:r>
              <a:rPr lang="en-GB"/>
              <a:t>Tooling and manufacturing</a:t>
            </a:r>
            <a:endParaRPr/>
          </a:p>
          <a:p>
            <a:pPr marL="457200" lvl="0" indent="-325755" algn="l" rtl="0">
              <a:spcBef>
                <a:spcPts val="0"/>
              </a:spcBef>
              <a:spcAft>
                <a:spcPts val="0"/>
              </a:spcAft>
              <a:buSzPct val="100000"/>
              <a:buChar char="●"/>
            </a:pPr>
            <a:r>
              <a:rPr lang="en-GB"/>
              <a:t>Microcomputer</a:t>
            </a:r>
            <a:endParaRPr/>
          </a:p>
          <a:p>
            <a:pPr marL="914400" lvl="1" indent="-304165" algn="l" rtl="0">
              <a:spcBef>
                <a:spcPts val="0"/>
              </a:spcBef>
              <a:spcAft>
                <a:spcPts val="0"/>
              </a:spcAft>
              <a:buSzPct val="100000"/>
              <a:buChar char="○"/>
            </a:pPr>
            <a:r>
              <a:rPr lang="en-GB"/>
              <a:t>Raspberry Pi 4 [5]</a:t>
            </a:r>
            <a:endParaRPr/>
          </a:p>
          <a:p>
            <a:pPr marL="457200" lvl="0" indent="-325755" algn="l" rtl="0">
              <a:spcBef>
                <a:spcPts val="0"/>
              </a:spcBef>
              <a:spcAft>
                <a:spcPts val="0"/>
              </a:spcAft>
              <a:buSzPct val="100000"/>
              <a:buChar char="●"/>
            </a:pPr>
            <a:r>
              <a:rPr lang="en-GB"/>
              <a:t>Display</a:t>
            </a:r>
            <a:endParaRPr/>
          </a:p>
          <a:p>
            <a:pPr marL="914400" lvl="1" indent="-304165" algn="l" rtl="0">
              <a:spcBef>
                <a:spcPts val="0"/>
              </a:spcBef>
              <a:spcAft>
                <a:spcPts val="0"/>
              </a:spcAft>
              <a:buSzPct val="100000"/>
              <a:buChar char="○"/>
            </a:pPr>
            <a:r>
              <a:rPr lang="en-GB"/>
              <a:t>TrouDigital Ultra High Brightness 1920x1080 [7]</a:t>
            </a:r>
            <a:endParaRPr/>
          </a:p>
          <a:p>
            <a:pPr marL="457200" lvl="0" indent="-325755" algn="l" rtl="0">
              <a:spcBef>
                <a:spcPts val="0"/>
              </a:spcBef>
              <a:spcAft>
                <a:spcPts val="0"/>
              </a:spcAft>
              <a:buSzPct val="100000"/>
              <a:buChar char="●"/>
            </a:pPr>
            <a:r>
              <a:rPr lang="en-GB"/>
              <a:t>Electricity</a:t>
            </a:r>
            <a:endParaRPr/>
          </a:p>
          <a:p>
            <a:pPr marL="914400" lvl="1" indent="-304165" algn="l" rtl="0">
              <a:spcBef>
                <a:spcPts val="0"/>
              </a:spcBef>
              <a:spcAft>
                <a:spcPts val="0"/>
              </a:spcAft>
              <a:buSzPct val="100000"/>
              <a:buChar char="○"/>
            </a:pPr>
            <a:r>
              <a:rPr lang="en-GB"/>
              <a:t>12kwh Battery</a:t>
            </a:r>
            <a:endParaRPr/>
          </a:p>
          <a:p>
            <a:pPr marL="914400" lvl="1" indent="-304165" algn="l" rtl="0">
              <a:spcBef>
                <a:spcPts val="0"/>
              </a:spcBef>
              <a:spcAft>
                <a:spcPts val="0"/>
              </a:spcAft>
              <a:buSzPct val="100000"/>
              <a:buChar char="○"/>
            </a:pPr>
            <a:r>
              <a:rPr lang="en-GB"/>
              <a:t>Charge controllers</a:t>
            </a:r>
            <a:endParaRPr/>
          </a:p>
          <a:p>
            <a:pPr marL="914400" lvl="1" indent="-304165" algn="l" rtl="0">
              <a:spcBef>
                <a:spcPts val="0"/>
              </a:spcBef>
              <a:spcAft>
                <a:spcPts val="0"/>
              </a:spcAft>
              <a:buSzPct val="100000"/>
              <a:buChar char="○"/>
            </a:pPr>
            <a:r>
              <a:rPr lang="en-GB"/>
              <a:t>Solar Panel</a:t>
            </a:r>
            <a:endParaRPr/>
          </a:p>
          <a:p>
            <a:pPr marL="457200" lvl="0" indent="-325755" algn="l" rtl="0">
              <a:spcBef>
                <a:spcPts val="0"/>
              </a:spcBef>
              <a:spcAft>
                <a:spcPts val="0"/>
              </a:spcAft>
              <a:buSzPct val="100000"/>
              <a:buChar char="●"/>
            </a:pPr>
            <a:r>
              <a:rPr lang="en-GB"/>
              <a:t>Miscellaneous</a:t>
            </a:r>
            <a:endParaRPr/>
          </a:p>
          <a:p>
            <a:pPr marL="914400" lvl="1" indent="-304165" algn="l" rtl="0">
              <a:spcBef>
                <a:spcPts val="0"/>
              </a:spcBef>
              <a:spcAft>
                <a:spcPts val="0"/>
              </a:spcAft>
              <a:buSzPct val="100000"/>
              <a:buChar char="○"/>
            </a:pPr>
            <a:r>
              <a:rPr lang="en-GB"/>
              <a:t>wiring</a:t>
            </a:r>
            <a:endParaRPr/>
          </a:p>
          <a:p>
            <a:pPr marL="0" lvl="0" indent="0" algn="l" rtl="0">
              <a:spcBef>
                <a:spcPts val="1200"/>
              </a:spcBef>
              <a:spcAft>
                <a:spcPts val="1200"/>
              </a:spcAft>
              <a:buNone/>
            </a:pPr>
            <a:endParaRPr/>
          </a:p>
        </p:txBody>
      </p:sp>
      <p:pic>
        <p:nvPicPr>
          <p:cNvPr id="194" name="Google Shape;194;p30"/>
          <p:cNvPicPr preferRelativeResize="0"/>
          <p:nvPr/>
        </p:nvPicPr>
        <p:blipFill>
          <a:blip r:embed="rId3">
            <a:alphaModFix/>
          </a:blip>
          <a:stretch>
            <a:fillRect/>
          </a:stretch>
        </p:blipFill>
        <p:spPr>
          <a:xfrm flipH="1">
            <a:off x="-90050" y="1738250"/>
            <a:ext cx="957000" cy="957000"/>
          </a:xfrm>
          <a:prstGeom prst="rect">
            <a:avLst/>
          </a:prstGeom>
          <a:noFill/>
          <a:ln>
            <a:noFill/>
          </a:ln>
        </p:spPr>
      </p:pic>
      <p:sp>
        <p:nvSpPr>
          <p:cNvPr id="195" name="Google Shape;195;p30"/>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Rhys</a:t>
            </a:r>
            <a:endParaRPr sz="1300">
              <a:solidFill>
                <a:schemeClr val="dk2"/>
              </a:solidFill>
            </a:endParaRPr>
          </a:p>
        </p:txBody>
      </p:sp>
      <p:sp>
        <p:nvSpPr>
          <p:cNvPr id="4" name="Google Shape;180;p29">
            <a:extLst>
              <a:ext uri="{FF2B5EF4-FFF2-40B4-BE49-F238E27FC236}">
                <a16:creationId xmlns:a16="http://schemas.microsoft.com/office/drawing/2014/main" id="{0E1575A3-FD4A-56B0-0A0E-B17BA795EE0D}"/>
              </a:ext>
            </a:extLst>
          </p:cNvPr>
          <p:cNvSpPr/>
          <p:nvPr/>
        </p:nvSpPr>
        <p:spPr>
          <a:xfrm>
            <a:off x="-1176188" y="4361837"/>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31"/>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01" name="Google Shape;201;p31"/>
          <p:cNvSpPr/>
          <p:nvPr/>
        </p:nvSpPr>
        <p:spPr>
          <a:xfrm>
            <a:off x="-1373350" y="4322375"/>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02" name="Google Shape;202;p31"/>
          <p:cNvSpPr/>
          <p:nvPr/>
        </p:nvSpPr>
        <p:spPr>
          <a:xfrm>
            <a:off x="-1283850" y="441972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03" name="Google Shape;203;p3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Software resources</a:t>
            </a:r>
            <a:endParaRPr/>
          </a:p>
        </p:txBody>
      </p:sp>
      <p:sp>
        <p:nvSpPr>
          <p:cNvPr id="204" name="Google Shape;204;p3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Translation system</a:t>
            </a:r>
            <a:endParaRPr/>
          </a:p>
          <a:p>
            <a:pPr marL="914400" lvl="1" indent="-317500" algn="l" rtl="0">
              <a:spcBef>
                <a:spcPts val="0"/>
              </a:spcBef>
              <a:spcAft>
                <a:spcPts val="0"/>
              </a:spcAft>
              <a:buSzPts val="1400"/>
              <a:buChar char="○"/>
            </a:pPr>
            <a:r>
              <a:rPr lang="en-GB"/>
              <a:t>SeamlessM4T is free for non-commercial use [10]</a:t>
            </a:r>
            <a:endParaRPr/>
          </a:p>
          <a:p>
            <a:pPr marL="914400" lvl="1" indent="-317500" algn="l" rtl="0">
              <a:spcBef>
                <a:spcPts val="0"/>
              </a:spcBef>
              <a:spcAft>
                <a:spcPts val="0"/>
              </a:spcAft>
              <a:buSzPts val="1400"/>
              <a:buChar char="○"/>
            </a:pPr>
            <a:r>
              <a:rPr lang="en-GB"/>
              <a:t>SeamlessM4T uses Python</a:t>
            </a:r>
            <a:endParaRPr/>
          </a:p>
          <a:p>
            <a:pPr marL="457200" lvl="0" indent="-342900" algn="l" rtl="0">
              <a:spcBef>
                <a:spcPts val="0"/>
              </a:spcBef>
              <a:spcAft>
                <a:spcPts val="0"/>
              </a:spcAft>
              <a:buSzPts val="1800"/>
              <a:buChar char="●"/>
            </a:pPr>
            <a:r>
              <a:rPr lang="en-GB"/>
              <a:t>Raspberry Pi uses Linux. [5]</a:t>
            </a:r>
            <a:endParaRPr/>
          </a:p>
          <a:p>
            <a:pPr marL="457200" lvl="0" indent="-342900" algn="l" rtl="0">
              <a:spcBef>
                <a:spcPts val="0"/>
              </a:spcBef>
              <a:spcAft>
                <a:spcPts val="0"/>
              </a:spcAft>
              <a:buSzPts val="1800"/>
              <a:buChar char="●"/>
            </a:pPr>
            <a:r>
              <a:rPr lang="en-GB"/>
              <a:t>API for the tide times</a:t>
            </a:r>
            <a:endParaRPr/>
          </a:p>
          <a:p>
            <a:pPr marL="914400" lvl="1" indent="-317500" algn="l" rtl="0">
              <a:spcBef>
                <a:spcPts val="0"/>
              </a:spcBef>
              <a:spcAft>
                <a:spcPts val="0"/>
              </a:spcAft>
              <a:buSzPts val="1400"/>
              <a:buChar char="○"/>
            </a:pPr>
            <a:r>
              <a:rPr lang="en-GB"/>
              <a:t>Admiralty Tidal API - Premium [11] for Tides</a:t>
            </a:r>
            <a:endParaRPr/>
          </a:p>
        </p:txBody>
      </p:sp>
      <p:sp>
        <p:nvSpPr>
          <p:cNvPr id="206" name="Google Shape;206;p31"/>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Rhys</a:t>
            </a:r>
            <a:endParaRPr sz="1300">
              <a:solidFill>
                <a:schemeClr val="dk2"/>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32"/>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2" name="Google Shape;212;p32"/>
          <p:cNvSpPr/>
          <p:nvPr/>
        </p:nvSpPr>
        <p:spPr>
          <a:xfrm>
            <a:off x="-1931550" y="4269075"/>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3" name="Google Shape;213;p32"/>
          <p:cNvSpPr/>
          <p:nvPr/>
        </p:nvSpPr>
        <p:spPr>
          <a:xfrm>
            <a:off x="-1652913" y="437427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4" name="Google Shape;214;p3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Labour</a:t>
            </a:r>
            <a:endParaRPr/>
          </a:p>
        </p:txBody>
      </p:sp>
      <p:sp>
        <p:nvSpPr>
          <p:cNvPr id="215" name="Google Shape;215;p3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lnSpcReduction="10000"/>
          </a:bodyPr>
          <a:lstStyle/>
          <a:p>
            <a:pPr marL="457200" lvl="0" indent="-342900" algn="l" rtl="0">
              <a:spcBef>
                <a:spcPts val="0"/>
              </a:spcBef>
              <a:spcAft>
                <a:spcPts val="0"/>
              </a:spcAft>
              <a:buSzPts val="1800"/>
              <a:buChar char="●"/>
            </a:pPr>
            <a:r>
              <a:rPr lang="en-GB"/>
              <a:t>Software engineers</a:t>
            </a:r>
            <a:endParaRPr/>
          </a:p>
          <a:p>
            <a:pPr marL="914400" lvl="1" indent="-317500" algn="l" rtl="0">
              <a:spcBef>
                <a:spcPts val="0"/>
              </a:spcBef>
              <a:spcAft>
                <a:spcPts val="0"/>
              </a:spcAft>
              <a:buSzPts val="1400"/>
              <a:buChar char="○"/>
            </a:pPr>
            <a:r>
              <a:rPr lang="en-GB"/>
              <a:t>Skilled in python</a:t>
            </a:r>
            <a:endParaRPr/>
          </a:p>
          <a:p>
            <a:pPr marL="914400" lvl="1" indent="-317500" algn="l" rtl="0">
              <a:spcBef>
                <a:spcPts val="0"/>
              </a:spcBef>
              <a:spcAft>
                <a:spcPts val="0"/>
              </a:spcAft>
              <a:buSzPts val="1400"/>
              <a:buChar char="○"/>
            </a:pPr>
            <a:r>
              <a:rPr lang="en-GB"/>
              <a:t>Artificial Intelligence</a:t>
            </a:r>
            <a:endParaRPr/>
          </a:p>
          <a:p>
            <a:pPr marL="914400" lvl="1" indent="-317500" algn="l" rtl="0">
              <a:spcBef>
                <a:spcPts val="0"/>
              </a:spcBef>
              <a:spcAft>
                <a:spcPts val="0"/>
              </a:spcAft>
              <a:buSzPts val="1400"/>
              <a:buChar char="○"/>
            </a:pPr>
            <a:r>
              <a:rPr lang="en-GB"/>
              <a:t>working with Linux Systems</a:t>
            </a:r>
            <a:endParaRPr/>
          </a:p>
          <a:p>
            <a:pPr marL="914400" lvl="1" indent="-317500" algn="l" rtl="0">
              <a:spcBef>
                <a:spcPts val="0"/>
              </a:spcBef>
              <a:spcAft>
                <a:spcPts val="0"/>
              </a:spcAft>
              <a:buSzPts val="1400"/>
              <a:buChar char="○"/>
            </a:pPr>
            <a:r>
              <a:rPr lang="en-GB"/>
              <a:t>API integration</a:t>
            </a:r>
            <a:endParaRPr/>
          </a:p>
          <a:p>
            <a:pPr marL="457200" lvl="0" indent="-342900" algn="l" rtl="0">
              <a:spcBef>
                <a:spcPts val="0"/>
              </a:spcBef>
              <a:spcAft>
                <a:spcPts val="0"/>
              </a:spcAft>
              <a:buSzPts val="1800"/>
              <a:buChar char="●"/>
            </a:pPr>
            <a:r>
              <a:rPr lang="en-GB"/>
              <a:t>UI designers</a:t>
            </a:r>
            <a:endParaRPr/>
          </a:p>
          <a:p>
            <a:pPr marL="914400" lvl="1" indent="-317500" algn="l" rtl="0">
              <a:spcBef>
                <a:spcPts val="0"/>
              </a:spcBef>
              <a:spcAft>
                <a:spcPts val="0"/>
              </a:spcAft>
              <a:buSzPts val="1400"/>
              <a:buChar char="○"/>
            </a:pPr>
            <a:r>
              <a:rPr lang="en-GB"/>
              <a:t>Capable of making UI readable in different languages</a:t>
            </a:r>
            <a:endParaRPr/>
          </a:p>
          <a:p>
            <a:pPr marL="914400" lvl="1" indent="-317500" algn="l" rtl="0">
              <a:spcBef>
                <a:spcPts val="0"/>
              </a:spcBef>
              <a:spcAft>
                <a:spcPts val="0"/>
              </a:spcAft>
              <a:buSzPts val="1400"/>
              <a:buChar char="○"/>
            </a:pPr>
            <a:r>
              <a:rPr lang="en-GB"/>
              <a:t>Capable of making UI readable at different distances</a:t>
            </a:r>
            <a:endParaRPr/>
          </a:p>
          <a:p>
            <a:pPr marL="457200" lvl="0" indent="-342900" algn="l" rtl="0">
              <a:spcBef>
                <a:spcPts val="0"/>
              </a:spcBef>
              <a:spcAft>
                <a:spcPts val="0"/>
              </a:spcAft>
              <a:buSzPts val="1800"/>
              <a:buChar char="●"/>
            </a:pPr>
            <a:r>
              <a:rPr lang="en-GB"/>
              <a:t>Hardware engineers</a:t>
            </a:r>
            <a:endParaRPr/>
          </a:p>
          <a:p>
            <a:pPr marL="914400" lvl="1" indent="-317500" algn="l" rtl="0">
              <a:spcBef>
                <a:spcPts val="0"/>
              </a:spcBef>
              <a:spcAft>
                <a:spcPts val="0"/>
              </a:spcAft>
              <a:buSzPts val="1400"/>
              <a:buChar char="○"/>
            </a:pPr>
            <a:r>
              <a:rPr lang="en-GB"/>
              <a:t>Design of the physical structure</a:t>
            </a:r>
            <a:endParaRPr/>
          </a:p>
          <a:p>
            <a:pPr marL="914400" lvl="1" indent="-317500" algn="l" rtl="0">
              <a:spcBef>
                <a:spcPts val="0"/>
              </a:spcBef>
              <a:spcAft>
                <a:spcPts val="0"/>
              </a:spcAft>
              <a:buSzPts val="1400"/>
              <a:buChar char="○"/>
            </a:pPr>
            <a:r>
              <a:rPr lang="en-GB"/>
              <a:t>Connections</a:t>
            </a:r>
            <a:endParaRPr/>
          </a:p>
          <a:p>
            <a:pPr marL="914400" lvl="1" indent="-317500" algn="l" rtl="0">
              <a:spcBef>
                <a:spcPts val="0"/>
              </a:spcBef>
              <a:spcAft>
                <a:spcPts val="0"/>
              </a:spcAft>
              <a:buSzPts val="1400"/>
              <a:buChar char="○"/>
            </a:pPr>
            <a:r>
              <a:rPr lang="en-GB"/>
              <a:t>Manufacturing</a:t>
            </a:r>
            <a:endParaRPr/>
          </a:p>
          <a:p>
            <a:pPr marL="914400" lvl="1" indent="-317500" algn="l" rtl="0">
              <a:spcBef>
                <a:spcPts val="0"/>
              </a:spcBef>
              <a:spcAft>
                <a:spcPts val="0"/>
              </a:spcAft>
              <a:buSzPts val="1400"/>
              <a:buChar char="○"/>
            </a:pPr>
            <a:r>
              <a:rPr lang="en-GB"/>
              <a:t>Assembly and Installation</a:t>
            </a:r>
            <a:endParaRPr/>
          </a:p>
        </p:txBody>
      </p:sp>
      <p:pic>
        <p:nvPicPr>
          <p:cNvPr id="216" name="Google Shape;216;p32"/>
          <p:cNvPicPr preferRelativeResize="0"/>
          <p:nvPr/>
        </p:nvPicPr>
        <p:blipFill>
          <a:blip r:embed="rId3">
            <a:alphaModFix/>
          </a:blip>
          <a:stretch>
            <a:fillRect/>
          </a:stretch>
        </p:blipFill>
        <p:spPr>
          <a:xfrm>
            <a:off x="873575" y="50"/>
            <a:ext cx="888100" cy="888100"/>
          </a:xfrm>
          <a:prstGeom prst="rect">
            <a:avLst/>
          </a:prstGeom>
          <a:noFill/>
          <a:ln>
            <a:noFill/>
          </a:ln>
        </p:spPr>
      </p:pic>
      <p:sp>
        <p:nvSpPr>
          <p:cNvPr id="217" name="Google Shape;217;p32"/>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Rhys</a:t>
            </a:r>
            <a:endParaRPr sz="1300">
              <a:solidFill>
                <a:schemeClr val="dk2"/>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3"/>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r>
              <a:rPr lang="en-GB"/>
              <a:t>Costs</a:t>
            </a:r>
            <a:endParaRPr/>
          </a:p>
        </p:txBody>
      </p:sp>
      <p:sp>
        <p:nvSpPr>
          <p:cNvPr id="223" name="Google Shape;223;p33"/>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James</a:t>
            </a:r>
            <a:endParaRPr sz="1300">
              <a:solidFill>
                <a:schemeClr val="dk2"/>
              </a:solidFill>
            </a:endParaRPr>
          </a:p>
        </p:txBody>
      </p:sp>
      <p:sp>
        <p:nvSpPr>
          <p:cNvPr id="2" name="Google Shape;178;p29">
            <a:extLst>
              <a:ext uri="{FF2B5EF4-FFF2-40B4-BE49-F238E27FC236}">
                <a16:creationId xmlns:a16="http://schemas.microsoft.com/office/drawing/2014/main" id="{9275F27E-A5A5-7DEF-D131-ECEC285587F4}"/>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E6370073-624D-45E4-37F9-B039007EE893}"/>
              </a:ext>
            </a:extLst>
          </p:cNvPr>
          <p:cNvSpPr/>
          <p:nvPr/>
        </p:nvSpPr>
        <p:spPr>
          <a:xfrm>
            <a:off x="-1064927" y="4600550"/>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89D91572-C748-1766-3873-589D79AF616D}"/>
              </a:ext>
            </a:extLst>
          </p:cNvPr>
          <p:cNvSpPr/>
          <p:nvPr/>
        </p:nvSpPr>
        <p:spPr>
          <a:xfrm>
            <a:off x="-277526" y="487402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 name="Google Shape;178;p29">
            <a:extLst>
              <a:ext uri="{FF2B5EF4-FFF2-40B4-BE49-F238E27FC236}">
                <a16:creationId xmlns:a16="http://schemas.microsoft.com/office/drawing/2014/main" id="{195630F8-2074-F990-7ACD-77EF3687F0CB}"/>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379BDF2B-BE06-A634-7F97-30B06CBB04CD}"/>
              </a:ext>
            </a:extLst>
          </p:cNvPr>
          <p:cNvSpPr/>
          <p:nvPr/>
        </p:nvSpPr>
        <p:spPr>
          <a:xfrm>
            <a:off x="-1357025" y="4875637"/>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95C0E82D-0891-0E9E-31EC-C85B5B797DD8}"/>
              </a:ext>
            </a:extLst>
          </p:cNvPr>
          <p:cNvSpPr/>
          <p:nvPr/>
        </p:nvSpPr>
        <p:spPr>
          <a:xfrm>
            <a:off x="-1179225" y="5049012"/>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28" name="Google Shape;228;p3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Hardware Costs</a:t>
            </a:r>
            <a:endParaRPr/>
          </a:p>
        </p:txBody>
      </p:sp>
      <p:sp>
        <p:nvSpPr>
          <p:cNvPr id="229" name="Google Shape;229;p34"/>
          <p:cNvSpPr txBox="1">
            <a:spLocks noGrp="1"/>
          </p:cNvSpPr>
          <p:nvPr>
            <p:ph type="body" idx="1"/>
          </p:nvPr>
        </p:nvSpPr>
        <p:spPr>
          <a:xfrm>
            <a:off x="311700" y="1152475"/>
            <a:ext cx="3999900" cy="3416400"/>
          </a:xfrm>
          <a:prstGeom prst="rect">
            <a:avLst/>
          </a:prstGeom>
        </p:spPr>
        <p:txBody>
          <a:bodyPr spcFirstLastPara="1" wrap="square" lIns="91425" tIns="91425" rIns="91425" bIns="91425" anchor="ctr" anchorCtr="0">
            <a:normAutofit/>
          </a:bodyPr>
          <a:lstStyle/>
          <a:p>
            <a:pPr marL="457200" lvl="0" indent="-317500" algn="l" rtl="0">
              <a:lnSpc>
                <a:spcPct val="200000"/>
              </a:lnSpc>
              <a:spcBef>
                <a:spcPts val="0"/>
              </a:spcBef>
              <a:spcAft>
                <a:spcPts val="0"/>
              </a:spcAft>
              <a:buSzPts val="1400"/>
              <a:buChar char="●"/>
            </a:pPr>
            <a:r>
              <a:rPr lang="en-GB" sz="1400"/>
              <a:t>Hardware: </a:t>
            </a:r>
            <a:r>
              <a:rPr lang="en-GB"/>
              <a:t>£5,750</a:t>
            </a:r>
            <a:endParaRPr/>
          </a:p>
        </p:txBody>
      </p:sp>
      <p:graphicFrame>
        <p:nvGraphicFramePr>
          <p:cNvPr id="230" name="Google Shape;230;p34"/>
          <p:cNvGraphicFramePr/>
          <p:nvPr/>
        </p:nvGraphicFramePr>
        <p:xfrm>
          <a:off x="3615750" y="176163"/>
          <a:ext cx="5381650" cy="4827100"/>
        </p:xfrm>
        <a:graphic>
          <a:graphicData uri="http://schemas.openxmlformats.org/drawingml/2006/table">
            <a:tbl>
              <a:tblPr>
                <a:noFill/>
                <a:tableStyleId>{E90C2B2F-F98A-42F9-8454-D691D09E48FF}</a:tableStyleId>
              </a:tblPr>
              <a:tblGrid>
                <a:gridCol w="2690825">
                  <a:extLst>
                    <a:ext uri="{9D8B030D-6E8A-4147-A177-3AD203B41FA5}">
                      <a16:colId xmlns:a16="http://schemas.microsoft.com/office/drawing/2014/main" val="20000"/>
                    </a:ext>
                  </a:extLst>
                </a:gridCol>
                <a:gridCol w="2690825">
                  <a:extLst>
                    <a:ext uri="{9D8B030D-6E8A-4147-A177-3AD203B41FA5}">
                      <a16:colId xmlns:a16="http://schemas.microsoft.com/office/drawing/2014/main" val="20001"/>
                    </a:ext>
                  </a:extLst>
                </a:gridCol>
              </a:tblGrid>
              <a:tr h="484450">
                <a:tc>
                  <a:txBody>
                    <a:bodyPr/>
                    <a:lstStyle/>
                    <a:p>
                      <a:pPr marL="0" lvl="0" indent="0" algn="l" rtl="0">
                        <a:spcBef>
                          <a:spcPts val="0"/>
                        </a:spcBef>
                        <a:spcAft>
                          <a:spcPts val="0"/>
                        </a:spcAft>
                        <a:buNone/>
                      </a:pPr>
                      <a:r>
                        <a:rPr lang="en-GB" b="1">
                          <a:solidFill>
                            <a:schemeClr val="dk2"/>
                          </a:solidFill>
                        </a:rPr>
                        <a:t>Item</a:t>
                      </a:r>
                      <a:endParaRPr b="1">
                        <a:solidFill>
                          <a:schemeClr val="dk2"/>
                        </a:solidFill>
                      </a:endParaRPr>
                    </a:p>
                  </a:txBody>
                  <a:tcPr marL="91425" marR="91425" marT="91425" marB="91425"/>
                </a:tc>
                <a:tc>
                  <a:txBody>
                    <a:bodyPr/>
                    <a:lstStyle/>
                    <a:p>
                      <a:pPr marL="0" lvl="0" indent="0" algn="l" rtl="0">
                        <a:spcBef>
                          <a:spcPts val="0"/>
                        </a:spcBef>
                        <a:spcAft>
                          <a:spcPts val="0"/>
                        </a:spcAft>
                        <a:buNone/>
                      </a:pPr>
                      <a:r>
                        <a:rPr lang="en-GB" b="1">
                          <a:solidFill>
                            <a:schemeClr val="dk2"/>
                          </a:solidFill>
                        </a:rPr>
                        <a:t>Estimated Cost </a:t>
                      </a:r>
                      <a:endParaRPr b="1">
                        <a:solidFill>
                          <a:schemeClr val="dk2"/>
                        </a:solidFill>
                      </a:endParaRPr>
                    </a:p>
                  </a:txBody>
                  <a:tcPr marL="91425" marR="91425" marT="91425" marB="91425"/>
                </a:tc>
                <a:extLst>
                  <a:ext uri="{0D108BD9-81ED-4DB2-BD59-A6C34878D82A}">
                    <a16:rowId xmlns:a16="http://schemas.microsoft.com/office/drawing/2014/main" val="10000"/>
                  </a:ext>
                </a:extLst>
              </a:tr>
              <a:tr h="416725">
                <a:tc>
                  <a:txBody>
                    <a:bodyPr/>
                    <a:lstStyle/>
                    <a:p>
                      <a:pPr marL="0" lvl="0" indent="0" algn="l" rtl="0">
                        <a:spcBef>
                          <a:spcPts val="0"/>
                        </a:spcBef>
                        <a:spcAft>
                          <a:spcPts val="0"/>
                        </a:spcAft>
                        <a:buNone/>
                      </a:pPr>
                      <a:r>
                        <a:rPr lang="en-GB" sz="1100">
                          <a:solidFill>
                            <a:schemeClr val="dk2"/>
                          </a:solidFill>
                        </a:rPr>
                        <a:t>Raspberry Pi 4</a:t>
                      </a:r>
                      <a:endParaRPr sz="1100">
                        <a:solidFill>
                          <a:schemeClr val="dk2"/>
                        </a:solidFill>
                      </a:endParaRPr>
                    </a:p>
                  </a:txBody>
                  <a:tcPr marL="91425" marR="91425" marT="91425" marB="91425"/>
                </a:tc>
                <a:tc>
                  <a:txBody>
                    <a:bodyPr/>
                    <a:lstStyle/>
                    <a:p>
                      <a:pPr marL="0" lvl="0" indent="0" algn="l" rtl="0">
                        <a:spcBef>
                          <a:spcPts val="0"/>
                        </a:spcBef>
                        <a:spcAft>
                          <a:spcPts val="0"/>
                        </a:spcAft>
                        <a:buNone/>
                      </a:pPr>
                      <a:r>
                        <a:rPr lang="en-GB" sz="1100">
                          <a:solidFill>
                            <a:schemeClr val="dk2"/>
                          </a:solidFill>
                        </a:rPr>
                        <a:t>£50</a:t>
                      </a:r>
                      <a:endParaRPr sz="1100">
                        <a:solidFill>
                          <a:schemeClr val="dk2"/>
                        </a:solidFill>
                      </a:endParaRPr>
                    </a:p>
                  </a:txBody>
                  <a:tcPr marL="91425" marR="91425" marT="91425" marB="91425"/>
                </a:tc>
                <a:extLst>
                  <a:ext uri="{0D108BD9-81ED-4DB2-BD59-A6C34878D82A}">
                    <a16:rowId xmlns:a16="http://schemas.microsoft.com/office/drawing/2014/main" val="10001"/>
                  </a:ext>
                </a:extLst>
              </a:tr>
              <a:tr h="592125">
                <a:tc>
                  <a:txBody>
                    <a:bodyPr/>
                    <a:lstStyle/>
                    <a:p>
                      <a:pPr marL="0" lvl="0" indent="0" algn="l" rtl="0">
                        <a:spcBef>
                          <a:spcPts val="0"/>
                        </a:spcBef>
                        <a:spcAft>
                          <a:spcPts val="0"/>
                        </a:spcAft>
                        <a:buNone/>
                      </a:pPr>
                      <a:r>
                        <a:rPr lang="en-GB" sz="1100">
                          <a:solidFill>
                            <a:schemeClr val="dk2"/>
                          </a:solidFill>
                        </a:rPr>
                        <a:t>TrouDigital 3500 Nit Ultra High Brightness Professional Displays</a:t>
                      </a:r>
                      <a:endParaRPr sz="1100">
                        <a:solidFill>
                          <a:schemeClr val="dk2"/>
                        </a:solidFill>
                      </a:endParaRPr>
                    </a:p>
                  </a:txBody>
                  <a:tcPr marL="91425" marR="91425" marT="91425" marB="91425"/>
                </a:tc>
                <a:tc>
                  <a:txBody>
                    <a:bodyPr/>
                    <a:lstStyle/>
                    <a:p>
                      <a:pPr marL="0" lvl="0" indent="0" algn="l" rtl="0">
                        <a:spcBef>
                          <a:spcPts val="0"/>
                        </a:spcBef>
                        <a:spcAft>
                          <a:spcPts val="0"/>
                        </a:spcAft>
                        <a:buClr>
                          <a:schemeClr val="dk1"/>
                        </a:buClr>
                        <a:buSzPts val="1100"/>
                        <a:buFont typeface="Arial"/>
                        <a:buNone/>
                      </a:pPr>
                      <a:r>
                        <a:rPr lang="en-GB" sz="1100">
                          <a:solidFill>
                            <a:schemeClr val="dk2"/>
                          </a:solidFill>
                        </a:rPr>
                        <a:t>£1,700</a:t>
                      </a:r>
                      <a:endParaRPr sz="1100">
                        <a:solidFill>
                          <a:schemeClr val="dk2"/>
                        </a:solidFill>
                      </a:endParaRPr>
                    </a:p>
                  </a:txBody>
                  <a:tcPr marL="91425" marR="91425" marT="91425" marB="91425"/>
                </a:tc>
                <a:extLst>
                  <a:ext uri="{0D108BD9-81ED-4DB2-BD59-A6C34878D82A}">
                    <a16:rowId xmlns:a16="http://schemas.microsoft.com/office/drawing/2014/main" val="10002"/>
                  </a:ext>
                </a:extLst>
              </a:tr>
              <a:tr h="416725">
                <a:tc>
                  <a:txBody>
                    <a:bodyPr/>
                    <a:lstStyle/>
                    <a:p>
                      <a:pPr marL="0" lvl="0" indent="0" algn="l" rtl="0">
                        <a:spcBef>
                          <a:spcPts val="0"/>
                        </a:spcBef>
                        <a:spcAft>
                          <a:spcPts val="0"/>
                        </a:spcAft>
                        <a:buNone/>
                      </a:pPr>
                      <a:r>
                        <a:rPr lang="en-GB" sz="1100">
                          <a:solidFill>
                            <a:schemeClr val="dk2"/>
                          </a:solidFill>
                        </a:rPr>
                        <a:t>Solar Panel</a:t>
                      </a:r>
                      <a:endParaRPr sz="1100">
                        <a:solidFill>
                          <a:schemeClr val="dk2"/>
                        </a:solidFill>
                      </a:endParaRPr>
                    </a:p>
                  </a:txBody>
                  <a:tcPr marL="91425" marR="91425" marT="91425" marB="91425"/>
                </a:tc>
                <a:tc>
                  <a:txBody>
                    <a:bodyPr/>
                    <a:lstStyle/>
                    <a:p>
                      <a:pPr marL="0" lvl="0" indent="0" algn="l" rtl="0">
                        <a:spcBef>
                          <a:spcPts val="0"/>
                        </a:spcBef>
                        <a:spcAft>
                          <a:spcPts val="0"/>
                        </a:spcAft>
                        <a:buClr>
                          <a:schemeClr val="dk1"/>
                        </a:buClr>
                        <a:buSzPts val="1100"/>
                        <a:buFont typeface="Arial"/>
                        <a:buNone/>
                      </a:pPr>
                      <a:r>
                        <a:rPr lang="en-GB" sz="1100">
                          <a:solidFill>
                            <a:schemeClr val="dk2"/>
                          </a:solidFill>
                        </a:rPr>
                        <a:t>£200</a:t>
                      </a:r>
                      <a:endParaRPr sz="1100">
                        <a:solidFill>
                          <a:schemeClr val="dk2"/>
                        </a:solidFill>
                      </a:endParaRPr>
                    </a:p>
                  </a:txBody>
                  <a:tcPr marL="91425" marR="91425" marT="91425" marB="91425"/>
                </a:tc>
                <a:extLst>
                  <a:ext uri="{0D108BD9-81ED-4DB2-BD59-A6C34878D82A}">
                    <a16:rowId xmlns:a16="http://schemas.microsoft.com/office/drawing/2014/main" val="10003"/>
                  </a:ext>
                </a:extLst>
              </a:tr>
              <a:tr h="416725">
                <a:tc>
                  <a:txBody>
                    <a:bodyPr/>
                    <a:lstStyle/>
                    <a:p>
                      <a:pPr marL="0" lvl="0" indent="0" algn="l" rtl="0">
                        <a:spcBef>
                          <a:spcPts val="0"/>
                        </a:spcBef>
                        <a:spcAft>
                          <a:spcPts val="0"/>
                        </a:spcAft>
                        <a:buNone/>
                      </a:pPr>
                      <a:r>
                        <a:rPr lang="en-GB" sz="1100">
                          <a:solidFill>
                            <a:schemeClr val="dk2"/>
                          </a:solidFill>
                        </a:rPr>
                        <a:t>Battery</a:t>
                      </a:r>
                      <a:endParaRPr sz="1100">
                        <a:solidFill>
                          <a:schemeClr val="dk2"/>
                        </a:solidFill>
                      </a:endParaRPr>
                    </a:p>
                  </a:txBody>
                  <a:tcPr marL="91425" marR="91425" marT="91425" marB="91425"/>
                </a:tc>
                <a:tc>
                  <a:txBody>
                    <a:bodyPr/>
                    <a:lstStyle/>
                    <a:p>
                      <a:pPr marL="0" lvl="0" indent="0" algn="l" rtl="0">
                        <a:spcBef>
                          <a:spcPts val="0"/>
                        </a:spcBef>
                        <a:spcAft>
                          <a:spcPts val="0"/>
                        </a:spcAft>
                        <a:buClr>
                          <a:schemeClr val="dk1"/>
                        </a:buClr>
                        <a:buSzPts val="1100"/>
                        <a:buFont typeface="Arial"/>
                        <a:buNone/>
                      </a:pPr>
                      <a:r>
                        <a:rPr lang="en-GB" sz="1100">
                          <a:solidFill>
                            <a:schemeClr val="dk2"/>
                          </a:solidFill>
                        </a:rPr>
                        <a:t>£2,000</a:t>
                      </a:r>
                      <a:endParaRPr sz="1100">
                        <a:solidFill>
                          <a:schemeClr val="dk2"/>
                        </a:solidFill>
                      </a:endParaRPr>
                    </a:p>
                  </a:txBody>
                  <a:tcPr marL="91425" marR="91425" marT="91425" marB="91425"/>
                </a:tc>
                <a:extLst>
                  <a:ext uri="{0D108BD9-81ED-4DB2-BD59-A6C34878D82A}">
                    <a16:rowId xmlns:a16="http://schemas.microsoft.com/office/drawing/2014/main" val="10004"/>
                  </a:ext>
                </a:extLst>
              </a:tr>
              <a:tr h="416725">
                <a:tc>
                  <a:txBody>
                    <a:bodyPr/>
                    <a:lstStyle/>
                    <a:p>
                      <a:pPr marL="0" lvl="0" indent="0" algn="l" rtl="0">
                        <a:spcBef>
                          <a:spcPts val="0"/>
                        </a:spcBef>
                        <a:spcAft>
                          <a:spcPts val="0"/>
                        </a:spcAft>
                        <a:buNone/>
                      </a:pPr>
                      <a:r>
                        <a:rPr lang="en-GB" sz="1100">
                          <a:solidFill>
                            <a:schemeClr val="dk2"/>
                          </a:solidFill>
                        </a:rPr>
                        <a:t>Charge controller </a:t>
                      </a:r>
                      <a:endParaRPr sz="1100">
                        <a:solidFill>
                          <a:schemeClr val="dk2"/>
                        </a:solidFill>
                      </a:endParaRPr>
                    </a:p>
                  </a:txBody>
                  <a:tcPr marL="91425" marR="91425" marT="91425" marB="91425"/>
                </a:tc>
                <a:tc>
                  <a:txBody>
                    <a:bodyPr/>
                    <a:lstStyle/>
                    <a:p>
                      <a:pPr marL="0" lvl="0" indent="0" algn="l" rtl="0">
                        <a:spcBef>
                          <a:spcPts val="0"/>
                        </a:spcBef>
                        <a:spcAft>
                          <a:spcPts val="0"/>
                        </a:spcAft>
                        <a:buClr>
                          <a:schemeClr val="dk1"/>
                        </a:buClr>
                        <a:buSzPts val="1100"/>
                        <a:buFont typeface="Arial"/>
                        <a:buNone/>
                      </a:pPr>
                      <a:r>
                        <a:rPr lang="en-GB" sz="1100">
                          <a:solidFill>
                            <a:schemeClr val="dk2"/>
                          </a:solidFill>
                        </a:rPr>
                        <a:t>£30</a:t>
                      </a:r>
                      <a:endParaRPr sz="1100">
                        <a:solidFill>
                          <a:schemeClr val="dk2"/>
                        </a:solidFill>
                      </a:endParaRPr>
                    </a:p>
                  </a:txBody>
                  <a:tcPr marL="91425" marR="91425" marT="91425" marB="91425"/>
                </a:tc>
                <a:extLst>
                  <a:ext uri="{0D108BD9-81ED-4DB2-BD59-A6C34878D82A}">
                    <a16:rowId xmlns:a16="http://schemas.microsoft.com/office/drawing/2014/main" val="10005"/>
                  </a:ext>
                </a:extLst>
              </a:tr>
              <a:tr h="416725">
                <a:tc>
                  <a:txBody>
                    <a:bodyPr/>
                    <a:lstStyle/>
                    <a:p>
                      <a:pPr marL="0" lvl="0" indent="0" algn="l" rtl="0">
                        <a:spcBef>
                          <a:spcPts val="0"/>
                        </a:spcBef>
                        <a:spcAft>
                          <a:spcPts val="0"/>
                        </a:spcAft>
                        <a:buNone/>
                      </a:pPr>
                      <a:r>
                        <a:rPr lang="en-GB" sz="1100">
                          <a:solidFill>
                            <a:schemeClr val="dk2"/>
                          </a:solidFill>
                        </a:rPr>
                        <a:t>uPVC (roughly £0.001735 per cm³) [12]</a:t>
                      </a:r>
                      <a:endParaRPr sz="1100">
                        <a:solidFill>
                          <a:schemeClr val="dk2"/>
                        </a:solidFill>
                      </a:endParaRPr>
                    </a:p>
                  </a:txBody>
                  <a:tcPr marL="91425" marR="91425" marT="91425" marB="91425"/>
                </a:tc>
                <a:tc>
                  <a:txBody>
                    <a:bodyPr/>
                    <a:lstStyle/>
                    <a:p>
                      <a:pPr marL="0" lvl="0" indent="0" algn="l" rtl="0">
                        <a:spcBef>
                          <a:spcPts val="0"/>
                        </a:spcBef>
                        <a:spcAft>
                          <a:spcPts val="0"/>
                        </a:spcAft>
                        <a:buClr>
                          <a:schemeClr val="dk1"/>
                        </a:buClr>
                        <a:buSzPts val="1100"/>
                        <a:buFont typeface="Arial"/>
                        <a:buNone/>
                      </a:pPr>
                      <a:r>
                        <a:rPr lang="en-GB" sz="1100">
                          <a:solidFill>
                            <a:schemeClr val="dk2"/>
                          </a:solidFill>
                        </a:rPr>
                        <a:t>£70</a:t>
                      </a:r>
                      <a:endParaRPr sz="1100">
                        <a:solidFill>
                          <a:schemeClr val="dk2"/>
                        </a:solidFill>
                      </a:endParaRPr>
                    </a:p>
                  </a:txBody>
                  <a:tcPr marL="91425" marR="91425" marT="91425" marB="91425"/>
                </a:tc>
                <a:extLst>
                  <a:ext uri="{0D108BD9-81ED-4DB2-BD59-A6C34878D82A}">
                    <a16:rowId xmlns:a16="http://schemas.microsoft.com/office/drawing/2014/main" val="10006"/>
                  </a:ext>
                </a:extLst>
              </a:tr>
              <a:tr h="416725">
                <a:tc>
                  <a:txBody>
                    <a:bodyPr/>
                    <a:lstStyle/>
                    <a:p>
                      <a:pPr marL="0" lvl="0" indent="0" algn="l" rtl="0">
                        <a:spcBef>
                          <a:spcPts val="0"/>
                        </a:spcBef>
                        <a:spcAft>
                          <a:spcPts val="0"/>
                        </a:spcAft>
                        <a:buNone/>
                      </a:pPr>
                      <a:r>
                        <a:rPr lang="en-GB" sz="1100">
                          <a:solidFill>
                            <a:schemeClr val="dk2"/>
                          </a:solidFill>
                        </a:rPr>
                        <a:t>Steel Tubes (roughly £0.20 per cm³) [13]</a:t>
                      </a:r>
                      <a:endParaRPr sz="1100">
                        <a:solidFill>
                          <a:schemeClr val="dk2"/>
                        </a:solidFill>
                      </a:endParaRPr>
                    </a:p>
                  </a:txBody>
                  <a:tcPr marL="91425" marR="91425" marT="91425" marB="91425"/>
                </a:tc>
                <a:tc>
                  <a:txBody>
                    <a:bodyPr/>
                    <a:lstStyle/>
                    <a:p>
                      <a:pPr marL="0" lvl="0" indent="0" algn="l" rtl="0">
                        <a:spcBef>
                          <a:spcPts val="0"/>
                        </a:spcBef>
                        <a:spcAft>
                          <a:spcPts val="0"/>
                        </a:spcAft>
                        <a:buNone/>
                      </a:pPr>
                      <a:r>
                        <a:rPr lang="en-GB" sz="1100">
                          <a:solidFill>
                            <a:schemeClr val="dk2"/>
                          </a:solidFill>
                        </a:rPr>
                        <a:t>£1,300</a:t>
                      </a:r>
                      <a:endParaRPr sz="1100">
                        <a:solidFill>
                          <a:schemeClr val="dk2"/>
                        </a:solidFill>
                      </a:endParaRPr>
                    </a:p>
                  </a:txBody>
                  <a:tcPr marL="91425" marR="91425" marT="91425" marB="91425"/>
                </a:tc>
                <a:extLst>
                  <a:ext uri="{0D108BD9-81ED-4DB2-BD59-A6C34878D82A}">
                    <a16:rowId xmlns:a16="http://schemas.microsoft.com/office/drawing/2014/main" val="10007"/>
                  </a:ext>
                </a:extLst>
              </a:tr>
              <a:tr h="416725">
                <a:tc>
                  <a:txBody>
                    <a:bodyPr/>
                    <a:lstStyle/>
                    <a:p>
                      <a:pPr marL="0" lvl="0" indent="0" algn="l" rtl="0">
                        <a:spcBef>
                          <a:spcPts val="0"/>
                        </a:spcBef>
                        <a:spcAft>
                          <a:spcPts val="0"/>
                        </a:spcAft>
                        <a:buNone/>
                      </a:pPr>
                      <a:r>
                        <a:rPr lang="en-GB" sz="1100">
                          <a:solidFill>
                            <a:schemeClr val="dk2"/>
                          </a:solidFill>
                        </a:rPr>
                        <a:t>Plexiglass (roughly £0.008 per cm³) [14]</a:t>
                      </a:r>
                      <a:endParaRPr sz="1100">
                        <a:solidFill>
                          <a:schemeClr val="dk2"/>
                        </a:solidFill>
                      </a:endParaRPr>
                    </a:p>
                  </a:txBody>
                  <a:tcPr marL="91425" marR="91425" marT="91425" marB="91425"/>
                </a:tc>
                <a:tc>
                  <a:txBody>
                    <a:bodyPr/>
                    <a:lstStyle/>
                    <a:p>
                      <a:pPr marL="0" lvl="0" indent="0" algn="l" rtl="0">
                        <a:spcBef>
                          <a:spcPts val="0"/>
                        </a:spcBef>
                        <a:spcAft>
                          <a:spcPts val="0"/>
                        </a:spcAft>
                        <a:buNone/>
                      </a:pPr>
                      <a:r>
                        <a:rPr lang="en-GB" sz="1100">
                          <a:solidFill>
                            <a:schemeClr val="dk2"/>
                          </a:solidFill>
                        </a:rPr>
                        <a:t> £300</a:t>
                      </a:r>
                      <a:endParaRPr sz="1100">
                        <a:solidFill>
                          <a:schemeClr val="dk2"/>
                        </a:solidFill>
                      </a:endParaRPr>
                    </a:p>
                  </a:txBody>
                  <a:tcPr marL="91425" marR="91425" marT="91425" marB="91425"/>
                </a:tc>
                <a:extLst>
                  <a:ext uri="{0D108BD9-81ED-4DB2-BD59-A6C34878D82A}">
                    <a16:rowId xmlns:a16="http://schemas.microsoft.com/office/drawing/2014/main" val="10008"/>
                  </a:ext>
                </a:extLst>
              </a:tr>
              <a:tr h="416725">
                <a:tc>
                  <a:txBody>
                    <a:bodyPr/>
                    <a:lstStyle/>
                    <a:p>
                      <a:pPr marL="0" lvl="0" indent="0" algn="l" rtl="0">
                        <a:spcBef>
                          <a:spcPts val="0"/>
                        </a:spcBef>
                        <a:spcAft>
                          <a:spcPts val="0"/>
                        </a:spcAft>
                        <a:buNone/>
                      </a:pPr>
                      <a:r>
                        <a:rPr lang="en-GB" sz="1100">
                          <a:solidFill>
                            <a:schemeClr val="dk2"/>
                          </a:solidFill>
                        </a:rPr>
                        <a:t>Wires and Misc</a:t>
                      </a:r>
                      <a:endParaRPr sz="1100">
                        <a:solidFill>
                          <a:schemeClr val="dk2"/>
                        </a:solidFill>
                      </a:endParaRPr>
                    </a:p>
                  </a:txBody>
                  <a:tcPr marL="91425" marR="91425" marT="91425" marB="91425"/>
                </a:tc>
                <a:tc>
                  <a:txBody>
                    <a:bodyPr/>
                    <a:lstStyle/>
                    <a:p>
                      <a:pPr marL="0" lvl="0" indent="0" algn="l" rtl="0">
                        <a:spcBef>
                          <a:spcPts val="0"/>
                        </a:spcBef>
                        <a:spcAft>
                          <a:spcPts val="0"/>
                        </a:spcAft>
                        <a:buNone/>
                      </a:pPr>
                      <a:r>
                        <a:rPr lang="en-GB" sz="1100">
                          <a:solidFill>
                            <a:schemeClr val="dk2"/>
                          </a:solidFill>
                        </a:rPr>
                        <a:t>£100</a:t>
                      </a:r>
                      <a:endParaRPr sz="1100">
                        <a:solidFill>
                          <a:schemeClr val="dk2"/>
                        </a:solidFill>
                      </a:endParaRPr>
                    </a:p>
                  </a:txBody>
                  <a:tcPr marL="91425" marR="91425" marT="91425" marB="91425"/>
                </a:tc>
                <a:extLst>
                  <a:ext uri="{0D108BD9-81ED-4DB2-BD59-A6C34878D82A}">
                    <a16:rowId xmlns:a16="http://schemas.microsoft.com/office/drawing/2014/main" val="10009"/>
                  </a:ext>
                </a:extLst>
              </a:tr>
              <a:tr h="416725">
                <a:tc>
                  <a:txBody>
                    <a:bodyPr/>
                    <a:lstStyle/>
                    <a:p>
                      <a:pPr marL="0" lvl="0" indent="0" algn="l" rtl="0">
                        <a:spcBef>
                          <a:spcPts val="0"/>
                        </a:spcBef>
                        <a:spcAft>
                          <a:spcPts val="0"/>
                        </a:spcAft>
                        <a:buNone/>
                      </a:pPr>
                      <a:r>
                        <a:rPr lang="en-GB" sz="1100">
                          <a:solidFill>
                            <a:schemeClr val="dk2"/>
                          </a:solidFill>
                        </a:rPr>
                        <a:t>TOTAL</a:t>
                      </a:r>
                      <a:endParaRPr sz="1100">
                        <a:solidFill>
                          <a:schemeClr val="dk2"/>
                        </a:solidFill>
                      </a:endParaRPr>
                    </a:p>
                  </a:txBody>
                  <a:tcPr marL="91425" marR="91425" marT="91425" marB="91425"/>
                </a:tc>
                <a:tc>
                  <a:txBody>
                    <a:bodyPr/>
                    <a:lstStyle/>
                    <a:p>
                      <a:pPr marL="0" lvl="0" indent="0" algn="l" rtl="0">
                        <a:spcBef>
                          <a:spcPts val="0"/>
                        </a:spcBef>
                        <a:spcAft>
                          <a:spcPts val="0"/>
                        </a:spcAft>
                        <a:buNone/>
                      </a:pPr>
                      <a:r>
                        <a:rPr lang="en-GB" sz="1100">
                          <a:solidFill>
                            <a:schemeClr val="dk2"/>
                          </a:solidFill>
                        </a:rPr>
                        <a:t>£5,750</a:t>
                      </a:r>
                      <a:endParaRPr sz="1100">
                        <a:solidFill>
                          <a:schemeClr val="dk2"/>
                        </a:solidFill>
                      </a:endParaRPr>
                    </a:p>
                  </a:txBody>
                  <a:tcPr marL="91425" marR="91425" marT="91425" marB="91425"/>
                </a:tc>
                <a:extLst>
                  <a:ext uri="{0D108BD9-81ED-4DB2-BD59-A6C34878D82A}">
                    <a16:rowId xmlns:a16="http://schemas.microsoft.com/office/drawing/2014/main" val="10010"/>
                  </a:ext>
                </a:extLst>
              </a:tr>
            </a:tbl>
          </a:graphicData>
        </a:graphic>
      </p:graphicFrame>
      <p:sp>
        <p:nvSpPr>
          <p:cNvPr id="231" name="Google Shape;231;p34"/>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James</a:t>
            </a:r>
            <a:endParaRPr sz="1300">
              <a:solidFill>
                <a:schemeClr val="dk2"/>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 name="Google Shape;178;p29">
            <a:extLst>
              <a:ext uri="{FF2B5EF4-FFF2-40B4-BE49-F238E27FC236}">
                <a16:creationId xmlns:a16="http://schemas.microsoft.com/office/drawing/2014/main" id="{8531E09F-25D7-5C19-8250-331D15DFBBFD}"/>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CE5EAC20-DF7C-E51F-CB73-916BEB33005D}"/>
              </a:ext>
            </a:extLst>
          </p:cNvPr>
          <p:cNvSpPr/>
          <p:nvPr/>
        </p:nvSpPr>
        <p:spPr>
          <a:xfrm>
            <a:off x="-1534827" y="5670985"/>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B316A42B-BFD9-5D00-2BD8-3184D27F1628}"/>
              </a:ext>
            </a:extLst>
          </p:cNvPr>
          <p:cNvSpPr/>
          <p:nvPr/>
        </p:nvSpPr>
        <p:spPr>
          <a:xfrm>
            <a:off x="-1039526" y="5927037"/>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36" name="Google Shape;236;p3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Labour</a:t>
            </a:r>
            <a:endParaRPr/>
          </a:p>
        </p:txBody>
      </p:sp>
      <p:sp>
        <p:nvSpPr>
          <p:cNvPr id="237" name="Google Shape;237;p35"/>
          <p:cNvSpPr txBox="1">
            <a:spLocks noGrp="1"/>
          </p:cNvSpPr>
          <p:nvPr>
            <p:ph type="body" idx="1"/>
          </p:nvPr>
        </p:nvSpPr>
        <p:spPr>
          <a:xfrm>
            <a:off x="311700" y="1152475"/>
            <a:ext cx="3999900" cy="3416400"/>
          </a:xfrm>
          <a:prstGeom prst="rect">
            <a:avLst/>
          </a:prstGeom>
        </p:spPr>
        <p:txBody>
          <a:bodyPr spcFirstLastPara="1" wrap="square" lIns="91425" tIns="91425" rIns="91425" bIns="91425" anchor="ctr" anchorCtr="0">
            <a:normAutofit/>
          </a:bodyPr>
          <a:lstStyle/>
          <a:p>
            <a:pPr marL="457200" lvl="0" indent="-317500" algn="l" rtl="0">
              <a:lnSpc>
                <a:spcPct val="200000"/>
              </a:lnSpc>
              <a:spcBef>
                <a:spcPts val="0"/>
              </a:spcBef>
              <a:spcAft>
                <a:spcPts val="0"/>
              </a:spcAft>
              <a:buSzPts val="1400"/>
              <a:buChar char="●"/>
            </a:pPr>
            <a:r>
              <a:rPr lang="en-GB"/>
              <a:t>Labour Costs</a:t>
            </a:r>
            <a:r>
              <a:rPr lang="en-GB" sz="1400"/>
              <a:t>: £</a:t>
            </a:r>
            <a:r>
              <a:rPr lang="en-GB"/>
              <a:t>19,353.60</a:t>
            </a:r>
            <a:r>
              <a:rPr lang="en-GB" sz="1400"/>
              <a:t> </a:t>
            </a:r>
            <a:endParaRPr/>
          </a:p>
        </p:txBody>
      </p:sp>
      <p:graphicFrame>
        <p:nvGraphicFramePr>
          <p:cNvPr id="238" name="Google Shape;238;p35"/>
          <p:cNvGraphicFramePr/>
          <p:nvPr/>
        </p:nvGraphicFramePr>
        <p:xfrm>
          <a:off x="3615750" y="1389063"/>
          <a:ext cx="5381650" cy="2729885"/>
        </p:xfrm>
        <a:graphic>
          <a:graphicData uri="http://schemas.openxmlformats.org/drawingml/2006/table">
            <a:tbl>
              <a:tblPr>
                <a:noFill/>
                <a:tableStyleId>{E90C2B2F-F98A-42F9-8454-D691D09E48FF}</a:tableStyleId>
              </a:tblPr>
              <a:tblGrid>
                <a:gridCol w="2690825">
                  <a:extLst>
                    <a:ext uri="{9D8B030D-6E8A-4147-A177-3AD203B41FA5}">
                      <a16:colId xmlns:a16="http://schemas.microsoft.com/office/drawing/2014/main" val="20000"/>
                    </a:ext>
                  </a:extLst>
                </a:gridCol>
                <a:gridCol w="2690825">
                  <a:extLst>
                    <a:ext uri="{9D8B030D-6E8A-4147-A177-3AD203B41FA5}">
                      <a16:colId xmlns:a16="http://schemas.microsoft.com/office/drawing/2014/main" val="20001"/>
                    </a:ext>
                  </a:extLst>
                </a:gridCol>
              </a:tblGrid>
              <a:tr h="484450">
                <a:tc>
                  <a:txBody>
                    <a:bodyPr/>
                    <a:lstStyle/>
                    <a:p>
                      <a:pPr marL="0" lvl="0" indent="0" algn="l" rtl="0">
                        <a:spcBef>
                          <a:spcPts val="0"/>
                        </a:spcBef>
                        <a:spcAft>
                          <a:spcPts val="0"/>
                        </a:spcAft>
                        <a:buNone/>
                      </a:pPr>
                      <a:r>
                        <a:rPr lang="en-GB" b="1">
                          <a:solidFill>
                            <a:schemeClr val="dk2"/>
                          </a:solidFill>
                        </a:rPr>
                        <a:t>Role</a:t>
                      </a:r>
                      <a:endParaRPr b="1">
                        <a:solidFill>
                          <a:schemeClr val="dk2"/>
                        </a:solidFill>
                      </a:endParaRPr>
                    </a:p>
                  </a:txBody>
                  <a:tcPr marL="91425" marR="91425" marT="91425" marB="91425">
                    <a:lnB w="9525"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GB" b="1">
                          <a:solidFill>
                            <a:schemeClr val="dk2"/>
                          </a:solidFill>
                        </a:rPr>
                        <a:t>Estimated Cost (per Dev)</a:t>
                      </a:r>
                      <a:endParaRPr b="1">
                        <a:solidFill>
                          <a:schemeClr val="dk2"/>
                        </a:solidFill>
                      </a:endParaRPr>
                    </a:p>
                  </a:txBody>
                  <a:tcPr marL="91425" marR="91425" marT="91425" marB="91425">
                    <a:lnB w="9525" cap="flat" cmpd="sng">
                      <a:solidFill>
                        <a:srgbClr val="9E9E9E"/>
                      </a:solidFill>
                      <a:prstDash val="solid"/>
                      <a:round/>
                      <a:headEnd type="none" w="sm" len="sm"/>
                      <a:tailEnd type="none" w="sm" len="sm"/>
                    </a:lnB>
                  </a:tcPr>
                </a:tc>
                <a:extLst>
                  <a:ext uri="{0D108BD9-81ED-4DB2-BD59-A6C34878D82A}">
                    <a16:rowId xmlns:a16="http://schemas.microsoft.com/office/drawing/2014/main" val="10000"/>
                  </a:ext>
                </a:extLst>
              </a:tr>
              <a:tr h="416725">
                <a:tc>
                  <a:txBody>
                    <a:bodyPr/>
                    <a:lstStyle/>
                    <a:p>
                      <a:pPr marL="0" lvl="0" indent="0" algn="l" rtl="0">
                        <a:spcBef>
                          <a:spcPts val="0"/>
                        </a:spcBef>
                        <a:spcAft>
                          <a:spcPts val="0"/>
                        </a:spcAft>
                        <a:buNone/>
                      </a:pPr>
                      <a:r>
                        <a:rPr lang="en-GB">
                          <a:solidFill>
                            <a:schemeClr val="dk2"/>
                          </a:solidFill>
                        </a:rPr>
                        <a:t>Software engineer (Average £25.19/h) [15]</a:t>
                      </a:r>
                      <a:endParaRPr>
                        <a:solidFill>
                          <a:schemeClr val="dk2"/>
                        </a:solidFill>
                      </a:endParaRPr>
                    </a:p>
                  </a:txBody>
                  <a:tcPr marL="91425" marR="91425" marT="91425" marB="91425">
                    <a:lnL w="9525" cap="flat" cmpd="sng">
                      <a:solidFill>
                        <a:srgbClr val="9E9E9E"/>
                      </a:solidFill>
                      <a:prstDash val="solid"/>
                      <a:round/>
                      <a:headEnd type="none" w="sm" len="sm"/>
                      <a:tailEnd type="none" w="sm" len="sm"/>
                    </a:lnL>
                    <a:lnR w="9525" cap="flat" cmpd="sng">
                      <a:solidFill>
                        <a:srgbClr val="9E9E9E"/>
                      </a:solidFill>
                      <a:prstDash val="solid"/>
                      <a:round/>
                      <a:headEnd type="none" w="sm" len="sm"/>
                      <a:tailEnd type="none" w="sm" len="sm"/>
                    </a:lnR>
                    <a:lnT w="9525" cap="flat" cmpd="sng">
                      <a:solidFill>
                        <a:srgbClr val="9E9E9E"/>
                      </a:solidFill>
                      <a:prstDash val="solid"/>
                      <a:round/>
                      <a:headEnd type="none" w="sm" len="sm"/>
                      <a:tailEnd type="none" w="sm" len="sm"/>
                    </a:lnT>
                    <a:lnB w="9525"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Clr>
                          <a:schemeClr val="dk1"/>
                        </a:buClr>
                        <a:buSzPts val="1100"/>
                        <a:buFont typeface="Arial"/>
                        <a:buNone/>
                      </a:pPr>
                      <a:r>
                        <a:rPr lang="en-GB">
                          <a:solidFill>
                            <a:schemeClr val="dk2"/>
                          </a:solidFill>
                        </a:rPr>
                        <a:t>£7,053.20</a:t>
                      </a:r>
                      <a:endParaRPr>
                        <a:solidFill>
                          <a:schemeClr val="dk2"/>
                        </a:solidFill>
                      </a:endParaRPr>
                    </a:p>
                  </a:txBody>
                  <a:tcPr marL="91425" marR="91425" marT="91425" marB="91425">
                    <a:lnL w="9525" cap="flat" cmpd="sng">
                      <a:solidFill>
                        <a:srgbClr val="9E9E9E"/>
                      </a:solidFill>
                      <a:prstDash val="solid"/>
                      <a:round/>
                      <a:headEnd type="none" w="sm" len="sm"/>
                      <a:tailEnd type="none" w="sm" len="sm"/>
                    </a:lnL>
                    <a:lnR w="9525" cap="flat" cmpd="sng">
                      <a:solidFill>
                        <a:srgbClr val="9E9E9E"/>
                      </a:solidFill>
                      <a:prstDash val="solid"/>
                      <a:round/>
                      <a:headEnd type="none" w="sm" len="sm"/>
                      <a:tailEnd type="none" w="sm" len="sm"/>
                    </a:lnR>
                    <a:lnT w="9525" cap="flat" cmpd="sng">
                      <a:solidFill>
                        <a:srgbClr val="9E9E9E"/>
                      </a:solidFill>
                      <a:prstDash val="solid"/>
                      <a:round/>
                      <a:headEnd type="none" w="sm" len="sm"/>
                      <a:tailEnd type="none" w="sm" len="sm"/>
                    </a:lnT>
                    <a:lnB w="9525" cap="flat" cmpd="sng">
                      <a:solidFill>
                        <a:srgbClr val="9E9E9E"/>
                      </a:solidFill>
                      <a:prstDash val="solid"/>
                      <a:round/>
                      <a:headEnd type="none" w="sm" len="sm"/>
                      <a:tailEnd type="none" w="sm" len="sm"/>
                    </a:lnB>
                  </a:tcPr>
                </a:tc>
                <a:extLst>
                  <a:ext uri="{0D108BD9-81ED-4DB2-BD59-A6C34878D82A}">
                    <a16:rowId xmlns:a16="http://schemas.microsoft.com/office/drawing/2014/main" val="10001"/>
                  </a:ext>
                </a:extLst>
              </a:tr>
              <a:tr h="592125">
                <a:tc>
                  <a:txBody>
                    <a:bodyPr/>
                    <a:lstStyle/>
                    <a:p>
                      <a:pPr marL="0" lvl="0" indent="0" algn="l" rtl="0">
                        <a:spcBef>
                          <a:spcPts val="0"/>
                        </a:spcBef>
                        <a:spcAft>
                          <a:spcPts val="0"/>
                        </a:spcAft>
                        <a:buNone/>
                      </a:pPr>
                      <a:r>
                        <a:rPr lang="en-GB">
                          <a:solidFill>
                            <a:schemeClr val="dk2"/>
                          </a:solidFill>
                        </a:rPr>
                        <a:t>Hardware engineer (Average £20.85/h) [16]</a:t>
                      </a:r>
                      <a:endParaRPr>
                        <a:solidFill>
                          <a:schemeClr val="dk2"/>
                        </a:solidFill>
                      </a:endParaRPr>
                    </a:p>
                  </a:txBody>
                  <a:tcPr marL="91425" marR="91425" marT="91425" marB="91425">
                    <a:lnL w="9525" cap="flat" cmpd="sng">
                      <a:solidFill>
                        <a:srgbClr val="9E9E9E"/>
                      </a:solidFill>
                      <a:prstDash val="solid"/>
                      <a:round/>
                      <a:headEnd type="none" w="sm" len="sm"/>
                      <a:tailEnd type="none" w="sm" len="sm"/>
                    </a:lnL>
                    <a:lnR w="9525" cap="flat" cmpd="sng">
                      <a:solidFill>
                        <a:srgbClr val="9E9E9E"/>
                      </a:solidFill>
                      <a:prstDash val="solid"/>
                      <a:round/>
                      <a:headEnd type="none" w="sm" len="sm"/>
                      <a:tailEnd type="none" w="sm" len="sm"/>
                    </a:lnR>
                    <a:lnT w="9525" cap="flat" cmpd="sng">
                      <a:solidFill>
                        <a:srgbClr val="9E9E9E"/>
                      </a:solidFill>
                      <a:prstDash val="solid"/>
                      <a:round/>
                      <a:headEnd type="none" w="sm" len="sm"/>
                      <a:tailEnd type="none" w="sm" len="sm"/>
                    </a:lnT>
                    <a:lnB w="9525"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GB">
                          <a:solidFill>
                            <a:schemeClr val="dk2"/>
                          </a:solidFill>
                        </a:rPr>
                        <a:t>£5,838</a:t>
                      </a:r>
                      <a:endParaRPr>
                        <a:solidFill>
                          <a:schemeClr val="dk2"/>
                        </a:solidFill>
                      </a:endParaRPr>
                    </a:p>
                  </a:txBody>
                  <a:tcPr marL="91425" marR="91425" marT="91425" marB="91425">
                    <a:lnL w="9525" cap="flat" cmpd="sng">
                      <a:solidFill>
                        <a:srgbClr val="9E9E9E"/>
                      </a:solidFill>
                      <a:prstDash val="solid"/>
                      <a:round/>
                      <a:headEnd type="none" w="sm" len="sm"/>
                      <a:tailEnd type="none" w="sm" len="sm"/>
                    </a:lnL>
                    <a:lnR w="9525" cap="flat" cmpd="sng">
                      <a:solidFill>
                        <a:srgbClr val="9E9E9E"/>
                      </a:solidFill>
                      <a:prstDash val="solid"/>
                      <a:round/>
                      <a:headEnd type="none" w="sm" len="sm"/>
                      <a:tailEnd type="none" w="sm" len="sm"/>
                    </a:lnR>
                    <a:lnT w="9525" cap="flat" cmpd="sng">
                      <a:solidFill>
                        <a:srgbClr val="9E9E9E"/>
                      </a:solidFill>
                      <a:prstDash val="solid"/>
                      <a:round/>
                      <a:headEnd type="none" w="sm" len="sm"/>
                      <a:tailEnd type="none" w="sm" len="sm"/>
                    </a:lnT>
                    <a:lnB w="9525" cap="flat" cmpd="sng">
                      <a:solidFill>
                        <a:srgbClr val="9E9E9E"/>
                      </a:solidFill>
                      <a:prstDash val="solid"/>
                      <a:round/>
                      <a:headEnd type="none" w="sm" len="sm"/>
                      <a:tailEnd type="none" w="sm" len="sm"/>
                    </a:lnB>
                  </a:tcPr>
                </a:tc>
                <a:extLst>
                  <a:ext uri="{0D108BD9-81ED-4DB2-BD59-A6C34878D82A}">
                    <a16:rowId xmlns:a16="http://schemas.microsoft.com/office/drawing/2014/main" val="10002"/>
                  </a:ext>
                </a:extLst>
              </a:tr>
              <a:tr h="416725">
                <a:tc>
                  <a:txBody>
                    <a:bodyPr/>
                    <a:lstStyle/>
                    <a:p>
                      <a:pPr marL="0" lvl="0" indent="0" algn="l" rtl="0">
                        <a:spcBef>
                          <a:spcPts val="0"/>
                        </a:spcBef>
                        <a:spcAft>
                          <a:spcPts val="0"/>
                        </a:spcAft>
                        <a:buNone/>
                      </a:pPr>
                      <a:r>
                        <a:rPr lang="en-GB">
                          <a:solidFill>
                            <a:schemeClr val="dk2"/>
                          </a:solidFill>
                        </a:rPr>
                        <a:t>UI Designer (Average £23.08/h) [17]</a:t>
                      </a:r>
                      <a:endParaRPr>
                        <a:solidFill>
                          <a:schemeClr val="dk2"/>
                        </a:solidFill>
                      </a:endParaRPr>
                    </a:p>
                  </a:txBody>
                  <a:tcPr marL="91425" marR="91425" marT="91425" marB="91425">
                    <a:lnL w="9525" cap="flat" cmpd="sng">
                      <a:solidFill>
                        <a:srgbClr val="9E9E9E"/>
                      </a:solidFill>
                      <a:prstDash val="solid"/>
                      <a:round/>
                      <a:headEnd type="none" w="sm" len="sm"/>
                      <a:tailEnd type="none" w="sm" len="sm"/>
                    </a:lnL>
                    <a:lnR w="9525" cap="flat" cmpd="sng">
                      <a:solidFill>
                        <a:srgbClr val="9E9E9E"/>
                      </a:solidFill>
                      <a:prstDash val="solid"/>
                      <a:round/>
                      <a:headEnd type="none" w="sm" len="sm"/>
                      <a:tailEnd type="none" w="sm" len="sm"/>
                    </a:lnR>
                    <a:lnT w="9525" cap="flat" cmpd="sng">
                      <a:solidFill>
                        <a:srgbClr val="9E9E9E"/>
                      </a:solidFill>
                      <a:prstDash val="solid"/>
                      <a:round/>
                      <a:headEnd type="none" w="sm" len="sm"/>
                      <a:tailEnd type="none" w="sm" len="sm"/>
                    </a:lnT>
                    <a:lnB w="9525"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GB">
                          <a:solidFill>
                            <a:schemeClr val="dk2"/>
                          </a:solidFill>
                        </a:rPr>
                        <a:t>£6,462.40</a:t>
                      </a:r>
                      <a:endParaRPr>
                        <a:solidFill>
                          <a:schemeClr val="dk2"/>
                        </a:solidFill>
                      </a:endParaRPr>
                    </a:p>
                  </a:txBody>
                  <a:tcPr marL="91425" marR="91425" marT="91425" marB="91425">
                    <a:lnL w="9525" cap="flat" cmpd="sng">
                      <a:solidFill>
                        <a:srgbClr val="9E9E9E"/>
                      </a:solidFill>
                      <a:prstDash val="solid"/>
                      <a:round/>
                      <a:headEnd type="none" w="sm" len="sm"/>
                      <a:tailEnd type="none" w="sm" len="sm"/>
                    </a:lnL>
                    <a:lnR w="9525" cap="flat" cmpd="sng">
                      <a:solidFill>
                        <a:srgbClr val="9E9E9E"/>
                      </a:solidFill>
                      <a:prstDash val="solid"/>
                      <a:round/>
                      <a:headEnd type="none" w="sm" len="sm"/>
                      <a:tailEnd type="none" w="sm" len="sm"/>
                    </a:lnR>
                    <a:lnT w="9525" cap="flat" cmpd="sng">
                      <a:solidFill>
                        <a:srgbClr val="9E9E9E"/>
                      </a:solidFill>
                      <a:prstDash val="solid"/>
                      <a:round/>
                      <a:headEnd type="none" w="sm" len="sm"/>
                      <a:tailEnd type="none" w="sm" len="sm"/>
                    </a:lnT>
                    <a:lnB w="9525" cap="flat" cmpd="sng">
                      <a:solidFill>
                        <a:srgbClr val="9E9E9E"/>
                      </a:solidFill>
                      <a:prstDash val="solid"/>
                      <a:round/>
                      <a:headEnd type="none" w="sm" len="sm"/>
                      <a:tailEnd type="none" w="sm" len="sm"/>
                    </a:lnB>
                  </a:tcPr>
                </a:tc>
                <a:extLst>
                  <a:ext uri="{0D108BD9-81ED-4DB2-BD59-A6C34878D82A}">
                    <a16:rowId xmlns:a16="http://schemas.microsoft.com/office/drawing/2014/main" val="10003"/>
                  </a:ext>
                </a:extLst>
              </a:tr>
              <a:tr h="416725">
                <a:tc>
                  <a:txBody>
                    <a:bodyPr/>
                    <a:lstStyle/>
                    <a:p>
                      <a:pPr marL="0" lvl="0" indent="0" algn="l" rtl="0">
                        <a:spcBef>
                          <a:spcPts val="0"/>
                        </a:spcBef>
                        <a:spcAft>
                          <a:spcPts val="0"/>
                        </a:spcAft>
                        <a:buNone/>
                      </a:pPr>
                      <a:r>
                        <a:rPr lang="en-GB">
                          <a:solidFill>
                            <a:schemeClr val="dk2"/>
                          </a:solidFill>
                        </a:rPr>
                        <a:t>TOTAL</a:t>
                      </a:r>
                      <a:endParaRPr>
                        <a:solidFill>
                          <a:schemeClr val="dk2"/>
                        </a:solidFill>
                      </a:endParaRPr>
                    </a:p>
                  </a:txBody>
                  <a:tcPr marL="91425" marR="91425" marT="91425" marB="91425">
                    <a:lnT w="9525" cap="flat" cmpd="sng">
                      <a:solidFill>
                        <a:srgbClr val="9E9E9E"/>
                      </a:solidFill>
                      <a:prstDash val="solid"/>
                      <a:round/>
                      <a:headEnd type="none" w="sm" len="sm"/>
                      <a:tailEnd type="none" w="sm" len="sm"/>
                    </a:lnT>
                  </a:tcPr>
                </a:tc>
                <a:tc>
                  <a:txBody>
                    <a:bodyPr/>
                    <a:lstStyle/>
                    <a:p>
                      <a:pPr marL="0" lvl="0" indent="0" algn="l" rtl="0">
                        <a:spcBef>
                          <a:spcPts val="0"/>
                        </a:spcBef>
                        <a:spcAft>
                          <a:spcPts val="0"/>
                        </a:spcAft>
                        <a:buClr>
                          <a:schemeClr val="dk1"/>
                        </a:buClr>
                        <a:buSzPts val="1100"/>
                        <a:buFont typeface="Arial"/>
                        <a:buNone/>
                      </a:pPr>
                      <a:r>
                        <a:rPr lang="en-GB">
                          <a:solidFill>
                            <a:schemeClr val="dk2"/>
                          </a:solidFill>
                        </a:rPr>
                        <a:t>£19,353.60</a:t>
                      </a:r>
                      <a:endParaRPr>
                        <a:solidFill>
                          <a:schemeClr val="dk2"/>
                        </a:solidFill>
                      </a:endParaRPr>
                    </a:p>
                  </a:txBody>
                  <a:tcPr marL="91425" marR="91425" marT="91425" marB="91425">
                    <a:lnT w="9525" cap="flat" cmpd="sng">
                      <a:solidFill>
                        <a:srgbClr val="9E9E9E"/>
                      </a:solidFill>
                      <a:prstDash val="solid"/>
                      <a:round/>
                      <a:headEnd type="none" w="sm" len="sm"/>
                      <a:tailEnd type="none" w="sm" len="sm"/>
                    </a:lnT>
                  </a:tcPr>
                </a:tc>
                <a:extLst>
                  <a:ext uri="{0D108BD9-81ED-4DB2-BD59-A6C34878D82A}">
                    <a16:rowId xmlns:a16="http://schemas.microsoft.com/office/drawing/2014/main" val="10004"/>
                  </a:ext>
                </a:extLst>
              </a:tr>
            </a:tbl>
          </a:graphicData>
        </a:graphic>
      </p:graphicFrame>
      <p:sp>
        <p:nvSpPr>
          <p:cNvPr id="239" name="Google Shape;239;p35"/>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James</a:t>
            </a:r>
            <a:endParaRPr sz="1300">
              <a:solidFill>
                <a:schemeClr val="dk2"/>
              </a:solidFill>
            </a:endParaRPr>
          </a:p>
        </p:txBody>
      </p:sp>
      <p:pic>
        <p:nvPicPr>
          <p:cNvPr id="5" name="Google Shape;194;p30">
            <a:extLst>
              <a:ext uri="{FF2B5EF4-FFF2-40B4-BE49-F238E27FC236}">
                <a16:creationId xmlns:a16="http://schemas.microsoft.com/office/drawing/2014/main" id="{A05939EC-AEA0-2AA9-2016-036B7062BD88}"/>
              </a:ext>
            </a:extLst>
          </p:cNvPr>
          <p:cNvPicPr preferRelativeResize="0"/>
          <p:nvPr/>
        </p:nvPicPr>
        <p:blipFill>
          <a:blip r:embed="rId3">
            <a:alphaModFix/>
          </a:blip>
          <a:stretch>
            <a:fillRect/>
          </a:stretch>
        </p:blipFill>
        <p:spPr>
          <a:xfrm flipH="1">
            <a:off x="5891425" y="673975"/>
            <a:ext cx="957000" cy="957000"/>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sp>
        <p:nvSpPr>
          <p:cNvPr id="244" name="Google Shape;244;p3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Software Costs</a:t>
            </a:r>
            <a:endParaRPr/>
          </a:p>
        </p:txBody>
      </p:sp>
      <p:sp>
        <p:nvSpPr>
          <p:cNvPr id="245" name="Google Shape;245;p36"/>
          <p:cNvSpPr txBox="1">
            <a:spLocks noGrp="1"/>
          </p:cNvSpPr>
          <p:nvPr>
            <p:ph type="body" idx="1"/>
          </p:nvPr>
        </p:nvSpPr>
        <p:spPr>
          <a:xfrm>
            <a:off x="311700" y="1152475"/>
            <a:ext cx="3999900" cy="3416400"/>
          </a:xfrm>
          <a:prstGeom prst="rect">
            <a:avLst/>
          </a:prstGeom>
        </p:spPr>
        <p:txBody>
          <a:bodyPr spcFirstLastPara="1" wrap="square" lIns="91425" tIns="91425" rIns="91425" bIns="91425" anchor="ctr" anchorCtr="0">
            <a:normAutofit/>
          </a:bodyPr>
          <a:lstStyle/>
          <a:p>
            <a:pPr marL="457200" lvl="0" indent="-317500" algn="l" rtl="0">
              <a:lnSpc>
                <a:spcPct val="200000"/>
              </a:lnSpc>
              <a:spcBef>
                <a:spcPts val="0"/>
              </a:spcBef>
              <a:spcAft>
                <a:spcPts val="0"/>
              </a:spcAft>
              <a:buSzPts val="1400"/>
              <a:buChar char="●"/>
            </a:pPr>
            <a:r>
              <a:rPr lang="en-GB"/>
              <a:t>Software Costs: £300</a:t>
            </a:r>
            <a:endParaRPr/>
          </a:p>
        </p:txBody>
      </p:sp>
      <p:graphicFrame>
        <p:nvGraphicFramePr>
          <p:cNvPr id="246" name="Google Shape;246;p36"/>
          <p:cNvGraphicFramePr/>
          <p:nvPr/>
        </p:nvGraphicFramePr>
        <p:xfrm>
          <a:off x="3615750" y="2190975"/>
          <a:ext cx="5381650" cy="1480265"/>
        </p:xfrm>
        <a:graphic>
          <a:graphicData uri="http://schemas.openxmlformats.org/drawingml/2006/table">
            <a:tbl>
              <a:tblPr>
                <a:noFill/>
                <a:tableStyleId>{E90C2B2F-F98A-42F9-8454-D691D09E48FF}</a:tableStyleId>
              </a:tblPr>
              <a:tblGrid>
                <a:gridCol w="2690825">
                  <a:extLst>
                    <a:ext uri="{9D8B030D-6E8A-4147-A177-3AD203B41FA5}">
                      <a16:colId xmlns:a16="http://schemas.microsoft.com/office/drawing/2014/main" val="20000"/>
                    </a:ext>
                  </a:extLst>
                </a:gridCol>
                <a:gridCol w="2690825">
                  <a:extLst>
                    <a:ext uri="{9D8B030D-6E8A-4147-A177-3AD203B41FA5}">
                      <a16:colId xmlns:a16="http://schemas.microsoft.com/office/drawing/2014/main" val="20001"/>
                    </a:ext>
                  </a:extLst>
                </a:gridCol>
              </a:tblGrid>
              <a:tr h="484450">
                <a:tc>
                  <a:txBody>
                    <a:bodyPr/>
                    <a:lstStyle/>
                    <a:p>
                      <a:pPr marL="0" lvl="0" indent="0" algn="l" rtl="0">
                        <a:spcBef>
                          <a:spcPts val="0"/>
                        </a:spcBef>
                        <a:spcAft>
                          <a:spcPts val="0"/>
                        </a:spcAft>
                        <a:buNone/>
                      </a:pPr>
                      <a:r>
                        <a:rPr lang="en-GB" b="1">
                          <a:solidFill>
                            <a:schemeClr val="dk2"/>
                          </a:solidFill>
                        </a:rPr>
                        <a:t>Item</a:t>
                      </a:r>
                      <a:endParaRPr b="1">
                        <a:solidFill>
                          <a:schemeClr val="dk2"/>
                        </a:solidFill>
                      </a:endParaRPr>
                    </a:p>
                  </a:txBody>
                  <a:tcPr marL="91425" marR="91425" marT="91425" marB="91425">
                    <a:lnB w="9525"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GB" b="1">
                          <a:solidFill>
                            <a:schemeClr val="dk2"/>
                          </a:solidFill>
                        </a:rPr>
                        <a:t>Estimated Cost</a:t>
                      </a:r>
                      <a:endParaRPr b="1">
                        <a:solidFill>
                          <a:schemeClr val="dk2"/>
                        </a:solidFill>
                      </a:endParaRPr>
                    </a:p>
                  </a:txBody>
                  <a:tcPr marL="91425" marR="91425" marT="91425" marB="91425">
                    <a:lnB w="9525" cap="flat" cmpd="sng">
                      <a:solidFill>
                        <a:srgbClr val="9E9E9E"/>
                      </a:solidFill>
                      <a:prstDash val="solid"/>
                      <a:round/>
                      <a:headEnd type="none" w="sm" len="sm"/>
                      <a:tailEnd type="none" w="sm" len="sm"/>
                    </a:lnB>
                  </a:tcPr>
                </a:tc>
                <a:extLst>
                  <a:ext uri="{0D108BD9-81ED-4DB2-BD59-A6C34878D82A}">
                    <a16:rowId xmlns:a16="http://schemas.microsoft.com/office/drawing/2014/main" val="10000"/>
                  </a:ext>
                </a:extLst>
              </a:tr>
              <a:tr h="438200">
                <a:tc>
                  <a:txBody>
                    <a:bodyPr/>
                    <a:lstStyle/>
                    <a:p>
                      <a:pPr marL="0" lvl="0" indent="0" algn="l" rtl="0">
                        <a:spcBef>
                          <a:spcPts val="0"/>
                        </a:spcBef>
                        <a:spcAft>
                          <a:spcPts val="0"/>
                        </a:spcAft>
                        <a:buNone/>
                      </a:pPr>
                      <a:r>
                        <a:rPr lang="en-GB" sz="1300">
                          <a:solidFill>
                            <a:schemeClr val="dk2"/>
                          </a:solidFill>
                        </a:rPr>
                        <a:t>Admiralty Tidal API - Premium [11]</a:t>
                      </a:r>
                      <a:endParaRPr sz="1300">
                        <a:solidFill>
                          <a:schemeClr val="dk2"/>
                        </a:solidFill>
                      </a:endParaRPr>
                    </a:p>
                  </a:txBody>
                  <a:tcPr marL="91425" marR="91425" marT="91425" marB="91425">
                    <a:lnL w="9525" cap="flat" cmpd="sng">
                      <a:solidFill>
                        <a:srgbClr val="9E9E9E"/>
                      </a:solidFill>
                      <a:prstDash val="solid"/>
                      <a:round/>
                      <a:headEnd type="none" w="sm" len="sm"/>
                      <a:tailEnd type="none" w="sm" len="sm"/>
                    </a:lnL>
                    <a:lnR w="9525" cap="flat" cmpd="sng">
                      <a:solidFill>
                        <a:srgbClr val="9E9E9E"/>
                      </a:solidFill>
                      <a:prstDash val="solid"/>
                      <a:round/>
                      <a:headEnd type="none" w="sm" len="sm"/>
                      <a:tailEnd type="none" w="sm" len="sm"/>
                    </a:lnR>
                    <a:lnT w="9525" cap="flat" cmpd="sng">
                      <a:solidFill>
                        <a:srgbClr val="9E9E9E"/>
                      </a:solidFill>
                      <a:prstDash val="solid"/>
                      <a:round/>
                      <a:headEnd type="none" w="sm" len="sm"/>
                      <a:tailEnd type="none" w="sm" len="sm"/>
                    </a:lnT>
                    <a:lnB w="9525" cap="flat" cmpd="sng">
                      <a:solidFill>
                        <a:srgbClr val="9E9E9E"/>
                      </a:solidFill>
                      <a:prstDash val="solid"/>
                      <a:round/>
                      <a:headEnd type="none" w="sm" len="sm"/>
                      <a:tailEnd type="none" w="sm" len="sm"/>
                    </a:lnB>
                  </a:tcPr>
                </a:tc>
                <a:tc>
                  <a:txBody>
                    <a:bodyPr/>
                    <a:lstStyle/>
                    <a:p>
                      <a:pPr marL="0" lvl="0" indent="0" algn="l" rtl="0">
                        <a:spcBef>
                          <a:spcPts val="0"/>
                        </a:spcBef>
                        <a:spcAft>
                          <a:spcPts val="0"/>
                        </a:spcAft>
                        <a:buNone/>
                      </a:pPr>
                      <a:r>
                        <a:rPr lang="en-GB">
                          <a:solidFill>
                            <a:schemeClr val="dk2"/>
                          </a:solidFill>
                        </a:rPr>
                        <a:t>£300</a:t>
                      </a:r>
                      <a:endParaRPr>
                        <a:solidFill>
                          <a:schemeClr val="dk2"/>
                        </a:solidFill>
                      </a:endParaRPr>
                    </a:p>
                  </a:txBody>
                  <a:tcPr marL="91425" marR="91425" marT="91425" marB="91425">
                    <a:lnL w="9525" cap="flat" cmpd="sng">
                      <a:solidFill>
                        <a:srgbClr val="9E9E9E"/>
                      </a:solidFill>
                      <a:prstDash val="solid"/>
                      <a:round/>
                      <a:headEnd type="none" w="sm" len="sm"/>
                      <a:tailEnd type="none" w="sm" len="sm"/>
                    </a:lnL>
                    <a:lnR w="9525" cap="flat" cmpd="sng">
                      <a:solidFill>
                        <a:srgbClr val="9E9E9E"/>
                      </a:solidFill>
                      <a:prstDash val="solid"/>
                      <a:round/>
                      <a:headEnd type="none" w="sm" len="sm"/>
                      <a:tailEnd type="none" w="sm" len="sm"/>
                    </a:lnR>
                    <a:lnT w="9525" cap="flat" cmpd="sng">
                      <a:solidFill>
                        <a:srgbClr val="9E9E9E"/>
                      </a:solidFill>
                      <a:prstDash val="solid"/>
                      <a:round/>
                      <a:headEnd type="none" w="sm" len="sm"/>
                      <a:tailEnd type="none" w="sm" len="sm"/>
                    </a:lnT>
                    <a:lnB w="9525" cap="flat" cmpd="sng">
                      <a:solidFill>
                        <a:srgbClr val="9E9E9E"/>
                      </a:solidFill>
                      <a:prstDash val="solid"/>
                      <a:round/>
                      <a:headEnd type="none" w="sm" len="sm"/>
                      <a:tailEnd type="none" w="sm" len="sm"/>
                    </a:lnB>
                  </a:tcPr>
                </a:tc>
                <a:extLst>
                  <a:ext uri="{0D108BD9-81ED-4DB2-BD59-A6C34878D82A}">
                    <a16:rowId xmlns:a16="http://schemas.microsoft.com/office/drawing/2014/main" val="10001"/>
                  </a:ext>
                </a:extLst>
              </a:tr>
              <a:tr h="416725">
                <a:tc>
                  <a:txBody>
                    <a:bodyPr/>
                    <a:lstStyle/>
                    <a:p>
                      <a:pPr marL="0" lvl="0" indent="0" algn="l" rtl="0">
                        <a:spcBef>
                          <a:spcPts val="0"/>
                        </a:spcBef>
                        <a:spcAft>
                          <a:spcPts val="0"/>
                        </a:spcAft>
                        <a:buNone/>
                      </a:pPr>
                      <a:r>
                        <a:rPr lang="en-GB">
                          <a:solidFill>
                            <a:schemeClr val="dk2"/>
                          </a:solidFill>
                        </a:rPr>
                        <a:t>TOTAL</a:t>
                      </a:r>
                      <a:endParaRPr>
                        <a:solidFill>
                          <a:schemeClr val="dk2"/>
                        </a:solidFill>
                      </a:endParaRPr>
                    </a:p>
                  </a:txBody>
                  <a:tcPr marL="91425" marR="91425" marT="91425" marB="91425">
                    <a:lnT w="9525" cap="flat" cmpd="sng">
                      <a:solidFill>
                        <a:srgbClr val="9E9E9E"/>
                      </a:solidFill>
                      <a:prstDash val="solid"/>
                      <a:round/>
                      <a:headEnd type="none" w="sm" len="sm"/>
                      <a:tailEnd type="none" w="sm" len="sm"/>
                    </a:lnT>
                  </a:tcPr>
                </a:tc>
                <a:tc>
                  <a:txBody>
                    <a:bodyPr/>
                    <a:lstStyle/>
                    <a:p>
                      <a:pPr marL="0" lvl="0" indent="0" algn="l" rtl="0">
                        <a:spcBef>
                          <a:spcPts val="0"/>
                        </a:spcBef>
                        <a:spcAft>
                          <a:spcPts val="0"/>
                        </a:spcAft>
                        <a:buClr>
                          <a:schemeClr val="dk1"/>
                        </a:buClr>
                        <a:buSzPts val="1100"/>
                        <a:buFont typeface="Arial"/>
                        <a:buNone/>
                      </a:pPr>
                      <a:r>
                        <a:rPr lang="en-GB">
                          <a:solidFill>
                            <a:schemeClr val="dk2"/>
                          </a:solidFill>
                        </a:rPr>
                        <a:t>£300</a:t>
                      </a:r>
                      <a:endParaRPr>
                        <a:solidFill>
                          <a:schemeClr val="dk2"/>
                        </a:solidFill>
                      </a:endParaRPr>
                    </a:p>
                  </a:txBody>
                  <a:tcPr marL="91425" marR="91425" marT="91425" marB="91425">
                    <a:lnT w="9525" cap="flat" cmpd="sng">
                      <a:solidFill>
                        <a:srgbClr val="9E9E9E"/>
                      </a:solidFill>
                      <a:prstDash val="solid"/>
                      <a:round/>
                      <a:headEnd type="none" w="sm" len="sm"/>
                      <a:tailEnd type="none" w="sm" len="sm"/>
                    </a:lnT>
                  </a:tcPr>
                </a:tc>
                <a:extLst>
                  <a:ext uri="{0D108BD9-81ED-4DB2-BD59-A6C34878D82A}">
                    <a16:rowId xmlns:a16="http://schemas.microsoft.com/office/drawing/2014/main" val="10002"/>
                  </a:ext>
                </a:extLst>
              </a:tr>
            </a:tbl>
          </a:graphicData>
        </a:graphic>
      </p:graphicFrame>
      <p:sp>
        <p:nvSpPr>
          <p:cNvPr id="247" name="Google Shape;247;p36"/>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James</a:t>
            </a:r>
            <a:endParaRPr sz="1300">
              <a:solidFill>
                <a:schemeClr val="dk2"/>
              </a:solidFill>
            </a:endParaRPr>
          </a:p>
        </p:txBody>
      </p:sp>
      <p:sp>
        <p:nvSpPr>
          <p:cNvPr id="2" name="Google Shape;178;p29">
            <a:extLst>
              <a:ext uri="{FF2B5EF4-FFF2-40B4-BE49-F238E27FC236}">
                <a16:creationId xmlns:a16="http://schemas.microsoft.com/office/drawing/2014/main" id="{7322EFA5-D2CA-6D2B-7481-3F58B1918FF1}"/>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E7AEC435-DFFD-233C-F89E-599C5F1D6062}"/>
              </a:ext>
            </a:extLst>
          </p:cNvPr>
          <p:cNvSpPr/>
          <p:nvPr/>
        </p:nvSpPr>
        <p:spPr>
          <a:xfrm>
            <a:off x="-1382426" y="4709740"/>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AAE1A6C9-85A0-9504-5D53-00A093B4F197}"/>
              </a:ext>
            </a:extLst>
          </p:cNvPr>
          <p:cNvSpPr/>
          <p:nvPr/>
        </p:nvSpPr>
        <p:spPr>
          <a:xfrm>
            <a:off x="-1382426" y="4972262"/>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p3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Estimated Total</a:t>
            </a:r>
            <a:endParaRPr/>
          </a:p>
        </p:txBody>
      </p:sp>
      <p:sp>
        <p:nvSpPr>
          <p:cNvPr id="253" name="Google Shape;253;p37"/>
          <p:cNvSpPr txBox="1">
            <a:spLocks noGrp="1"/>
          </p:cNvSpPr>
          <p:nvPr>
            <p:ph type="body" idx="1"/>
          </p:nvPr>
        </p:nvSpPr>
        <p:spPr>
          <a:xfrm>
            <a:off x="311700" y="1152475"/>
            <a:ext cx="8520600" cy="3416400"/>
          </a:xfrm>
          <a:prstGeom prst="rect">
            <a:avLst/>
          </a:prstGeom>
        </p:spPr>
        <p:txBody>
          <a:bodyPr spcFirstLastPara="1" wrap="square" lIns="91425" tIns="91425" rIns="91425" bIns="91425" anchor="ctr" anchorCtr="0">
            <a:normAutofit/>
          </a:bodyPr>
          <a:lstStyle/>
          <a:p>
            <a:pPr marL="457200" lvl="0" indent="-342900" algn="l" rtl="0">
              <a:lnSpc>
                <a:spcPct val="200000"/>
              </a:lnSpc>
              <a:spcBef>
                <a:spcPts val="0"/>
              </a:spcBef>
              <a:spcAft>
                <a:spcPts val="0"/>
              </a:spcAft>
              <a:buSzPts val="1800"/>
              <a:buChar char="●"/>
            </a:pPr>
            <a:r>
              <a:rPr lang="en-GB"/>
              <a:t>Total Cost: £25,403.60</a:t>
            </a:r>
            <a:endParaRPr/>
          </a:p>
        </p:txBody>
      </p:sp>
      <p:sp>
        <p:nvSpPr>
          <p:cNvPr id="254" name="Google Shape;254;p37"/>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James</a:t>
            </a:r>
            <a:endParaRPr sz="1300">
              <a:solidFill>
                <a:schemeClr val="dk2"/>
              </a:solidFill>
            </a:endParaRPr>
          </a:p>
        </p:txBody>
      </p:sp>
      <p:sp>
        <p:nvSpPr>
          <p:cNvPr id="2" name="Google Shape;178;p29">
            <a:extLst>
              <a:ext uri="{FF2B5EF4-FFF2-40B4-BE49-F238E27FC236}">
                <a16:creationId xmlns:a16="http://schemas.microsoft.com/office/drawing/2014/main" id="{9D865F4D-A2F9-0E04-9D0D-F476A5B9372A}"/>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FFEFB017-1365-783E-3253-1B6E5871A0A6}"/>
              </a:ext>
            </a:extLst>
          </p:cNvPr>
          <p:cNvSpPr/>
          <p:nvPr/>
        </p:nvSpPr>
        <p:spPr>
          <a:xfrm>
            <a:off x="-1268125" y="4374275"/>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8577FA2A-9CCC-7BC0-47E8-26B4E5A9A4CA}"/>
              </a:ext>
            </a:extLst>
          </p:cNvPr>
          <p:cNvSpPr/>
          <p:nvPr/>
        </p:nvSpPr>
        <p:spPr>
          <a:xfrm>
            <a:off x="-1357026" y="469622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Google Shape;259;p3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Technical Skills</a:t>
            </a:r>
            <a:endParaRPr/>
          </a:p>
        </p:txBody>
      </p:sp>
      <p:sp>
        <p:nvSpPr>
          <p:cNvPr id="260" name="Google Shape;260;p3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lnSpc>
                <a:spcPct val="200000"/>
              </a:lnSpc>
              <a:spcBef>
                <a:spcPts val="0"/>
              </a:spcBef>
              <a:spcAft>
                <a:spcPts val="0"/>
              </a:spcAft>
              <a:buSzPts val="1800"/>
              <a:buChar char="●"/>
            </a:pPr>
            <a:r>
              <a:rPr lang="en-GB"/>
              <a:t>Software Engineering</a:t>
            </a:r>
            <a:endParaRPr/>
          </a:p>
          <a:p>
            <a:pPr marL="457200" lvl="0" indent="-342900" algn="l" rtl="0">
              <a:lnSpc>
                <a:spcPct val="200000"/>
              </a:lnSpc>
              <a:spcBef>
                <a:spcPts val="0"/>
              </a:spcBef>
              <a:spcAft>
                <a:spcPts val="0"/>
              </a:spcAft>
              <a:buSzPts val="1800"/>
              <a:buChar char="●"/>
            </a:pPr>
            <a:r>
              <a:rPr lang="en-GB"/>
              <a:t>Manufacturing and Construction</a:t>
            </a:r>
            <a:endParaRPr/>
          </a:p>
          <a:p>
            <a:pPr marL="457200" lvl="0" indent="-342900" algn="l" rtl="0">
              <a:lnSpc>
                <a:spcPct val="200000"/>
              </a:lnSpc>
              <a:spcBef>
                <a:spcPts val="0"/>
              </a:spcBef>
              <a:spcAft>
                <a:spcPts val="0"/>
              </a:spcAft>
              <a:buSzPts val="1800"/>
              <a:buChar char="●"/>
            </a:pPr>
            <a:r>
              <a:rPr lang="en-GB"/>
              <a:t>UI Designing</a:t>
            </a:r>
            <a:endParaRPr/>
          </a:p>
        </p:txBody>
      </p:sp>
      <p:sp>
        <p:nvSpPr>
          <p:cNvPr id="261" name="Google Shape;261;p38"/>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James</a:t>
            </a:r>
            <a:endParaRPr sz="1300">
              <a:solidFill>
                <a:schemeClr val="dk2"/>
              </a:solidFill>
            </a:endParaRPr>
          </a:p>
        </p:txBody>
      </p:sp>
      <p:sp>
        <p:nvSpPr>
          <p:cNvPr id="2" name="Google Shape;178;p29">
            <a:extLst>
              <a:ext uri="{FF2B5EF4-FFF2-40B4-BE49-F238E27FC236}">
                <a16:creationId xmlns:a16="http://schemas.microsoft.com/office/drawing/2014/main" id="{D886CE9F-C525-289F-AA83-3B3F74A977C2}"/>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A5A9D4F1-1D9A-403F-58B8-FEC1B68029AA}"/>
              </a:ext>
            </a:extLst>
          </p:cNvPr>
          <p:cNvSpPr/>
          <p:nvPr/>
        </p:nvSpPr>
        <p:spPr>
          <a:xfrm>
            <a:off x="-1496727" y="4356856"/>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784C35DD-E4AF-8EC7-6E7D-2F778909921F}"/>
              </a:ext>
            </a:extLst>
          </p:cNvPr>
          <p:cNvSpPr/>
          <p:nvPr/>
        </p:nvSpPr>
        <p:spPr>
          <a:xfrm>
            <a:off x="-1268126" y="456887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3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How Our Sign Innovates On Ideas</a:t>
            </a:r>
            <a:endParaRPr/>
          </a:p>
          <a:p>
            <a:pPr marL="0" lvl="0" indent="0" algn="l" rtl="0">
              <a:spcBef>
                <a:spcPts val="0"/>
              </a:spcBef>
              <a:spcAft>
                <a:spcPts val="0"/>
              </a:spcAft>
              <a:buNone/>
            </a:pPr>
            <a:endParaRPr/>
          </a:p>
        </p:txBody>
      </p:sp>
      <p:sp>
        <p:nvSpPr>
          <p:cNvPr id="267" name="Google Shape;267;p39"/>
          <p:cNvSpPr txBox="1">
            <a:spLocks noGrp="1"/>
          </p:cNvSpPr>
          <p:nvPr>
            <p:ph type="body" idx="1"/>
          </p:nvPr>
        </p:nvSpPr>
        <p:spPr>
          <a:xfrm>
            <a:off x="311700" y="1494138"/>
            <a:ext cx="6735000" cy="5727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Automatic digital display that updates without user input</a:t>
            </a:r>
            <a:endParaRPr/>
          </a:p>
        </p:txBody>
      </p:sp>
      <p:sp>
        <p:nvSpPr>
          <p:cNvPr id="268" name="Google Shape;268;p39"/>
          <p:cNvSpPr txBox="1">
            <a:spLocks noGrp="1"/>
          </p:cNvSpPr>
          <p:nvPr>
            <p:ph type="body" idx="1"/>
          </p:nvPr>
        </p:nvSpPr>
        <p:spPr>
          <a:xfrm>
            <a:off x="311700" y="3029025"/>
            <a:ext cx="6735000" cy="5727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Uses a multi language AI to translate</a:t>
            </a:r>
            <a:endParaRPr/>
          </a:p>
        </p:txBody>
      </p:sp>
      <p:sp>
        <p:nvSpPr>
          <p:cNvPr id="269" name="Google Shape;269;p39"/>
          <p:cNvSpPr txBox="1">
            <a:spLocks noGrp="1"/>
          </p:cNvSpPr>
          <p:nvPr>
            <p:ph type="body" idx="1"/>
          </p:nvPr>
        </p:nvSpPr>
        <p:spPr>
          <a:xfrm>
            <a:off x="311700" y="1999038"/>
            <a:ext cx="6735000" cy="5727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Automatic digital display open 24/7</a:t>
            </a:r>
            <a:endParaRPr/>
          </a:p>
        </p:txBody>
      </p:sp>
      <p:sp>
        <p:nvSpPr>
          <p:cNvPr id="270" name="Google Shape;270;p39"/>
          <p:cNvSpPr txBox="1">
            <a:spLocks noGrp="1"/>
          </p:cNvSpPr>
          <p:nvPr>
            <p:ph type="body" idx="1"/>
          </p:nvPr>
        </p:nvSpPr>
        <p:spPr>
          <a:xfrm>
            <a:off x="311700" y="4137438"/>
            <a:ext cx="6735000" cy="5727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Uses vibrant coloring to stand out</a:t>
            </a:r>
            <a:endParaRPr/>
          </a:p>
        </p:txBody>
      </p:sp>
      <p:sp>
        <p:nvSpPr>
          <p:cNvPr id="271" name="Google Shape;271;p39"/>
          <p:cNvSpPr txBox="1">
            <a:spLocks noGrp="1"/>
          </p:cNvSpPr>
          <p:nvPr>
            <p:ph type="body" idx="1"/>
          </p:nvPr>
        </p:nvSpPr>
        <p:spPr>
          <a:xfrm>
            <a:off x="311700" y="3583238"/>
            <a:ext cx="6735000" cy="5727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Eco Friendly as uses solar power</a:t>
            </a:r>
            <a:endParaRPr/>
          </a:p>
        </p:txBody>
      </p:sp>
      <p:sp>
        <p:nvSpPr>
          <p:cNvPr id="272" name="Google Shape;272;p39"/>
          <p:cNvSpPr txBox="1">
            <a:spLocks noGrp="1"/>
          </p:cNvSpPr>
          <p:nvPr>
            <p:ph type="body" idx="1"/>
          </p:nvPr>
        </p:nvSpPr>
        <p:spPr>
          <a:xfrm>
            <a:off x="311700" y="2543263"/>
            <a:ext cx="6735000" cy="5727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Uses simple Language</a:t>
            </a:r>
            <a:endParaRPr/>
          </a:p>
        </p:txBody>
      </p:sp>
      <p:sp>
        <p:nvSpPr>
          <p:cNvPr id="273" name="Google Shape;273;p39"/>
          <p:cNvSpPr txBox="1"/>
          <p:nvPr/>
        </p:nvSpPr>
        <p:spPr>
          <a:xfrm>
            <a:off x="8159400" y="0"/>
            <a:ext cx="9846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Luke</a:t>
            </a:r>
            <a:endParaRPr/>
          </a:p>
        </p:txBody>
      </p:sp>
      <p:sp>
        <p:nvSpPr>
          <p:cNvPr id="2" name="Google Shape;178;p29">
            <a:extLst>
              <a:ext uri="{FF2B5EF4-FFF2-40B4-BE49-F238E27FC236}">
                <a16:creationId xmlns:a16="http://schemas.microsoft.com/office/drawing/2014/main" id="{21D0ABBF-FAEC-F815-AC4E-D548E02B8D46}"/>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9EFCDFE7-47B1-1A60-09F0-3977B8DEAD4A}"/>
              </a:ext>
            </a:extLst>
          </p:cNvPr>
          <p:cNvSpPr/>
          <p:nvPr/>
        </p:nvSpPr>
        <p:spPr>
          <a:xfrm>
            <a:off x="-1187374" y="4094837"/>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F953B6DC-FC71-9964-1693-7385F2DCA5BA}"/>
              </a:ext>
            </a:extLst>
          </p:cNvPr>
          <p:cNvSpPr/>
          <p:nvPr/>
        </p:nvSpPr>
        <p:spPr>
          <a:xfrm>
            <a:off x="-1325276" y="4295663"/>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77"/>
        <p:cNvGrpSpPr/>
        <p:nvPr/>
      </p:nvGrpSpPr>
      <p:grpSpPr>
        <a:xfrm>
          <a:off x="0" y="0"/>
          <a:ext cx="0" cy="0"/>
          <a:chOff x="0" y="0"/>
          <a:chExt cx="0" cy="0"/>
        </a:xfrm>
      </p:grpSpPr>
      <p:sp>
        <p:nvSpPr>
          <p:cNvPr id="2" name="Google Shape;178;p29">
            <a:extLst>
              <a:ext uri="{FF2B5EF4-FFF2-40B4-BE49-F238E27FC236}">
                <a16:creationId xmlns:a16="http://schemas.microsoft.com/office/drawing/2014/main" id="{7DD774B8-309A-A90A-75D0-D7CFADE8EF83}"/>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E3B47D03-6E1F-613C-FF86-94C83BACDD48}"/>
              </a:ext>
            </a:extLst>
          </p:cNvPr>
          <p:cNvSpPr/>
          <p:nvPr/>
        </p:nvSpPr>
        <p:spPr>
          <a:xfrm>
            <a:off x="-836327" y="3912687"/>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2376F559-6E57-C78E-2349-034B62FC1420}"/>
              </a:ext>
            </a:extLst>
          </p:cNvPr>
          <p:cNvSpPr/>
          <p:nvPr/>
        </p:nvSpPr>
        <p:spPr>
          <a:xfrm>
            <a:off x="-1052226" y="418281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78" name="Google Shape;278;p4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Production Timeline</a:t>
            </a:r>
            <a:endParaRPr/>
          </a:p>
        </p:txBody>
      </p:sp>
      <p:sp>
        <p:nvSpPr>
          <p:cNvPr id="279" name="Google Shape;279;p40"/>
          <p:cNvSpPr txBox="1">
            <a:spLocks noGrp="1"/>
          </p:cNvSpPr>
          <p:nvPr>
            <p:ph type="body" idx="1"/>
          </p:nvPr>
        </p:nvSpPr>
        <p:spPr>
          <a:xfrm>
            <a:off x="311700" y="1152475"/>
            <a:ext cx="8520600" cy="3416400"/>
          </a:xfrm>
          <a:prstGeom prst="rect">
            <a:avLst/>
          </a:prstGeom>
        </p:spPr>
        <p:txBody>
          <a:bodyPr spcFirstLastPara="1" wrap="square" lIns="91425" tIns="91425" rIns="91425" bIns="91425" anchor="b" anchorCtr="0">
            <a:normAutofit/>
          </a:bodyPr>
          <a:lstStyle/>
          <a:p>
            <a:pPr marL="457200" lvl="0" indent="-342900" algn="l" rtl="0">
              <a:lnSpc>
                <a:spcPct val="200000"/>
              </a:lnSpc>
              <a:spcBef>
                <a:spcPts val="0"/>
              </a:spcBef>
              <a:spcAft>
                <a:spcPts val="0"/>
              </a:spcAft>
              <a:buSzPts val="1800"/>
              <a:buChar char="●"/>
            </a:pPr>
            <a:r>
              <a:rPr lang="en-GB"/>
              <a:t>Start Date: 1st July</a:t>
            </a:r>
            <a:endParaRPr/>
          </a:p>
          <a:p>
            <a:pPr marL="457200" lvl="0" indent="-342900" algn="l" rtl="0">
              <a:lnSpc>
                <a:spcPct val="200000"/>
              </a:lnSpc>
              <a:spcBef>
                <a:spcPts val="0"/>
              </a:spcBef>
              <a:spcAft>
                <a:spcPts val="0"/>
              </a:spcAft>
              <a:buSzPts val="1800"/>
              <a:buChar char="●"/>
            </a:pPr>
            <a:r>
              <a:rPr lang="en-GB"/>
              <a:t>End Date: 20th August</a:t>
            </a:r>
            <a:endParaRPr/>
          </a:p>
        </p:txBody>
      </p:sp>
      <p:pic>
        <p:nvPicPr>
          <p:cNvPr id="280" name="Google Shape;280;p40"/>
          <p:cNvPicPr preferRelativeResize="0"/>
          <p:nvPr/>
        </p:nvPicPr>
        <p:blipFill>
          <a:blip r:embed="rId3">
            <a:alphaModFix/>
          </a:blip>
          <a:stretch>
            <a:fillRect/>
          </a:stretch>
        </p:blipFill>
        <p:spPr>
          <a:xfrm>
            <a:off x="0" y="1152482"/>
            <a:ext cx="9144003" cy="2236887"/>
          </a:xfrm>
          <a:prstGeom prst="rect">
            <a:avLst/>
          </a:prstGeom>
          <a:noFill/>
          <a:ln>
            <a:noFill/>
          </a:ln>
        </p:spPr>
      </p:pic>
      <p:sp>
        <p:nvSpPr>
          <p:cNvPr id="281" name="Google Shape;281;p40"/>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James</a:t>
            </a:r>
            <a:endParaRPr sz="1300">
              <a:solidFill>
                <a:schemeClr val="dk2"/>
              </a:solidFill>
            </a:endParaRPr>
          </a:p>
        </p:txBody>
      </p:sp>
      <p:pic>
        <p:nvPicPr>
          <p:cNvPr id="5" name="Google Shape;194;p30">
            <a:extLst>
              <a:ext uri="{FF2B5EF4-FFF2-40B4-BE49-F238E27FC236}">
                <a16:creationId xmlns:a16="http://schemas.microsoft.com/office/drawing/2014/main" id="{163F47BD-EE88-E274-098E-6917801586BC}"/>
              </a:ext>
            </a:extLst>
          </p:cNvPr>
          <p:cNvPicPr preferRelativeResize="0"/>
          <p:nvPr/>
        </p:nvPicPr>
        <p:blipFill>
          <a:blip r:embed="rId4">
            <a:alphaModFix/>
          </a:blip>
          <a:stretch>
            <a:fillRect/>
          </a:stretch>
        </p:blipFill>
        <p:spPr>
          <a:xfrm flipH="1">
            <a:off x="5561450" y="624844"/>
            <a:ext cx="957000" cy="957000"/>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 name="Google Shape;178;p29">
            <a:extLst>
              <a:ext uri="{FF2B5EF4-FFF2-40B4-BE49-F238E27FC236}">
                <a16:creationId xmlns:a16="http://schemas.microsoft.com/office/drawing/2014/main" id="{10D8DFC7-6A5B-EAEC-FCEF-E8CEB807ED4E}"/>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407BDA71-2E58-64AB-3D24-3C1BD7E647B7}"/>
              </a:ext>
            </a:extLst>
          </p:cNvPr>
          <p:cNvSpPr/>
          <p:nvPr/>
        </p:nvSpPr>
        <p:spPr>
          <a:xfrm>
            <a:off x="-1153824" y="3773918"/>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A6F1B069-31BB-0FBE-A04F-C1A8537FE7E8}"/>
              </a:ext>
            </a:extLst>
          </p:cNvPr>
          <p:cNvSpPr/>
          <p:nvPr/>
        </p:nvSpPr>
        <p:spPr>
          <a:xfrm>
            <a:off x="-1039523" y="3912687"/>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6" name="Google Shape;286;p4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Production Timeline</a:t>
            </a:r>
            <a:endParaRPr/>
          </a:p>
        </p:txBody>
      </p:sp>
      <p:sp>
        <p:nvSpPr>
          <p:cNvPr id="287" name="Google Shape;287;p41"/>
          <p:cNvSpPr txBox="1">
            <a:spLocks noGrp="1"/>
          </p:cNvSpPr>
          <p:nvPr>
            <p:ph type="body" idx="1"/>
          </p:nvPr>
        </p:nvSpPr>
        <p:spPr>
          <a:xfrm>
            <a:off x="311700" y="1152475"/>
            <a:ext cx="8520600" cy="3416400"/>
          </a:xfrm>
          <a:prstGeom prst="rect">
            <a:avLst/>
          </a:prstGeom>
        </p:spPr>
        <p:txBody>
          <a:bodyPr spcFirstLastPara="1" wrap="square" lIns="91425" tIns="91425" rIns="91425" bIns="91425" anchor="b" anchorCtr="0">
            <a:normAutofit/>
          </a:bodyPr>
          <a:lstStyle/>
          <a:p>
            <a:pPr marL="457200" lvl="0" indent="-342900" algn="l" rtl="0">
              <a:lnSpc>
                <a:spcPct val="150000"/>
              </a:lnSpc>
              <a:spcBef>
                <a:spcPts val="0"/>
              </a:spcBef>
              <a:spcAft>
                <a:spcPts val="0"/>
              </a:spcAft>
              <a:buSzPts val="1800"/>
              <a:buChar char="●"/>
            </a:pPr>
            <a:r>
              <a:rPr lang="en-GB" dirty="0"/>
              <a:t>Development Process: 4th to 31st of July</a:t>
            </a:r>
            <a:endParaRPr dirty="0"/>
          </a:p>
          <a:p>
            <a:pPr marL="457200" lvl="0" indent="-342900" algn="l" rtl="0">
              <a:lnSpc>
                <a:spcPct val="150000"/>
              </a:lnSpc>
              <a:spcBef>
                <a:spcPts val="0"/>
              </a:spcBef>
              <a:spcAft>
                <a:spcPts val="0"/>
              </a:spcAft>
              <a:buSzPts val="1800"/>
              <a:buChar char="●"/>
            </a:pPr>
            <a:r>
              <a:rPr lang="en-GB" dirty="0"/>
              <a:t>Testing Phase: 3rd to 14th of August</a:t>
            </a:r>
            <a:endParaRPr dirty="0"/>
          </a:p>
          <a:p>
            <a:pPr marL="457200" lvl="0" indent="-342900" algn="l" rtl="0">
              <a:lnSpc>
                <a:spcPct val="150000"/>
              </a:lnSpc>
              <a:spcBef>
                <a:spcPts val="0"/>
              </a:spcBef>
              <a:spcAft>
                <a:spcPts val="0"/>
              </a:spcAft>
              <a:buSzPts val="1800"/>
              <a:buChar char="●"/>
            </a:pPr>
            <a:r>
              <a:rPr lang="en-GB" dirty="0"/>
              <a:t>Deployment Phase: 1st to 20th of August</a:t>
            </a:r>
            <a:endParaRPr dirty="0"/>
          </a:p>
        </p:txBody>
      </p:sp>
      <p:pic>
        <p:nvPicPr>
          <p:cNvPr id="288" name="Google Shape;288;p41"/>
          <p:cNvPicPr preferRelativeResize="0"/>
          <p:nvPr/>
        </p:nvPicPr>
        <p:blipFill>
          <a:blip r:embed="rId3">
            <a:alphaModFix/>
          </a:blip>
          <a:stretch>
            <a:fillRect/>
          </a:stretch>
        </p:blipFill>
        <p:spPr>
          <a:xfrm>
            <a:off x="0" y="1152482"/>
            <a:ext cx="9144003" cy="2236887"/>
          </a:xfrm>
          <a:prstGeom prst="rect">
            <a:avLst/>
          </a:prstGeom>
          <a:noFill/>
          <a:ln>
            <a:noFill/>
          </a:ln>
        </p:spPr>
      </p:pic>
      <p:sp>
        <p:nvSpPr>
          <p:cNvPr id="289" name="Google Shape;289;p41"/>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James</a:t>
            </a:r>
            <a:endParaRPr sz="1300">
              <a:solidFill>
                <a:schemeClr val="dk2"/>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 name="Google Shape;178;p29">
            <a:extLst>
              <a:ext uri="{FF2B5EF4-FFF2-40B4-BE49-F238E27FC236}">
                <a16:creationId xmlns:a16="http://schemas.microsoft.com/office/drawing/2014/main" id="{436F9083-CB07-5B1A-DA97-C0601F202915}"/>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AE635078-C4B0-AA6E-C730-C7FA244341D8}"/>
              </a:ext>
            </a:extLst>
          </p:cNvPr>
          <p:cNvSpPr/>
          <p:nvPr/>
        </p:nvSpPr>
        <p:spPr>
          <a:xfrm>
            <a:off x="-1268125" y="3650165"/>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C0B24AD4-0756-D984-812F-4B3B7DAB4C36}"/>
              </a:ext>
            </a:extLst>
          </p:cNvPr>
          <p:cNvSpPr/>
          <p:nvPr/>
        </p:nvSpPr>
        <p:spPr>
          <a:xfrm>
            <a:off x="-1268125" y="3912687"/>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94" name="Google Shape;294;p4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Presentation Timeline</a:t>
            </a:r>
            <a:endParaRPr/>
          </a:p>
        </p:txBody>
      </p:sp>
      <p:sp>
        <p:nvSpPr>
          <p:cNvPr id="295" name="Google Shape;295;p42"/>
          <p:cNvSpPr txBox="1">
            <a:spLocks noGrp="1"/>
          </p:cNvSpPr>
          <p:nvPr>
            <p:ph type="body" idx="1"/>
          </p:nvPr>
        </p:nvSpPr>
        <p:spPr>
          <a:xfrm>
            <a:off x="311700" y="1152475"/>
            <a:ext cx="8520600" cy="3416400"/>
          </a:xfrm>
          <a:prstGeom prst="rect">
            <a:avLst/>
          </a:prstGeom>
        </p:spPr>
        <p:txBody>
          <a:bodyPr spcFirstLastPara="1" wrap="square" lIns="91425" tIns="91425" rIns="91425" bIns="91425" anchor="b" anchorCtr="0">
            <a:normAutofit/>
          </a:bodyPr>
          <a:lstStyle/>
          <a:p>
            <a:pPr marL="457200" lvl="0" indent="-330200" algn="l" rtl="0">
              <a:lnSpc>
                <a:spcPct val="115000"/>
              </a:lnSpc>
              <a:spcBef>
                <a:spcPts val="0"/>
              </a:spcBef>
              <a:spcAft>
                <a:spcPts val="0"/>
              </a:spcAft>
              <a:buSzPts val="1600"/>
              <a:buChar char="●"/>
            </a:pPr>
            <a:r>
              <a:rPr lang="en-GB" sz="1600"/>
              <a:t>Proposal Planning - 30th of January to 5th of February</a:t>
            </a:r>
            <a:endParaRPr sz="1600"/>
          </a:p>
          <a:p>
            <a:pPr marL="457200" lvl="0" indent="-330200" algn="l" rtl="0">
              <a:lnSpc>
                <a:spcPct val="115000"/>
              </a:lnSpc>
              <a:spcBef>
                <a:spcPts val="0"/>
              </a:spcBef>
              <a:spcAft>
                <a:spcPts val="0"/>
              </a:spcAft>
              <a:buSzPts val="1600"/>
              <a:buChar char="●"/>
            </a:pPr>
            <a:r>
              <a:rPr lang="en-GB" sz="1600"/>
              <a:t>Progress presentation 1 - 7th to 19th of February</a:t>
            </a:r>
            <a:endParaRPr sz="1600"/>
          </a:p>
          <a:p>
            <a:pPr marL="457200" lvl="0" indent="-330200" algn="l" rtl="0">
              <a:lnSpc>
                <a:spcPct val="115000"/>
              </a:lnSpc>
              <a:spcBef>
                <a:spcPts val="0"/>
              </a:spcBef>
              <a:spcAft>
                <a:spcPts val="0"/>
              </a:spcAft>
              <a:buSzPts val="1600"/>
              <a:buChar char="●"/>
            </a:pPr>
            <a:r>
              <a:rPr lang="en-GB" sz="1600"/>
              <a:t>Progression presentation 2 - 21st of February to 22nd of April</a:t>
            </a:r>
            <a:endParaRPr sz="1600"/>
          </a:p>
          <a:p>
            <a:pPr marL="457200" lvl="0" indent="-330200" algn="l" rtl="0">
              <a:lnSpc>
                <a:spcPct val="115000"/>
              </a:lnSpc>
              <a:spcBef>
                <a:spcPts val="0"/>
              </a:spcBef>
              <a:spcAft>
                <a:spcPts val="0"/>
              </a:spcAft>
              <a:buSzPts val="1600"/>
              <a:buChar char="●"/>
            </a:pPr>
            <a:r>
              <a:rPr lang="en-GB" sz="1600"/>
              <a:t>Final Presentation - 24th of April to 9th of May</a:t>
            </a:r>
            <a:endParaRPr sz="1600"/>
          </a:p>
        </p:txBody>
      </p:sp>
      <p:pic>
        <p:nvPicPr>
          <p:cNvPr id="296" name="Google Shape;296;p42"/>
          <p:cNvPicPr preferRelativeResize="0"/>
          <p:nvPr/>
        </p:nvPicPr>
        <p:blipFill>
          <a:blip r:embed="rId3">
            <a:alphaModFix/>
          </a:blip>
          <a:stretch>
            <a:fillRect/>
          </a:stretch>
        </p:blipFill>
        <p:spPr>
          <a:xfrm>
            <a:off x="0" y="1152478"/>
            <a:ext cx="9144003" cy="2299395"/>
          </a:xfrm>
          <a:prstGeom prst="rect">
            <a:avLst/>
          </a:prstGeom>
          <a:noFill/>
          <a:ln>
            <a:noFill/>
          </a:ln>
        </p:spPr>
      </p:pic>
      <p:sp>
        <p:nvSpPr>
          <p:cNvPr id="297" name="Google Shape;297;p42"/>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James</a:t>
            </a:r>
            <a:endParaRPr sz="1300">
              <a:solidFill>
                <a:schemeClr val="dk2"/>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2" name="Google Shape;178;p29">
            <a:extLst>
              <a:ext uri="{FF2B5EF4-FFF2-40B4-BE49-F238E27FC236}">
                <a16:creationId xmlns:a16="http://schemas.microsoft.com/office/drawing/2014/main" id="{951540D7-4C44-76DD-8B47-93A88C505A05}"/>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467364E6-0CFE-5EEA-36C8-E9FE74A54DA4}"/>
              </a:ext>
            </a:extLst>
          </p:cNvPr>
          <p:cNvSpPr/>
          <p:nvPr/>
        </p:nvSpPr>
        <p:spPr>
          <a:xfrm>
            <a:off x="-1141126" y="4023902"/>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3612F3FD-C7A7-D5C5-3F5A-5732CF28A720}"/>
              </a:ext>
            </a:extLst>
          </p:cNvPr>
          <p:cNvSpPr/>
          <p:nvPr/>
        </p:nvSpPr>
        <p:spPr>
          <a:xfrm>
            <a:off x="-1141126" y="4286424"/>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02" name="Google Shape;302;p4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Team Communication</a:t>
            </a:r>
            <a:endParaRPr/>
          </a:p>
        </p:txBody>
      </p:sp>
      <p:sp>
        <p:nvSpPr>
          <p:cNvPr id="303" name="Google Shape;303;p4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lnSpcReduction="10000"/>
          </a:bodyPr>
          <a:lstStyle/>
          <a:p>
            <a:pPr marL="457200" lvl="0" indent="-342900" algn="l" rtl="0">
              <a:lnSpc>
                <a:spcPct val="200000"/>
              </a:lnSpc>
              <a:spcBef>
                <a:spcPts val="0"/>
              </a:spcBef>
              <a:spcAft>
                <a:spcPts val="0"/>
              </a:spcAft>
              <a:buSzPts val="1800"/>
              <a:buChar char="●"/>
            </a:pPr>
            <a:r>
              <a:rPr lang="en-GB" dirty="0"/>
              <a:t>Weekly full team meetings</a:t>
            </a:r>
            <a:endParaRPr dirty="0"/>
          </a:p>
          <a:p>
            <a:pPr marL="457200" lvl="0" indent="-342900" algn="l" rtl="0">
              <a:lnSpc>
                <a:spcPct val="200000"/>
              </a:lnSpc>
              <a:spcBef>
                <a:spcPts val="0"/>
              </a:spcBef>
              <a:spcAft>
                <a:spcPts val="0"/>
              </a:spcAft>
              <a:buSzPts val="1800"/>
              <a:buChar char="●"/>
            </a:pPr>
            <a:r>
              <a:rPr lang="en-GB" dirty="0"/>
              <a:t>Online catch-ups</a:t>
            </a:r>
            <a:endParaRPr dirty="0"/>
          </a:p>
          <a:p>
            <a:pPr marL="457200" lvl="0" indent="-342900" algn="l" rtl="0">
              <a:lnSpc>
                <a:spcPct val="200000"/>
              </a:lnSpc>
              <a:spcBef>
                <a:spcPts val="0"/>
              </a:spcBef>
              <a:spcAft>
                <a:spcPts val="0"/>
              </a:spcAft>
              <a:buSzPts val="1800"/>
              <a:buChar char="●"/>
            </a:pPr>
            <a:r>
              <a:rPr lang="en-GB" dirty="0"/>
              <a:t>Gantt chart for scheduling</a:t>
            </a:r>
            <a:endParaRPr dirty="0"/>
          </a:p>
          <a:p>
            <a:pPr marL="457200" lvl="0" indent="-342900" algn="l" rtl="0">
              <a:lnSpc>
                <a:spcPct val="200000"/>
              </a:lnSpc>
              <a:spcBef>
                <a:spcPts val="0"/>
              </a:spcBef>
              <a:spcAft>
                <a:spcPts val="0"/>
              </a:spcAft>
              <a:buSzPts val="1800"/>
              <a:buChar char="●"/>
            </a:pPr>
            <a:r>
              <a:rPr lang="en-GB" dirty="0"/>
              <a:t>Discord</a:t>
            </a:r>
            <a:endParaRPr dirty="0"/>
          </a:p>
          <a:p>
            <a:pPr marL="457200" lvl="0" indent="-342900" algn="l" rtl="0">
              <a:lnSpc>
                <a:spcPct val="200000"/>
              </a:lnSpc>
              <a:spcBef>
                <a:spcPts val="0"/>
              </a:spcBef>
              <a:spcAft>
                <a:spcPts val="0"/>
              </a:spcAft>
              <a:buSzPts val="1800"/>
              <a:buChar char="●"/>
            </a:pPr>
            <a:r>
              <a:rPr lang="en-GB" dirty="0"/>
              <a:t>Collaborative Slides using Google Slides</a:t>
            </a:r>
            <a:endParaRPr dirty="0"/>
          </a:p>
          <a:p>
            <a:pPr marL="457200" lvl="0" indent="-342900" algn="l" rtl="0">
              <a:lnSpc>
                <a:spcPct val="200000"/>
              </a:lnSpc>
              <a:spcBef>
                <a:spcPts val="0"/>
              </a:spcBef>
              <a:spcAft>
                <a:spcPts val="0"/>
              </a:spcAft>
              <a:buSzPts val="1800"/>
              <a:buChar char="●"/>
            </a:pPr>
            <a:r>
              <a:rPr lang="en-GB" dirty="0"/>
              <a:t>Shared files on Google Drive</a:t>
            </a:r>
            <a:endParaRPr dirty="0"/>
          </a:p>
        </p:txBody>
      </p:sp>
      <p:sp>
        <p:nvSpPr>
          <p:cNvPr id="304" name="Google Shape;304;p43"/>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James</a:t>
            </a:r>
            <a:endParaRPr sz="1300">
              <a:solidFill>
                <a:schemeClr val="dk2"/>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5" name="Google Shape;178;p29">
            <a:extLst>
              <a:ext uri="{FF2B5EF4-FFF2-40B4-BE49-F238E27FC236}">
                <a16:creationId xmlns:a16="http://schemas.microsoft.com/office/drawing/2014/main" id="{D3DA90E4-ECC2-4092-D135-A854A43CFA0D}"/>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 name="Google Shape;179;p29">
            <a:extLst>
              <a:ext uri="{FF2B5EF4-FFF2-40B4-BE49-F238E27FC236}">
                <a16:creationId xmlns:a16="http://schemas.microsoft.com/office/drawing/2014/main" id="{002AE163-E9FD-5B04-DFDE-18F1E4968488}"/>
              </a:ext>
            </a:extLst>
          </p:cNvPr>
          <p:cNvSpPr/>
          <p:nvPr/>
        </p:nvSpPr>
        <p:spPr>
          <a:xfrm>
            <a:off x="-1522126" y="4155162"/>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 name="Google Shape;180;p29">
            <a:extLst>
              <a:ext uri="{FF2B5EF4-FFF2-40B4-BE49-F238E27FC236}">
                <a16:creationId xmlns:a16="http://schemas.microsoft.com/office/drawing/2014/main" id="{98CD6DEA-E334-968E-E8DA-7FE79FA516B5}"/>
              </a:ext>
            </a:extLst>
          </p:cNvPr>
          <p:cNvSpPr/>
          <p:nvPr/>
        </p:nvSpPr>
        <p:spPr>
          <a:xfrm>
            <a:off x="-1776126" y="456887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09" name="Google Shape;309;p4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Team Communication</a:t>
            </a:r>
            <a:endParaRPr/>
          </a:p>
        </p:txBody>
      </p:sp>
      <p:sp>
        <p:nvSpPr>
          <p:cNvPr id="310" name="Google Shape;310;p44"/>
          <p:cNvSpPr txBox="1">
            <a:spLocks noGrp="1"/>
          </p:cNvSpPr>
          <p:nvPr>
            <p:ph type="body" idx="1"/>
          </p:nvPr>
        </p:nvSpPr>
        <p:spPr>
          <a:xfrm>
            <a:off x="311700" y="1152475"/>
            <a:ext cx="8520600" cy="3416400"/>
          </a:xfrm>
          <a:prstGeom prst="rect">
            <a:avLst/>
          </a:prstGeom>
        </p:spPr>
        <p:txBody>
          <a:bodyPr spcFirstLastPara="1" wrap="square" lIns="91425" tIns="91425" rIns="91425" bIns="91425" anchor="ctr" anchorCtr="0">
            <a:normAutofit/>
          </a:bodyPr>
          <a:lstStyle/>
          <a:p>
            <a:pPr marL="457200" lvl="0" indent="-342900" algn="l" rtl="0">
              <a:lnSpc>
                <a:spcPct val="200000"/>
              </a:lnSpc>
              <a:spcBef>
                <a:spcPts val="0"/>
              </a:spcBef>
              <a:spcAft>
                <a:spcPts val="0"/>
              </a:spcAft>
              <a:buSzPts val="1800"/>
              <a:buChar char="●"/>
            </a:pPr>
            <a:r>
              <a:rPr lang="en-GB"/>
              <a:t>Worms Head Trip</a:t>
            </a:r>
            <a:endParaRPr/>
          </a:p>
          <a:p>
            <a:pPr marL="457200" lvl="0" indent="-342900" algn="l" rtl="0">
              <a:lnSpc>
                <a:spcPct val="200000"/>
              </a:lnSpc>
              <a:spcBef>
                <a:spcPts val="0"/>
              </a:spcBef>
              <a:spcAft>
                <a:spcPts val="0"/>
              </a:spcAft>
              <a:buSzPts val="1800"/>
              <a:buChar char="●"/>
            </a:pPr>
            <a:r>
              <a:rPr lang="en-GB"/>
              <a:t>Early Deadlines</a:t>
            </a:r>
            <a:endParaRPr/>
          </a:p>
          <a:p>
            <a:pPr marL="457200" lvl="0" indent="-342900" algn="l" rtl="0">
              <a:lnSpc>
                <a:spcPct val="200000"/>
              </a:lnSpc>
              <a:spcBef>
                <a:spcPts val="0"/>
              </a:spcBef>
              <a:spcAft>
                <a:spcPts val="0"/>
              </a:spcAft>
              <a:buSzPts val="1800"/>
              <a:buChar char="●"/>
            </a:pPr>
            <a:r>
              <a:rPr lang="en-GB"/>
              <a:t>Final presentation meeting</a:t>
            </a:r>
            <a:endParaRPr/>
          </a:p>
        </p:txBody>
      </p:sp>
      <p:sp>
        <p:nvSpPr>
          <p:cNvPr id="311" name="Google Shape;311;p44"/>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James</a:t>
            </a:r>
            <a:endParaRPr sz="1300">
              <a:solidFill>
                <a:schemeClr val="dk2"/>
              </a:solidFill>
            </a:endParaRPr>
          </a:p>
        </p:txBody>
      </p:sp>
      <p:pic>
        <p:nvPicPr>
          <p:cNvPr id="312" name="Google Shape;312;p44"/>
          <p:cNvPicPr preferRelativeResize="0"/>
          <p:nvPr/>
        </p:nvPicPr>
        <p:blipFill>
          <a:blip r:embed="rId3">
            <a:alphaModFix/>
          </a:blip>
          <a:stretch>
            <a:fillRect/>
          </a:stretch>
        </p:blipFill>
        <p:spPr>
          <a:xfrm>
            <a:off x="4787625" y="1343925"/>
            <a:ext cx="4044677" cy="3033500"/>
          </a:xfrm>
          <a:prstGeom prst="rect">
            <a:avLst/>
          </a:prstGeom>
          <a:noFill/>
          <a:ln>
            <a:noFill/>
          </a:ln>
        </p:spPr>
      </p:pic>
      <p:pic>
        <p:nvPicPr>
          <p:cNvPr id="8" name="Google Shape;194;p30">
            <a:extLst>
              <a:ext uri="{FF2B5EF4-FFF2-40B4-BE49-F238E27FC236}">
                <a16:creationId xmlns:a16="http://schemas.microsoft.com/office/drawing/2014/main" id="{1B913E8C-2008-E400-A20F-9A397D36BE0F}"/>
              </a:ext>
            </a:extLst>
          </p:cNvPr>
          <p:cNvPicPr preferRelativeResize="0"/>
          <p:nvPr/>
        </p:nvPicPr>
        <p:blipFill>
          <a:blip r:embed="rId4">
            <a:alphaModFix/>
          </a:blip>
          <a:stretch>
            <a:fillRect/>
          </a:stretch>
        </p:blipFill>
        <p:spPr>
          <a:xfrm flipH="1">
            <a:off x="4769123" y="634950"/>
            <a:ext cx="957000" cy="957000"/>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Google Shape;317;p4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39285"/>
              <a:buFont typeface="Arial"/>
              <a:buNone/>
            </a:pPr>
            <a:r>
              <a:rPr lang="en-GB"/>
              <a:t>Impact of Effective Communication</a:t>
            </a:r>
            <a:endParaRPr/>
          </a:p>
          <a:p>
            <a:pPr marL="0" lvl="0" indent="0" algn="l" rtl="0">
              <a:spcBef>
                <a:spcPts val="0"/>
              </a:spcBef>
              <a:spcAft>
                <a:spcPts val="0"/>
              </a:spcAft>
              <a:buNone/>
            </a:pPr>
            <a:endParaRPr/>
          </a:p>
        </p:txBody>
      </p:sp>
      <p:sp>
        <p:nvSpPr>
          <p:cNvPr id="318" name="Google Shape;318;p45"/>
          <p:cNvSpPr txBox="1">
            <a:spLocks noGrp="1"/>
          </p:cNvSpPr>
          <p:nvPr>
            <p:ph type="body" idx="1"/>
          </p:nvPr>
        </p:nvSpPr>
        <p:spPr>
          <a:xfrm>
            <a:off x="287350" y="1147600"/>
            <a:ext cx="8520600" cy="3416400"/>
          </a:xfrm>
          <a:prstGeom prst="rect">
            <a:avLst/>
          </a:prstGeom>
        </p:spPr>
        <p:txBody>
          <a:bodyPr spcFirstLastPara="1" wrap="square" lIns="91425" tIns="91425" rIns="91425" bIns="91425" anchor="t" anchorCtr="0">
            <a:normAutofit/>
          </a:bodyPr>
          <a:lstStyle/>
          <a:p>
            <a:pPr marL="457200" lvl="0" indent="-342900" algn="l" rtl="0">
              <a:lnSpc>
                <a:spcPct val="200000"/>
              </a:lnSpc>
              <a:spcBef>
                <a:spcPts val="0"/>
              </a:spcBef>
              <a:spcAft>
                <a:spcPts val="0"/>
              </a:spcAft>
              <a:buSzPts val="1800"/>
              <a:buChar char="●"/>
            </a:pPr>
            <a:r>
              <a:rPr lang="en-GB"/>
              <a:t>Coordination</a:t>
            </a:r>
            <a:endParaRPr/>
          </a:p>
          <a:p>
            <a:pPr marL="457200" lvl="0" indent="-342900" algn="l" rtl="0">
              <a:lnSpc>
                <a:spcPct val="200000"/>
              </a:lnSpc>
              <a:spcBef>
                <a:spcPts val="0"/>
              </a:spcBef>
              <a:spcAft>
                <a:spcPts val="0"/>
              </a:spcAft>
              <a:buSzPts val="1800"/>
              <a:buChar char="●"/>
            </a:pPr>
            <a:r>
              <a:rPr lang="en-GB"/>
              <a:t>Efficiency</a:t>
            </a:r>
            <a:endParaRPr/>
          </a:p>
          <a:p>
            <a:pPr marL="457200" lvl="0" indent="-342900" algn="l" rtl="0">
              <a:lnSpc>
                <a:spcPct val="200000"/>
              </a:lnSpc>
              <a:spcBef>
                <a:spcPts val="0"/>
              </a:spcBef>
              <a:spcAft>
                <a:spcPts val="0"/>
              </a:spcAft>
              <a:buSzPts val="1800"/>
              <a:buChar char="●"/>
            </a:pPr>
            <a:r>
              <a:rPr lang="en-GB"/>
              <a:t>Proposal Quality</a:t>
            </a:r>
            <a:endParaRPr/>
          </a:p>
        </p:txBody>
      </p:sp>
      <p:sp>
        <p:nvSpPr>
          <p:cNvPr id="319" name="Google Shape;319;p45"/>
          <p:cNvSpPr txBox="1"/>
          <p:nvPr/>
        </p:nvSpPr>
        <p:spPr>
          <a:xfrm>
            <a:off x="0" y="0"/>
            <a:ext cx="675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rPr>
              <a:t>James</a:t>
            </a:r>
            <a:endParaRPr sz="1300">
              <a:solidFill>
                <a:schemeClr val="dk2"/>
              </a:solidFill>
            </a:endParaRPr>
          </a:p>
        </p:txBody>
      </p:sp>
      <p:sp>
        <p:nvSpPr>
          <p:cNvPr id="2" name="Google Shape;178;p29">
            <a:extLst>
              <a:ext uri="{FF2B5EF4-FFF2-40B4-BE49-F238E27FC236}">
                <a16:creationId xmlns:a16="http://schemas.microsoft.com/office/drawing/2014/main" id="{4CD83FCF-9827-FA84-3281-551BDDEDB303}"/>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E26392A9-6BAA-466B-1F8D-70C2181FE99C}"/>
              </a:ext>
            </a:extLst>
          </p:cNvPr>
          <p:cNvSpPr/>
          <p:nvPr/>
        </p:nvSpPr>
        <p:spPr>
          <a:xfrm>
            <a:off x="-1677263" y="4564000"/>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6CC2C95B-911C-9A37-D053-EB27C83F403F}"/>
              </a:ext>
            </a:extLst>
          </p:cNvPr>
          <p:cNvSpPr/>
          <p:nvPr/>
        </p:nvSpPr>
        <p:spPr>
          <a:xfrm>
            <a:off x="-1090326" y="4826100"/>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23"/>
        <p:cNvGrpSpPr/>
        <p:nvPr/>
      </p:nvGrpSpPr>
      <p:grpSpPr>
        <a:xfrm>
          <a:off x="0" y="0"/>
          <a:ext cx="0" cy="0"/>
          <a:chOff x="0" y="0"/>
          <a:chExt cx="0" cy="0"/>
        </a:xfrm>
      </p:grpSpPr>
      <p:sp>
        <p:nvSpPr>
          <p:cNvPr id="324" name="Google Shape;324;p4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Effects on the University</a:t>
            </a:r>
            <a:endParaRPr/>
          </a:p>
        </p:txBody>
      </p:sp>
      <p:sp>
        <p:nvSpPr>
          <p:cNvPr id="325" name="Google Shape;325;p4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It will increase awareness of the university</a:t>
            </a:r>
            <a:endParaRPr/>
          </a:p>
          <a:p>
            <a:pPr marL="0" lvl="0" indent="0" algn="l" rtl="0">
              <a:spcBef>
                <a:spcPts val="1200"/>
              </a:spcBef>
              <a:spcAft>
                <a:spcPts val="0"/>
              </a:spcAft>
              <a:buNone/>
            </a:pPr>
            <a:r>
              <a:rPr lang="en-GB"/>
              <a:t>This project will show what the university can produce from student projects.</a:t>
            </a:r>
            <a:endParaRPr/>
          </a:p>
          <a:p>
            <a:pPr marL="0" lvl="0" indent="0" algn="l" rtl="0">
              <a:spcBef>
                <a:spcPts val="1200"/>
              </a:spcBef>
              <a:spcAft>
                <a:spcPts val="1200"/>
              </a:spcAft>
              <a:buNone/>
            </a:pPr>
            <a:r>
              <a:rPr lang="en-GB"/>
              <a:t>The project will demonstrate that the university is willing to help out with local problems.</a:t>
            </a:r>
            <a:endParaRPr/>
          </a:p>
        </p:txBody>
      </p:sp>
      <p:sp>
        <p:nvSpPr>
          <p:cNvPr id="326" name="Google Shape;326;p46"/>
          <p:cNvSpPr txBox="1"/>
          <p:nvPr/>
        </p:nvSpPr>
        <p:spPr>
          <a:xfrm>
            <a:off x="8159400" y="0"/>
            <a:ext cx="9846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Steffan</a:t>
            </a:r>
            <a:endParaRPr/>
          </a:p>
        </p:txBody>
      </p:sp>
      <p:sp>
        <p:nvSpPr>
          <p:cNvPr id="2" name="Google Shape;178;p29">
            <a:extLst>
              <a:ext uri="{FF2B5EF4-FFF2-40B4-BE49-F238E27FC236}">
                <a16:creationId xmlns:a16="http://schemas.microsoft.com/office/drawing/2014/main" id="{4A288FE0-9848-7290-F3DA-E9EC46FA478E}"/>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5196AE5C-4B7B-BB1C-B7F0-EE6B33CCFD09}"/>
              </a:ext>
            </a:extLst>
          </p:cNvPr>
          <p:cNvSpPr/>
          <p:nvPr/>
        </p:nvSpPr>
        <p:spPr>
          <a:xfrm>
            <a:off x="-1268125" y="4568874"/>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23FAC50B-B506-0FFB-F753-563C317DC7CD}"/>
              </a:ext>
            </a:extLst>
          </p:cNvPr>
          <p:cNvSpPr/>
          <p:nvPr/>
        </p:nvSpPr>
        <p:spPr>
          <a:xfrm>
            <a:off x="-1382426" y="4972262"/>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30"/>
        <p:cNvGrpSpPr/>
        <p:nvPr/>
      </p:nvGrpSpPr>
      <p:grpSpPr>
        <a:xfrm>
          <a:off x="0" y="0"/>
          <a:ext cx="0" cy="0"/>
          <a:chOff x="0" y="0"/>
          <a:chExt cx="0" cy="0"/>
        </a:xfrm>
      </p:grpSpPr>
      <p:sp>
        <p:nvSpPr>
          <p:cNvPr id="2" name="Google Shape;178;p29">
            <a:extLst>
              <a:ext uri="{FF2B5EF4-FFF2-40B4-BE49-F238E27FC236}">
                <a16:creationId xmlns:a16="http://schemas.microsoft.com/office/drawing/2014/main" id="{8F7C7C59-ACFE-072F-7376-EC8534CD2883}"/>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FFB13714-103E-E833-84A0-1B7D138BDAC8}"/>
              </a:ext>
            </a:extLst>
          </p:cNvPr>
          <p:cNvSpPr/>
          <p:nvPr/>
        </p:nvSpPr>
        <p:spPr>
          <a:xfrm>
            <a:off x="-1652913" y="4996075"/>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31" name="Google Shape;331;p4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Benefits</a:t>
            </a:r>
            <a:endParaRPr/>
          </a:p>
        </p:txBody>
      </p:sp>
      <p:sp>
        <p:nvSpPr>
          <p:cNvPr id="332" name="Google Shape;332;p4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Translation benefits non english speakers</a:t>
            </a:r>
            <a:endParaRPr/>
          </a:p>
          <a:p>
            <a:pPr marL="0" lvl="0" indent="0" algn="l" rtl="0">
              <a:spcBef>
                <a:spcPts val="1200"/>
              </a:spcBef>
              <a:spcAft>
                <a:spcPts val="0"/>
              </a:spcAft>
              <a:buNone/>
            </a:pPr>
            <a:r>
              <a:rPr lang="en-GB"/>
              <a:t>More visible than current sign </a:t>
            </a:r>
            <a:endParaRPr/>
          </a:p>
          <a:p>
            <a:pPr marL="0" lvl="0" indent="0" algn="l" rtl="0">
              <a:spcBef>
                <a:spcPts val="1200"/>
              </a:spcBef>
              <a:spcAft>
                <a:spcPts val="0"/>
              </a:spcAft>
              <a:buNone/>
            </a:pPr>
            <a:r>
              <a:rPr lang="en-GB"/>
              <a:t>Does not require being manually changed every day.</a:t>
            </a:r>
            <a:endParaRPr/>
          </a:p>
          <a:p>
            <a:pPr marL="0" lvl="0" indent="0" algn="l" rtl="0">
              <a:spcBef>
                <a:spcPts val="1200"/>
              </a:spcBef>
              <a:spcAft>
                <a:spcPts val="0"/>
              </a:spcAft>
              <a:buNone/>
            </a:pPr>
            <a:r>
              <a:rPr lang="en-GB"/>
              <a:t>This sign will be accurate to the next tide changes.</a:t>
            </a:r>
            <a:endParaRPr/>
          </a:p>
          <a:p>
            <a:pPr marL="0" lvl="0" indent="0" algn="l" rtl="0">
              <a:spcBef>
                <a:spcPts val="1200"/>
              </a:spcBef>
              <a:spcAft>
                <a:spcPts val="0"/>
              </a:spcAft>
              <a:buNone/>
            </a:pPr>
            <a:r>
              <a:rPr lang="en-GB"/>
              <a:t>Sign displays current time for those who don't have a way to check or don’t think to check.</a:t>
            </a:r>
            <a:endParaRPr/>
          </a:p>
          <a:p>
            <a:pPr marL="0" lvl="0" indent="0" algn="l" rtl="0">
              <a:spcBef>
                <a:spcPts val="1200"/>
              </a:spcBef>
              <a:spcAft>
                <a:spcPts val="0"/>
              </a:spcAft>
              <a:buNone/>
            </a:pPr>
            <a:r>
              <a:rPr lang="en-GB"/>
              <a:t>Can display when it's too late to go to worms head.</a:t>
            </a:r>
            <a:endParaRPr/>
          </a:p>
          <a:p>
            <a:pPr marL="0" lvl="0" indent="0" algn="l" rtl="0">
              <a:spcBef>
                <a:spcPts val="1200"/>
              </a:spcBef>
              <a:spcAft>
                <a:spcPts val="1200"/>
              </a:spcAft>
              <a:buNone/>
            </a:pPr>
            <a:endParaRPr/>
          </a:p>
        </p:txBody>
      </p:sp>
      <p:sp>
        <p:nvSpPr>
          <p:cNvPr id="333" name="Google Shape;333;p47"/>
          <p:cNvSpPr txBox="1"/>
          <p:nvPr/>
        </p:nvSpPr>
        <p:spPr>
          <a:xfrm>
            <a:off x="8159400" y="0"/>
            <a:ext cx="9846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Steffan</a:t>
            </a:r>
            <a:endParaRPr/>
          </a:p>
        </p:txBody>
      </p:sp>
      <p:sp>
        <p:nvSpPr>
          <p:cNvPr id="4" name="Google Shape;180;p29">
            <a:extLst>
              <a:ext uri="{FF2B5EF4-FFF2-40B4-BE49-F238E27FC236}">
                <a16:creationId xmlns:a16="http://schemas.microsoft.com/office/drawing/2014/main" id="{264E3F56-CB5C-F605-F64A-F088B3BA2CF7}"/>
              </a:ext>
            </a:extLst>
          </p:cNvPr>
          <p:cNvSpPr/>
          <p:nvPr/>
        </p:nvSpPr>
        <p:spPr>
          <a:xfrm>
            <a:off x="-1460519" y="5584987"/>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37"/>
        <p:cNvGrpSpPr/>
        <p:nvPr/>
      </p:nvGrpSpPr>
      <p:grpSpPr>
        <a:xfrm>
          <a:off x="0" y="0"/>
          <a:ext cx="0" cy="0"/>
          <a:chOff x="0" y="0"/>
          <a:chExt cx="0" cy="0"/>
        </a:xfrm>
      </p:grpSpPr>
      <p:sp>
        <p:nvSpPr>
          <p:cNvPr id="338" name="Google Shape;338;p4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Evaluation</a:t>
            </a:r>
            <a:endParaRPr/>
          </a:p>
        </p:txBody>
      </p:sp>
      <p:sp>
        <p:nvSpPr>
          <p:cNvPr id="339" name="Google Shape;339;p4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The effect of the project will be that a new sign will be placed, with automated times of tides rising and lowering.</a:t>
            </a:r>
            <a:endParaRPr/>
          </a:p>
          <a:p>
            <a:pPr marL="0" lvl="0" indent="0" algn="l" rtl="0">
              <a:spcBef>
                <a:spcPts val="1200"/>
              </a:spcBef>
              <a:spcAft>
                <a:spcPts val="0"/>
              </a:spcAft>
              <a:buNone/>
            </a:pPr>
            <a:r>
              <a:rPr lang="en-GB"/>
              <a:t>It will replace the current sign stopping the need of a person changing them every day.</a:t>
            </a:r>
            <a:endParaRPr/>
          </a:p>
          <a:p>
            <a:pPr marL="0" lvl="0" indent="0" algn="l" rtl="0">
              <a:spcBef>
                <a:spcPts val="1200"/>
              </a:spcBef>
              <a:spcAft>
                <a:spcPts val="1200"/>
              </a:spcAft>
              <a:buNone/>
            </a:pPr>
            <a:endParaRPr/>
          </a:p>
        </p:txBody>
      </p:sp>
      <p:sp>
        <p:nvSpPr>
          <p:cNvPr id="340" name="Google Shape;340;p48"/>
          <p:cNvSpPr txBox="1"/>
          <p:nvPr/>
        </p:nvSpPr>
        <p:spPr>
          <a:xfrm>
            <a:off x="8159400" y="0"/>
            <a:ext cx="9846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Steffan</a:t>
            </a:r>
            <a:endParaRPr/>
          </a:p>
        </p:txBody>
      </p:sp>
      <p:sp>
        <p:nvSpPr>
          <p:cNvPr id="2" name="Google Shape;178;p29">
            <a:extLst>
              <a:ext uri="{FF2B5EF4-FFF2-40B4-BE49-F238E27FC236}">
                <a16:creationId xmlns:a16="http://schemas.microsoft.com/office/drawing/2014/main" id="{BDCCFBBD-5657-BCA2-7553-8B3CD559A00A}"/>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1E1C90D7-9263-F15D-7347-93616D7577FE}"/>
              </a:ext>
            </a:extLst>
          </p:cNvPr>
          <p:cNvSpPr/>
          <p:nvPr/>
        </p:nvSpPr>
        <p:spPr>
          <a:xfrm>
            <a:off x="-1382426" y="5124478"/>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E3AB7D4F-B41C-55AF-02A9-F14445EFE1B3}"/>
              </a:ext>
            </a:extLst>
          </p:cNvPr>
          <p:cNvSpPr/>
          <p:nvPr/>
        </p:nvSpPr>
        <p:spPr>
          <a:xfrm>
            <a:off x="-1382426" y="5387000"/>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344"/>
        <p:cNvGrpSpPr/>
        <p:nvPr/>
      </p:nvGrpSpPr>
      <p:grpSpPr>
        <a:xfrm>
          <a:off x="0" y="0"/>
          <a:ext cx="0" cy="0"/>
          <a:chOff x="0" y="0"/>
          <a:chExt cx="0" cy="0"/>
        </a:xfrm>
      </p:grpSpPr>
      <p:sp>
        <p:nvSpPr>
          <p:cNvPr id="345" name="Google Shape;345;p4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Drawbacks/Limitations</a:t>
            </a:r>
            <a:endParaRPr/>
          </a:p>
        </p:txBody>
      </p:sp>
      <p:sp>
        <p:nvSpPr>
          <p:cNvPr id="346" name="Google Shape;346;p4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After one year dataset will need to be updated.</a:t>
            </a:r>
            <a:endParaRPr/>
          </a:p>
          <a:p>
            <a:pPr marL="0" lvl="0" indent="0" algn="l" rtl="0">
              <a:spcBef>
                <a:spcPts val="1200"/>
              </a:spcBef>
              <a:spcAft>
                <a:spcPts val="0"/>
              </a:spcAft>
              <a:buClr>
                <a:schemeClr val="dk1"/>
              </a:buClr>
              <a:buSzPts val="1100"/>
              <a:buFont typeface="Arial"/>
              <a:buNone/>
            </a:pPr>
            <a:r>
              <a:rPr lang="en-GB"/>
              <a:t>More vulnerable than current sign to damage.</a:t>
            </a:r>
            <a:endParaRPr/>
          </a:p>
          <a:p>
            <a:pPr marL="0" lvl="0" indent="0" algn="l" rtl="0">
              <a:spcBef>
                <a:spcPts val="1200"/>
              </a:spcBef>
              <a:spcAft>
                <a:spcPts val="0"/>
              </a:spcAft>
              <a:buNone/>
            </a:pPr>
            <a:r>
              <a:rPr lang="en-GB"/>
              <a:t>Weak Points in the sign e.g solar panels, screens.</a:t>
            </a:r>
            <a:endParaRPr/>
          </a:p>
          <a:p>
            <a:pPr marL="0" lvl="0" indent="0" algn="l" rtl="0">
              <a:spcBef>
                <a:spcPts val="1200"/>
              </a:spcBef>
              <a:spcAft>
                <a:spcPts val="0"/>
              </a:spcAft>
              <a:buNone/>
            </a:pPr>
            <a:r>
              <a:rPr lang="en-GB"/>
              <a:t>Sign may cause more visual pollution.</a:t>
            </a:r>
            <a:endParaRPr/>
          </a:p>
          <a:p>
            <a:pPr marL="0" lvl="0" indent="0" algn="l" rtl="0">
              <a:spcBef>
                <a:spcPts val="1200"/>
              </a:spcBef>
              <a:spcAft>
                <a:spcPts val="0"/>
              </a:spcAft>
              <a:buNone/>
            </a:pPr>
            <a:r>
              <a:rPr lang="en-GB"/>
              <a:t>Permission from national trust.</a:t>
            </a:r>
            <a:endParaRPr/>
          </a:p>
          <a:p>
            <a:pPr marL="0" lvl="0" indent="0" algn="l" rtl="0">
              <a:spcBef>
                <a:spcPts val="1200"/>
              </a:spcBef>
              <a:spcAft>
                <a:spcPts val="0"/>
              </a:spcAft>
              <a:buNone/>
            </a:pPr>
            <a:r>
              <a:rPr lang="en-GB"/>
              <a:t>Susceptible to vandalism.</a:t>
            </a:r>
            <a:endParaRPr/>
          </a:p>
          <a:p>
            <a:pPr marL="0" lvl="0" indent="0" algn="l" rtl="0">
              <a:spcBef>
                <a:spcPts val="1200"/>
              </a:spcBef>
              <a:spcAft>
                <a:spcPts val="1200"/>
              </a:spcAft>
              <a:buNone/>
            </a:pPr>
            <a:endParaRPr/>
          </a:p>
        </p:txBody>
      </p:sp>
      <p:sp>
        <p:nvSpPr>
          <p:cNvPr id="347" name="Google Shape;347;p49"/>
          <p:cNvSpPr txBox="1"/>
          <p:nvPr/>
        </p:nvSpPr>
        <p:spPr>
          <a:xfrm>
            <a:off x="8159400" y="0"/>
            <a:ext cx="9846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Steffan</a:t>
            </a:r>
            <a:endParaRPr/>
          </a:p>
        </p:txBody>
      </p:sp>
      <p:sp>
        <p:nvSpPr>
          <p:cNvPr id="2" name="Google Shape;178;p29">
            <a:extLst>
              <a:ext uri="{FF2B5EF4-FFF2-40B4-BE49-F238E27FC236}">
                <a16:creationId xmlns:a16="http://schemas.microsoft.com/office/drawing/2014/main" id="{89369E08-6359-8E42-EBA8-33BA27399C60}"/>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5ED423A4-066F-EF3F-ECEE-C75478659973}"/>
              </a:ext>
            </a:extLst>
          </p:cNvPr>
          <p:cNvSpPr/>
          <p:nvPr/>
        </p:nvSpPr>
        <p:spPr>
          <a:xfrm>
            <a:off x="-1268125" y="4709740"/>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2B5739D5-BCA4-DEA0-89CA-14C2EAA13F1F}"/>
              </a:ext>
            </a:extLst>
          </p:cNvPr>
          <p:cNvSpPr/>
          <p:nvPr/>
        </p:nvSpPr>
        <p:spPr>
          <a:xfrm>
            <a:off x="-1268125" y="4972262"/>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351"/>
        <p:cNvGrpSpPr/>
        <p:nvPr/>
      </p:nvGrpSpPr>
      <p:grpSpPr>
        <a:xfrm>
          <a:off x="0" y="0"/>
          <a:ext cx="0" cy="0"/>
          <a:chOff x="0" y="0"/>
          <a:chExt cx="0" cy="0"/>
        </a:xfrm>
      </p:grpSpPr>
      <p:sp>
        <p:nvSpPr>
          <p:cNvPr id="352" name="Google Shape;352;p5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Considerations</a:t>
            </a:r>
            <a:endParaRPr/>
          </a:p>
        </p:txBody>
      </p:sp>
      <p:sp>
        <p:nvSpPr>
          <p:cNvPr id="353" name="Google Shape;353;p5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Financial - Big upfront cost</a:t>
            </a:r>
            <a:endParaRPr/>
          </a:p>
          <a:p>
            <a:pPr marL="0" lvl="0" indent="0" algn="l" rtl="0">
              <a:spcBef>
                <a:spcPts val="1200"/>
              </a:spcBef>
              <a:spcAft>
                <a:spcPts val="0"/>
              </a:spcAft>
              <a:buNone/>
            </a:pPr>
            <a:r>
              <a:rPr lang="en-GB"/>
              <a:t>Legal - needing permission from national trust</a:t>
            </a:r>
            <a:endParaRPr/>
          </a:p>
          <a:p>
            <a:pPr marL="0" lvl="0" indent="0" algn="l" rtl="0">
              <a:spcBef>
                <a:spcPts val="1200"/>
              </a:spcBef>
              <a:spcAft>
                <a:spcPts val="0"/>
              </a:spcAft>
              <a:buNone/>
            </a:pPr>
            <a:r>
              <a:rPr lang="en-GB"/>
              <a:t>Privacy - Language recognition must not record conversations</a:t>
            </a:r>
            <a:endParaRPr/>
          </a:p>
          <a:p>
            <a:pPr marL="0" lvl="0" indent="0" algn="l" rtl="0">
              <a:spcBef>
                <a:spcPts val="1200"/>
              </a:spcBef>
              <a:spcAft>
                <a:spcPts val="1200"/>
              </a:spcAft>
              <a:buNone/>
            </a:pPr>
            <a:r>
              <a:rPr lang="en-GB"/>
              <a:t>Sustainability - Sign is highly self sustainable as it does not require an outside power sources or internet connection.</a:t>
            </a:r>
            <a:endParaRPr/>
          </a:p>
        </p:txBody>
      </p:sp>
      <p:sp>
        <p:nvSpPr>
          <p:cNvPr id="354" name="Google Shape;354;p50"/>
          <p:cNvSpPr txBox="1"/>
          <p:nvPr/>
        </p:nvSpPr>
        <p:spPr>
          <a:xfrm>
            <a:off x="8159400" y="0"/>
            <a:ext cx="9846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Steffan</a:t>
            </a:r>
            <a:endParaRPr/>
          </a:p>
        </p:txBody>
      </p:sp>
      <p:sp>
        <p:nvSpPr>
          <p:cNvPr id="2" name="Google Shape;178;p29">
            <a:extLst>
              <a:ext uri="{FF2B5EF4-FFF2-40B4-BE49-F238E27FC236}">
                <a16:creationId xmlns:a16="http://schemas.microsoft.com/office/drawing/2014/main" id="{0FE70291-801C-7A32-031F-01279020778C}"/>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6484DEF8-6C50-A66A-1981-3430BA690C70}"/>
              </a:ext>
            </a:extLst>
          </p:cNvPr>
          <p:cNvSpPr/>
          <p:nvPr/>
        </p:nvSpPr>
        <p:spPr>
          <a:xfrm>
            <a:off x="-1652913" y="4568875"/>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47D7203A-8B6C-F365-E88F-40CF55CB51DA}"/>
              </a:ext>
            </a:extLst>
          </p:cNvPr>
          <p:cNvSpPr/>
          <p:nvPr/>
        </p:nvSpPr>
        <p:spPr>
          <a:xfrm>
            <a:off x="-1115726" y="4823750"/>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59" name="Google Shape;359;p5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Reflection</a:t>
            </a:r>
            <a:endParaRPr/>
          </a:p>
        </p:txBody>
      </p:sp>
      <p:sp>
        <p:nvSpPr>
          <p:cNvPr id="360" name="Google Shape;360;p51"/>
          <p:cNvSpPr txBox="1"/>
          <p:nvPr/>
        </p:nvSpPr>
        <p:spPr>
          <a:xfrm>
            <a:off x="8129400" y="0"/>
            <a:ext cx="10146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800">
                <a:solidFill>
                  <a:schemeClr val="dk2"/>
                </a:solidFill>
              </a:rPr>
              <a:t>Sophie</a:t>
            </a:r>
            <a:endParaRPr/>
          </a:p>
        </p:txBody>
      </p:sp>
      <p:sp>
        <p:nvSpPr>
          <p:cNvPr id="361" name="Google Shape;361;p5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Positive effects within community</a:t>
            </a:r>
            <a:endParaRPr/>
          </a:p>
          <a:p>
            <a:pPr marL="457200" lvl="0" indent="-342900" algn="l" rtl="0">
              <a:spcBef>
                <a:spcPts val="1200"/>
              </a:spcBef>
              <a:spcAft>
                <a:spcPts val="0"/>
              </a:spcAft>
              <a:buSzPts val="1800"/>
              <a:buChar char="●"/>
            </a:pPr>
            <a:r>
              <a:rPr lang="en-GB" b="1"/>
              <a:t>Safety</a:t>
            </a:r>
            <a:r>
              <a:rPr lang="en-GB"/>
              <a:t> -  reduces the risk of cutoffs by informing visitors of high &amp; low tides</a:t>
            </a:r>
            <a:endParaRPr/>
          </a:p>
          <a:p>
            <a:pPr marL="457200" lvl="0" indent="-342900" algn="l" rtl="0">
              <a:spcBef>
                <a:spcPts val="0"/>
              </a:spcBef>
              <a:spcAft>
                <a:spcPts val="0"/>
              </a:spcAft>
              <a:buSzPts val="1800"/>
              <a:buChar char="●"/>
            </a:pPr>
            <a:r>
              <a:rPr lang="en-GB" b="1"/>
              <a:t>Tourism</a:t>
            </a:r>
            <a:r>
              <a:rPr lang="en-GB"/>
              <a:t> - tidal information can attract tourists interested in experiencing unique coastal environments </a:t>
            </a:r>
            <a:endParaRPr/>
          </a:p>
          <a:p>
            <a:pPr marL="457200" lvl="0" indent="-342900" algn="l" rtl="0">
              <a:spcBef>
                <a:spcPts val="0"/>
              </a:spcBef>
              <a:spcAft>
                <a:spcPts val="0"/>
              </a:spcAft>
              <a:buSzPts val="1800"/>
              <a:buChar char="●"/>
            </a:pPr>
            <a:r>
              <a:rPr lang="en-GB" b="1"/>
              <a:t>Environmental awareness</a:t>
            </a:r>
            <a:r>
              <a:rPr lang="en-GB"/>
              <a:t> - inform visitors of the concept of tidal times </a:t>
            </a:r>
            <a:endParaRPr/>
          </a:p>
          <a:p>
            <a:pPr marL="457200" lvl="0" indent="-342900" algn="l" rtl="0">
              <a:spcBef>
                <a:spcPts val="0"/>
              </a:spcBef>
              <a:spcAft>
                <a:spcPts val="0"/>
              </a:spcAft>
              <a:buSzPts val="1800"/>
              <a:buChar char="●"/>
            </a:pPr>
            <a:r>
              <a:rPr lang="en-GB" b="1"/>
              <a:t>Community engagement </a:t>
            </a:r>
            <a:r>
              <a:rPr lang="en-GB"/>
              <a:t>- Create a sense of community involvement and pride. Can inspire others</a:t>
            </a:r>
            <a:endParaRPr/>
          </a:p>
        </p:txBody>
      </p:sp>
      <p:sp>
        <p:nvSpPr>
          <p:cNvPr id="2" name="Google Shape;178;p29">
            <a:extLst>
              <a:ext uri="{FF2B5EF4-FFF2-40B4-BE49-F238E27FC236}">
                <a16:creationId xmlns:a16="http://schemas.microsoft.com/office/drawing/2014/main" id="{BEE0D63B-3C8D-E202-6209-71B9B2A9BAA0}"/>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2357DDA1-55C6-7EC2-75B5-C726D401C0A7}"/>
              </a:ext>
            </a:extLst>
          </p:cNvPr>
          <p:cNvSpPr/>
          <p:nvPr/>
        </p:nvSpPr>
        <p:spPr>
          <a:xfrm>
            <a:off x="-1268125" y="4433703"/>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B4C3963F-03E9-9C30-808A-27C0FCFD409A}"/>
              </a:ext>
            </a:extLst>
          </p:cNvPr>
          <p:cNvSpPr/>
          <p:nvPr/>
        </p:nvSpPr>
        <p:spPr>
          <a:xfrm>
            <a:off x="-1268125" y="469622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365"/>
        <p:cNvGrpSpPr/>
        <p:nvPr/>
      </p:nvGrpSpPr>
      <p:grpSpPr>
        <a:xfrm>
          <a:off x="0" y="0"/>
          <a:ext cx="0" cy="0"/>
          <a:chOff x="0" y="0"/>
          <a:chExt cx="0" cy="0"/>
        </a:xfrm>
      </p:grpSpPr>
      <p:sp>
        <p:nvSpPr>
          <p:cNvPr id="2" name="Google Shape;178;p29">
            <a:extLst>
              <a:ext uri="{FF2B5EF4-FFF2-40B4-BE49-F238E27FC236}">
                <a16:creationId xmlns:a16="http://schemas.microsoft.com/office/drawing/2014/main" id="{C1234644-AB19-3949-D69F-758E5E673249}"/>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009559AD-EAD3-4B13-91CA-217078F07900}"/>
              </a:ext>
            </a:extLst>
          </p:cNvPr>
          <p:cNvSpPr/>
          <p:nvPr/>
        </p:nvSpPr>
        <p:spPr>
          <a:xfrm>
            <a:off x="-1153824" y="4462388"/>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8C17A720-DE41-54E6-459D-CF05FE00E0FA}"/>
              </a:ext>
            </a:extLst>
          </p:cNvPr>
          <p:cNvSpPr/>
          <p:nvPr/>
        </p:nvSpPr>
        <p:spPr>
          <a:xfrm>
            <a:off x="-1153824" y="469847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66" name="Google Shape;366;p5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References</a:t>
            </a:r>
            <a:endParaRPr/>
          </a:p>
        </p:txBody>
      </p:sp>
      <p:sp>
        <p:nvSpPr>
          <p:cNvPr id="367" name="Google Shape;367;p52"/>
          <p:cNvSpPr txBox="1"/>
          <p:nvPr/>
        </p:nvSpPr>
        <p:spPr>
          <a:xfrm>
            <a:off x="311700" y="1162425"/>
            <a:ext cx="8362500" cy="3708000"/>
          </a:xfrm>
          <a:prstGeom prst="rect">
            <a:avLst/>
          </a:prstGeom>
          <a:noFill/>
          <a:ln>
            <a:noFill/>
          </a:ln>
        </p:spPr>
        <p:txBody>
          <a:bodyPr spcFirstLastPara="1" wrap="square" lIns="91425" tIns="0" rIns="91425" bIns="90000" anchor="t" anchorCtr="0">
            <a:spAutoFit/>
          </a:bodyPr>
          <a:lstStyle/>
          <a:p>
            <a:pPr marL="0" lvl="0" indent="0" algn="l" rtl="0">
              <a:spcBef>
                <a:spcPts val="0"/>
              </a:spcBef>
              <a:spcAft>
                <a:spcPts val="0"/>
              </a:spcAft>
              <a:buNone/>
            </a:pPr>
            <a:r>
              <a:rPr lang="en-GB" sz="1300"/>
              <a:t>[1] 	Meta AI, "Bringing the world closer together with a foundational multimodal model for speech translation," AI Meta, 22 August 2023. [Online]. Available: https://ai.meta.com/blog/seamless-m4t/. [Accessed 9 May 2024].</a:t>
            </a:r>
            <a:endParaRPr sz="1300"/>
          </a:p>
          <a:p>
            <a:pPr marL="0" lvl="0" indent="0" algn="l" rtl="0">
              <a:spcBef>
                <a:spcPts val="0"/>
              </a:spcBef>
              <a:spcAft>
                <a:spcPts val="0"/>
              </a:spcAft>
              <a:buNone/>
            </a:pPr>
            <a:r>
              <a:rPr lang="en-GB" sz="1300"/>
              <a:t>[2] 	Kallipso, "What Is uPVC?," Plastic Expert, 20 February 2023. [Online]. Available: https://www.plasticexpert.co.uk/what-is-upvc/. [Accessed 4 May 2024].</a:t>
            </a:r>
            <a:endParaRPr sz="1300"/>
          </a:p>
          <a:p>
            <a:pPr marL="0" lvl="0" indent="0" algn="l" rtl="0">
              <a:spcBef>
                <a:spcPts val="0"/>
              </a:spcBef>
              <a:spcAft>
                <a:spcPts val="0"/>
              </a:spcAft>
              <a:buNone/>
            </a:pPr>
            <a:r>
              <a:rPr lang="en-GB" sz="1300"/>
              <a:t>[3] 	Things Embedded, "Key Features for Choosing a Sunlight Readable Display," Things Embedded, [Online]. Available: https://things-embedded.com/uk/white-paper/key-features-for-choosing-a-sunlight-readable-display/. [Accessed 4 May 2024].</a:t>
            </a:r>
            <a:endParaRPr sz="1300"/>
          </a:p>
          <a:p>
            <a:pPr marL="0" lvl="0" indent="0" algn="l" rtl="0">
              <a:spcBef>
                <a:spcPts val="0"/>
              </a:spcBef>
              <a:spcAft>
                <a:spcPts val="0"/>
              </a:spcAft>
              <a:buNone/>
            </a:pPr>
            <a:r>
              <a:rPr lang="en-GB" sz="1300"/>
              <a:t>[4] 	BaiTronics, "How to choose outdoor LED screen," BaiTronics, 17 March 2023. [Online]. Available: https://www.baitronics.com/how-to-choose-outdoor-led-screens/. [Accessed 4 May 2024].</a:t>
            </a:r>
            <a:endParaRPr sz="1300"/>
          </a:p>
          <a:p>
            <a:pPr marL="0" lvl="0" indent="0" algn="l" rtl="0">
              <a:spcBef>
                <a:spcPts val="0"/>
              </a:spcBef>
              <a:spcAft>
                <a:spcPts val="0"/>
              </a:spcAft>
              <a:buNone/>
            </a:pPr>
            <a:r>
              <a:rPr lang="en-GB" sz="1300"/>
              <a:t>[5] 	R. Pi, "Raspberry Pi 4," Raspberry Pi, [Online]. Available: https://www.raspberrypi.com/products/raspberry-pi-4-model-b/?variant=raspberry-pi-4-model-b-4gb. [Accessed 4 May 2024].</a:t>
            </a:r>
            <a:endParaRPr sz="1300"/>
          </a:p>
          <a:p>
            <a:pPr marL="0" lvl="0" indent="0" algn="l" rtl="0">
              <a:spcBef>
                <a:spcPts val="0"/>
              </a:spcBef>
              <a:spcAft>
                <a:spcPts val="0"/>
              </a:spcAft>
              <a:buNone/>
            </a:pPr>
            <a:r>
              <a:rPr lang="en-GB" sz="1300"/>
              <a:t>[6] 	Photonic Universe, "300W MONO FIBREGLASS SEMI-FLEXIBLE SOLAR PANEL," Photonic Universe, [Online]. Available: https://www.photonicuniverse.com/en/catalog/full/714-300W-mono-fibreglass-semi-flexible-solar-panel-made-in-Austria.html. [Accessed 4 May 2024].</a:t>
            </a:r>
            <a:endParaRPr sz="1300"/>
          </a:p>
          <a:p>
            <a:pPr marL="0" lvl="0" indent="0" algn="l" rtl="0">
              <a:spcBef>
                <a:spcPts val="0"/>
              </a:spcBef>
              <a:spcAft>
                <a:spcPts val="0"/>
              </a:spcAft>
              <a:buNone/>
            </a:pPr>
            <a:endParaRPr/>
          </a:p>
        </p:txBody>
      </p:sp>
      <p:pic>
        <p:nvPicPr>
          <p:cNvPr id="5" name="Google Shape;194;p30">
            <a:extLst>
              <a:ext uri="{FF2B5EF4-FFF2-40B4-BE49-F238E27FC236}">
                <a16:creationId xmlns:a16="http://schemas.microsoft.com/office/drawing/2014/main" id="{A02B2537-FC3B-4572-9B26-C13568B6B95D}"/>
              </a:ext>
            </a:extLst>
          </p:cNvPr>
          <p:cNvPicPr preferRelativeResize="0"/>
          <p:nvPr/>
        </p:nvPicPr>
        <p:blipFill>
          <a:blip r:embed="rId3">
            <a:alphaModFix/>
          </a:blip>
          <a:stretch>
            <a:fillRect/>
          </a:stretch>
        </p:blipFill>
        <p:spPr>
          <a:xfrm flipH="1">
            <a:off x="50700" y="-105825"/>
            <a:ext cx="957000" cy="957000"/>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10" name="Google Shape;178;p29">
            <a:extLst>
              <a:ext uri="{FF2B5EF4-FFF2-40B4-BE49-F238E27FC236}">
                <a16:creationId xmlns:a16="http://schemas.microsoft.com/office/drawing/2014/main" id="{54390430-D902-DC8E-114A-3ABD2CD9B9DE}"/>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 name="Google Shape;179;p29">
            <a:extLst>
              <a:ext uri="{FF2B5EF4-FFF2-40B4-BE49-F238E27FC236}">
                <a16:creationId xmlns:a16="http://schemas.microsoft.com/office/drawing/2014/main" id="{83A15F20-A84C-CF03-F654-C0690D1A8499}"/>
              </a:ext>
            </a:extLst>
          </p:cNvPr>
          <p:cNvSpPr/>
          <p:nvPr/>
        </p:nvSpPr>
        <p:spPr>
          <a:xfrm>
            <a:off x="-1103024" y="4118323"/>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 name="Google Shape;180;p29">
            <a:extLst>
              <a:ext uri="{FF2B5EF4-FFF2-40B4-BE49-F238E27FC236}">
                <a16:creationId xmlns:a16="http://schemas.microsoft.com/office/drawing/2014/main" id="{3AD5600E-E445-BD80-3BD6-552A609C3B10}"/>
              </a:ext>
            </a:extLst>
          </p:cNvPr>
          <p:cNvSpPr/>
          <p:nvPr/>
        </p:nvSpPr>
        <p:spPr>
          <a:xfrm>
            <a:off x="-1103024" y="4354410"/>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72" name="Google Shape;372;p5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References</a:t>
            </a:r>
            <a:endParaRPr/>
          </a:p>
        </p:txBody>
      </p:sp>
      <p:sp>
        <p:nvSpPr>
          <p:cNvPr id="373" name="Google Shape;373;p53"/>
          <p:cNvSpPr txBox="1"/>
          <p:nvPr/>
        </p:nvSpPr>
        <p:spPr>
          <a:xfrm>
            <a:off x="412350" y="1017725"/>
            <a:ext cx="8319300" cy="4185731"/>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dirty="0">
                <a:solidFill>
                  <a:schemeClr val="dk1"/>
                </a:solidFill>
              </a:rPr>
              <a:t>[7] 	Trou Digital, "3500 Nit Ultra High Brightness Professional Displays," Trou Digital, [Online]. Available: https://troudigital.com/product/3500-nit-ultra-high-brightness-professional-displays/. [Accessed 4 May 2024].</a:t>
            </a:r>
            <a:endParaRPr sz="1300" dirty="0">
              <a:solidFill>
                <a:schemeClr val="dk1"/>
              </a:solidFill>
            </a:endParaRPr>
          </a:p>
          <a:p>
            <a:pPr marL="0" lvl="0" indent="0" algn="l" rtl="0">
              <a:spcBef>
                <a:spcPts val="0"/>
              </a:spcBef>
              <a:spcAft>
                <a:spcPts val="0"/>
              </a:spcAft>
              <a:buNone/>
            </a:pPr>
            <a:r>
              <a:rPr lang="en-GB" sz="1300" dirty="0">
                <a:solidFill>
                  <a:schemeClr val="dk1"/>
                </a:solidFill>
              </a:rPr>
              <a:t>[8] 	Unbound Solar, "Solar Battery Bank Calculator for Off-Grid," Unbound Solar, [Online]. Available: https://unboundsolar.com/solar-information/battery-bank-sizing. [Accessed 4 May 2024].</a:t>
            </a:r>
            <a:endParaRPr sz="1300" dirty="0"/>
          </a:p>
          <a:p>
            <a:pPr marL="0" lvl="0" indent="0" algn="l" rtl="0">
              <a:spcBef>
                <a:spcPts val="0"/>
              </a:spcBef>
              <a:spcAft>
                <a:spcPts val="0"/>
              </a:spcAft>
              <a:buNone/>
            </a:pPr>
            <a:r>
              <a:rPr lang="en-GB" sz="1300" dirty="0"/>
              <a:t>[9] 	Battery Group, "</a:t>
            </a:r>
            <a:r>
              <a:rPr lang="en-GB" sz="1300" dirty="0" err="1"/>
              <a:t>PylonTech</a:t>
            </a:r>
            <a:r>
              <a:rPr lang="en-GB" sz="1300" dirty="0"/>
              <a:t> 12kwh Lithium Solar Storage Batteries," Battery Group, [Online]. Available: https://batterygroup.co.uk/batteries-by-type/lithium-batteries/12695/pylontech-us2000c-12kwh-lithium-solar-storage-batteries. [Accessed 4 May 2024].</a:t>
            </a:r>
            <a:endParaRPr sz="1300" dirty="0"/>
          </a:p>
          <a:p>
            <a:pPr marL="0" lvl="0" indent="0" algn="l" rtl="0">
              <a:spcBef>
                <a:spcPts val="0"/>
              </a:spcBef>
              <a:spcAft>
                <a:spcPts val="0"/>
              </a:spcAft>
              <a:buNone/>
            </a:pPr>
            <a:r>
              <a:rPr lang="en-GB" sz="1300" dirty="0"/>
              <a:t>[10] 	Facebook Research, "</a:t>
            </a:r>
            <a:r>
              <a:rPr lang="en-GB" sz="1300" dirty="0" err="1"/>
              <a:t>Seamless_Communication</a:t>
            </a:r>
            <a:r>
              <a:rPr lang="en-GB" sz="1300" dirty="0"/>
              <a:t> </a:t>
            </a:r>
            <a:r>
              <a:rPr lang="en-GB" sz="1300" dirty="0" err="1"/>
              <a:t>Liscence</a:t>
            </a:r>
            <a:r>
              <a:rPr lang="en-GB" sz="1300" dirty="0"/>
              <a:t>," Facebook Research, 22 August 2023. [Online]. Available: https://github.com/facebookresearch/seamless_communication/commits/main/LICENSE. [Accessed 4 May 2024].</a:t>
            </a:r>
            <a:endParaRPr sz="1300" dirty="0"/>
          </a:p>
          <a:p>
            <a:pPr marL="0" lvl="0" indent="0" algn="l" rtl="0">
              <a:spcBef>
                <a:spcPts val="0"/>
              </a:spcBef>
              <a:spcAft>
                <a:spcPts val="0"/>
              </a:spcAft>
              <a:buNone/>
            </a:pPr>
            <a:r>
              <a:rPr lang="en-GB" sz="1300" dirty="0"/>
              <a:t>[11] 	Admiralty Maritime Data Solutions, "Tidal API - Premium," Admiralty Maritime Data Solutions, [Online]. Available: https://developer.admiralty.co.uk/product#product=tidal-api-premium. [Accessed 4 May 2024].</a:t>
            </a:r>
            <a:endParaRPr sz="1300" dirty="0"/>
          </a:p>
          <a:p>
            <a:pPr marL="0" lvl="0" indent="0" algn="l" rtl="0">
              <a:spcBef>
                <a:spcPts val="0"/>
              </a:spcBef>
              <a:spcAft>
                <a:spcPts val="0"/>
              </a:spcAft>
              <a:buNone/>
            </a:pPr>
            <a:r>
              <a:rPr lang="en-GB" sz="1300" dirty="0"/>
              <a:t>[12] 	</a:t>
            </a:r>
            <a:r>
              <a:rPr lang="en-GB" sz="1300" dirty="0" err="1"/>
              <a:t>Plastock</a:t>
            </a:r>
            <a:r>
              <a:rPr lang="en-GB" sz="1300" dirty="0"/>
              <a:t>, "PVC White Sheet (PVC-U)," </a:t>
            </a:r>
            <a:r>
              <a:rPr lang="en-GB" sz="1300" dirty="0" err="1"/>
              <a:t>Plastock</a:t>
            </a:r>
            <a:r>
              <a:rPr lang="en-GB" sz="1300" dirty="0"/>
              <a:t>, [Online]. Available: https://www.plastock.co.uk/collections/upvc/products/upvc-extruded-pe-filmed-1-side-white-sheet?variant=44332884852960. [Accessed 22 April 2024].</a:t>
            </a:r>
            <a:endParaRPr sz="1300" dirty="0"/>
          </a:p>
          <a:p>
            <a:pPr marL="0" lvl="0" indent="0" algn="l" rtl="0">
              <a:spcBef>
                <a:spcPts val="0"/>
              </a:spcBef>
              <a:spcAft>
                <a:spcPts val="0"/>
              </a:spcAft>
              <a:buNone/>
            </a:pPr>
            <a:endParaRPr sz="1300" dirty="0"/>
          </a:p>
          <a:p>
            <a:pPr marL="0" lvl="0" indent="0" algn="l" rtl="0">
              <a:spcBef>
                <a:spcPts val="0"/>
              </a:spcBef>
              <a:spcAft>
                <a:spcPts val="0"/>
              </a:spcAft>
              <a:buNone/>
            </a:pPr>
            <a:endParaRPr sz="13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377"/>
        <p:cNvGrpSpPr/>
        <p:nvPr/>
      </p:nvGrpSpPr>
      <p:grpSpPr>
        <a:xfrm>
          <a:off x="0" y="0"/>
          <a:ext cx="0" cy="0"/>
          <a:chOff x="0" y="0"/>
          <a:chExt cx="0" cy="0"/>
        </a:xfrm>
      </p:grpSpPr>
      <p:sp>
        <p:nvSpPr>
          <p:cNvPr id="2" name="Google Shape;178;p29">
            <a:extLst>
              <a:ext uri="{FF2B5EF4-FFF2-40B4-BE49-F238E27FC236}">
                <a16:creationId xmlns:a16="http://schemas.microsoft.com/office/drawing/2014/main" id="{1373B0DE-F658-42BA-7C74-5065F4945944}"/>
              </a:ext>
            </a:extLst>
          </p:cNvPr>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 name="Google Shape;179;p29">
            <a:extLst>
              <a:ext uri="{FF2B5EF4-FFF2-40B4-BE49-F238E27FC236}">
                <a16:creationId xmlns:a16="http://schemas.microsoft.com/office/drawing/2014/main" id="{BDC4A270-F808-4B52-8BDB-6C7031DDEDDB}"/>
              </a:ext>
            </a:extLst>
          </p:cNvPr>
          <p:cNvSpPr/>
          <p:nvPr/>
        </p:nvSpPr>
        <p:spPr>
          <a:xfrm>
            <a:off x="-1153825" y="3912687"/>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 name="Google Shape;180;p29">
            <a:extLst>
              <a:ext uri="{FF2B5EF4-FFF2-40B4-BE49-F238E27FC236}">
                <a16:creationId xmlns:a16="http://schemas.microsoft.com/office/drawing/2014/main" id="{001296EC-1FD9-E5F8-5805-D97B09C23175}"/>
              </a:ext>
            </a:extLst>
          </p:cNvPr>
          <p:cNvSpPr/>
          <p:nvPr/>
        </p:nvSpPr>
        <p:spPr>
          <a:xfrm>
            <a:off x="-1039525" y="4073651"/>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78" name="Google Shape;378;p5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References</a:t>
            </a:r>
            <a:endParaRPr/>
          </a:p>
        </p:txBody>
      </p:sp>
      <p:sp>
        <p:nvSpPr>
          <p:cNvPr id="379" name="Google Shape;379;p54"/>
          <p:cNvSpPr txBox="1"/>
          <p:nvPr/>
        </p:nvSpPr>
        <p:spPr>
          <a:xfrm>
            <a:off x="311700" y="1017725"/>
            <a:ext cx="8520600" cy="420112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dirty="0"/>
              <a:t>[13] 	Metals4U, "10mm OD x 1mm wall Seamless Stainless Steel Tube 316," Metals4U, [Online]. Available: https://www.metals4u.co.uk/materials/stainless-steel/stainless-steel-tube/3019-p. [Accessed 22 April 2024].</a:t>
            </a:r>
          </a:p>
          <a:p>
            <a:pPr marL="0" lvl="0" indent="0" algn="l" rtl="0">
              <a:spcBef>
                <a:spcPts val="0"/>
              </a:spcBef>
              <a:spcAft>
                <a:spcPts val="0"/>
              </a:spcAft>
              <a:buNone/>
            </a:pPr>
            <a:r>
              <a:rPr lang="en-GB" sz="1300" dirty="0"/>
              <a:t>[14] 	Amazon, "2 Pack Clear Plexiglass 42 x 29 cm," Amazon, [Online]. Available: https://www.amazon.co.uk/Plexiglass-Transparent-Househld-Decoration-Painting/dp/B0CFQ4BHQZ/. [Accessed 22 April 2024].</a:t>
            </a:r>
          </a:p>
          <a:p>
            <a:pPr marL="0" lvl="0" indent="0" algn="l" rtl="0">
              <a:spcBef>
                <a:spcPts val="0"/>
              </a:spcBef>
              <a:spcAft>
                <a:spcPts val="0"/>
              </a:spcAft>
              <a:buNone/>
            </a:pPr>
            <a:r>
              <a:rPr lang="en-GB" sz="1300" dirty="0">
                <a:solidFill>
                  <a:schemeClr val="dk1"/>
                </a:solidFill>
              </a:rPr>
              <a:t>[15] 	Indeed, "Software engineer salary in United Kingdom," Indeed, [Online]. Available: https://uk.indeed.com/career/software-engineer/salaries. [Accessed 22 April 2024].</a:t>
            </a:r>
            <a:endParaRPr sz="1300" dirty="0">
              <a:solidFill>
                <a:schemeClr val="dk1"/>
              </a:solidFill>
            </a:endParaRPr>
          </a:p>
          <a:p>
            <a:pPr marL="0" lvl="0" indent="0" algn="l" rtl="0">
              <a:spcBef>
                <a:spcPts val="0"/>
              </a:spcBef>
              <a:spcAft>
                <a:spcPts val="0"/>
              </a:spcAft>
              <a:buNone/>
            </a:pPr>
            <a:r>
              <a:rPr lang="en-GB" sz="1300" dirty="0">
                <a:solidFill>
                  <a:schemeClr val="dk1"/>
                </a:solidFill>
              </a:rPr>
              <a:t>[16] 	Indeed, "Hardware engineer salary in United Kingdom," Indeed, [Online]. Available: https://uk.indeed.com/career/hardware-engineer/salaries. [Accessed 22 April 2024].</a:t>
            </a:r>
            <a:endParaRPr sz="1300" dirty="0"/>
          </a:p>
          <a:p>
            <a:pPr marL="0" lvl="0" indent="0" algn="l" rtl="0">
              <a:spcBef>
                <a:spcPts val="0"/>
              </a:spcBef>
              <a:spcAft>
                <a:spcPts val="0"/>
              </a:spcAft>
              <a:buNone/>
            </a:pPr>
            <a:r>
              <a:rPr lang="en-GB" sz="1300" dirty="0"/>
              <a:t>[17] 	Talent, "Ui Designer average salary in United Kingdom, 2024," Talent, 2024. [Online]. Available: https://uk.talent.com/salary?job=ui+designer. [Accessed 9 May 2024].</a:t>
            </a:r>
            <a:endParaRPr sz="1300" dirty="0"/>
          </a:p>
          <a:p>
            <a:pPr marL="0" lvl="0" indent="0" algn="l" rtl="0">
              <a:spcBef>
                <a:spcPts val="0"/>
              </a:spcBef>
              <a:spcAft>
                <a:spcPts val="0"/>
              </a:spcAft>
              <a:buNone/>
            </a:pPr>
            <a:r>
              <a:rPr lang="en-GB" sz="1300" dirty="0"/>
              <a:t>[18] 	</a:t>
            </a:r>
            <a:r>
              <a:rPr lang="en-GB" sz="1300" dirty="0" err="1"/>
              <a:t>Devongeography</a:t>
            </a:r>
            <a:r>
              <a:rPr lang="en-GB" sz="1300" dirty="0"/>
              <a:t>, </a:t>
            </a:r>
            <a:r>
              <a:rPr lang="en-GB" sz="1300" dirty="0" err="1"/>
              <a:t>Wordpress</a:t>
            </a:r>
            <a:r>
              <a:rPr lang="en-GB" sz="1300" dirty="0"/>
              <a:t>, 26 July 2022. [Online]. Available: https://devongeography.wordpress.com/2022/07/26/romancing-the-worm-a-coastal-fieldtrip-out-of-area/. [Accessed 8 May 2024].</a:t>
            </a:r>
            <a:endParaRPr sz="1300" dirty="0"/>
          </a:p>
          <a:p>
            <a:pPr marL="0" lvl="0" indent="0" algn="l" rtl="0">
              <a:spcBef>
                <a:spcPts val="0"/>
              </a:spcBef>
              <a:spcAft>
                <a:spcPts val="0"/>
              </a:spcAft>
              <a:buNone/>
            </a:pPr>
            <a:r>
              <a:rPr lang="en-GB" sz="1300" dirty="0"/>
              <a:t>[19] 	P. O. Jones, "Tidal Cultures," NA, [Online]. Available: https://tidalcultures.wordpress.com/some-tidal-facts-and-figures/#:~:text=3%20Canada%2C%20Quebec%3B%20Ungava%20Bay,%2C%20Turnagain%20Arm%3B%209.23%20m. [Accessed 8 May 2024].</a:t>
            </a:r>
            <a:endParaRPr sz="1300" dirty="0"/>
          </a:p>
          <a:p>
            <a:pPr marL="0" lvl="0" indent="0" algn="l" rtl="0">
              <a:spcBef>
                <a:spcPts val="0"/>
              </a:spcBef>
              <a:spcAft>
                <a:spcPts val="0"/>
              </a:spcAft>
              <a:buNone/>
            </a:pPr>
            <a:endParaRPr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3426</Words>
  <Application>Microsoft Office PowerPoint</Application>
  <PresentationFormat>On-screen Show (16:9)</PresentationFormat>
  <Paragraphs>443</Paragraphs>
  <Slides>42</Slides>
  <Notes>42</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42</vt:i4>
      </vt:variant>
    </vt:vector>
  </HeadingPairs>
  <TitlesOfParts>
    <vt:vector size="44" baseType="lpstr">
      <vt:lpstr>Arial</vt:lpstr>
      <vt:lpstr>Simple Light</vt:lpstr>
      <vt:lpstr>Tide aware</vt:lpstr>
      <vt:lpstr>Team and responsibilities</vt:lpstr>
      <vt:lpstr>Project Overview</vt:lpstr>
      <vt:lpstr>Purpose</vt:lpstr>
      <vt:lpstr>Features</vt:lpstr>
      <vt:lpstr>Content recap from presentation 1</vt:lpstr>
      <vt:lpstr>Content recap from presentation 2</vt:lpstr>
      <vt:lpstr>Primary Research</vt:lpstr>
      <vt:lpstr>Why do people get stuck </vt:lpstr>
      <vt:lpstr>Existing Systems</vt:lpstr>
      <vt:lpstr>Design</vt:lpstr>
      <vt:lpstr>3D model</vt:lpstr>
      <vt:lpstr>UX design </vt:lpstr>
      <vt:lpstr>AI</vt:lpstr>
      <vt:lpstr>Research Materials - Rhys</vt:lpstr>
      <vt:lpstr>PowerPoint Presentation</vt:lpstr>
      <vt:lpstr>Resources Required</vt:lpstr>
      <vt:lpstr>Hardware resources</vt:lpstr>
      <vt:lpstr>Software resources</vt:lpstr>
      <vt:lpstr>Labour</vt:lpstr>
      <vt:lpstr>Costs</vt:lpstr>
      <vt:lpstr>Hardware Costs</vt:lpstr>
      <vt:lpstr>Labour</vt:lpstr>
      <vt:lpstr>Software Costs</vt:lpstr>
      <vt:lpstr>Estimated Total</vt:lpstr>
      <vt:lpstr>Technical Skills</vt:lpstr>
      <vt:lpstr>How Our Sign Innovates On Ideas </vt:lpstr>
      <vt:lpstr>Production Timeline</vt:lpstr>
      <vt:lpstr>Production Timeline</vt:lpstr>
      <vt:lpstr>Presentation Timeline</vt:lpstr>
      <vt:lpstr>Team Communication</vt:lpstr>
      <vt:lpstr>Team Communication</vt:lpstr>
      <vt:lpstr>Impact of Effective Communication </vt:lpstr>
      <vt:lpstr>Effects on the University</vt:lpstr>
      <vt:lpstr>Benefits</vt:lpstr>
      <vt:lpstr>Evaluation</vt:lpstr>
      <vt:lpstr>Drawbacks/Limitations</vt:lpstr>
      <vt:lpstr>Considerations</vt:lpstr>
      <vt:lpstr>Reflection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Tide aware</dc:title>
  <cp:lastModifiedBy>Luke Morgan (2103329)</cp:lastModifiedBy>
  <cp:revision>6</cp:revision>
  <dcterms:modified xsi:type="dcterms:W3CDTF">2024-05-09T21:13:51Z</dcterms:modified>
</cp:coreProperties>
</file>