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handoutMasterIdLst>
    <p:handoutMasterId r:id="rId39"/>
  </p:handoutMasterIdLst>
  <p:sldIdLst>
    <p:sldId id="257" r:id="rId2"/>
    <p:sldId id="260" r:id="rId3"/>
    <p:sldId id="300" r:id="rId4"/>
    <p:sldId id="301" r:id="rId5"/>
    <p:sldId id="295" r:id="rId6"/>
    <p:sldId id="297" r:id="rId7"/>
    <p:sldId id="298" r:id="rId8"/>
    <p:sldId id="299" r:id="rId9"/>
    <p:sldId id="264" r:id="rId10"/>
    <p:sldId id="265" r:id="rId11"/>
    <p:sldId id="271" r:id="rId12"/>
    <p:sldId id="275" r:id="rId13"/>
    <p:sldId id="269" r:id="rId14"/>
    <p:sldId id="270" r:id="rId15"/>
    <p:sldId id="274" r:id="rId16"/>
    <p:sldId id="296" r:id="rId17"/>
    <p:sldId id="266" r:id="rId18"/>
    <p:sldId id="277" r:id="rId19"/>
    <p:sldId id="302" r:id="rId20"/>
    <p:sldId id="291" r:id="rId21"/>
    <p:sldId id="290" r:id="rId22"/>
    <p:sldId id="292" r:id="rId23"/>
    <p:sldId id="279" r:id="rId24"/>
    <p:sldId id="287" r:id="rId25"/>
    <p:sldId id="289" r:id="rId26"/>
    <p:sldId id="293" r:id="rId27"/>
    <p:sldId id="281" r:id="rId28"/>
    <p:sldId id="282" r:id="rId29"/>
    <p:sldId id="304" r:id="rId30"/>
    <p:sldId id="284" r:id="rId31"/>
    <p:sldId id="305" r:id="rId32"/>
    <p:sldId id="285" r:id="rId33"/>
    <p:sldId id="288" r:id="rId34"/>
    <p:sldId id="286" r:id="rId35"/>
    <p:sldId id="303" r:id="rId36"/>
    <p:sldId id="308" r:id="rId3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76" d="100"/>
          <a:sy n="76" d="100"/>
        </p:scale>
        <p:origin x="132" y="6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A80D7701-1394-4764-9CC4-3A638DA1F869}" type="datetimeFigureOut">
              <a:rPr lang="en-GB" smtClean="0"/>
              <a:t>05/11/2019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46AACB05-2E3A-474C-82D7-2856C8CBED08}" type="slidenum">
              <a:rPr lang="en-GB" smtClean="0"/>
              <a:t>‹#›</a:t>
            </a:fld>
            <a:endParaRPr lang="en-GB"/>
          </a:p>
        </p:txBody>
      </p:sp>
    </p:spTree>
    <p:extLst>
      <p:ext uri="{BB962C8B-B14F-4D97-AF65-F5344CB8AC3E}">
        <p14:creationId xmlns:p14="http://schemas.microsoft.com/office/powerpoint/2010/main" val="60693034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C827D64-6129-4DF2-ACDC-88DFD9283C80}" type="datetimeFigureOut">
              <a:rPr lang="en-GB" smtClean="0"/>
              <a:t>05/11/2019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B51C205-CA99-4E04-B6B2-C7EB34E1148E}" type="slidenum">
              <a:rPr lang="en-GB" smtClean="0"/>
              <a:t>‹#›</a:t>
            </a:fld>
            <a:endParaRPr lang="en-GB"/>
          </a:p>
        </p:txBody>
      </p:sp>
    </p:spTree>
    <p:extLst>
      <p:ext uri="{BB962C8B-B14F-4D97-AF65-F5344CB8AC3E}">
        <p14:creationId xmlns:p14="http://schemas.microsoft.com/office/powerpoint/2010/main" val="333754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13082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baseline="0" dirty="0" smtClean="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D28684-A595-4F64-9647-9409E7C0E23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79603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The</a:t>
            </a:r>
            <a:r>
              <a:rPr lang="en-GB" baseline="0" dirty="0" smtClean="0"/>
              <a:t> railway also changed the landscape of Britain</a:t>
            </a:r>
          </a:p>
          <a:p>
            <a:pPr marL="171450" indent="-171450">
              <a:buFont typeface="Arial" panose="020B0604020202020204" pitchFamily="34" charset="0"/>
              <a:buChar char="•"/>
            </a:pPr>
            <a:r>
              <a:rPr lang="en-GB" baseline="0" dirty="0" smtClean="0"/>
              <a:t>Cut through existing agricultural regions and existing ways, rhythms of life</a:t>
            </a:r>
          </a:p>
          <a:p>
            <a:pPr marL="171450" indent="-171450">
              <a:buFont typeface="Arial" panose="020B0604020202020204" pitchFamily="34" charset="0"/>
              <a:buChar char="•"/>
            </a:pPr>
            <a:r>
              <a:rPr lang="en-GB" baseline="0" dirty="0" smtClean="0"/>
              <a:t>Change on how landscape was looked at: quote</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CB6A4A7-4D9D-4468-A1FB-708D08C2254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12626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The</a:t>
            </a:r>
            <a:r>
              <a:rPr lang="en-GB" baseline="0" dirty="0" smtClean="0"/>
              <a:t> railway also opened up new views, previously inaccessible to majority of the population</a:t>
            </a:r>
          </a:p>
          <a:p>
            <a:pPr marL="171450" indent="-171450">
              <a:buFont typeface="Arial" panose="020B0604020202020204" pitchFamily="34" charset="0"/>
              <a:buChar char="•"/>
            </a:pPr>
            <a:r>
              <a:rPr lang="en-GB" baseline="0" dirty="0" smtClean="0"/>
              <a:t>The excavations of Olive Mount in Liverpool and Manchester railway source of fascination</a:t>
            </a:r>
          </a:p>
          <a:p>
            <a:pPr marL="171450" indent="-171450">
              <a:buFont typeface="Arial" panose="020B0604020202020204" pitchFamily="34" charset="0"/>
              <a:buChar char="•"/>
            </a:pPr>
            <a:r>
              <a:rPr lang="en-GB" baseline="0" dirty="0" smtClean="0"/>
              <a:t>Note phrase “awful” – hint at broader disquiet at changes being wrought</a:t>
            </a:r>
          </a:p>
          <a:p>
            <a:pPr marL="171450" indent="-171450">
              <a:buFont typeface="Arial" panose="020B0604020202020204" pitchFamily="34" charset="0"/>
              <a:buChar char="•"/>
            </a:pPr>
            <a:r>
              <a:rPr lang="en-GB" baseline="0" dirty="0" smtClean="0"/>
              <a:t>Discernible in art – argued that paintings like John Martin’s </a:t>
            </a:r>
            <a:r>
              <a:rPr lang="en-GB" sz="1200" i="1" dirty="0" smtClean="0">
                <a:solidFill>
                  <a:schemeClr val="bg1"/>
                </a:solidFill>
              </a:rPr>
              <a:t>The Destruction of Sodom and Gomorrah </a:t>
            </a:r>
            <a:r>
              <a:rPr lang="en-GB" sz="1200" i="0" dirty="0" smtClean="0">
                <a:solidFill>
                  <a:schemeClr val="bg1"/>
                </a:solidFill>
              </a:rPr>
              <a:t>create analogues</a:t>
            </a:r>
            <a:r>
              <a:rPr lang="en-GB" sz="1200" i="0" baseline="0" dirty="0" smtClean="0">
                <a:solidFill>
                  <a:schemeClr val="bg1"/>
                </a:solidFill>
              </a:rPr>
              <a:t> between </a:t>
            </a:r>
            <a:r>
              <a:rPr lang="en-GB" baseline="0" dirty="0" smtClean="0"/>
              <a:t> Biblical scenes and industrial technology</a:t>
            </a:r>
          </a:p>
          <a:p>
            <a:pPr marL="171450" indent="-171450">
              <a:buFont typeface="Arial" panose="020B0604020202020204" pitchFamily="34" charset="0"/>
              <a:buChar char="•"/>
            </a:pPr>
            <a:r>
              <a:rPr lang="en-GB" baseline="0" dirty="0" smtClean="0"/>
              <a:t>The Subterranean: ‘hellish’</a:t>
            </a:r>
          </a:p>
          <a:p>
            <a:pPr marL="171450" indent="-171450">
              <a:buFont typeface="Arial" panose="020B0604020202020204" pitchFamily="34" charset="0"/>
              <a:buChar char="•"/>
            </a:pPr>
            <a:r>
              <a:rPr lang="en-GB" baseline="0" dirty="0" smtClean="0"/>
              <a:t>Blast furnaces: fires of hell</a:t>
            </a:r>
          </a:p>
          <a:p>
            <a:pPr marL="171450" indent="-171450">
              <a:buFont typeface="Arial" panose="020B0604020202020204" pitchFamily="34" charset="0"/>
              <a:buChar char="•"/>
            </a:pPr>
            <a:r>
              <a:rPr lang="en-GB" baseline="0" dirty="0" smtClean="0"/>
              <a:t>Industrial civilisation as ‘Babylon’</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CB6A4A7-4D9D-4468-A1FB-708D08C2254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44749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4445643-9837-432F-907E-B06CD181C002}" type="slidenum">
              <a:rPr lang="en-GB" smtClean="0"/>
              <a:t>5</a:t>
            </a:fld>
            <a:endParaRPr lang="en-GB"/>
          </a:p>
        </p:txBody>
      </p:sp>
    </p:spTree>
    <p:extLst>
      <p:ext uri="{BB962C8B-B14F-4D97-AF65-F5344CB8AC3E}">
        <p14:creationId xmlns:p14="http://schemas.microsoft.com/office/powerpoint/2010/main" val="17540397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aseline="0" dirty="0" smtClean="0"/>
              <a:t>I ended by suggesting that these had important impacts socially, culturally and perceptually – but rather than telling you what I think these impacts were, I’m hoping you can tease them out for yourselves by discussing one of the assigned readings for today.</a:t>
            </a:r>
          </a:p>
          <a:p>
            <a:pPr marL="171450" indent="-171450">
              <a:buFont typeface="Arial" panose="020B0604020202020204" pitchFamily="34" charset="0"/>
              <a:buChar char="•"/>
            </a:pPr>
            <a:r>
              <a:rPr lang="en-GB" baseline="0" dirty="0" smtClean="0"/>
              <a:t>Group work on report of opening of Liverpool and Manchester Railway, 1830</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D28684-A595-4F64-9647-9409E7C0E23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59959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Debates</a:t>
            </a:r>
            <a:r>
              <a:rPr lang="en-GB" baseline="0" dirty="0" smtClean="0"/>
              <a:t> over spread of railway</a:t>
            </a:r>
          </a:p>
          <a:p>
            <a:pPr marL="171450" indent="-171450">
              <a:buFont typeface="Arial" panose="020B0604020202020204" pitchFamily="34" charset="0"/>
              <a:buChar char="•"/>
            </a:pPr>
            <a:r>
              <a:rPr lang="en-GB" baseline="0" dirty="0" smtClean="0"/>
              <a:t>Example of this the encroachment on the Lake District in England’s NW – a onetime rough and ready landscape noted for relative absence of human culture – a status valorised by the Romantic poets</a:t>
            </a:r>
          </a:p>
          <a:p>
            <a:pPr marL="171450" indent="-171450">
              <a:buFont typeface="Arial" panose="020B0604020202020204" pitchFamily="34" charset="0"/>
              <a:buChar char="•"/>
            </a:pPr>
            <a:r>
              <a:rPr lang="en-GB" baseline="0" dirty="0" smtClean="0"/>
              <a:t>Irony: </a:t>
            </a:r>
            <a:r>
              <a:rPr lang="en-GB" baseline="0" dirty="0" err="1" smtClean="0"/>
              <a:t>romanticisation</a:t>
            </a:r>
            <a:r>
              <a:rPr lang="en-GB" baseline="0" dirty="0" smtClean="0"/>
              <a:t> encourages and popularises interest in the region</a:t>
            </a:r>
          </a:p>
          <a:p>
            <a:pPr marL="171450" indent="-171450">
              <a:buFont typeface="Arial" panose="020B0604020202020204" pitchFamily="34" charset="0"/>
              <a:buChar char="•"/>
            </a:pPr>
            <a:r>
              <a:rPr lang="en-GB" baseline="0" dirty="0" smtClean="0"/>
              <a:t>Proposed Kendal–Windermere railway protested by Wordsworth, a celebrant of French Rev – read quotes; mention ‘utilitarian’</a:t>
            </a:r>
          </a:p>
          <a:p>
            <a:pPr marL="171450" indent="-171450">
              <a:buFont typeface="Arial" panose="020B0604020202020204" pitchFamily="34" charset="0"/>
              <a:buChar char="•"/>
            </a:pPr>
            <a:r>
              <a:rPr lang="en-GB" baseline="0" dirty="0" smtClean="0"/>
              <a:t>Development of tourist industry a Victorian phenomenon; Cook’s Tours, etc. – Great Exhibition of 1851 a key factor</a:t>
            </a:r>
          </a:p>
          <a:p>
            <a:pPr marL="171450" indent="-171450">
              <a:buFont typeface="Arial" panose="020B0604020202020204" pitchFamily="34" charset="0"/>
              <a:buChar char="•"/>
            </a:pPr>
            <a:r>
              <a:rPr lang="en-GB" dirty="0" smtClean="0"/>
              <a:t>Note</a:t>
            </a:r>
            <a:r>
              <a:rPr lang="en-GB" baseline="0" dirty="0" smtClean="0"/>
              <a:t> use of </a:t>
            </a:r>
            <a:r>
              <a:rPr lang="en-GB" baseline="0" dirty="0" err="1" smtClean="0"/>
              <a:t>steampower</a:t>
            </a:r>
            <a:r>
              <a:rPr lang="en-GB" baseline="0" dirty="0" smtClean="0"/>
              <a:t> on Windermere</a:t>
            </a:r>
          </a:p>
          <a:p>
            <a:pPr marL="171450" indent="-171450">
              <a:buFont typeface="Arial" panose="020B0604020202020204" pitchFamily="34" charset="0"/>
              <a:buChar char="•"/>
            </a:pPr>
            <a:r>
              <a:rPr lang="en-GB" baseline="0" dirty="0" smtClean="0"/>
              <a:t>Note the </a:t>
            </a:r>
            <a:r>
              <a:rPr lang="en-GB" b="1" baseline="0" dirty="0" smtClean="0"/>
              <a:t>media </a:t>
            </a:r>
            <a:r>
              <a:rPr lang="en-GB" b="0" i="0" baseline="0" dirty="0" smtClean="0"/>
              <a:t>through which we are able to access these images: </a:t>
            </a:r>
            <a:r>
              <a:rPr lang="en-GB" b="1" i="0" baseline="0" dirty="0" smtClean="0"/>
              <a:t>advent of photography from 1830s</a:t>
            </a:r>
            <a:endParaRPr lang="en-GB" b="1" i="1" baseline="0" dirty="0" smtClean="0"/>
          </a:p>
          <a:p>
            <a:pPr marL="171450" indent="-171450">
              <a:buFont typeface="Arial" panose="020B0604020202020204" pitchFamily="34" charset="0"/>
              <a:buChar char="•"/>
            </a:pPr>
            <a:r>
              <a:rPr lang="en-GB" b="0" i="0" baseline="0" dirty="0" smtClean="0"/>
              <a:t>Postcards symbols of increasing tourism and the rise of mass print media (refer back to newspaper story here)</a:t>
            </a:r>
            <a:endParaRPr lang="en-GB" b="0" i="0" dirty="0" smtClean="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CB6A4A7-4D9D-4468-A1FB-708D08C2254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6563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Change of</a:t>
            </a:r>
            <a:r>
              <a:rPr lang="en-GB" baseline="0" dirty="0" smtClean="0"/>
              <a:t> landscape: note barely-discernible steam train</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CB6A4A7-4D9D-4468-A1FB-708D08C2254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642954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4445643-9837-432F-907E-B06CD181C002}" type="slidenum">
              <a:rPr lang="en-GB" smtClean="0"/>
              <a:t>16</a:t>
            </a:fld>
            <a:endParaRPr lang="en-GB"/>
          </a:p>
        </p:txBody>
      </p:sp>
    </p:spTree>
    <p:extLst>
      <p:ext uri="{BB962C8B-B14F-4D97-AF65-F5344CB8AC3E}">
        <p14:creationId xmlns:p14="http://schemas.microsoft.com/office/powerpoint/2010/main" val="15985585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Characteristic</a:t>
            </a:r>
            <a:r>
              <a:rPr lang="en-GB" baseline="0" dirty="0" smtClean="0"/>
              <a:t> of other changes on the Industrial Landscape</a:t>
            </a:r>
          </a:p>
          <a:p>
            <a:pPr marL="171450" indent="-171450">
              <a:buFont typeface="Arial" panose="020B0604020202020204" pitchFamily="34" charset="0"/>
              <a:buChar char="•"/>
            </a:pPr>
            <a:r>
              <a:rPr lang="en-GB" dirty="0" smtClean="0"/>
              <a:t>Manchester here</a:t>
            </a:r>
          </a:p>
          <a:p>
            <a:pPr marL="171450" indent="-171450">
              <a:buFont typeface="Arial" panose="020B0604020202020204" pitchFamily="34" charset="0"/>
              <a:buChar char="•"/>
            </a:pPr>
            <a:r>
              <a:rPr lang="en-GB" dirty="0" smtClean="0"/>
              <a:t>Think</a:t>
            </a:r>
            <a:r>
              <a:rPr lang="en-GB" baseline="0" dirty="0" smtClean="0"/>
              <a:t> about how industrial city does not fit existing aesthetic criteria or painterly genre – only later artists like Pierre </a:t>
            </a:r>
            <a:r>
              <a:rPr lang="en-GB" baseline="0" dirty="0" err="1" smtClean="0"/>
              <a:t>Adolphe</a:t>
            </a:r>
            <a:r>
              <a:rPr lang="en-GB" baseline="0" dirty="0" smtClean="0"/>
              <a:t> </a:t>
            </a:r>
            <a:r>
              <a:rPr lang="en-GB" baseline="0" dirty="0" err="1" smtClean="0"/>
              <a:t>Valette</a:t>
            </a:r>
            <a:r>
              <a:rPr lang="en-GB" baseline="0" dirty="0" smtClean="0"/>
              <a:t> and, particularly, LS Lowry put “the industrial scene on the map”</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D28684-A595-4F64-9647-9409E7C0E23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38862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Dissent</a:t>
            </a:r>
            <a:r>
              <a:rPr lang="en-GB" baseline="0" dirty="0" smtClean="0"/>
              <a:t> was directed towards reform of society</a:t>
            </a:r>
          </a:p>
          <a:p>
            <a:pPr marL="171450" indent="-171450">
              <a:buFont typeface="Arial" panose="020B0604020202020204" pitchFamily="34" charset="0"/>
              <a:buChar char="•"/>
            </a:pPr>
            <a:r>
              <a:rPr lang="en-GB" baseline="0" dirty="0" smtClean="0"/>
              <a:t>Desire for changing status-quo not limited to critics of industrialisation, nor to the working-classes</a:t>
            </a:r>
          </a:p>
          <a:p>
            <a:pPr marL="171450" indent="-171450">
              <a:buFont typeface="Arial" panose="020B0604020202020204" pitchFamily="34" charset="0"/>
              <a:buChar char="•"/>
            </a:pPr>
            <a:r>
              <a:rPr lang="en-GB" baseline="0" dirty="0" smtClean="0"/>
              <a:t>Increased belief in economic liberalism called for changes to existing political and economic order: increased power wanted for industrial capitalists; increased desire for laissez-faire economics and end to protectionism; increased power for large towns and cities desired</a:t>
            </a:r>
          </a:p>
          <a:p>
            <a:pPr marL="171450" indent="-171450">
              <a:buFont typeface="Arial" panose="020B0604020202020204" pitchFamily="34" charset="0"/>
              <a:buChar char="•"/>
            </a:pPr>
            <a:r>
              <a:rPr lang="en-GB" baseline="0" dirty="0" smtClean="0"/>
              <a:t>Great Reform Act – officially “</a:t>
            </a:r>
            <a:r>
              <a:rPr lang="en-US" i="1" dirty="0" smtClean="0"/>
              <a:t>An Act to amend the representation of the people in England and Wales” </a:t>
            </a:r>
            <a:endParaRPr lang="en-US" i="0" dirty="0" smtClean="0"/>
          </a:p>
          <a:p>
            <a:pPr marL="171450" indent="-171450">
              <a:buFont typeface="Arial" panose="020B0604020202020204" pitchFamily="34" charset="0"/>
              <a:buChar char="•"/>
            </a:pPr>
            <a:r>
              <a:rPr lang="en-US" dirty="0" smtClean="0"/>
              <a:t>Removed seats from the "rotten boroughs": those with very small electorates and usually dominated by a wealthy patrons: by </a:t>
            </a:r>
            <a:r>
              <a:rPr lang="en-US" dirty="0" err="1" smtClean="0"/>
              <a:t>By</a:t>
            </a:r>
            <a:r>
              <a:rPr lang="en-US" dirty="0" smtClean="0"/>
              <a:t> the time of the 1831 general election, out of 406 elected members, 152 were chosen by fewer than one hundred voters each, and 88 by fewer than fifty voter</a:t>
            </a:r>
          </a:p>
          <a:p>
            <a:pPr marL="171450" indent="-171450">
              <a:buFont typeface="Arial" panose="020B0604020202020204" pitchFamily="34" charset="0"/>
              <a:buChar char="•"/>
            </a:pPr>
            <a:r>
              <a:rPr lang="en-US" dirty="0" smtClean="0"/>
              <a:t>Increased the electorate</a:t>
            </a:r>
            <a:r>
              <a:rPr lang="en-US" baseline="0" dirty="0" smtClean="0"/>
              <a:t> </a:t>
            </a:r>
            <a:r>
              <a:rPr lang="en-US" dirty="0" smtClean="0"/>
              <a:t>from about 500,000 to 813,000, with about one in five adult males allowed to vote</a:t>
            </a:r>
          </a:p>
          <a:p>
            <a:pPr marL="171450" indent="-171450">
              <a:buFont typeface="Arial" panose="020B0604020202020204" pitchFamily="34" charset="0"/>
              <a:buChar char="•"/>
            </a:pPr>
            <a:r>
              <a:rPr lang="en-GB" dirty="0" smtClean="0"/>
              <a:t>Widened</a:t>
            </a:r>
            <a:r>
              <a:rPr lang="en-GB" baseline="0" dirty="0" smtClean="0"/>
              <a:t> again in 1884; only really in 1918 that full male suffrage was achieved – and (limited) vote for women initially</a:t>
            </a:r>
          </a:p>
          <a:p>
            <a:pPr marL="171450" indent="-171450">
              <a:buFont typeface="Arial" panose="020B0604020202020204" pitchFamily="34" charset="0"/>
              <a:buChar char="•"/>
            </a:pPr>
            <a:r>
              <a:rPr lang="en-GB" baseline="0" dirty="0" smtClean="0"/>
              <a:t>Perhaps merits name ‘Great Reform’ less because of its impacts than for heralding a whole series of additional reforms:</a:t>
            </a:r>
          </a:p>
          <a:p>
            <a:pPr marL="171450" indent="-171450">
              <a:buFont typeface="Arial" panose="020B0604020202020204" pitchFamily="34" charset="0"/>
              <a:buChar char="•"/>
            </a:pPr>
            <a:r>
              <a:rPr lang="en-GB" baseline="0" dirty="0" smtClean="0"/>
              <a:t>Poor Law</a:t>
            </a:r>
          </a:p>
          <a:p>
            <a:pPr marL="171450" indent="-171450">
              <a:buFont typeface="Arial" panose="020B0604020202020204" pitchFamily="34" charset="0"/>
              <a:buChar char="•"/>
            </a:pPr>
            <a:r>
              <a:rPr lang="en-GB" baseline="0" dirty="0" smtClean="0"/>
              <a:t>Factory Amendment Act</a:t>
            </a:r>
          </a:p>
          <a:p>
            <a:pPr marL="171450" indent="-171450">
              <a:buFont typeface="Arial" panose="020B0604020202020204" pitchFamily="34" charset="0"/>
              <a:buChar char="•"/>
            </a:pPr>
            <a:r>
              <a:rPr lang="en-GB" dirty="0" smtClean="0"/>
              <a:t>Municipal</a:t>
            </a:r>
            <a:r>
              <a:rPr lang="en-GB" baseline="0" dirty="0" smtClean="0"/>
              <a:t> Corporations Act</a:t>
            </a:r>
          </a:p>
          <a:p>
            <a:pPr marL="171450" indent="-171450">
              <a:buFont typeface="Arial" panose="020B0604020202020204" pitchFamily="34" charset="0"/>
              <a:buChar char="•"/>
            </a:pPr>
            <a:r>
              <a:rPr lang="en-GB" baseline="0" dirty="0" smtClean="0"/>
              <a:t>Attempts at social reforms and leisure/cultural reform – museums, libraries</a:t>
            </a:r>
          </a:p>
          <a:p>
            <a:pPr marL="171450" indent="-171450">
              <a:buFont typeface="Arial" panose="020B0604020202020204" pitchFamily="34" charset="0"/>
              <a:buChar char="•"/>
            </a:pPr>
            <a:r>
              <a:rPr lang="en-GB" baseline="0" dirty="0" smtClean="0"/>
              <a:t>Repeal of the Corn Laws</a:t>
            </a:r>
          </a:p>
          <a:p>
            <a:pPr marL="171450" indent="-171450">
              <a:buFont typeface="Arial" panose="020B0604020202020204" pitchFamily="34" charset="0"/>
              <a:buChar char="•"/>
            </a:pPr>
            <a:r>
              <a:rPr lang="en-US" dirty="0" smtClean="0"/>
              <a:t>The Corn Laws enforced between 1815 and 1846:</a:t>
            </a:r>
            <a:r>
              <a:rPr lang="en-US" baseline="0" dirty="0" smtClean="0"/>
              <a:t> </a:t>
            </a:r>
            <a:r>
              <a:rPr lang="en-US" dirty="0" smtClean="0"/>
              <a:t>imposed restrictions and tariffs on imported grain. They were designed to keep grain prices high to </a:t>
            </a:r>
            <a:r>
              <a:rPr lang="en-US" dirty="0" err="1" smtClean="0"/>
              <a:t>favour</a:t>
            </a:r>
            <a:r>
              <a:rPr lang="en-US" dirty="0" smtClean="0"/>
              <a:t> domestic producers. The laws did indeed raise food prices and became the focus of opposition from urban groups who had far less political power than rural Britain. </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1" dirty="0" smtClean="0"/>
              <a:t>Anti-Corn Law League</a:t>
            </a:r>
            <a:r>
              <a:rPr lang="en-US" b="0" dirty="0" smtClean="0"/>
              <a:t>: high </a:t>
            </a:r>
            <a:r>
              <a:rPr lang="en-US" dirty="0" smtClean="0"/>
              <a:t>price of bread meant factory-owners had to keep what</a:t>
            </a:r>
            <a:r>
              <a:rPr lang="en-US" baseline="0" dirty="0" smtClean="0"/>
              <a:t> they perceived as artificially high </a:t>
            </a:r>
            <a:r>
              <a:rPr lang="en-US" dirty="0" smtClean="0"/>
              <a:t>wages;</a:t>
            </a:r>
            <a:r>
              <a:rPr lang="en-US" baseline="0" dirty="0" smtClean="0"/>
              <a:t> problem for merchant capitalists too</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baseline="0" dirty="0" smtClean="0"/>
              <a:t>Great Famine </a:t>
            </a:r>
            <a:r>
              <a:rPr lang="en-GB" b="0" baseline="0" dirty="0" smtClean="0"/>
              <a:t>in Ireland precipitated need for extra sources of food in UK; and encouraged emigration from Ireland – new source of desperate, impoverished, cheap labour. Further boon to industrialists, and swells population of major cities even more.</a:t>
            </a:r>
            <a:endParaRPr lang="en-US" b="1" dirty="0" smtClean="0"/>
          </a:p>
          <a:p>
            <a:pPr marL="171450" indent="-171450">
              <a:buFont typeface="Arial" panose="020B0604020202020204" pitchFamily="34" charset="0"/>
              <a:buChar char="•"/>
            </a:pPr>
            <a:endParaRPr lang="en-US"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19</a:t>
            </a:fld>
            <a:endParaRPr lang="en-GB" dirty="0"/>
          </a:p>
        </p:txBody>
      </p:sp>
    </p:spTree>
    <p:extLst>
      <p:ext uri="{BB962C8B-B14F-4D97-AF65-F5344CB8AC3E}">
        <p14:creationId xmlns:p14="http://schemas.microsoft.com/office/powerpoint/2010/main" val="25380763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Of course, not all of these changes were universally</a:t>
            </a:r>
            <a:r>
              <a:rPr lang="en-GB" baseline="0" dirty="0" smtClean="0"/>
              <a:t> popular, nor did they have unequivocally positive impacts.</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While</a:t>
            </a:r>
            <a:r>
              <a:rPr lang="en-US" sz="1200" kern="1200" baseline="0" dirty="0" smtClean="0">
                <a:solidFill>
                  <a:schemeClr val="tx1"/>
                </a:solidFill>
                <a:effectLst/>
                <a:latin typeface="+mn-lt"/>
                <a:ea typeface="+mn-ea"/>
                <a:cs typeface="+mn-cs"/>
              </a:rPr>
              <a:t> the </a:t>
            </a:r>
            <a:r>
              <a:rPr lang="en-US" sz="1200" kern="1200" dirty="0" smtClean="0">
                <a:solidFill>
                  <a:schemeClr val="tx1"/>
                </a:solidFill>
                <a:effectLst/>
                <a:latin typeface="+mn-lt"/>
                <a:ea typeface="+mn-ea"/>
                <a:cs typeface="+mn-cs"/>
              </a:rPr>
              <a:t>Industrial Revolution brought about a greater volume and variety of factory-produced goods and raised the standard of living for many people, its benefits were</a:t>
            </a:r>
            <a:r>
              <a:rPr lang="en-US" sz="1200" kern="1200" baseline="0" dirty="0" smtClean="0">
                <a:solidFill>
                  <a:schemeClr val="tx1"/>
                </a:solidFill>
                <a:effectLst/>
                <a:latin typeface="+mn-lt"/>
                <a:ea typeface="+mn-ea"/>
                <a:cs typeface="+mn-cs"/>
              </a:rPr>
              <a:t> felt mainly by </a:t>
            </a:r>
            <a:r>
              <a:rPr lang="en-US" sz="1200" kern="1200" dirty="0" smtClean="0">
                <a:solidFill>
                  <a:schemeClr val="tx1"/>
                </a:solidFill>
                <a:effectLst/>
                <a:latin typeface="+mn-lt"/>
                <a:ea typeface="+mn-ea"/>
                <a:cs typeface="+mn-cs"/>
              </a:rPr>
              <a:t>the middle and upper classes. </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Life for the poor and working classes continued to be filled with challenges.</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Wages for those who labored in factories were low and working conditions could be dangerous, monotonous and alienating Unskilled workers had little job security and were easily replaceable</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Children were part of the labor force and often worked long hours and were used for such highly hazardous tasks as cleaning the machinery. In the early 1860s, an estimated one-fifth of the workers in Britain’s textile industry were younger than 15. </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Industrialization also meant that some craftspeople were replaced by machines – a motivation behind</a:t>
            </a:r>
            <a:r>
              <a:rPr lang="en-US" sz="1200" kern="1200" baseline="0" dirty="0" smtClean="0">
                <a:solidFill>
                  <a:schemeClr val="tx1"/>
                </a:solidFill>
                <a:effectLst/>
                <a:latin typeface="+mn-lt"/>
                <a:ea typeface="+mn-ea"/>
                <a:cs typeface="+mn-cs"/>
              </a:rPr>
              <a:t> the Luddite rebellions of the 1810s, which targeted and destroyed machinery in Lancashire cotton mills </a:t>
            </a:r>
            <a:endParaRPr lang="en-US" sz="1200" kern="1200" dirty="0" smtClean="0">
              <a:solidFill>
                <a:schemeClr val="tx1"/>
              </a:solidFill>
              <a:effectLst/>
              <a:latin typeface="+mn-lt"/>
              <a:ea typeface="+mn-ea"/>
              <a:cs typeface="+mn-cs"/>
            </a:endParaRP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Additionally, urban, industrialized areas were unable to keep pace with the flow of arriving workers from the countryside, resulting in inadequate, overcrowded housing and polluted, unsanitary living conditions in which disease was rampant.</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The</a:t>
            </a:r>
            <a:r>
              <a:rPr lang="en-US" sz="1200" kern="1200" baseline="0" dirty="0" smtClean="0">
                <a:solidFill>
                  <a:schemeClr val="tx1"/>
                </a:solidFill>
                <a:effectLst/>
                <a:latin typeface="+mn-lt"/>
                <a:ea typeface="+mn-ea"/>
                <a:cs typeface="+mn-cs"/>
              </a:rPr>
              <a:t> Luddites were only one example of </a:t>
            </a:r>
            <a:r>
              <a:rPr lang="en-US" sz="1200" kern="1200" baseline="0" dirty="0" err="1" smtClean="0">
                <a:solidFill>
                  <a:schemeClr val="tx1"/>
                </a:solidFill>
                <a:effectLst/>
                <a:latin typeface="+mn-lt"/>
                <a:ea typeface="+mn-ea"/>
                <a:cs typeface="+mn-cs"/>
              </a:rPr>
              <a:t>organised</a:t>
            </a:r>
            <a:r>
              <a:rPr lang="en-US" sz="1200" kern="1200" baseline="0" dirty="0" smtClean="0">
                <a:solidFill>
                  <a:schemeClr val="tx1"/>
                </a:solidFill>
                <a:effectLst/>
                <a:latin typeface="+mn-lt"/>
                <a:ea typeface="+mn-ea"/>
                <a:cs typeface="+mn-cs"/>
              </a:rPr>
              <a:t> attempts to protest, resist and dissent against the industrial status quo</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baseline="0" dirty="0" smtClean="0">
                <a:solidFill>
                  <a:schemeClr val="tx1"/>
                </a:solidFill>
                <a:effectLst/>
                <a:latin typeface="+mn-lt"/>
                <a:ea typeface="+mn-ea"/>
                <a:cs typeface="+mn-cs"/>
              </a:rPr>
              <a:t>Famous </a:t>
            </a:r>
            <a:r>
              <a:rPr lang="en-GB" sz="1200" kern="1200" baseline="0" dirty="0" err="1" smtClean="0">
                <a:solidFill>
                  <a:schemeClr val="tx1"/>
                </a:solidFill>
                <a:effectLst/>
                <a:latin typeface="+mn-lt"/>
                <a:ea typeface="+mn-ea"/>
                <a:cs typeface="+mn-cs"/>
              </a:rPr>
              <a:t>Peterloo</a:t>
            </a:r>
            <a:r>
              <a:rPr lang="en-GB" sz="1200" kern="1200" baseline="0" dirty="0" smtClean="0">
                <a:solidFill>
                  <a:schemeClr val="tx1"/>
                </a:solidFill>
                <a:effectLst/>
                <a:latin typeface="+mn-lt"/>
                <a:ea typeface="+mn-ea"/>
                <a:cs typeface="+mn-cs"/>
              </a:rPr>
              <a:t> Massacre of 1819: </a:t>
            </a:r>
            <a:r>
              <a:rPr lang="en-US" dirty="0" smtClean="0"/>
              <a:t>cavalry charged</a:t>
            </a:r>
            <a:r>
              <a:rPr lang="en-US" baseline="0" dirty="0" smtClean="0"/>
              <a:t> </a:t>
            </a:r>
            <a:r>
              <a:rPr lang="en-US" dirty="0" smtClean="0"/>
              <a:t>into a crowd of 60,000–80,000 in central Manchester;</a:t>
            </a:r>
            <a:r>
              <a:rPr lang="en-US" baseline="0" dirty="0" smtClean="0"/>
              <a:t> </a:t>
            </a:r>
            <a:r>
              <a:rPr lang="en-US" dirty="0" smtClean="0"/>
              <a:t>had gathered to demand the reform of parliamentary representation;</a:t>
            </a:r>
            <a:r>
              <a:rPr lang="en-US" baseline="0" dirty="0" smtClean="0"/>
              <a:t> 15 people were killed and 400–700 were injured</a:t>
            </a:r>
            <a:endParaRPr lang="en-US" sz="1200" kern="1200" baseline="0" dirty="0" smtClean="0">
              <a:solidFill>
                <a:schemeClr val="tx1"/>
              </a:solidFill>
              <a:effectLst/>
              <a:latin typeface="+mn-lt"/>
              <a:ea typeface="+mn-ea"/>
              <a:cs typeface="+mn-cs"/>
            </a:endParaRP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baseline="0" dirty="0" smtClean="0">
                <a:solidFill>
                  <a:schemeClr val="tx1"/>
                </a:solidFill>
                <a:effectLst/>
                <a:latin typeface="+mn-lt"/>
                <a:ea typeface="+mn-ea"/>
                <a:cs typeface="+mn-cs"/>
              </a:rPr>
              <a:t>By the mid-19</a:t>
            </a:r>
            <a:r>
              <a:rPr lang="en-US" sz="1200" kern="1200" baseline="30000" dirty="0" smtClean="0">
                <a:solidFill>
                  <a:schemeClr val="tx1"/>
                </a:solidFill>
                <a:effectLst/>
                <a:latin typeface="+mn-lt"/>
                <a:ea typeface="+mn-ea"/>
                <a:cs typeface="+mn-cs"/>
              </a:rPr>
              <a:t>th</a:t>
            </a:r>
            <a:r>
              <a:rPr lang="en-US" sz="1200" kern="1200" baseline="0" dirty="0" smtClean="0">
                <a:solidFill>
                  <a:schemeClr val="tx1"/>
                </a:solidFill>
                <a:effectLst/>
                <a:latin typeface="+mn-lt"/>
                <a:ea typeface="+mn-ea"/>
                <a:cs typeface="+mn-cs"/>
              </a:rPr>
              <a:t> century, after several false starts, a trade union movement began to emerge, whilst the 1830s and 1840s saw mass participation </a:t>
            </a:r>
            <a:r>
              <a:rPr lang="en-US" sz="1200" kern="1200" baseline="0" dirty="0" err="1" smtClean="0">
                <a:solidFill>
                  <a:schemeClr val="tx1"/>
                </a:solidFill>
                <a:effectLst/>
                <a:latin typeface="+mn-lt"/>
                <a:ea typeface="+mn-ea"/>
                <a:cs typeface="+mn-cs"/>
              </a:rPr>
              <a:t>mobilise</a:t>
            </a:r>
            <a:r>
              <a:rPr lang="en-US" sz="1200" kern="1200" baseline="0" dirty="0" smtClean="0">
                <a:solidFill>
                  <a:schemeClr val="tx1"/>
                </a:solidFill>
                <a:effectLst/>
                <a:latin typeface="+mn-lt"/>
                <a:ea typeface="+mn-ea"/>
                <a:cs typeface="+mn-cs"/>
              </a:rPr>
              <a:t> behind the Chartist Movement and the call of its “people’s charter” </a:t>
            </a:r>
            <a:r>
              <a:rPr lang="en-US" sz="1200" kern="1200" dirty="0" smtClean="0">
                <a:solidFill>
                  <a:schemeClr val="tx1"/>
                </a:solidFill>
                <a:effectLst/>
                <a:latin typeface="+mn-lt"/>
                <a:ea typeface="+mn-ea"/>
                <a:cs typeface="+mn-cs"/>
              </a:rPr>
              <a:t>for a fully democratic Parliament and universal</a:t>
            </a:r>
            <a:r>
              <a:rPr lang="en-US" sz="1200" kern="1200" baseline="0" dirty="0" smtClean="0">
                <a:solidFill>
                  <a:schemeClr val="tx1"/>
                </a:solidFill>
                <a:effectLst/>
                <a:latin typeface="+mn-lt"/>
                <a:ea typeface="+mn-ea"/>
                <a:cs typeface="+mn-cs"/>
              </a:rPr>
              <a:t> male suffrage.</a:t>
            </a:r>
            <a:endParaRPr lang="en-GB" dirty="0"/>
          </a:p>
        </p:txBody>
      </p:sp>
      <p:sp>
        <p:nvSpPr>
          <p:cNvPr id="4" name="Slide Number Placeholder 3"/>
          <p:cNvSpPr>
            <a:spLocks noGrp="1"/>
          </p:cNvSpPr>
          <p:nvPr>
            <p:ph type="sldNum" sz="quarter" idx="10"/>
          </p:nvPr>
        </p:nvSpPr>
        <p:spPr/>
        <p:txBody>
          <a:bodyPr/>
          <a:lstStyle/>
          <a:p>
            <a:fld id="{9ED28684-A595-4F64-9647-9409E7C0E239}" type="slidenum">
              <a:rPr lang="en-GB" smtClean="0">
                <a:solidFill>
                  <a:prstClr val="black"/>
                </a:solidFill>
              </a:rPr>
              <a:pPr/>
              <a:t>23</a:t>
            </a:fld>
            <a:endParaRPr lang="en-GB">
              <a:solidFill>
                <a:prstClr val="black"/>
              </a:solidFill>
            </a:endParaRPr>
          </a:p>
        </p:txBody>
      </p:sp>
    </p:spTree>
    <p:extLst>
      <p:ext uri="{BB962C8B-B14F-4D97-AF65-F5344CB8AC3E}">
        <p14:creationId xmlns:p14="http://schemas.microsoft.com/office/powerpoint/2010/main" val="3579499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Several</a:t>
            </a:r>
            <a:r>
              <a:rPr lang="en-GB" baseline="0" dirty="0" smtClean="0"/>
              <a:t> of these issues were, in fact, hinted at in the account of the opening of the Liverpool and Manchester railway – quotes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27</a:t>
            </a:fld>
            <a:endParaRPr lang="en-GB" dirty="0"/>
          </a:p>
        </p:txBody>
      </p:sp>
    </p:spTree>
    <p:extLst>
      <p:ext uri="{BB962C8B-B14F-4D97-AF65-F5344CB8AC3E}">
        <p14:creationId xmlns:p14="http://schemas.microsoft.com/office/powerpoint/2010/main" val="19690100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What this</a:t>
            </a:r>
            <a:r>
              <a:rPr lang="en-GB" baseline="0" dirty="0" smtClean="0"/>
              <a:t> all demonstrates in that the changes engendered by the Industrial Revolution did anything but produce a consensus politics</a:t>
            </a:r>
            <a:endParaRPr lang="en-GB" dirty="0" smtClean="0"/>
          </a:p>
          <a:p>
            <a:pPr marL="171450" indent="-171450">
              <a:buFont typeface="Arial" panose="020B0604020202020204" pitchFamily="34" charset="0"/>
              <a:buChar char="•"/>
            </a:pPr>
            <a:r>
              <a:rPr lang="en-GB" dirty="0" smtClean="0"/>
              <a:t>The poverty</a:t>
            </a:r>
            <a:r>
              <a:rPr lang="en-GB" baseline="0" dirty="0" smtClean="0"/>
              <a:t> and inequality of industrial society was plain to native Britons and foreign visitors – but it perhaps took the latter to focus in depth on the particulars of day-to-day life in the industrial cities  – and to extrapolate from that a whole ideological critique. </a:t>
            </a:r>
            <a:r>
              <a:rPr lang="en-GB" i="1" baseline="0" dirty="0" smtClean="0"/>
              <a:t>Skip to next slide</a:t>
            </a:r>
            <a:r>
              <a:rPr lang="en-GB" i="0" baseline="0" dirty="0" smtClean="0"/>
              <a:t>.</a:t>
            </a:r>
            <a:endParaRPr lang="en-GB" dirty="0" smtClean="0"/>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t>Best known of the latter, Friedrich Engels’ </a:t>
            </a:r>
            <a:r>
              <a:rPr lang="en-GB" i="1" dirty="0" smtClean="0">
                <a:solidFill>
                  <a:srgbClr val="002060"/>
                </a:solidFill>
              </a:rPr>
              <a:t>The Condition of the Working Class in England </a:t>
            </a:r>
            <a:r>
              <a:rPr lang="en-GB" dirty="0" smtClean="0">
                <a:solidFill>
                  <a:srgbClr val="002060"/>
                </a:solidFill>
              </a:rPr>
              <a:t>(1845)</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solidFill>
                  <a:srgbClr val="002060"/>
                </a:solidFill>
              </a:rPr>
              <a:t>(Nascent)</a:t>
            </a:r>
            <a:r>
              <a:rPr lang="en-GB" baseline="0" dirty="0" smtClean="0">
                <a:solidFill>
                  <a:srgbClr val="002060"/>
                </a:solidFill>
              </a:rPr>
              <a:t> sociological investigation of mid-C19 </a:t>
            </a:r>
            <a:r>
              <a:rPr lang="en-GB" baseline="0" dirty="0" err="1" smtClean="0">
                <a:solidFill>
                  <a:srgbClr val="002060"/>
                </a:solidFill>
              </a:rPr>
              <a:t>Manc</a:t>
            </a:r>
            <a:r>
              <a:rPr lang="en-GB" baseline="0" dirty="0" smtClean="0">
                <a:solidFill>
                  <a:srgbClr val="002060"/>
                </a:solidFill>
              </a:rPr>
              <a:t> – really hones in on it and other cities</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solidFill>
                  <a:srgbClr val="002060"/>
                </a:solidFill>
              </a:rPr>
              <a:t>But our focus on his introduction which reflects on characteristics of IR</a:t>
            </a:r>
            <a:endParaRPr lang="en-GB" dirty="0"/>
          </a:p>
        </p:txBody>
      </p:sp>
      <p:sp>
        <p:nvSpPr>
          <p:cNvPr id="4" name="Slide Number Placeholder 3"/>
          <p:cNvSpPr>
            <a:spLocks noGrp="1"/>
          </p:cNvSpPr>
          <p:nvPr>
            <p:ph type="sldNum" sz="quarter" idx="10"/>
          </p:nvPr>
        </p:nvSpPr>
        <p:spPr/>
        <p:txBody>
          <a:bodyPr/>
          <a:lstStyle/>
          <a:p>
            <a:fld id="{9ED28684-A595-4F64-9647-9409E7C0E239}" type="slidenum">
              <a:rPr lang="en-GB" smtClean="0">
                <a:solidFill>
                  <a:prstClr val="black"/>
                </a:solidFill>
              </a:rPr>
              <a:pPr/>
              <a:t>28</a:t>
            </a:fld>
            <a:endParaRPr lang="en-GB">
              <a:solidFill>
                <a:prstClr val="black"/>
              </a:solidFill>
            </a:endParaRPr>
          </a:p>
        </p:txBody>
      </p:sp>
    </p:spTree>
    <p:extLst>
      <p:ext uri="{BB962C8B-B14F-4D97-AF65-F5344CB8AC3E}">
        <p14:creationId xmlns:p14="http://schemas.microsoft.com/office/powerpoint/2010/main" val="41780629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Dissent</a:t>
            </a:r>
            <a:r>
              <a:rPr lang="en-GB" baseline="0" dirty="0" smtClean="0"/>
              <a:t> was directed towards reform of society</a:t>
            </a:r>
          </a:p>
          <a:p>
            <a:pPr marL="171450" indent="-171450">
              <a:buFont typeface="Arial" panose="020B0604020202020204" pitchFamily="34" charset="0"/>
              <a:buChar char="•"/>
            </a:pPr>
            <a:r>
              <a:rPr lang="en-GB" baseline="0" dirty="0" smtClean="0"/>
              <a:t>Desire for changing status-quo not limited to critics of industrialisation, nor to the working-classes</a:t>
            </a:r>
          </a:p>
          <a:p>
            <a:pPr marL="171450" indent="-171450">
              <a:buFont typeface="Arial" panose="020B0604020202020204" pitchFamily="34" charset="0"/>
              <a:buChar char="•"/>
            </a:pPr>
            <a:r>
              <a:rPr lang="en-GB" baseline="0" dirty="0" smtClean="0"/>
              <a:t>Increased belief in economic liberalism called for changes to existing political and economic order: increased power wanted for industrial capitalists; increased desire for laissez-faire economics and end to protectionism; increased power for large towns and cities desired</a:t>
            </a:r>
          </a:p>
          <a:p>
            <a:pPr marL="171450" indent="-171450">
              <a:buFont typeface="Arial" panose="020B0604020202020204" pitchFamily="34" charset="0"/>
              <a:buChar char="•"/>
            </a:pPr>
            <a:r>
              <a:rPr lang="en-GB" baseline="0" dirty="0" smtClean="0"/>
              <a:t>Great Reform Act – officially “</a:t>
            </a:r>
            <a:r>
              <a:rPr lang="en-US" i="1" dirty="0" smtClean="0"/>
              <a:t>An Act to amend the representation of the people in England and Wales” </a:t>
            </a:r>
            <a:endParaRPr lang="en-US" i="0" dirty="0" smtClean="0"/>
          </a:p>
          <a:p>
            <a:pPr marL="171450" indent="-171450">
              <a:buFont typeface="Arial" panose="020B0604020202020204" pitchFamily="34" charset="0"/>
              <a:buChar char="•"/>
            </a:pPr>
            <a:r>
              <a:rPr lang="en-US" dirty="0" smtClean="0"/>
              <a:t>Removed seats from the "rotten boroughs": those with very small electorates and usually dominated by a wealthy patrons: by </a:t>
            </a:r>
            <a:r>
              <a:rPr lang="en-US" dirty="0" err="1" smtClean="0"/>
              <a:t>By</a:t>
            </a:r>
            <a:r>
              <a:rPr lang="en-US" dirty="0" smtClean="0"/>
              <a:t> the time of the 1831 general election, out of 406 elected members, 152 were chosen by fewer than one hundred voters each, and 88 by fewer than fifty voter</a:t>
            </a:r>
          </a:p>
          <a:p>
            <a:pPr marL="171450" indent="-171450">
              <a:buFont typeface="Arial" panose="020B0604020202020204" pitchFamily="34" charset="0"/>
              <a:buChar char="•"/>
            </a:pPr>
            <a:r>
              <a:rPr lang="en-US" dirty="0" smtClean="0"/>
              <a:t>Increased the electorate</a:t>
            </a:r>
            <a:r>
              <a:rPr lang="en-US" baseline="0" dirty="0" smtClean="0"/>
              <a:t> </a:t>
            </a:r>
            <a:r>
              <a:rPr lang="en-US" dirty="0" smtClean="0"/>
              <a:t>from about 500,000 to 813,000, with about one in five adult males allowed to vote</a:t>
            </a:r>
          </a:p>
          <a:p>
            <a:pPr marL="171450" indent="-171450">
              <a:buFont typeface="Arial" panose="020B0604020202020204" pitchFamily="34" charset="0"/>
              <a:buChar char="•"/>
            </a:pPr>
            <a:r>
              <a:rPr lang="en-GB" dirty="0" smtClean="0"/>
              <a:t>Widened</a:t>
            </a:r>
            <a:r>
              <a:rPr lang="en-GB" baseline="0" dirty="0" smtClean="0"/>
              <a:t> again in 1884; only really in 1918 that full male suffrage was achieved – and (limited) vote for women initially</a:t>
            </a:r>
          </a:p>
          <a:p>
            <a:pPr marL="171450" indent="-171450">
              <a:buFont typeface="Arial" panose="020B0604020202020204" pitchFamily="34" charset="0"/>
              <a:buChar char="•"/>
            </a:pPr>
            <a:r>
              <a:rPr lang="en-GB" baseline="0" dirty="0" smtClean="0"/>
              <a:t>Perhaps merits name ‘Great Reform’ less because of its impacts than for heralding a whole series of additional reforms:</a:t>
            </a:r>
          </a:p>
          <a:p>
            <a:pPr marL="171450" indent="-171450">
              <a:buFont typeface="Arial" panose="020B0604020202020204" pitchFamily="34" charset="0"/>
              <a:buChar char="•"/>
            </a:pPr>
            <a:r>
              <a:rPr lang="en-GB" baseline="0" dirty="0" smtClean="0"/>
              <a:t>Poor Law</a:t>
            </a:r>
          </a:p>
          <a:p>
            <a:pPr marL="171450" indent="-171450">
              <a:buFont typeface="Arial" panose="020B0604020202020204" pitchFamily="34" charset="0"/>
              <a:buChar char="•"/>
            </a:pPr>
            <a:r>
              <a:rPr lang="en-GB" baseline="0" dirty="0" smtClean="0"/>
              <a:t>Factory Amendment Act</a:t>
            </a:r>
          </a:p>
          <a:p>
            <a:pPr marL="171450" indent="-171450">
              <a:buFont typeface="Arial" panose="020B0604020202020204" pitchFamily="34" charset="0"/>
              <a:buChar char="•"/>
            </a:pPr>
            <a:r>
              <a:rPr lang="en-GB" dirty="0" smtClean="0"/>
              <a:t>Municipal</a:t>
            </a:r>
            <a:r>
              <a:rPr lang="en-GB" baseline="0" dirty="0" smtClean="0"/>
              <a:t> Corporations Act</a:t>
            </a:r>
          </a:p>
          <a:p>
            <a:pPr marL="171450" indent="-171450">
              <a:buFont typeface="Arial" panose="020B0604020202020204" pitchFamily="34" charset="0"/>
              <a:buChar char="•"/>
            </a:pPr>
            <a:r>
              <a:rPr lang="en-GB" baseline="0" dirty="0" smtClean="0"/>
              <a:t>Attempts at social reforms and leisure/cultural reform – museums, libraries</a:t>
            </a:r>
          </a:p>
          <a:p>
            <a:pPr marL="171450" indent="-171450">
              <a:buFont typeface="Arial" panose="020B0604020202020204" pitchFamily="34" charset="0"/>
              <a:buChar char="•"/>
            </a:pPr>
            <a:r>
              <a:rPr lang="en-GB" baseline="0" dirty="0" smtClean="0"/>
              <a:t>Repeal of the Corn Laws</a:t>
            </a:r>
          </a:p>
          <a:p>
            <a:pPr marL="171450" indent="-171450">
              <a:buFont typeface="Arial" panose="020B0604020202020204" pitchFamily="34" charset="0"/>
              <a:buChar char="•"/>
            </a:pPr>
            <a:r>
              <a:rPr lang="en-US" dirty="0" smtClean="0"/>
              <a:t>The Corn Laws enforced between 1815 and 1846:</a:t>
            </a:r>
            <a:r>
              <a:rPr lang="en-US" baseline="0" dirty="0" smtClean="0"/>
              <a:t> </a:t>
            </a:r>
            <a:r>
              <a:rPr lang="en-US" dirty="0" smtClean="0"/>
              <a:t>imposed restrictions and tariffs on imported grain. They were designed to keep grain prices high to </a:t>
            </a:r>
            <a:r>
              <a:rPr lang="en-US" dirty="0" err="1" smtClean="0"/>
              <a:t>favour</a:t>
            </a:r>
            <a:r>
              <a:rPr lang="en-US" dirty="0" smtClean="0"/>
              <a:t> domestic producers. The laws did indeed raise food prices and became the focus of opposition from urban groups who had far less political power than rural Britain. </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1" dirty="0" smtClean="0"/>
              <a:t>Anti-Corn Law League</a:t>
            </a:r>
            <a:r>
              <a:rPr lang="en-US" b="0" dirty="0" smtClean="0"/>
              <a:t>: high </a:t>
            </a:r>
            <a:r>
              <a:rPr lang="en-US" dirty="0" smtClean="0"/>
              <a:t>price of bread meant factory-owners had to keep what</a:t>
            </a:r>
            <a:r>
              <a:rPr lang="en-US" baseline="0" dirty="0" smtClean="0"/>
              <a:t> they perceived as artificially high </a:t>
            </a:r>
            <a:r>
              <a:rPr lang="en-US" dirty="0" smtClean="0"/>
              <a:t>wages;</a:t>
            </a:r>
            <a:r>
              <a:rPr lang="en-US" baseline="0" dirty="0" smtClean="0"/>
              <a:t> problem for merchant capitalists too</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baseline="0" dirty="0" smtClean="0"/>
              <a:t>Great Famine </a:t>
            </a:r>
            <a:r>
              <a:rPr lang="en-GB" b="0" baseline="0" dirty="0" smtClean="0"/>
              <a:t>in Ireland precipitated need for extra sources of food in UK; and encouraged emigration from Ireland – new source of desperate, impoverished, cheap labour. Further boon to industrialists, and swells population of major cities even more.</a:t>
            </a:r>
            <a:endParaRPr lang="en-US" b="1" dirty="0" smtClean="0"/>
          </a:p>
          <a:p>
            <a:pPr marL="171450" indent="-171450">
              <a:buFont typeface="Arial" panose="020B0604020202020204" pitchFamily="34" charset="0"/>
              <a:buChar char="•"/>
            </a:pPr>
            <a:endParaRPr lang="en-US"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29</a:t>
            </a:fld>
            <a:endParaRPr lang="en-GB" dirty="0"/>
          </a:p>
        </p:txBody>
      </p:sp>
    </p:spTree>
    <p:extLst>
      <p:ext uri="{BB962C8B-B14F-4D97-AF65-F5344CB8AC3E}">
        <p14:creationId xmlns:p14="http://schemas.microsoft.com/office/powerpoint/2010/main" val="41226640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What this</a:t>
            </a:r>
            <a:r>
              <a:rPr lang="en-GB" baseline="0" dirty="0" smtClean="0"/>
              <a:t> all demonstrates in that the changes engendered by the Industrial Revolution did anything but produce a consensus politics</a:t>
            </a:r>
            <a:endParaRPr lang="en-GB" dirty="0" smtClean="0"/>
          </a:p>
          <a:p>
            <a:pPr marL="171450" indent="-171450">
              <a:buFont typeface="Arial" panose="020B0604020202020204" pitchFamily="34" charset="0"/>
              <a:buChar char="•"/>
            </a:pPr>
            <a:r>
              <a:rPr lang="en-GB" dirty="0" smtClean="0"/>
              <a:t>The poverty</a:t>
            </a:r>
            <a:r>
              <a:rPr lang="en-GB" baseline="0" dirty="0" smtClean="0"/>
              <a:t> and inequality of industrial society was plain to native Britons and foreign visitors – but it perhaps took the latter to focus in depth on the particulars of day-to-day life in the industrial cities  – and to extrapolate from that a whole ideological critique. </a:t>
            </a:r>
            <a:r>
              <a:rPr lang="en-GB" i="1" baseline="0" dirty="0" smtClean="0"/>
              <a:t>Skip to next slide</a:t>
            </a:r>
            <a:r>
              <a:rPr lang="en-GB" i="0" baseline="0" dirty="0" smtClean="0"/>
              <a:t>.</a:t>
            </a:r>
            <a:endParaRPr lang="en-GB" dirty="0" smtClean="0"/>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t>Best known of the latter, Friedrich Engels’ </a:t>
            </a:r>
            <a:r>
              <a:rPr lang="en-GB" i="1" dirty="0" smtClean="0">
                <a:solidFill>
                  <a:srgbClr val="002060"/>
                </a:solidFill>
              </a:rPr>
              <a:t>The Condition of the Working Class in England </a:t>
            </a:r>
            <a:r>
              <a:rPr lang="en-GB" dirty="0" smtClean="0">
                <a:solidFill>
                  <a:srgbClr val="002060"/>
                </a:solidFill>
              </a:rPr>
              <a:t>(1845)</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solidFill>
                  <a:srgbClr val="002060"/>
                </a:solidFill>
              </a:rPr>
              <a:t>(Nascent)</a:t>
            </a:r>
            <a:r>
              <a:rPr lang="en-GB" baseline="0" dirty="0" smtClean="0">
                <a:solidFill>
                  <a:srgbClr val="002060"/>
                </a:solidFill>
              </a:rPr>
              <a:t> sociological investigation of mid-C19 </a:t>
            </a:r>
            <a:r>
              <a:rPr lang="en-GB" baseline="0" dirty="0" err="1" smtClean="0">
                <a:solidFill>
                  <a:srgbClr val="002060"/>
                </a:solidFill>
              </a:rPr>
              <a:t>Manc</a:t>
            </a:r>
            <a:r>
              <a:rPr lang="en-GB" baseline="0" dirty="0" smtClean="0">
                <a:solidFill>
                  <a:srgbClr val="002060"/>
                </a:solidFill>
              </a:rPr>
              <a:t> – really hones in on it and other cities</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solidFill>
                  <a:srgbClr val="002060"/>
                </a:solidFill>
              </a:rPr>
              <a:t>But our focus on his introduction which reflects on characteristics of IR</a:t>
            </a:r>
            <a:endParaRPr lang="en-GB" dirty="0"/>
          </a:p>
        </p:txBody>
      </p:sp>
      <p:sp>
        <p:nvSpPr>
          <p:cNvPr id="4" name="Slide Number Placeholder 3"/>
          <p:cNvSpPr>
            <a:spLocks noGrp="1"/>
          </p:cNvSpPr>
          <p:nvPr>
            <p:ph type="sldNum" sz="quarter" idx="10"/>
          </p:nvPr>
        </p:nvSpPr>
        <p:spPr/>
        <p:txBody>
          <a:bodyPr/>
          <a:lstStyle/>
          <a:p>
            <a:fld id="{9ED28684-A595-4F64-9647-9409E7C0E239}" type="slidenum">
              <a:rPr lang="en-GB" smtClean="0">
                <a:solidFill>
                  <a:prstClr val="black"/>
                </a:solidFill>
              </a:rPr>
              <a:pPr/>
              <a:t>36</a:t>
            </a:fld>
            <a:endParaRPr lang="en-GB">
              <a:solidFill>
                <a:prstClr val="black"/>
              </a:solidFill>
            </a:endParaRPr>
          </a:p>
        </p:txBody>
      </p:sp>
    </p:spTree>
    <p:extLst>
      <p:ext uri="{BB962C8B-B14F-4D97-AF65-F5344CB8AC3E}">
        <p14:creationId xmlns:p14="http://schemas.microsoft.com/office/powerpoint/2010/main" val="1794131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05/11/2019</a:t>
            </a:fld>
            <a:endParaRPr lang="en-GB">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227019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05/11/2019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718035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Text Placeholder 2"/>
          <p:cNvSpPr>
            <a:spLocks noGrp="1"/>
          </p:cNvSpPr>
          <p:nvPr>
            <p:ph type="body" idx="1"/>
          </p:nvPr>
        </p:nvSpPr>
        <p:spPr>
          <a:xfrm>
            <a:off x="9550401"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05/11/2019</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3356637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05/11/2019</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097168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2"/>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9"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9" y="2438402"/>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05/11/2019</a:t>
            </a:fld>
            <a:endParaRPr lang="en-GB">
              <a:solidFill>
                <a:srgbClr val="534949"/>
              </a:solidFill>
            </a:endParaRPr>
          </a:p>
        </p:txBody>
      </p:sp>
      <p:sp>
        <p:nvSpPr>
          <p:cNvPr id="8" name="Footer Placeholder 7"/>
          <p:cNvSpPr>
            <a:spLocks noGrp="1"/>
          </p:cNvSpPr>
          <p:nvPr>
            <p:ph type="ftr" sz="quarter" idx="11"/>
          </p:nvPr>
        </p:nvSpPr>
        <p:spPr/>
        <p:txBody>
          <a:bodyPr/>
          <a:lstStyle/>
          <a:p>
            <a:endParaRPr lang="en-GB">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853598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05/11/2019</a:t>
            </a:fld>
            <a:endParaRPr lang="en-GB">
              <a:solidFill>
                <a:srgbClr val="534949"/>
              </a:solidFill>
            </a:endParaRPr>
          </a:p>
        </p:txBody>
      </p:sp>
      <p:sp>
        <p:nvSpPr>
          <p:cNvPr id="4" name="Footer Placeholder 3"/>
          <p:cNvSpPr>
            <a:spLocks noGrp="1"/>
          </p:cNvSpPr>
          <p:nvPr>
            <p:ph type="ftr" sz="quarter" idx="11"/>
          </p:nvPr>
        </p:nvSpPr>
        <p:spPr/>
        <p:txBody>
          <a:bodyPr/>
          <a:lstStyle/>
          <a:p>
            <a:endParaRPr lang="en-GB">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502432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05/11/2019</a:t>
            </a:fld>
            <a:endParaRPr lang="en-GB">
              <a:solidFill>
                <a:srgbClr val="534949"/>
              </a:solidFill>
            </a:endParaRPr>
          </a:p>
        </p:txBody>
      </p:sp>
      <p:sp>
        <p:nvSpPr>
          <p:cNvPr id="3" name="Footer Placeholder 2"/>
          <p:cNvSpPr>
            <a:spLocks noGrp="1"/>
          </p:cNvSpPr>
          <p:nvPr>
            <p:ph type="ftr" sz="quarter" idx="11"/>
          </p:nvPr>
        </p:nvSpPr>
        <p:spPr/>
        <p:txBody>
          <a:bodyPr/>
          <a:lstStyle/>
          <a:p>
            <a:endParaRPr lang="en-GB">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1073258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Content Placeholder 2"/>
          <p:cNvSpPr>
            <a:spLocks noGrp="1"/>
          </p:cNvSpPr>
          <p:nvPr>
            <p:ph idx="1"/>
          </p:nvPr>
        </p:nvSpPr>
        <p:spPr>
          <a:xfrm>
            <a:off x="812800" y="304803"/>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05/11/2019</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4213125837"/>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05/11/2019</a:t>
            </a:fld>
            <a:endParaRPr lang="en-GB">
              <a:solidFill>
                <a:srgbClr val="CCD1B9"/>
              </a:solidFill>
            </a:endParaRPr>
          </a:p>
        </p:txBody>
      </p:sp>
      <p:sp>
        <p:nvSpPr>
          <p:cNvPr id="6" name="Footer Placeholder 5"/>
          <p:cNvSpPr>
            <a:spLocks noGrp="1"/>
          </p:cNvSpPr>
          <p:nvPr>
            <p:ph type="ftr" sz="quarter" idx="11"/>
          </p:nvPr>
        </p:nvSpPr>
        <p:spPr/>
        <p:txBody>
          <a:bodyPr/>
          <a:lstStyle/>
          <a:p>
            <a:endParaRPr lang="en-GB">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296516248"/>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05/11/2019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1211376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Vertical Title 1"/>
          <p:cNvSpPr>
            <a:spLocks noGrp="1"/>
          </p:cNvSpPr>
          <p:nvPr>
            <p:ph type="title" orient="vert"/>
          </p:nvPr>
        </p:nvSpPr>
        <p:spPr>
          <a:xfrm>
            <a:off x="9550400" y="274641"/>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41"/>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05/11/2019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Tree>
    <p:extLst>
      <p:ext uri="{BB962C8B-B14F-4D97-AF65-F5344CB8AC3E}">
        <p14:creationId xmlns:p14="http://schemas.microsoft.com/office/powerpoint/2010/main" val="168541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1" y="152403"/>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05/11/2019</a:t>
            </a:fld>
            <a:endParaRPr lang="en-GB">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17718759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image" Target="../media/image5.jpg"/><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8.png"/><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visionofbritain.org.uk/"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1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2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2.xml"/><Relationship Id="rId1" Type="http://schemas.openxmlformats.org/officeDocument/2006/relationships/slideLayout" Target="../slideLayouts/slideLayout6.xml"/><Relationship Id="rId5" Type="http://schemas.openxmlformats.org/officeDocument/2006/relationships/image" Target="../media/image40.png"/><Relationship Id="rId4" Type="http://schemas.openxmlformats.org/officeDocument/2006/relationships/image" Target="../media/image39.png"/></Relationships>
</file>

<file path=ppt/slides/_rels/slide2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46.png"/><Relationship Id="rId4" Type="http://schemas.openxmlformats.org/officeDocument/2006/relationships/image" Target="../media/image45.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7.xml"/><Relationship Id="rId4" Type="http://schemas.openxmlformats.org/officeDocument/2006/relationships/image" Target="../media/image51.png"/></Relationships>
</file>

<file path=ppt/slides/_rels/slide34.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7.xml"/><Relationship Id="rId5" Type="http://schemas.openxmlformats.org/officeDocument/2006/relationships/image" Target="../media/image56.png"/><Relationship Id="rId4" Type="http://schemas.openxmlformats.org/officeDocument/2006/relationships/image" Target="../media/image55.png"/></Relationships>
</file>

<file path=ppt/slides/_rels/slide3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46.png"/><Relationship Id="rId4" Type="http://schemas.openxmlformats.org/officeDocument/2006/relationships/image" Target="../media/image4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dirty="0" smtClean="0"/>
              <a:t>Alexander Scott, module convenor</a:t>
            </a:r>
          </a:p>
          <a:p>
            <a:r>
              <a:rPr lang="en-GB" sz="1600" dirty="0">
                <a:solidFill>
                  <a:srgbClr val="002060"/>
                </a:solidFill>
              </a:rPr>
              <a:t>alexander.scott@uwtsd.ac.uk</a:t>
            </a:r>
          </a:p>
        </p:txBody>
      </p:sp>
      <p:sp>
        <p:nvSpPr>
          <p:cNvPr id="2" name="Title 1"/>
          <p:cNvSpPr>
            <a:spLocks noGrp="1"/>
          </p:cNvSpPr>
          <p:nvPr>
            <p:ph type="title"/>
          </p:nvPr>
        </p:nvSpPr>
        <p:spPr>
          <a:xfrm>
            <a:off x="381000" y="2052960"/>
            <a:ext cx="8420100" cy="1828800"/>
          </a:xfrm>
        </p:spPr>
        <p:txBody>
          <a:bodyPr/>
          <a:lstStyle/>
          <a:p>
            <a:r>
              <a:rPr lang="en-GB" sz="3200" b="1" dirty="0">
                <a:solidFill>
                  <a:schemeClr val="accent2">
                    <a:lumMod val="60000"/>
                    <a:lumOff val="40000"/>
                  </a:schemeClr>
                </a:solidFill>
              </a:rPr>
              <a:t>HPHI4005</a:t>
            </a:r>
            <a:br>
              <a:rPr lang="en-GB" sz="3200" b="1" dirty="0">
                <a:solidFill>
                  <a:schemeClr val="accent2">
                    <a:lumMod val="60000"/>
                    <a:lumOff val="40000"/>
                  </a:schemeClr>
                </a:solidFill>
              </a:rPr>
            </a:br>
            <a:r>
              <a:rPr lang="en-GB" sz="3200" b="1" dirty="0">
                <a:solidFill>
                  <a:schemeClr val="accent2">
                    <a:lumMod val="60000"/>
                    <a:lumOff val="40000"/>
                  </a:schemeClr>
                </a:solidFill>
              </a:rPr>
              <a:t>Age of Revolution:</a:t>
            </a:r>
            <a:br>
              <a:rPr lang="en-GB" sz="3200" b="1" dirty="0">
                <a:solidFill>
                  <a:schemeClr val="accent2">
                    <a:lumMod val="60000"/>
                    <a:lumOff val="40000"/>
                  </a:schemeClr>
                </a:solidFill>
              </a:rPr>
            </a:br>
            <a:r>
              <a:rPr lang="en-US" sz="3200" dirty="0">
                <a:solidFill>
                  <a:schemeClr val="accent2">
                    <a:lumMod val="60000"/>
                    <a:lumOff val="40000"/>
                  </a:schemeClr>
                </a:solidFill>
              </a:rPr>
              <a:t>lecture 9</a:t>
            </a:r>
            <a:br>
              <a:rPr lang="en-US" sz="3200" dirty="0">
                <a:solidFill>
                  <a:schemeClr val="accent2">
                    <a:lumMod val="60000"/>
                    <a:lumOff val="40000"/>
                  </a:schemeClr>
                </a:solidFill>
              </a:rPr>
            </a:br>
            <a:r>
              <a:rPr lang="en-GB" sz="4400" dirty="0">
                <a:solidFill>
                  <a:srgbClr val="FFFF00"/>
                </a:solidFill>
              </a:rPr>
              <a:t>Industrial Revolution: </a:t>
            </a:r>
            <a:br>
              <a:rPr lang="en-GB" sz="4400" dirty="0">
                <a:solidFill>
                  <a:srgbClr val="FFFF00"/>
                </a:solidFill>
              </a:rPr>
            </a:br>
            <a:r>
              <a:rPr lang="en-GB" sz="5400" dirty="0" smtClean="0">
                <a:solidFill>
                  <a:srgbClr val="92D050"/>
                </a:solidFill>
              </a:rPr>
              <a:t>ROMANTICISM, RIOTS AND REFORM</a:t>
            </a:r>
            <a:endParaRPr lang="en-GB" dirty="0">
              <a:solidFill>
                <a:srgbClr val="FFFF00"/>
              </a:solidFill>
            </a:endParaRPr>
          </a:p>
        </p:txBody>
      </p:sp>
    </p:spTree>
    <p:extLst>
      <p:ext uri="{BB962C8B-B14F-4D97-AF65-F5344CB8AC3E}">
        <p14:creationId xmlns:p14="http://schemas.microsoft.com/office/powerpoint/2010/main" val="30241334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age of steam</a:t>
            </a:r>
            <a:endParaRPr lang="en-GB" dirty="0"/>
          </a:p>
        </p:txBody>
      </p:sp>
      <p:sp>
        <p:nvSpPr>
          <p:cNvPr id="12" name="Content Placeholder 2"/>
          <p:cNvSpPr>
            <a:spLocks noGrp="1"/>
          </p:cNvSpPr>
          <p:nvPr>
            <p:ph sz="half" idx="1"/>
          </p:nvPr>
        </p:nvSpPr>
        <p:spPr>
          <a:xfrm>
            <a:off x="263047" y="1713511"/>
            <a:ext cx="7139836" cy="4850127"/>
          </a:xfrm>
        </p:spPr>
        <p:txBody>
          <a:bodyPr>
            <a:normAutofit fontScale="70000" lnSpcReduction="20000"/>
          </a:bodyPr>
          <a:lstStyle/>
          <a:p>
            <a:pPr marL="45720" indent="0">
              <a:buNone/>
            </a:pPr>
            <a:r>
              <a:rPr lang="en-GB" sz="2300" dirty="0"/>
              <a:t>‘Opening of the Liverpool and Manchester Railway,’ </a:t>
            </a:r>
            <a:r>
              <a:rPr lang="en-GB" sz="2300" i="1" dirty="0"/>
              <a:t>Liverpool Mercury</a:t>
            </a:r>
            <a:r>
              <a:rPr lang="en-GB" sz="2300" dirty="0"/>
              <a:t>, September 17 </a:t>
            </a:r>
            <a:r>
              <a:rPr lang="en-GB" sz="2300" dirty="0" smtClean="0"/>
              <a:t>1830; TT Bury, </a:t>
            </a:r>
            <a:r>
              <a:rPr lang="en-GB" sz="2300" i="1" dirty="0" smtClean="0"/>
              <a:t>Coloured Views on the Liverpool and Manchester Railway </a:t>
            </a:r>
            <a:r>
              <a:rPr lang="en-GB" sz="2300" dirty="0" smtClean="0"/>
              <a:t>(1831).</a:t>
            </a:r>
          </a:p>
          <a:p>
            <a:pPr marL="45720" indent="0">
              <a:buNone/>
            </a:pPr>
            <a:endParaRPr lang="en-US" dirty="0" smtClean="0"/>
          </a:p>
          <a:p>
            <a:pPr algn="just"/>
            <a:r>
              <a:rPr lang="en-GB" dirty="0" smtClean="0"/>
              <a:t>What impression do these sources provide of the opening of the railway? What notable events occurred on the opening day, and can any broader significances be inferred from them?</a:t>
            </a:r>
          </a:p>
          <a:p>
            <a:pPr algn="just"/>
            <a:endParaRPr lang="en-GB" dirty="0"/>
          </a:p>
          <a:p>
            <a:pPr algn="just"/>
            <a:r>
              <a:rPr lang="en-US" dirty="0" smtClean="0"/>
              <a:t>What was </a:t>
            </a:r>
            <a:r>
              <a:rPr lang="en-US" dirty="0"/>
              <a:t>novel about </a:t>
            </a:r>
            <a:r>
              <a:rPr lang="en-US" dirty="0" smtClean="0"/>
              <a:t>the new railway? Was </a:t>
            </a:r>
            <a:r>
              <a:rPr lang="en-US" dirty="0"/>
              <a:t>it exciting or daunting? </a:t>
            </a:r>
            <a:r>
              <a:rPr lang="en-US" dirty="0" smtClean="0"/>
              <a:t>What notable engineering feats were involved in building the railway?</a:t>
            </a:r>
          </a:p>
          <a:p>
            <a:pPr algn="just"/>
            <a:endParaRPr lang="en-US" dirty="0"/>
          </a:p>
          <a:p>
            <a:pPr algn="just"/>
            <a:r>
              <a:rPr lang="en-US" dirty="0" smtClean="0"/>
              <a:t>Can the description offer any insights onto </a:t>
            </a:r>
            <a:r>
              <a:rPr lang="en-US" dirty="0"/>
              <a:t>1830s British </a:t>
            </a:r>
            <a:r>
              <a:rPr lang="en-US" dirty="0" smtClean="0"/>
              <a:t>society? What </a:t>
            </a:r>
            <a:r>
              <a:rPr lang="en-US" dirty="0"/>
              <a:t>can you glean about the political </a:t>
            </a:r>
            <a:r>
              <a:rPr lang="en-US" dirty="0" smtClean="0"/>
              <a:t>situation in Britain, for </a:t>
            </a:r>
            <a:r>
              <a:rPr lang="en-US" dirty="0"/>
              <a:t>instance? </a:t>
            </a:r>
            <a:r>
              <a:rPr lang="en-US" dirty="0" smtClean="0"/>
              <a:t>Why </a:t>
            </a:r>
            <a:r>
              <a:rPr lang="en-US" dirty="0"/>
              <a:t>might the railway have been built to connect Liverpool and Manchester specifically</a:t>
            </a:r>
            <a:r>
              <a:rPr lang="en-US" dirty="0" smtClean="0"/>
              <a:t>?</a:t>
            </a:r>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41501" y="1631388"/>
            <a:ext cx="4063855" cy="5039179"/>
          </a:xfrm>
          <a:prstGeom prst="rect">
            <a:avLst/>
          </a:prstGeom>
        </p:spPr>
      </p:pic>
    </p:spTree>
    <p:extLst>
      <p:ext uri="{BB962C8B-B14F-4D97-AF65-F5344CB8AC3E}">
        <p14:creationId xmlns:p14="http://schemas.microsoft.com/office/powerpoint/2010/main" val="352701375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Transformation of the landscape</a:t>
            </a:r>
            <a:endParaRPr lang="en-US"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2323" y="1626328"/>
            <a:ext cx="6168373" cy="5034934"/>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50696" y="3331965"/>
            <a:ext cx="4103900" cy="3344539"/>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66763" y="1626328"/>
            <a:ext cx="3903482" cy="3161820"/>
          </a:xfrm>
          <a:prstGeom prst="rect">
            <a:avLst/>
          </a:prstGeom>
        </p:spPr>
      </p:pic>
      <p:sp>
        <p:nvSpPr>
          <p:cNvPr id="7" name="Rectangle 6"/>
          <p:cNvSpPr/>
          <p:nvPr/>
        </p:nvSpPr>
        <p:spPr>
          <a:xfrm>
            <a:off x="182323" y="1626328"/>
            <a:ext cx="11787921" cy="147732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srgbClr val="002060"/>
                </a:solidFill>
                <a:effectLst/>
                <a:uLnTx/>
                <a:uFillTx/>
                <a:latin typeface="Franklin Gothic Medium"/>
                <a:ea typeface="Times New Roman" panose="02020603050405020304" pitchFamily="18" charset="0"/>
                <a:cs typeface="+mn-cs"/>
              </a:rPr>
              <a:t>“After </a:t>
            </a:r>
            <a:r>
              <a:rPr kumimoji="0" lang="en-GB" sz="2400" b="0" i="0" u="none" strike="noStrike" kern="1200" cap="none" spc="0" normalizeH="0" baseline="0" noProof="0" dirty="0" err="1">
                <a:ln>
                  <a:noFill/>
                </a:ln>
                <a:solidFill>
                  <a:srgbClr val="002060"/>
                </a:solidFill>
                <a:effectLst/>
                <a:uLnTx/>
                <a:uFillTx/>
                <a:latin typeface="Franklin Gothic Medium"/>
                <a:ea typeface="Times New Roman" panose="02020603050405020304" pitchFamily="18" charset="0"/>
                <a:cs typeface="+mn-cs"/>
              </a:rPr>
              <a:t>Whiston</a:t>
            </a:r>
            <a:r>
              <a:rPr kumimoji="0" lang="en-GB" sz="2400" b="0" i="0" u="none" strike="noStrike" kern="1200" cap="none" spc="0" normalizeH="0" baseline="0" noProof="0" dirty="0">
                <a:ln>
                  <a:noFill/>
                </a:ln>
                <a:solidFill>
                  <a:srgbClr val="002060"/>
                </a:solidFill>
                <a:effectLst/>
                <a:uLnTx/>
                <a:uFillTx/>
                <a:latin typeface="Franklin Gothic Medium"/>
                <a:ea typeface="Times New Roman" panose="02020603050405020304" pitchFamily="18" charset="0"/>
                <a:cs typeface="+mn-cs"/>
              </a:rPr>
              <a:t>, sometimes going slowly, sometimes quickly, we observed that a vista formed by several bridges crossing the road gave a pleasant effect to the </a:t>
            </a:r>
            <a:r>
              <a:rPr kumimoji="0" lang="en-GB" sz="2400" b="0" i="0" u="none" strike="noStrike" kern="1200" cap="none" spc="0" normalizeH="0" baseline="0" noProof="0" dirty="0" smtClean="0">
                <a:ln>
                  <a:noFill/>
                </a:ln>
                <a:solidFill>
                  <a:srgbClr val="002060"/>
                </a:solidFill>
                <a:effectLst/>
                <a:uLnTx/>
                <a:uFillTx/>
                <a:latin typeface="Franklin Gothic Medium"/>
                <a:ea typeface="Times New Roman" panose="02020603050405020304" pitchFamily="18" charset="0"/>
                <a:cs typeface="+mn-cs"/>
              </a:rPr>
              <a:t>view.”</a:t>
            </a:r>
          </a:p>
          <a:p>
            <a:pPr marL="342900" marR="0" lvl="0" indent="-342900" algn="l" defTabSz="914400" rtl="0" eaLnBrk="1" fontAlgn="auto" latinLnBrk="0" hangingPunct="1">
              <a:lnSpc>
                <a:spcPct val="100000"/>
              </a:lnSpc>
              <a:spcBef>
                <a:spcPts val="0"/>
              </a:spcBef>
              <a:spcAft>
                <a:spcPts val="0"/>
              </a:spcAft>
              <a:buClrTx/>
              <a:buSzTx/>
              <a:buFontTx/>
              <a:buChar char="-"/>
              <a:tabLst/>
              <a:defRPr/>
            </a:pPr>
            <a:r>
              <a:rPr kumimoji="0" lang="en-GB" sz="1800" b="0" i="0" u="none" strike="noStrike" kern="1200" cap="none" spc="0" normalizeH="0" baseline="0" noProof="0" dirty="0" smtClean="0">
                <a:ln>
                  <a:noFill/>
                </a:ln>
                <a:solidFill>
                  <a:srgbClr val="002060"/>
                </a:solidFill>
                <a:effectLst/>
                <a:uLnTx/>
                <a:uFillTx/>
                <a:latin typeface="Franklin Gothic Medium"/>
                <a:ea typeface="+mn-ea"/>
                <a:cs typeface="+mn-cs"/>
              </a:rPr>
              <a:t>‘</a:t>
            </a:r>
            <a:r>
              <a:rPr kumimoji="0" lang="en-GB" sz="1800" b="0" i="0" u="none" strike="noStrike" kern="1200" cap="none" spc="0" normalizeH="0" baseline="0" noProof="0" dirty="0">
                <a:ln>
                  <a:noFill/>
                </a:ln>
                <a:solidFill>
                  <a:srgbClr val="002060"/>
                </a:solidFill>
                <a:effectLst/>
                <a:uLnTx/>
                <a:uFillTx/>
                <a:latin typeface="Franklin Gothic Medium"/>
                <a:ea typeface="+mn-ea"/>
                <a:cs typeface="+mn-cs"/>
              </a:rPr>
              <a:t>Opening of the Liverpool and Manchester Railway,’ </a:t>
            </a:r>
            <a:r>
              <a:rPr kumimoji="0" lang="en-GB" sz="1800" b="0" i="1" u="none" strike="noStrike" kern="1200" cap="none" spc="0" normalizeH="0" baseline="0" noProof="0" dirty="0">
                <a:ln>
                  <a:noFill/>
                </a:ln>
                <a:solidFill>
                  <a:srgbClr val="002060"/>
                </a:solidFill>
                <a:effectLst/>
                <a:uLnTx/>
                <a:uFillTx/>
                <a:latin typeface="Franklin Gothic Medium"/>
                <a:ea typeface="+mn-ea"/>
                <a:cs typeface="+mn-cs"/>
              </a:rPr>
              <a:t>Liverpool Mercury</a:t>
            </a:r>
            <a:r>
              <a:rPr kumimoji="0" lang="en-GB" sz="1800" b="0" i="0" u="none" strike="noStrike" kern="1200" cap="none" spc="0" normalizeH="0" baseline="0" noProof="0" dirty="0">
                <a:ln>
                  <a:noFill/>
                </a:ln>
                <a:solidFill>
                  <a:srgbClr val="002060"/>
                </a:solidFill>
                <a:effectLst/>
                <a:uLnTx/>
                <a:uFillTx/>
                <a:latin typeface="Franklin Gothic Medium"/>
                <a:ea typeface="+mn-ea"/>
                <a:cs typeface="+mn-cs"/>
              </a:rPr>
              <a:t>, September 17 </a:t>
            </a:r>
            <a:r>
              <a:rPr kumimoji="0" lang="en-GB" sz="1800" b="0" i="0" u="none" strike="noStrike" kern="1200" cap="none" spc="0" normalizeH="0" baseline="0" noProof="0" dirty="0" smtClean="0">
                <a:ln>
                  <a:noFill/>
                </a:ln>
                <a:solidFill>
                  <a:srgbClr val="002060"/>
                </a:solidFill>
                <a:effectLst/>
                <a:uLnTx/>
                <a:uFillTx/>
                <a:latin typeface="Franklin Gothic Medium"/>
                <a:ea typeface="+mn-ea"/>
                <a:cs typeface="+mn-cs"/>
              </a:rPr>
              <a:t>1830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2060"/>
              </a:solidFill>
              <a:effectLst/>
              <a:uLnTx/>
              <a:uFillTx/>
              <a:latin typeface="Franklin Gothic Medium"/>
              <a:ea typeface="+mn-ea"/>
              <a:cs typeface="+mn-cs"/>
            </a:endParaRPr>
          </a:p>
        </p:txBody>
      </p:sp>
    </p:spTree>
    <p:extLst>
      <p:ext uri="{BB962C8B-B14F-4D97-AF65-F5344CB8AC3E}">
        <p14:creationId xmlns:p14="http://schemas.microsoft.com/office/powerpoint/2010/main" val="47653734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Transformation of the landscape</a:t>
            </a:r>
            <a:endParaRPr lang="en-US" dirty="0"/>
          </a:p>
        </p:txBody>
      </p:sp>
      <p:pic>
        <p:nvPicPr>
          <p:cNvPr id="4" name="Picture 3"/>
          <p:cNvPicPr>
            <a:picLocks noChangeAspect="1"/>
          </p:cNvPicPr>
          <p:nvPr/>
        </p:nvPicPr>
        <p:blipFill>
          <a:blip r:embed="rId3"/>
          <a:stretch>
            <a:fillRect/>
          </a:stretch>
        </p:blipFill>
        <p:spPr>
          <a:xfrm>
            <a:off x="211947" y="2393577"/>
            <a:ext cx="5742488" cy="4306866"/>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70488" y="2122156"/>
            <a:ext cx="5738869" cy="4612616"/>
          </a:xfrm>
          <a:prstGeom prst="rect">
            <a:avLst/>
          </a:prstGeom>
        </p:spPr>
      </p:pic>
      <p:sp>
        <p:nvSpPr>
          <p:cNvPr id="9" name="Rectangle 8"/>
          <p:cNvSpPr/>
          <p:nvPr/>
        </p:nvSpPr>
        <p:spPr>
          <a:xfrm>
            <a:off x="360082" y="3033786"/>
            <a:ext cx="1079500" cy="138499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1" u="none" strike="noStrike" kern="1200" cap="none" spc="0" normalizeH="0" baseline="0" noProof="0" dirty="0" smtClean="0">
                <a:ln>
                  <a:noFill/>
                </a:ln>
                <a:solidFill>
                  <a:prstClr val="white"/>
                </a:solidFill>
                <a:effectLst/>
                <a:uLnTx/>
                <a:uFillTx/>
                <a:latin typeface="Franklin Gothic Medium"/>
                <a:ea typeface="+mn-ea"/>
                <a:cs typeface="+mn-cs"/>
              </a:rPr>
              <a:t>The Destruction of Sodom and Gomorrah</a:t>
            </a:r>
            <a:r>
              <a:rPr kumimoji="0" lang="en-GB" sz="1200" b="0" i="0" u="none" strike="noStrike" kern="1200" cap="none" spc="0" normalizeH="0" baseline="0" noProof="0" dirty="0" smtClean="0">
                <a:ln>
                  <a:noFill/>
                </a:ln>
                <a:solidFill>
                  <a:prstClr val="white"/>
                </a:solidFill>
                <a:effectLst/>
                <a:uLnTx/>
                <a:uFillTx/>
                <a:latin typeface="Franklin Gothic Medium"/>
                <a:ea typeface="+mn-ea"/>
                <a:cs typeface="+mn-cs"/>
              </a:rPr>
              <a:t>, John Martin, 1852</a:t>
            </a:r>
            <a:endParaRPr kumimoji="0" lang="en-GB" sz="1200" b="0" i="0" u="none" strike="noStrike" kern="1200" cap="none" spc="0" normalizeH="0" baseline="0" noProof="0" dirty="0">
              <a:ln>
                <a:noFill/>
              </a:ln>
              <a:solidFill>
                <a:prstClr val="white"/>
              </a:solidFill>
              <a:effectLst/>
              <a:uLnTx/>
              <a:uFillTx/>
              <a:latin typeface="Franklin Gothic Medium"/>
              <a:ea typeface="+mn-ea"/>
              <a:cs typeface="+mn-cs"/>
            </a:endParaRPr>
          </a:p>
        </p:txBody>
      </p:sp>
      <p:pic>
        <p:nvPicPr>
          <p:cNvPr id="10" name="Picture 9"/>
          <p:cNvPicPr>
            <a:picLocks noChangeAspect="1"/>
          </p:cNvPicPr>
          <p:nvPr/>
        </p:nvPicPr>
        <p:blipFill>
          <a:blip r:embed="rId5"/>
          <a:stretch>
            <a:fillRect/>
          </a:stretch>
        </p:blipFill>
        <p:spPr>
          <a:xfrm>
            <a:off x="9725919" y="1647834"/>
            <a:ext cx="2279012" cy="2826521"/>
          </a:xfrm>
          <a:prstGeom prst="rect">
            <a:avLst/>
          </a:prstGeom>
        </p:spPr>
      </p:pic>
      <p:sp>
        <p:nvSpPr>
          <p:cNvPr id="11" name="Rectangle 10"/>
          <p:cNvSpPr/>
          <p:nvPr/>
        </p:nvSpPr>
        <p:spPr>
          <a:xfrm>
            <a:off x="10253672" y="5223114"/>
            <a:ext cx="1582972" cy="147732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white"/>
                </a:solidFill>
                <a:effectLst/>
                <a:uLnTx/>
                <a:uFillTx/>
                <a:latin typeface="Franklin Gothic Medium"/>
                <a:ea typeface="+mn-ea"/>
                <a:cs typeface="+mn-cs"/>
              </a:rPr>
              <a:t>Excavation of Olive Mount; The Tunnel from </a:t>
            </a:r>
            <a:r>
              <a:rPr kumimoji="0" lang="en-US" sz="1800" b="0" i="1" u="none" strike="noStrike" kern="1200" cap="none" spc="0" normalizeH="0" baseline="0" noProof="0" dirty="0" err="1" smtClean="0">
                <a:ln>
                  <a:noFill/>
                </a:ln>
                <a:solidFill>
                  <a:prstClr val="white"/>
                </a:solidFill>
                <a:effectLst/>
                <a:uLnTx/>
                <a:uFillTx/>
                <a:latin typeface="Franklin Gothic Medium"/>
                <a:ea typeface="+mn-ea"/>
                <a:cs typeface="+mn-cs"/>
              </a:rPr>
              <a:t>Bury’s</a:t>
            </a:r>
            <a:r>
              <a:rPr kumimoji="0" lang="en-US" sz="1800" b="0" i="1" u="none" strike="noStrike" kern="1200" cap="none" spc="0" normalizeH="0" baseline="0" noProof="0" dirty="0" smtClean="0">
                <a:ln>
                  <a:noFill/>
                </a:ln>
                <a:solidFill>
                  <a:prstClr val="white"/>
                </a:solidFill>
                <a:effectLst/>
                <a:uLnTx/>
                <a:uFillTx/>
                <a:latin typeface="Franklin Gothic Medium"/>
                <a:ea typeface="+mn-ea"/>
                <a:cs typeface="+mn-cs"/>
              </a:rPr>
              <a:t> Views</a:t>
            </a:r>
            <a:endParaRPr kumimoji="0" lang="en-US" sz="1800" b="0" i="0" u="none" strike="noStrike" kern="1200" cap="none" spc="0" normalizeH="0" baseline="0" noProof="0" dirty="0">
              <a:ln>
                <a:noFill/>
              </a:ln>
              <a:solidFill>
                <a:prstClr val="white"/>
              </a:solidFill>
              <a:effectLst/>
              <a:uLnTx/>
              <a:uFillTx/>
              <a:latin typeface="Franklin Gothic Medium"/>
              <a:ea typeface="+mn-ea"/>
              <a:cs typeface="+mn-cs"/>
            </a:endParaRPr>
          </a:p>
        </p:txBody>
      </p:sp>
      <p:sp>
        <p:nvSpPr>
          <p:cNvPr id="13" name="Rectangle 12"/>
          <p:cNvSpPr/>
          <p:nvPr/>
        </p:nvSpPr>
        <p:spPr>
          <a:xfrm>
            <a:off x="208734" y="1668348"/>
            <a:ext cx="9431783" cy="1815882"/>
          </a:xfrm>
          <a:prstGeom prst="rect">
            <a:avLst/>
          </a:prstGeom>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srgbClr val="FFFF00"/>
                </a:solidFill>
                <a:effectLst/>
                <a:uLnTx/>
                <a:uFillTx/>
                <a:latin typeface="Franklin Gothic Medium"/>
                <a:ea typeface="+mn-ea"/>
                <a:cs typeface="+mn-cs"/>
              </a:rPr>
              <a:t>“Our </a:t>
            </a:r>
            <a:r>
              <a:rPr kumimoji="0" lang="en-GB" sz="2400" b="0" i="0" u="none" strike="noStrike" kern="1200" cap="none" spc="0" normalizeH="0" baseline="0" noProof="0" dirty="0">
                <a:ln>
                  <a:noFill/>
                </a:ln>
                <a:solidFill>
                  <a:srgbClr val="FFFF00"/>
                </a:solidFill>
                <a:effectLst/>
                <a:uLnTx/>
                <a:uFillTx/>
                <a:latin typeface="Franklin Gothic Medium"/>
                <a:ea typeface="+mn-ea"/>
                <a:cs typeface="+mn-cs"/>
              </a:rPr>
              <a:t>speed was </a:t>
            </a:r>
            <a:r>
              <a:rPr kumimoji="0" lang="en-GB" sz="2400" b="0" i="0" u="none" strike="noStrike" kern="1200" cap="none" spc="0" normalizeH="0" baseline="0" noProof="0" dirty="0" smtClean="0">
                <a:ln>
                  <a:noFill/>
                </a:ln>
                <a:solidFill>
                  <a:srgbClr val="FFFF00"/>
                </a:solidFill>
                <a:effectLst/>
                <a:uLnTx/>
                <a:uFillTx/>
                <a:latin typeface="Franklin Gothic Medium"/>
                <a:ea typeface="+mn-ea"/>
                <a:cs typeface="+mn-cs"/>
              </a:rPr>
              <a:t>increased </a:t>
            </a:r>
            <a:r>
              <a:rPr kumimoji="0" lang="en-GB" sz="2400" b="0" i="0" u="none" strike="noStrike" kern="1200" cap="none" spc="0" normalizeH="0" baseline="0" noProof="0" dirty="0">
                <a:ln>
                  <a:noFill/>
                </a:ln>
                <a:solidFill>
                  <a:srgbClr val="FFFF00"/>
                </a:solidFill>
                <a:effectLst/>
                <a:uLnTx/>
                <a:uFillTx/>
                <a:latin typeface="Franklin Gothic Medium"/>
                <a:ea typeface="+mn-ea"/>
                <a:cs typeface="+mn-cs"/>
              </a:rPr>
              <a:t>till, entering the Olive Mount excavation, we rushed into the awful </a:t>
            </a:r>
            <a:r>
              <a:rPr kumimoji="0" lang="en-GB" sz="2400" b="0" i="0" u="none" strike="noStrike" kern="1200" cap="none" spc="0" normalizeH="0" baseline="0" noProof="0" dirty="0" smtClean="0">
                <a:ln>
                  <a:noFill/>
                </a:ln>
                <a:solidFill>
                  <a:srgbClr val="FFFF00"/>
                </a:solidFill>
                <a:effectLst/>
                <a:uLnTx/>
                <a:uFillTx/>
                <a:latin typeface="Franklin Gothic Medium"/>
                <a:ea typeface="+mn-ea"/>
                <a:cs typeface="+mn-cs"/>
              </a:rPr>
              <a:t>chasm at 24mph …”</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400" b="0" i="0" u="none" strike="noStrike" kern="1200" cap="none" spc="0" normalizeH="0" baseline="0" noProof="0" dirty="0" smtClean="0">
                <a:ln>
                  <a:noFill/>
                </a:ln>
                <a:solidFill>
                  <a:srgbClr val="FFC000"/>
                </a:solidFill>
                <a:effectLst/>
                <a:uLnTx/>
                <a:uFillTx/>
                <a:latin typeface="Franklin Gothic Medium"/>
                <a:ea typeface="+mn-ea"/>
                <a:cs typeface="+mn-cs"/>
              </a:rPr>
              <a:t>‘</a:t>
            </a:r>
            <a:r>
              <a:rPr kumimoji="0" lang="en-GB" sz="1400" b="0" i="0" u="none" strike="noStrike" kern="1200" cap="none" spc="0" normalizeH="0" baseline="0" noProof="0" dirty="0">
                <a:ln>
                  <a:noFill/>
                </a:ln>
                <a:solidFill>
                  <a:srgbClr val="FFC000"/>
                </a:solidFill>
                <a:effectLst/>
                <a:uLnTx/>
                <a:uFillTx/>
                <a:latin typeface="Franklin Gothic Medium"/>
                <a:ea typeface="+mn-ea"/>
                <a:cs typeface="+mn-cs"/>
              </a:rPr>
              <a:t>Opening of the Liverpool and Manchester Railway,’ </a:t>
            </a:r>
            <a:endParaRPr kumimoji="0" lang="en-GB" sz="1400" b="0" i="0" u="none" strike="noStrike" kern="1200" cap="none" spc="0" normalizeH="0" baseline="0" noProof="0" dirty="0" smtClean="0">
              <a:ln>
                <a:noFill/>
              </a:ln>
              <a:solidFill>
                <a:srgbClr val="FFC000"/>
              </a:solidFill>
              <a:effectLst/>
              <a:uLnTx/>
              <a:uFillTx/>
              <a:latin typeface="Franklin Gothic Medium"/>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1" u="none" strike="noStrike" kern="1200" cap="none" spc="0" normalizeH="0" baseline="0" noProof="0" dirty="0" smtClean="0">
                <a:ln>
                  <a:noFill/>
                </a:ln>
                <a:solidFill>
                  <a:srgbClr val="FFC000"/>
                </a:solidFill>
                <a:effectLst/>
                <a:uLnTx/>
                <a:uFillTx/>
                <a:latin typeface="Franklin Gothic Medium"/>
                <a:ea typeface="+mn-ea"/>
                <a:cs typeface="+mn-cs"/>
              </a:rPr>
              <a:t>Liverpool </a:t>
            </a:r>
            <a:r>
              <a:rPr kumimoji="0" lang="en-GB" sz="1400" b="0" i="1" u="none" strike="noStrike" kern="1200" cap="none" spc="0" normalizeH="0" baseline="0" noProof="0" dirty="0">
                <a:ln>
                  <a:noFill/>
                </a:ln>
                <a:solidFill>
                  <a:srgbClr val="FFC000"/>
                </a:solidFill>
                <a:effectLst/>
                <a:uLnTx/>
                <a:uFillTx/>
                <a:latin typeface="Franklin Gothic Medium"/>
                <a:ea typeface="+mn-ea"/>
                <a:cs typeface="+mn-cs"/>
              </a:rPr>
              <a:t>Mercury</a:t>
            </a:r>
            <a:r>
              <a:rPr kumimoji="0" lang="en-GB" sz="1400" b="0" i="0" u="none" strike="noStrike" kern="1200" cap="none" spc="0" normalizeH="0" baseline="0" noProof="0" dirty="0">
                <a:ln>
                  <a:noFill/>
                </a:ln>
                <a:solidFill>
                  <a:srgbClr val="FFC000"/>
                </a:solidFill>
                <a:effectLst/>
                <a:uLnTx/>
                <a:uFillTx/>
                <a:latin typeface="Franklin Gothic Medium"/>
                <a:ea typeface="+mn-ea"/>
                <a:cs typeface="+mn-cs"/>
              </a:rPr>
              <a:t>, September 17 </a:t>
            </a:r>
            <a:r>
              <a:rPr kumimoji="0" lang="en-GB" sz="1400" b="0" i="0" u="none" strike="noStrike" kern="1200" cap="none" spc="0" normalizeH="0" baseline="0" noProof="0" dirty="0" smtClean="0">
                <a:ln>
                  <a:noFill/>
                </a:ln>
                <a:solidFill>
                  <a:srgbClr val="FFC000"/>
                </a:solidFill>
                <a:effectLst/>
                <a:uLnTx/>
                <a:uFillTx/>
                <a:latin typeface="Franklin Gothic Medium"/>
                <a:ea typeface="+mn-ea"/>
                <a:cs typeface="+mn-cs"/>
              </a:rPr>
              <a:t>1830</a:t>
            </a: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Franklin Gothic Medium"/>
              <a:ea typeface="+mn-ea"/>
              <a:cs typeface="+mn-cs"/>
            </a:endParaRPr>
          </a:p>
        </p:txBody>
      </p:sp>
    </p:spTree>
    <p:extLst>
      <p:ext uri="{BB962C8B-B14F-4D97-AF65-F5344CB8AC3E}">
        <p14:creationId xmlns:p14="http://schemas.microsoft.com/office/powerpoint/2010/main" val="403903894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203200" y="1656077"/>
            <a:ext cx="6742070" cy="5030216"/>
          </a:xfrm>
          <a:prstGeom prst="rect">
            <a:avLst/>
          </a:prstGeom>
        </p:spPr>
      </p:pic>
      <p:sp>
        <p:nvSpPr>
          <p:cNvPr id="3" name="Title 2"/>
          <p:cNvSpPr>
            <a:spLocks noGrp="1"/>
          </p:cNvSpPr>
          <p:nvPr>
            <p:ph type="title"/>
          </p:nvPr>
        </p:nvSpPr>
        <p:spPr/>
        <p:txBody>
          <a:bodyPr/>
          <a:lstStyle/>
          <a:p>
            <a:r>
              <a:rPr lang="en-GB" dirty="0"/>
              <a:t>New conceptions of time and space</a:t>
            </a:r>
          </a:p>
        </p:txBody>
      </p:sp>
      <p:sp>
        <p:nvSpPr>
          <p:cNvPr id="5" name="Rectangle 4"/>
          <p:cNvSpPr/>
          <p:nvPr/>
        </p:nvSpPr>
        <p:spPr>
          <a:xfrm>
            <a:off x="6945270" y="2923045"/>
            <a:ext cx="5094330" cy="175432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The Exchange Clock, Bristol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prstClr val="black"/>
              </a:solidFill>
              <a:latin typeface="Franklin Gothic Medium"/>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rPr>
              <a:t>Telegraph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prstClr val="black"/>
              </a:solidFill>
              <a:latin typeface="Franklin Gothic Medium"/>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smtClean="0">
              <a:ln>
                <a:noFill/>
              </a:ln>
              <a:solidFill>
                <a:prstClr val="black"/>
              </a:solidFill>
              <a:effectLst/>
              <a:uLnTx/>
              <a:uFillTx/>
              <a:latin typeface="Franklin Gothic Medium"/>
              <a:ea typeface="+mn-ea"/>
              <a:cs typeface="+mn-cs"/>
            </a:endParaRPr>
          </a:p>
        </p:txBody>
      </p:sp>
      <p:pic>
        <p:nvPicPr>
          <p:cNvPr id="6" name="Picture 5"/>
          <p:cNvPicPr>
            <a:picLocks noChangeAspect="1"/>
          </p:cNvPicPr>
          <p:nvPr/>
        </p:nvPicPr>
        <p:blipFill>
          <a:blip r:embed="rId4"/>
          <a:stretch>
            <a:fillRect/>
          </a:stretch>
        </p:blipFill>
        <p:spPr>
          <a:xfrm>
            <a:off x="7433910" y="3923126"/>
            <a:ext cx="4419600" cy="2667000"/>
          </a:xfrm>
          <a:prstGeom prst="rect">
            <a:avLst/>
          </a:prstGeom>
        </p:spPr>
      </p:pic>
      <p:sp>
        <p:nvSpPr>
          <p:cNvPr id="2" name="Rectangle 1"/>
          <p:cNvSpPr/>
          <p:nvPr/>
        </p:nvSpPr>
        <p:spPr>
          <a:xfrm>
            <a:off x="7696377" y="1904953"/>
            <a:ext cx="4157133" cy="461665"/>
          </a:xfrm>
          <a:prstGeom prst="rect">
            <a:avLst/>
          </a:prstGeom>
        </p:spPr>
        <p:txBody>
          <a:bodyPr wrap="square">
            <a:spAutoFit/>
          </a:bodyPr>
          <a:lstStyle/>
          <a:p>
            <a:r>
              <a:rPr lang="en-GB" sz="2400" dirty="0" smtClean="0"/>
              <a:t>‘Railway </a:t>
            </a:r>
            <a:r>
              <a:rPr lang="en-GB" sz="2400" dirty="0"/>
              <a:t>time,’ the telegraph) </a:t>
            </a:r>
          </a:p>
        </p:txBody>
      </p:sp>
    </p:spTree>
    <p:extLst>
      <p:ext uri="{BB962C8B-B14F-4D97-AF65-F5344CB8AC3E}">
        <p14:creationId xmlns:p14="http://schemas.microsoft.com/office/powerpoint/2010/main" val="162684981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43200" y="144882"/>
            <a:ext cx="8763001" cy="65119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457200" y="2200514"/>
            <a:ext cx="2286000" cy="1200329"/>
          </a:xfrm>
          <a:prstGeom prst="rect">
            <a:avLst/>
          </a:prstGeom>
        </p:spPr>
        <p:txBody>
          <a:bodyPr wrap="square">
            <a:spAutoFit/>
          </a:bodyPr>
          <a:lstStyle/>
          <a:p>
            <a:pPr lvl="0">
              <a:defRPr/>
            </a:pPr>
            <a:r>
              <a:rPr lang="en-GB" i="1" dirty="0">
                <a:solidFill>
                  <a:prstClr val="black"/>
                </a:solidFill>
              </a:rPr>
              <a:t>Rain, Steam and Speed – The Great Western Railway</a:t>
            </a:r>
            <a:r>
              <a:rPr lang="en-GB" dirty="0">
                <a:solidFill>
                  <a:prstClr val="black"/>
                </a:solidFill>
              </a:rPr>
              <a:t>, JMW Turner (1844)</a:t>
            </a:r>
            <a:endParaRPr lang="en-GB" i="1" dirty="0">
              <a:solidFill>
                <a:prstClr val="black"/>
              </a:solidFill>
            </a:endParaRPr>
          </a:p>
        </p:txBody>
      </p:sp>
      <p:sp>
        <p:nvSpPr>
          <p:cNvPr id="4" name="Title 2"/>
          <p:cNvSpPr txBox="1">
            <a:spLocks/>
          </p:cNvSpPr>
          <p:nvPr/>
        </p:nvSpPr>
        <p:spPr>
          <a:xfrm>
            <a:off x="508000" y="355847"/>
            <a:ext cx="11175013" cy="1054394"/>
          </a:xfrm>
          <a:prstGeom prst="rect">
            <a:avLst/>
          </a:prstGeom>
        </p:spPr>
        <p:txBody>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algn="l"/>
            <a:r>
              <a:rPr lang="en-GB" dirty="0" smtClean="0"/>
              <a:t>New ocular</a:t>
            </a:r>
          </a:p>
          <a:p>
            <a:pPr algn="l"/>
            <a:r>
              <a:rPr lang="en-GB" dirty="0" smtClean="0"/>
              <a:t>perceptions</a:t>
            </a:r>
            <a:endParaRPr lang="en-GB" dirty="0"/>
          </a:p>
        </p:txBody>
      </p:sp>
    </p:spTree>
    <p:extLst>
      <p:ext uri="{BB962C8B-B14F-4D97-AF65-F5344CB8AC3E}">
        <p14:creationId xmlns:p14="http://schemas.microsoft.com/office/powerpoint/2010/main" val="349200230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248400" y="161925"/>
            <a:ext cx="5689600" cy="6543040"/>
          </a:xfrm>
          <a:prstGeom prst="rect">
            <a:avLst/>
          </a:prstGeom>
        </p:spPr>
      </p:pic>
      <p:pic>
        <p:nvPicPr>
          <p:cNvPr id="3" name="Picture 2"/>
          <p:cNvPicPr>
            <a:picLocks noChangeAspect="1"/>
          </p:cNvPicPr>
          <p:nvPr/>
        </p:nvPicPr>
        <p:blipFill>
          <a:blip r:embed="rId3"/>
          <a:stretch>
            <a:fillRect/>
          </a:stretch>
        </p:blipFill>
        <p:spPr>
          <a:xfrm>
            <a:off x="204787" y="161925"/>
            <a:ext cx="6219825" cy="3514725"/>
          </a:xfrm>
          <a:prstGeom prst="rect">
            <a:avLst/>
          </a:prstGeom>
        </p:spPr>
      </p:pic>
      <p:pic>
        <p:nvPicPr>
          <p:cNvPr id="4" name="Picture 3"/>
          <p:cNvPicPr>
            <a:picLocks noChangeAspect="1"/>
          </p:cNvPicPr>
          <p:nvPr/>
        </p:nvPicPr>
        <p:blipFill rotWithShape="1">
          <a:blip r:embed="rId4"/>
          <a:srcRect r="75280" b="2904"/>
          <a:stretch/>
        </p:blipFill>
        <p:spPr>
          <a:xfrm>
            <a:off x="204787" y="2198284"/>
            <a:ext cx="2055813" cy="4506681"/>
          </a:xfrm>
          <a:prstGeom prst="rect">
            <a:avLst/>
          </a:prstGeom>
        </p:spPr>
      </p:pic>
    </p:spTree>
    <p:extLst>
      <p:ext uri="{BB962C8B-B14F-4D97-AF65-F5344CB8AC3E}">
        <p14:creationId xmlns:p14="http://schemas.microsoft.com/office/powerpoint/2010/main" val="1262820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09750" y="0"/>
            <a:ext cx="9163050" cy="6809649"/>
          </a:xfrm>
          <a:prstGeom prst="rect">
            <a:avLst/>
          </a:prstGeom>
        </p:spPr>
      </p:pic>
      <p:sp>
        <p:nvSpPr>
          <p:cNvPr id="3" name="Rectangle 2"/>
          <p:cNvSpPr/>
          <p:nvPr/>
        </p:nvSpPr>
        <p:spPr>
          <a:xfrm>
            <a:off x="342900" y="4406384"/>
            <a:ext cx="1181100" cy="1754326"/>
          </a:xfrm>
          <a:prstGeom prst="rect">
            <a:avLst/>
          </a:prstGeom>
        </p:spPr>
        <p:txBody>
          <a:bodyPr wrap="square">
            <a:spAutoFit/>
          </a:bodyPr>
          <a:lstStyle/>
          <a:p>
            <a:r>
              <a:rPr lang="en-GB" dirty="0" smtClean="0"/>
              <a:t>JMW Turner, </a:t>
            </a:r>
          </a:p>
          <a:p>
            <a:r>
              <a:rPr lang="en-GB" i="1" dirty="0" smtClean="0"/>
              <a:t>The Fighting </a:t>
            </a:r>
            <a:r>
              <a:rPr lang="en-GB" i="1" dirty="0" err="1" smtClean="0"/>
              <a:t>Temeraire</a:t>
            </a:r>
            <a:endParaRPr lang="en-GB" i="1" dirty="0" smtClean="0"/>
          </a:p>
          <a:p>
            <a:r>
              <a:rPr lang="en-GB" dirty="0" smtClean="0"/>
              <a:t>(1839)</a:t>
            </a:r>
            <a:endParaRPr lang="en-GB" dirty="0"/>
          </a:p>
        </p:txBody>
      </p:sp>
    </p:spTree>
    <p:extLst>
      <p:ext uri="{BB962C8B-B14F-4D97-AF65-F5344CB8AC3E}">
        <p14:creationId xmlns:p14="http://schemas.microsoft.com/office/powerpoint/2010/main" val="182103605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Transformation of the landscape</a:t>
            </a:r>
            <a:endParaRPr lang="en-US" dirty="0"/>
          </a:p>
        </p:txBody>
      </p:sp>
      <p:sp>
        <p:nvSpPr>
          <p:cNvPr id="8" name="Content Placeholder 2"/>
          <p:cNvSpPr txBox="1">
            <a:spLocks/>
          </p:cNvSpPr>
          <p:nvPr/>
        </p:nvSpPr>
        <p:spPr>
          <a:xfrm>
            <a:off x="187892" y="1636496"/>
            <a:ext cx="5110619" cy="5026638"/>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marR="0" lvl="0" indent="0" algn="l"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r>
              <a:rPr kumimoji="0" lang="en-US" sz="1400" b="1" i="0" u="none" strike="noStrike" kern="1200" cap="none" spc="150" normalizeH="0" baseline="0" noProof="0" dirty="0" smtClean="0">
                <a:ln>
                  <a:noFill/>
                </a:ln>
                <a:solidFill>
                  <a:srgbClr val="FF0000"/>
                </a:solidFill>
                <a:effectLst/>
                <a:uLnTx/>
                <a:uFillTx/>
                <a:latin typeface="Franklin Gothic Medium"/>
                <a:ea typeface="+mn-ea"/>
                <a:cs typeface="+mn-cs"/>
              </a:rPr>
              <a:t>And is no nook of English ground secure</a:t>
            </a:r>
            <a:r>
              <a:rPr kumimoji="0" lang="en-US" sz="1400" b="0" i="0" u="none" strike="noStrike" kern="1200" cap="none" spc="150" normalizeH="0" baseline="0" noProof="0" dirty="0" smtClean="0">
                <a:ln>
                  <a:noFill/>
                </a:ln>
                <a:solidFill>
                  <a:srgbClr val="FF0000"/>
                </a:solidFill>
                <a:effectLst/>
                <a:uLnTx/>
                <a:uFillTx/>
                <a:latin typeface="Franklin Gothic Medium"/>
                <a:ea typeface="+mn-ea"/>
                <a:cs typeface="+mn-cs"/>
              </a:rPr>
              <a:t/>
            </a:r>
            <a:br>
              <a:rPr kumimoji="0" lang="en-US" sz="1400" b="0" i="0" u="none" strike="noStrike" kern="1200" cap="none" spc="150" normalizeH="0" baseline="0" noProof="0" dirty="0" smtClean="0">
                <a:ln>
                  <a:noFill/>
                </a:ln>
                <a:solidFill>
                  <a:srgbClr val="FF0000"/>
                </a:solidFill>
                <a:effectLst/>
                <a:uLnTx/>
                <a:uFillTx/>
                <a:latin typeface="Franklin Gothic Medium"/>
                <a:ea typeface="+mn-ea"/>
                <a:cs typeface="+mn-cs"/>
              </a:rPr>
            </a:br>
            <a:r>
              <a:rPr kumimoji="0" lang="en-US" sz="1400" b="1" i="0" u="none" strike="noStrike" kern="1200" cap="none" spc="150" normalizeH="0" baseline="0" noProof="0" dirty="0" smtClean="0">
                <a:ln>
                  <a:noFill/>
                </a:ln>
                <a:solidFill>
                  <a:srgbClr val="FF0000"/>
                </a:solidFill>
                <a:effectLst/>
                <a:uLnTx/>
                <a:uFillTx/>
                <a:latin typeface="Franklin Gothic Medium"/>
                <a:ea typeface="+mn-ea"/>
                <a:cs typeface="+mn-cs"/>
              </a:rPr>
              <a:t>From rash assault</a:t>
            </a:r>
            <a:r>
              <a:rPr kumimoji="0" lang="en-US" sz="1400" b="0" i="0" u="none" strike="noStrike" kern="1200" cap="none" spc="150" normalizeH="0" baseline="0" noProof="0" dirty="0" smtClean="0">
                <a:ln>
                  <a:noFill/>
                </a:ln>
                <a:solidFill>
                  <a:srgbClr val="FF0000"/>
                </a:solidFill>
                <a:effectLst/>
                <a:uLnTx/>
                <a:uFillTx/>
                <a:latin typeface="Franklin Gothic Medium"/>
                <a:ea typeface="+mn-ea"/>
                <a:cs typeface="+mn-cs"/>
              </a:rPr>
              <a:t>? </a:t>
            </a:r>
            <a: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t>Schemes of retirement sown</a:t>
            </a:r>
            <a:b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br>
            <a: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t>In youth, and </a:t>
            </a:r>
            <a:r>
              <a:rPr kumimoji="0" lang="en-US" sz="1400" b="0" i="0" u="none" strike="noStrike" kern="1200" cap="none" spc="150" normalizeH="0" baseline="0" noProof="0" dirty="0" smtClean="0">
                <a:ln>
                  <a:noFill/>
                </a:ln>
                <a:solidFill>
                  <a:srgbClr val="534949"/>
                </a:solidFill>
                <a:effectLst/>
                <a:uLnTx/>
                <a:uFillTx/>
                <a:latin typeface="Franklin Gothic Medium"/>
                <a:ea typeface="+mn-ea"/>
                <a:cs typeface="+mn-cs"/>
              </a:rPr>
              <a:t>‘mid </a:t>
            </a:r>
            <a: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t>the busy world kept pure</a:t>
            </a:r>
            <a:b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br>
            <a: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t>As when their earliest flowers of hope were blown,</a:t>
            </a:r>
            <a:b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br>
            <a:r>
              <a:rPr kumimoji="0" lang="en-US" sz="1400" b="0" i="0" u="none" strike="noStrike" kern="1200" cap="none" spc="150" normalizeH="0" baseline="0" noProof="0" dirty="0">
                <a:ln>
                  <a:noFill/>
                </a:ln>
                <a:solidFill>
                  <a:srgbClr val="FF0000"/>
                </a:solidFill>
                <a:effectLst/>
                <a:uLnTx/>
                <a:uFillTx/>
                <a:latin typeface="Franklin Gothic Medium"/>
                <a:ea typeface="+mn-ea"/>
                <a:cs typeface="+mn-cs"/>
              </a:rPr>
              <a:t>Must perish</a:t>
            </a:r>
            <a: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t>; - how can they this blight endure?</a:t>
            </a:r>
            <a:b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br>
            <a: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t>And must he too his old delights disown</a:t>
            </a:r>
            <a:b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br>
            <a: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t>Who scorns </a:t>
            </a:r>
            <a:r>
              <a:rPr kumimoji="0" lang="en-US" sz="1400" b="0" i="0" u="none" strike="noStrike" kern="1200" cap="none" spc="150" normalizeH="0" baseline="0" noProof="0" dirty="0">
                <a:ln>
                  <a:noFill/>
                </a:ln>
                <a:solidFill>
                  <a:srgbClr val="FF0000"/>
                </a:solidFill>
                <a:effectLst/>
                <a:uLnTx/>
                <a:uFillTx/>
                <a:latin typeface="Franklin Gothic Medium"/>
                <a:ea typeface="+mn-ea"/>
                <a:cs typeface="+mn-cs"/>
              </a:rPr>
              <a:t>a false utilitarian lure</a:t>
            </a:r>
            <a: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t/>
            </a:r>
            <a:b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br>
            <a: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t>‘Mid his paternal fields at random thrown?</a:t>
            </a:r>
            <a:b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br>
            <a: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t>Baffle the threat, bright scene, from </a:t>
            </a:r>
            <a:r>
              <a:rPr kumimoji="0" lang="en-US" sz="1400" b="0" i="0" u="none" strike="noStrike" kern="1200" cap="none" spc="150" normalizeH="0" baseline="0" noProof="0" dirty="0" err="1">
                <a:ln>
                  <a:noFill/>
                </a:ln>
                <a:solidFill>
                  <a:srgbClr val="7030A0"/>
                </a:solidFill>
                <a:effectLst/>
                <a:uLnTx/>
                <a:uFillTx/>
                <a:latin typeface="Franklin Gothic Medium"/>
                <a:ea typeface="+mn-ea"/>
                <a:cs typeface="+mn-cs"/>
              </a:rPr>
              <a:t>Orrest</a:t>
            </a:r>
            <a:r>
              <a:rPr kumimoji="0" lang="en-US" sz="1400" b="0" i="0" u="none" strike="noStrike" kern="1200" cap="none" spc="150" normalizeH="0" baseline="0" noProof="0" dirty="0">
                <a:ln>
                  <a:noFill/>
                </a:ln>
                <a:solidFill>
                  <a:srgbClr val="7030A0"/>
                </a:solidFill>
                <a:effectLst/>
                <a:uLnTx/>
                <a:uFillTx/>
                <a:latin typeface="Franklin Gothic Medium"/>
                <a:ea typeface="+mn-ea"/>
                <a:cs typeface="+mn-cs"/>
              </a:rPr>
              <a:t> head</a:t>
            </a:r>
            <a: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t/>
            </a:r>
            <a:b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br>
            <a: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t>Given to the pausing </a:t>
            </a:r>
            <a:r>
              <a:rPr kumimoji="0" lang="en-US" sz="1400" b="0" i="0" u="none" strike="noStrike" kern="1200" cap="none" spc="150" normalizeH="0" baseline="0" noProof="0" dirty="0" err="1">
                <a:ln>
                  <a:noFill/>
                </a:ln>
                <a:solidFill>
                  <a:srgbClr val="534949"/>
                </a:solidFill>
                <a:effectLst/>
                <a:uLnTx/>
                <a:uFillTx/>
                <a:latin typeface="Franklin Gothic Medium"/>
                <a:ea typeface="+mn-ea"/>
                <a:cs typeface="+mn-cs"/>
              </a:rPr>
              <a:t>traveller’s</a:t>
            </a:r>
            <a: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t> rapturous glance;</a:t>
            </a:r>
            <a:b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br>
            <a:r>
              <a:rPr kumimoji="0" lang="en-US" sz="1400" b="0" i="0" u="none" strike="noStrike" kern="1200" cap="none" spc="150" normalizeH="0" baseline="0" noProof="0" dirty="0" smtClean="0">
                <a:ln>
                  <a:noFill/>
                </a:ln>
                <a:solidFill>
                  <a:srgbClr val="FF0000"/>
                </a:solidFill>
                <a:effectLst/>
                <a:uLnTx/>
                <a:uFillTx/>
                <a:latin typeface="Franklin Gothic Medium"/>
                <a:ea typeface="+mn-ea"/>
                <a:cs typeface="+mn-cs"/>
              </a:rPr>
              <a:t>Plead for thy peace thou beautiful romance</a:t>
            </a:r>
            <a:br>
              <a:rPr kumimoji="0" lang="en-US" sz="1400" b="0" i="0" u="none" strike="noStrike" kern="1200" cap="none" spc="150" normalizeH="0" baseline="0" noProof="0" dirty="0" smtClean="0">
                <a:ln>
                  <a:noFill/>
                </a:ln>
                <a:solidFill>
                  <a:srgbClr val="FF0000"/>
                </a:solidFill>
                <a:effectLst/>
                <a:uLnTx/>
                <a:uFillTx/>
                <a:latin typeface="Franklin Gothic Medium"/>
                <a:ea typeface="+mn-ea"/>
                <a:cs typeface="+mn-cs"/>
              </a:rPr>
            </a:br>
            <a:r>
              <a:rPr kumimoji="0" lang="en-US" sz="1400" b="0" i="0" u="none" strike="noStrike" kern="1200" cap="none" spc="150" normalizeH="0" baseline="0" noProof="0" dirty="0" smtClean="0">
                <a:ln>
                  <a:noFill/>
                </a:ln>
                <a:solidFill>
                  <a:srgbClr val="FF0000"/>
                </a:solidFill>
                <a:effectLst/>
                <a:uLnTx/>
                <a:uFillTx/>
                <a:latin typeface="Franklin Gothic Medium"/>
                <a:ea typeface="+mn-ea"/>
                <a:cs typeface="+mn-cs"/>
              </a:rPr>
              <a:t>Of nature</a:t>
            </a:r>
            <a:r>
              <a:rPr kumimoji="0" lang="en-US" sz="1400" b="0" i="0" u="none" strike="noStrike" kern="1200" cap="none" spc="150" normalizeH="0" baseline="0" noProof="0" dirty="0" smtClean="0">
                <a:ln>
                  <a:noFill/>
                </a:ln>
                <a:solidFill>
                  <a:srgbClr val="534949"/>
                </a:solidFill>
                <a:effectLst/>
                <a:uLnTx/>
                <a:uFillTx/>
                <a:latin typeface="Franklin Gothic Medium"/>
                <a:ea typeface="+mn-ea"/>
                <a:cs typeface="+mn-cs"/>
              </a:rPr>
              <a:t>; </a:t>
            </a:r>
            <a: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t>and, if human </a:t>
            </a:r>
            <a:r>
              <a:rPr kumimoji="0" lang="en-US" sz="1400" b="0" i="0" u="none" strike="noStrike" kern="1200" cap="none" spc="150" normalizeH="0" baseline="0" noProof="0" dirty="0" smtClean="0">
                <a:ln>
                  <a:noFill/>
                </a:ln>
                <a:solidFill>
                  <a:srgbClr val="534949"/>
                </a:solidFill>
                <a:effectLst/>
                <a:uLnTx/>
                <a:uFillTx/>
                <a:latin typeface="Franklin Gothic Medium"/>
                <a:ea typeface="+mn-ea"/>
                <a:cs typeface="+mn-cs"/>
              </a:rPr>
              <a:t>hearts </a:t>
            </a:r>
            <a: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t>be dead,</a:t>
            </a:r>
            <a:b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br>
            <a: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t>Speak, passing winds; ye torrents, with your strong</a:t>
            </a:r>
            <a:b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br>
            <a: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t>And constant voice, protest against the wrong</a:t>
            </a:r>
            <a:r>
              <a:rPr kumimoji="0" lang="en-US" sz="1400" b="0" i="0" u="none" strike="noStrike" kern="1200" cap="none" spc="150" normalizeH="0" baseline="0" noProof="0" dirty="0" smtClean="0">
                <a:ln>
                  <a:noFill/>
                </a:ln>
                <a:solidFill>
                  <a:srgbClr val="534949"/>
                </a:solidFill>
                <a:effectLst/>
                <a:uLnTx/>
                <a:uFillTx/>
                <a:latin typeface="Franklin Gothic Medium"/>
                <a:ea typeface="+mn-ea"/>
                <a:cs typeface="+mn-cs"/>
              </a:rPr>
              <a:t>!</a:t>
            </a:r>
          </a:p>
          <a:p>
            <a:pPr marL="274320" marR="0" lvl="0" indent="-228600" algn="r" defTabSz="914400" rtl="0" eaLnBrk="1" fontAlgn="auto" latinLnBrk="0" hangingPunct="1">
              <a:lnSpc>
                <a:spcPct val="100000"/>
              </a:lnSpc>
              <a:spcBef>
                <a:spcPct val="20000"/>
              </a:spcBef>
              <a:spcAft>
                <a:spcPts val="0"/>
              </a:spcAft>
              <a:buClr>
                <a:srgbClr val="C66951"/>
              </a:buClr>
              <a:buSzTx/>
              <a:buFontTx/>
              <a:buChar char="-"/>
              <a:tabLst/>
              <a:defRPr/>
            </a:pPr>
            <a:r>
              <a:rPr kumimoji="0" lang="en-GB" sz="1400" b="0" i="0" u="none" strike="noStrike" kern="1200" cap="none" spc="150" normalizeH="0" baseline="0" noProof="0" dirty="0" smtClean="0">
                <a:ln>
                  <a:noFill/>
                </a:ln>
                <a:solidFill>
                  <a:srgbClr val="534949"/>
                </a:solidFill>
                <a:effectLst/>
                <a:uLnTx/>
                <a:uFillTx/>
                <a:latin typeface="Franklin Gothic Medium"/>
                <a:ea typeface="+mn-ea"/>
                <a:cs typeface="+mn-cs"/>
              </a:rPr>
              <a:t>William Wordsworth, poem </a:t>
            </a:r>
            <a:r>
              <a:rPr kumimoji="0" lang="en-US" sz="1400" b="0" i="0" u="none" strike="noStrike" kern="1200" cap="none" spc="150" normalizeH="0" baseline="0" noProof="0" dirty="0" smtClean="0">
                <a:ln>
                  <a:noFill/>
                </a:ln>
                <a:solidFill>
                  <a:srgbClr val="534949"/>
                </a:solidFill>
                <a:effectLst/>
                <a:uLnTx/>
                <a:uFillTx/>
                <a:latin typeface="Franklin Gothic Medium"/>
                <a:ea typeface="+mn-ea"/>
                <a:cs typeface="+mn-cs"/>
              </a:rPr>
              <a:t>suggested </a:t>
            </a:r>
            <a: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t>by the p</a:t>
            </a:r>
            <a:r>
              <a:rPr kumimoji="0" lang="en-US" sz="1400" b="0" i="0" u="none" strike="noStrike" kern="1200" cap="none" spc="150" normalizeH="0" baseline="0" noProof="0" dirty="0" smtClean="0">
                <a:ln>
                  <a:noFill/>
                </a:ln>
                <a:solidFill>
                  <a:srgbClr val="534949"/>
                </a:solidFill>
                <a:effectLst/>
                <a:uLnTx/>
                <a:uFillTx/>
                <a:latin typeface="Franklin Gothic Medium"/>
                <a:ea typeface="+mn-ea"/>
                <a:cs typeface="+mn-cs"/>
              </a:rPr>
              <a:t>roposed </a:t>
            </a:r>
            <a: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t>Kendal and Windermere </a:t>
            </a:r>
            <a:r>
              <a:rPr kumimoji="0" lang="en-US" sz="1400" b="0" i="0" u="none" strike="noStrike" kern="1200" cap="none" spc="150" normalizeH="0" baseline="0" noProof="0" dirty="0" smtClean="0">
                <a:ln>
                  <a:noFill/>
                </a:ln>
                <a:solidFill>
                  <a:srgbClr val="534949"/>
                </a:solidFill>
                <a:effectLst/>
                <a:uLnTx/>
                <a:uFillTx/>
                <a:latin typeface="Franklin Gothic Medium"/>
                <a:ea typeface="+mn-ea"/>
                <a:cs typeface="+mn-cs"/>
              </a:rPr>
              <a:t>Railway, letter to Prime Minister William Gladstone, published in </a:t>
            </a:r>
            <a:r>
              <a:rPr kumimoji="0" lang="en-US" sz="1400" b="0" i="1" u="none" strike="noStrike" kern="1200" cap="none" spc="150" normalizeH="0" baseline="0" noProof="0" dirty="0" smtClean="0">
                <a:ln>
                  <a:noFill/>
                </a:ln>
                <a:solidFill>
                  <a:srgbClr val="534949"/>
                </a:solidFill>
                <a:effectLst/>
                <a:uLnTx/>
                <a:uFillTx/>
                <a:latin typeface="Franklin Gothic Medium"/>
                <a:ea typeface="+mn-ea"/>
                <a:cs typeface="+mn-cs"/>
              </a:rPr>
              <a:t>Morning Post</a:t>
            </a:r>
            <a:r>
              <a:rPr kumimoji="0" lang="en-US" sz="1400" b="0" i="0" u="none" strike="noStrike" kern="1200" cap="none" spc="150" normalizeH="0" baseline="0" noProof="0" dirty="0">
                <a:ln>
                  <a:noFill/>
                </a:ln>
                <a:solidFill>
                  <a:srgbClr val="534949"/>
                </a:solidFill>
                <a:effectLst/>
                <a:uLnTx/>
                <a:uFillTx/>
                <a:latin typeface="Franklin Gothic Medium"/>
                <a:ea typeface="+mn-ea"/>
                <a:cs typeface="+mn-cs"/>
              </a:rPr>
              <a:t>, </a:t>
            </a:r>
            <a:r>
              <a:rPr kumimoji="0" lang="en-US" sz="1400" b="0" i="0" u="none" strike="noStrike" kern="1200" cap="none" spc="150" normalizeH="0" baseline="0" noProof="0" dirty="0" smtClean="0">
                <a:ln>
                  <a:noFill/>
                </a:ln>
                <a:solidFill>
                  <a:srgbClr val="534949"/>
                </a:solidFill>
                <a:effectLst/>
                <a:uLnTx/>
                <a:uFillTx/>
                <a:latin typeface="Franklin Gothic Medium"/>
                <a:ea typeface="+mn-ea"/>
                <a:cs typeface="+mn-cs"/>
              </a:rPr>
              <a:t>October 16 1844</a:t>
            </a:r>
            <a:endParaRPr kumimoji="0" lang="en-GB" sz="1400" b="0" i="0" u="none" strike="noStrike" kern="1200" cap="none" spc="150" normalizeH="0" baseline="0" noProof="0" dirty="0">
              <a:ln>
                <a:noFill/>
              </a:ln>
              <a:solidFill>
                <a:srgbClr val="534949"/>
              </a:solidFill>
              <a:effectLst/>
              <a:uLnTx/>
              <a:uFillTx/>
              <a:latin typeface="Franklin Gothic Medium"/>
              <a:ea typeface="+mn-ea"/>
              <a:cs typeface="+mn-cs"/>
            </a:endParaRPr>
          </a:p>
        </p:txBody>
      </p:sp>
      <p:pic>
        <p:nvPicPr>
          <p:cNvPr id="12" name="Picture 11"/>
          <p:cNvPicPr>
            <a:picLocks noChangeAspect="1"/>
          </p:cNvPicPr>
          <p:nvPr/>
        </p:nvPicPr>
        <p:blipFill>
          <a:blip r:embed="rId3"/>
          <a:stretch>
            <a:fillRect/>
          </a:stretch>
        </p:blipFill>
        <p:spPr>
          <a:xfrm>
            <a:off x="6933390" y="3530975"/>
            <a:ext cx="5027839" cy="3153052"/>
          </a:xfrm>
          <a:prstGeom prst="rect">
            <a:avLst/>
          </a:prstGeom>
        </p:spPr>
      </p:pic>
      <p:pic>
        <p:nvPicPr>
          <p:cNvPr id="13" name="Picture 12"/>
          <p:cNvPicPr>
            <a:picLocks noChangeAspect="1"/>
          </p:cNvPicPr>
          <p:nvPr/>
        </p:nvPicPr>
        <p:blipFill>
          <a:blip r:embed="rId4"/>
          <a:stretch>
            <a:fillRect/>
          </a:stretch>
        </p:blipFill>
        <p:spPr>
          <a:xfrm>
            <a:off x="5298511" y="1636496"/>
            <a:ext cx="4625418" cy="2858271"/>
          </a:xfrm>
          <a:prstGeom prst="rect">
            <a:avLst/>
          </a:prstGeom>
        </p:spPr>
      </p:pic>
      <p:pic>
        <p:nvPicPr>
          <p:cNvPr id="14" name="Picture 2" descr="Image result for Kendal and Windermere Railway"/>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132744" y="1636496"/>
            <a:ext cx="2867720" cy="1893376"/>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p:cNvSpPr/>
          <p:nvPr/>
        </p:nvSpPr>
        <p:spPr>
          <a:xfrm>
            <a:off x="10309076" y="3529872"/>
            <a:ext cx="1564678" cy="83099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Franklin Gothic Medium"/>
                <a:ea typeface="+mn-ea"/>
                <a:cs typeface="+mn-cs"/>
              </a:rPr>
              <a:t>James </a:t>
            </a:r>
            <a:r>
              <a:rPr kumimoji="0" lang="en-US" sz="1200" b="0" i="0" u="none" strike="noStrike" kern="1200" cap="none" spc="0" normalizeH="0" baseline="0" noProof="0" dirty="0">
                <a:ln>
                  <a:noFill/>
                </a:ln>
                <a:solidFill>
                  <a:prstClr val="black"/>
                </a:solidFill>
                <a:effectLst/>
                <a:uLnTx/>
                <a:uFillTx/>
                <a:latin typeface="Franklin Gothic Medium"/>
                <a:ea typeface="+mn-ea"/>
                <a:cs typeface="+mn-cs"/>
              </a:rPr>
              <a:t>Baker </a:t>
            </a:r>
            <a:r>
              <a:rPr kumimoji="0" lang="en-US" sz="1200" b="0" i="0" u="none" strike="noStrike" kern="1200" cap="none" spc="0" normalizeH="0" baseline="0" noProof="0" dirty="0" err="1" smtClean="0">
                <a:ln>
                  <a:noFill/>
                </a:ln>
                <a:solidFill>
                  <a:prstClr val="black"/>
                </a:solidFill>
                <a:effectLst/>
                <a:uLnTx/>
                <a:uFillTx/>
                <a:latin typeface="Franklin Gothic Medium"/>
                <a:ea typeface="+mn-ea"/>
                <a:cs typeface="+mn-cs"/>
              </a:rPr>
              <a:t>Pyne</a:t>
            </a:r>
            <a:r>
              <a:rPr kumimoji="0" lang="en-US" sz="1200" b="0" i="0" u="none" strike="noStrike" kern="1200" cap="none" spc="0" normalizeH="0" baseline="0" noProof="0" dirty="0">
                <a:ln>
                  <a:noFill/>
                </a:ln>
                <a:solidFill>
                  <a:prstClr val="black"/>
                </a:solidFill>
                <a:effectLst/>
                <a:uLnTx/>
                <a:uFillTx/>
                <a:latin typeface="Franklin Gothic Medium"/>
                <a:ea typeface="+mn-ea"/>
                <a:cs typeface="+mn-cs"/>
              </a:rPr>
              <a:t>, </a:t>
            </a:r>
            <a:r>
              <a:rPr kumimoji="0" lang="en-US" sz="1200" b="0" i="1" u="none" strike="noStrike" kern="1200" cap="none" spc="0" normalizeH="0" baseline="0" noProof="0" dirty="0">
                <a:ln>
                  <a:noFill/>
                </a:ln>
                <a:solidFill>
                  <a:prstClr val="black"/>
                </a:solidFill>
                <a:effectLst/>
                <a:uLnTx/>
                <a:uFillTx/>
                <a:latin typeface="Franklin Gothic Medium"/>
                <a:ea typeface="+mn-ea"/>
                <a:cs typeface="+mn-cs"/>
              </a:rPr>
              <a:t>Lake Windermere from </a:t>
            </a:r>
            <a:r>
              <a:rPr kumimoji="0" lang="en-US" sz="1200" b="0" i="1" u="none" strike="noStrike" kern="1200" cap="none" spc="0" normalizeH="0" baseline="0" noProof="0" dirty="0" err="1">
                <a:ln>
                  <a:noFill/>
                </a:ln>
                <a:solidFill>
                  <a:prstClr val="black"/>
                </a:solidFill>
                <a:effectLst/>
                <a:uLnTx/>
                <a:uFillTx/>
                <a:latin typeface="Franklin Gothic Medium"/>
                <a:ea typeface="+mn-ea"/>
                <a:cs typeface="+mn-cs"/>
              </a:rPr>
              <a:t>Orrest</a:t>
            </a:r>
            <a:r>
              <a:rPr kumimoji="0" lang="en-US" sz="1200" b="0" i="1" u="none" strike="noStrike" kern="1200" cap="none" spc="0" normalizeH="0" baseline="0" noProof="0" dirty="0">
                <a:ln>
                  <a:noFill/>
                </a:ln>
                <a:solidFill>
                  <a:prstClr val="black"/>
                </a:solidFill>
                <a:effectLst/>
                <a:uLnTx/>
                <a:uFillTx/>
                <a:latin typeface="Franklin Gothic Medium"/>
                <a:ea typeface="+mn-ea"/>
                <a:cs typeface="+mn-cs"/>
              </a:rPr>
              <a:t> </a:t>
            </a:r>
            <a:r>
              <a:rPr kumimoji="0" lang="en-US" sz="1200" b="0" i="1" u="none" strike="noStrike" kern="1200" cap="none" spc="0" normalizeH="0" baseline="0" noProof="0" dirty="0" smtClean="0">
                <a:ln>
                  <a:noFill/>
                </a:ln>
                <a:solidFill>
                  <a:prstClr val="black"/>
                </a:solidFill>
                <a:effectLst/>
                <a:uLnTx/>
                <a:uFillTx/>
                <a:latin typeface="Franklin Gothic Medium"/>
                <a:ea typeface="+mn-ea"/>
                <a:cs typeface="+mn-cs"/>
              </a:rPr>
              <a:t>Head</a:t>
            </a:r>
            <a:r>
              <a:rPr kumimoji="0" lang="en-US" sz="1200" b="0" i="0" u="none" strike="noStrike" kern="1200" cap="none" spc="0" normalizeH="0" baseline="0" noProof="0" dirty="0" smtClean="0">
                <a:ln>
                  <a:noFill/>
                </a:ln>
                <a:solidFill>
                  <a:prstClr val="black"/>
                </a:solidFill>
                <a:effectLst/>
                <a:uLnTx/>
                <a:uFillTx/>
                <a:latin typeface="Franklin Gothic Medium"/>
                <a:ea typeface="+mn-ea"/>
                <a:cs typeface="+mn-cs"/>
              </a:rPr>
              <a:t> (1849)</a:t>
            </a:r>
            <a:endParaRPr kumimoji="0" lang="en-US" sz="1200" b="0" i="0" u="none" strike="noStrike" kern="1200" cap="none" spc="0" normalizeH="0" baseline="0" noProof="0" dirty="0">
              <a:ln>
                <a:noFill/>
              </a:ln>
              <a:solidFill>
                <a:prstClr val="black"/>
              </a:solidFill>
              <a:effectLst/>
              <a:uLnTx/>
              <a:uFillTx/>
              <a:latin typeface="Franklin Gothic Medium"/>
              <a:ea typeface="+mn-ea"/>
              <a:cs typeface="+mn-cs"/>
            </a:endParaRPr>
          </a:p>
        </p:txBody>
      </p:sp>
      <p:pic>
        <p:nvPicPr>
          <p:cNvPr id="16" name="Picture 15"/>
          <p:cNvPicPr>
            <a:picLocks noChangeAspect="1"/>
          </p:cNvPicPr>
          <p:nvPr/>
        </p:nvPicPr>
        <p:blipFill>
          <a:blip r:embed="rId6"/>
          <a:stretch>
            <a:fillRect/>
          </a:stretch>
        </p:blipFill>
        <p:spPr>
          <a:xfrm>
            <a:off x="5298511" y="4494767"/>
            <a:ext cx="1634879" cy="1932129"/>
          </a:xfrm>
          <a:prstGeom prst="rect">
            <a:avLst/>
          </a:prstGeom>
        </p:spPr>
      </p:pic>
      <p:sp>
        <p:nvSpPr>
          <p:cNvPr id="17" name="Rectangle 16"/>
          <p:cNvSpPr/>
          <p:nvPr/>
        </p:nvSpPr>
        <p:spPr>
          <a:xfrm>
            <a:off x="2988970" y="6028977"/>
            <a:ext cx="2443210" cy="643993"/>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black"/>
                </a:solidFill>
                <a:effectLst/>
                <a:uLnTx/>
                <a:uFillTx/>
                <a:latin typeface="Franklin Gothic Medium"/>
                <a:ea typeface="+mn-ea"/>
                <a:cs typeface="+mn-cs"/>
              </a:rPr>
              <a:t>William Wordsworth (1770–1850)</a:t>
            </a:r>
            <a:endParaRPr kumimoji="0" lang="en-US" sz="1800" b="0" i="0" u="none" strike="noStrike" kern="1200" cap="none" spc="0" normalizeH="0" baseline="0" noProof="0" dirty="0">
              <a:ln>
                <a:noFill/>
              </a:ln>
              <a:solidFill>
                <a:prstClr val="black"/>
              </a:solidFill>
              <a:effectLst/>
              <a:uLnTx/>
              <a:uFillTx/>
              <a:latin typeface="Franklin Gothic Medium"/>
              <a:ea typeface="+mn-ea"/>
              <a:cs typeface="+mn-cs"/>
            </a:endParaRPr>
          </a:p>
        </p:txBody>
      </p:sp>
    </p:spTree>
    <p:extLst>
      <p:ext uri="{BB962C8B-B14F-4D97-AF65-F5344CB8AC3E}">
        <p14:creationId xmlns:p14="http://schemas.microsoft.com/office/powerpoint/2010/main" val="103219580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58488" y="1"/>
            <a:ext cx="10935729" cy="6858000"/>
          </a:xfrm>
          <a:prstGeom prst="rect">
            <a:avLst/>
          </a:prstGeom>
        </p:spPr>
      </p:pic>
      <p:sp>
        <p:nvSpPr>
          <p:cNvPr id="3" name="Rectangle 2"/>
          <p:cNvSpPr/>
          <p:nvPr/>
        </p:nvSpPr>
        <p:spPr>
          <a:xfrm>
            <a:off x="9248384" y="225466"/>
            <a:ext cx="2576186" cy="1754326"/>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black"/>
                </a:solidFill>
                <a:effectLst/>
                <a:uLnTx/>
                <a:uFillTx/>
                <a:latin typeface="Franklin Gothic Medium"/>
                <a:ea typeface="+mn-ea"/>
                <a:cs typeface="+mn-cs"/>
              </a:rPr>
              <a:t>James </a:t>
            </a:r>
            <a:r>
              <a:rPr kumimoji="0" lang="en-US" sz="1800" b="0" i="0" u="none" strike="noStrike" kern="1200" cap="none" spc="0" normalizeH="0" baseline="0" noProof="0" dirty="0">
                <a:ln>
                  <a:noFill/>
                </a:ln>
                <a:solidFill>
                  <a:prstClr val="black"/>
                </a:solidFill>
                <a:effectLst/>
                <a:uLnTx/>
                <a:uFillTx/>
                <a:latin typeface="Franklin Gothic Medium"/>
                <a:ea typeface="+mn-ea"/>
                <a:cs typeface="+mn-cs"/>
              </a:rPr>
              <a:t>Baker </a:t>
            </a:r>
            <a:r>
              <a:rPr kumimoji="0" lang="en-US" sz="1800" b="0" i="0" u="none" strike="noStrike" kern="1200" cap="none" spc="0" normalizeH="0" baseline="0" noProof="0" dirty="0" err="1" smtClean="0">
                <a:ln>
                  <a:noFill/>
                </a:ln>
                <a:solidFill>
                  <a:prstClr val="black"/>
                </a:solidFill>
                <a:effectLst/>
                <a:uLnTx/>
                <a:uFillTx/>
                <a:latin typeface="Franklin Gothic Medium"/>
                <a:ea typeface="+mn-ea"/>
                <a:cs typeface="+mn-cs"/>
              </a:rPr>
              <a:t>Pyne</a:t>
            </a:r>
            <a:r>
              <a:rPr kumimoji="0" lang="en-US" sz="1800" b="0" i="0" u="none" strike="noStrike" kern="1200" cap="none" spc="0" normalizeH="0" baseline="0" noProof="0" dirty="0">
                <a:ln>
                  <a:noFill/>
                </a:ln>
                <a:solidFill>
                  <a:prstClr val="black"/>
                </a:solidFill>
                <a:effectLst/>
                <a:uLnTx/>
                <a:uFillTx/>
                <a:latin typeface="Franklin Gothic Medium"/>
                <a:ea typeface="+mn-ea"/>
                <a:cs typeface="+mn-cs"/>
              </a:rPr>
              <a:t>, </a:t>
            </a:r>
            <a:r>
              <a:rPr kumimoji="0" lang="en-US" sz="1800" b="0" i="1" u="none" strike="noStrike" kern="1200" cap="none" spc="0" normalizeH="0" baseline="0" noProof="0" dirty="0">
                <a:ln>
                  <a:noFill/>
                </a:ln>
                <a:solidFill>
                  <a:prstClr val="black"/>
                </a:solidFill>
                <a:effectLst/>
                <a:uLnTx/>
                <a:uFillTx/>
                <a:latin typeface="Franklin Gothic Medium"/>
                <a:ea typeface="+mn-ea"/>
                <a:cs typeface="+mn-cs"/>
              </a:rPr>
              <a:t>Lake Windermere from </a:t>
            </a:r>
            <a:r>
              <a:rPr kumimoji="0" lang="en-US" sz="1800" b="0" i="1" u="none" strike="noStrike" kern="1200" cap="none" spc="0" normalizeH="0" baseline="0" noProof="0" dirty="0" err="1">
                <a:ln>
                  <a:noFill/>
                </a:ln>
                <a:solidFill>
                  <a:prstClr val="black"/>
                </a:solidFill>
                <a:effectLst/>
                <a:uLnTx/>
                <a:uFillTx/>
                <a:latin typeface="Franklin Gothic Medium"/>
                <a:ea typeface="+mn-ea"/>
                <a:cs typeface="+mn-cs"/>
              </a:rPr>
              <a:t>Orrest</a:t>
            </a:r>
            <a:r>
              <a:rPr kumimoji="0" lang="en-US" sz="1800" b="0" i="1" u="none" strike="noStrike" kern="1200" cap="none" spc="0" normalizeH="0" baseline="0" noProof="0" dirty="0">
                <a:ln>
                  <a:noFill/>
                </a:ln>
                <a:solidFill>
                  <a:prstClr val="black"/>
                </a:solidFill>
                <a:effectLst/>
                <a:uLnTx/>
                <a:uFillTx/>
                <a:latin typeface="Franklin Gothic Medium"/>
                <a:ea typeface="+mn-ea"/>
                <a:cs typeface="+mn-cs"/>
              </a:rPr>
              <a:t> </a:t>
            </a:r>
            <a:r>
              <a:rPr kumimoji="0" lang="en-US" sz="1800" b="0" i="1" u="none" strike="noStrike" kern="1200" cap="none" spc="0" normalizeH="0" baseline="0" noProof="0" dirty="0" smtClean="0">
                <a:ln>
                  <a:noFill/>
                </a:ln>
                <a:solidFill>
                  <a:prstClr val="black"/>
                </a:solidFill>
                <a:effectLst/>
                <a:uLnTx/>
                <a:uFillTx/>
                <a:latin typeface="Franklin Gothic Medium"/>
                <a:ea typeface="+mn-ea"/>
                <a:cs typeface="+mn-cs"/>
              </a:rPr>
              <a:t>Head</a:t>
            </a:r>
            <a:r>
              <a:rPr kumimoji="0" lang="en-US" sz="1800" b="0" i="0" u="none" strike="noStrike" kern="1200" cap="none" spc="0" normalizeH="0" baseline="0" noProof="0" dirty="0" smtClean="0">
                <a:ln>
                  <a:noFill/>
                </a:ln>
                <a:solidFill>
                  <a:prstClr val="black"/>
                </a:solidFill>
                <a:effectLst/>
                <a:uLnTx/>
                <a:uFillTx/>
                <a:latin typeface="Franklin Gothic Medium"/>
                <a:ea typeface="+mn-ea"/>
                <a:cs typeface="+mn-cs"/>
              </a:rPr>
              <a:t> (1849) Dove </a:t>
            </a:r>
            <a:r>
              <a:rPr kumimoji="0" lang="en-US" sz="1800" b="0" i="0" u="none" strike="noStrike" kern="1200" cap="none" spc="0" normalizeH="0" baseline="0" noProof="0" dirty="0">
                <a:ln>
                  <a:noFill/>
                </a:ln>
                <a:solidFill>
                  <a:prstClr val="black"/>
                </a:solidFill>
                <a:effectLst/>
                <a:uLnTx/>
                <a:uFillTx/>
                <a:latin typeface="Franklin Gothic Medium"/>
                <a:ea typeface="+mn-ea"/>
                <a:cs typeface="+mn-cs"/>
              </a:rPr>
              <a:t>Cottage and The Wordsworth Museum </a:t>
            </a:r>
            <a:r>
              <a:rPr kumimoji="0" lang="en-US" sz="1800" b="0" i="0" u="none" strike="noStrike" kern="1200" cap="none" spc="0" normalizeH="0" baseline="0" noProof="0" dirty="0" smtClean="0">
                <a:ln>
                  <a:noFill/>
                </a:ln>
                <a:solidFill>
                  <a:prstClr val="black"/>
                </a:solidFill>
                <a:effectLst/>
                <a:uLnTx/>
                <a:uFillTx/>
                <a:latin typeface="Franklin Gothic Medium"/>
                <a:ea typeface="+mn-ea"/>
                <a:cs typeface="+mn-cs"/>
              </a:rPr>
              <a:t>collection</a:t>
            </a:r>
            <a:endParaRPr kumimoji="0" lang="en-US" sz="1800" b="0" i="0" u="none" strike="noStrike" kern="1200" cap="none" spc="0" normalizeH="0" baseline="0" noProof="0" dirty="0">
              <a:ln>
                <a:noFill/>
              </a:ln>
              <a:solidFill>
                <a:prstClr val="black"/>
              </a:solidFill>
              <a:effectLst/>
              <a:uLnTx/>
              <a:uFillTx/>
              <a:latin typeface="Franklin Gothic Medium"/>
              <a:ea typeface="+mn-ea"/>
              <a:cs typeface="+mn-cs"/>
            </a:endParaRPr>
          </a:p>
        </p:txBody>
      </p:sp>
    </p:spTree>
    <p:extLst>
      <p:ext uri="{BB962C8B-B14F-4D97-AF65-F5344CB8AC3E}">
        <p14:creationId xmlns:p14="http://schemas.microsoft.com/office/powerpoint/2010/main" val="153386416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57700" y="1598797"/>
            <a:ext cx="7458991" cy="5034819"/>
          </a:xfrm>
          <a:prstGeom prst="rect">
            <a:avLst/>
          </a:prstGeom>
        </p:spPr>
      </p:pic>
      <p:sp>
        <p:nvSpPr>
          <p:cNvPr id="9" name="Rectangle 8"/>
          <p:cNvSpPr/>
          <p:nvPr/>
        </p:nvSpPr>
        <p:spPr>
          <a:xfrm>
            <a:off x="0" y="355847"/>
            <a:ext cx="5595287" cy="8046297"/>
          </a:xfrm>
          <a:prstGeom prst="rect">
            <a:avLst/>
          </a:prstGeom>
        </p:spPr>
        <p:txBody>
          <a:bodyPr wrap="square" lIns="540000" tIns="540000" rIns="540000" bIns="540000">
            <a:spAutoFit/>
          </a:bodyPr>
          <a:lstStyle/>
          <a:p>
            <a:pPr>
              <a:defRPr/>
            </a:pPr>
            <a:endParaRPr lang="en-US" dirty="0">
              <a:solidFill>
                <a:prstClr val="white"/>
              </a:solidFill>
              <a:effectLst>
                <a:outerShdw blurRad="38100" dist="38100" dir="2700000" algn="tl">
                  <a:srgbClr val="000000">
                    <a:alpha val="43137"/>
                  </a:srgbClr>
                </a:outerShdw>
              </a:effectLst>
            </a:endParaRPr>
          </a:p>
          <a:p>
            <a:pPr>
              <a:defRPr/>
            </a:pPr>
            <a:endParaRPr lang="en-US" dirty="0">
              <a:solidFill>
                <a:prstClr val="white"/>
              </a:solidFill>
              <a:effectLst>
                <a:outerShdw blurRad="38100" dist="38100" dir="2700000" algn="tl">
                  <a:srgbClr val="000000">
                    <a:alpha val="43137"/>
                  </a:srgbClr>
                </a:outerShdw>
              </a:effectLst>
            </a:endParaRPr>
          </a:p>
          <a:p>
            <a:pPr>
              <a:defRPr/>
            </a:pPr>
            <a:endParaRPr lang="en-US" dirty="0">
              <a:solidFill>
                <a:prstClr val="white"/>
              </a:solidFill>
              <a:effectLst>
                <a:outerShdw blurRad="38100" dist="38100" dir="2700000" algn="tl">
                  <a:srgbClr val="000000">
                    <a:alpha val="43137"/>
                  </a:srgbClr>
                </a:outerShdw>
              </a:effectLst>
            </a:endParaRPr>
          </a:p>
          <a:p>
            <a:pPr>
              <a:defRPr/>
            </a:pPr>
            <a:r>
              <a:rPr lang="en-US" dirty="0" smtClean="0"/>
              <a:t>I </a:t>
            </a:r>
            <a:r>
              <a:rPr lang="en-US" dirty="0"/>
              <a:t>wandered lonely as a cloud</a:t>
            </a:r>
          </a:p>
          <a:p>
            <a:pPr>
              <a:defRPr/>
            </a:pPr>
            <a:r>
              <a:rPr lang="en-US" dirty="0"/>
              <a:t>That floats on high o'er vales and hills,</a:t>
            </a:r>
          </a:p>
          <a:p>
            <a:pPr>
              <a:defRPr/>
            </a:pPr>
            <a:r>
              <a:rPr lang="en-US" dirty="0"/>
              <a:t>When all at once I saw a crowd,</a:t>
            </a:r>
          </a:p>
          <a:p>
            <a:pPr>
              <a:defRPr/>
            </a:pPr>
            <a:r>
              <a:rPr lang="en-US" dirty="0"/>
              <a:t>A host, of golden daffodils;</a:t>
            </a:r>
          </a:p>
          <a:p>
            <a:pPr>
              <a:defRPr/>
            </a:pPr>
            <a:r>
              <a:rPr lang="en-US" dirty="0"/>
              <a:t>Beside the lake, beneath the trees,</a:t>
            </a:r>
          </a:p>
          <a:p>
            <a:pPr>
              <a:defRPr/>
            </a:pPr>
            <a:r>
              <a:rPr lang="en-US" dirty="0"/>
              <a:t>Fluttering and dancing in the breeze.</a:t>
            </a:r>
          </a:p>
          <a:p>
            <a:pPr>
              <a:defRPr/>
            </a:pPr>
            <a:endParaRPr lang="en-US" dirty="0"/>
          </a:p>
          <a:p>
            <a:pPr>
              <a:defRPr/>
            </a:pPr>
            <a:r>
              <a:rPr lang="en-GB" dirty="0"/>
              <a:t>…  </a:t>
            </a:r>
            <a:r>
              <a:rPr lang="en-US" dirty="0"/>
              <a:t>For oft, when on my couch I lie</a:t>
            </a:r>
          </a:p>
          <a:p>
            <a:pPr>
              <a:defRPr/>
            </a:pPr>
            <a:r>
              <a:rPr lang="en-US" dirty="0"/>
              <a:t>In vacant or in pensive mood,</a:t>
            </a:r>
          </a:p>
          <a:p>
            <a:pPr>
              <a:defRPr/>
            </a:pPr>
            <a:r>
              <a:rPr lang="en-US" dirty="0"/>
              <a:t>They flash upon that inward eye</a:t>
            </a:r>
          </a:p>
          <a:p>
            <a:pPr>
              <a:defRPr/>
            </a:pPr>
            <a:r>
              <a:rPr lang="en-US" dirty="0"/>
              <a:t>Which is the bliss of solitude;</a:t>
            </a:r>
          </a:p>
          <a:p>
            <a:pPr>
              <a:defRPr/>
            </a:pPr>
            <a:r>
              <a:rPr lang="en-US" dirty="0"/>
              <a:t>And then my heart with pleasure fills,</a:t>
            </a:r>
          </a:p>
          <a:p>
            <a:pPr>
              <a:defRPr/>
            </a:pPr>
            <a:r>
              <a:rPr lang="en-US" dirty="0"/>
              <a:t>And dances with the </a:t>
            </a:r>
            <a:r>
              <a:rPr lang="en-US" dirty="0" smtClean="0"/>
              <a:t>daffodils</a:t>
            </a:r>
          </a:p>
          <a:p>
            <a:pPr>
              <a:defRPr/>
            </a:pPr>
            <a:endParaRPr lang="en-US" dirty="0"/>
          </a:p>
          <a:p>
            <a:pPr>
              <a:defRPr/>
            </a:pPr>
            <a:endParaRPr lang="en-US" dirty="0"/>
          </a:p>
          <a:p>
            <a:pPr marL="285750" indent="-285750">
              <a:buFontTx/>
              <a:buChar char="-"/>
              <a:defRPr/>
            </a:pPr>
            <a:r>
              <a:rPr lang="en-GB" dirty="0">
                <a:solidFill>
                  <a:srgbClr val="0070C0"/>
                </a:solidFill>
              </a:rPr>
              <a:t>William Wordsworth, ‘</a:t>
            </a:r>
            <a:r>
              <a:rPr lang="en-US" dirty="0">
                <a:solidFill>
                  <a:srgbClr val="0070C0"/>
                </a:solidFill>
              </a:rPr>
              <a:t>I Wandered Lonely as a Cloud’ </a:t>
            </a:r>
            <a:r>
              <a:rPr lang="en-US" i="1" dirty="0">
                <a:solidFill>
                  <a:srgbClr val="0070C0"/>
                </a:solidFill>
              </a:rPr>
              <a:t>Poems, in Two Volumes </a:t>
            </a:r>
            <a:r>
              <a:rPr lang="en-US" dirty="0">
                <a:solidFill>
                  <a:srgbClr val="0070C0"/>
                </a:solidFill>
              </a:rPr>
              <a:t>(1807)</a:t>
            </a:r>
          </a:p>
          <a:p>
            <a:pPr>
              <a:defRPr/>
            </a:pPr>
            <a:r>
              <a:rPr lang="en-US" dirty="0">
                <a:solidFill>
                  <a:srgbClr val="0070C0"/>
                </a:solidFill>
              </a:rPr>
              <a:t> </a:t>
            </a:r>
          </a:p>
          <a:p>
            <a:pPr>
              <a:defRPr/>
            </a:pPr>
            <a:endParaRPr lang="en-GB" sz="800" dirty="0">
              <a:solidFill>
                <a:srgbClr val="0070C0"/>
              </a:solidFill>
            </a:endParaRPr>
          </a:p>
          <a:p>
            <a:pPr>
              <a:defRPr/>
            </a:pPr>
            <a:endParaRPr lang="en-GB" sz="1400" dirty="0">
              <a:solidFill>
                <a:srgbClr val="0070C0"/>
              </a:solidFill>
            </a:endParaRPr>
          </a:p>
          <a:p>
            <a:pPr>
              <a:defRPr/>
            </a:pPr>
            <a:endParaRPr lang="en-GB" sz="2000" dirty="0">
              <a:solidFill>
                <a:srgbClr val="0070C0"/>
              </a:solidFill>
            </a:endParaRPr>
          </a:p>
          <a:p>
            <a:pPr>
              <a:defRPr/>
            </a:pPr>
            <a:endParaRPr lang="en-GB" sz="2400" dirty="0">
              <a:solidFill>
                <a:prstClr val="white"/>
              </a:solidFill>
              <a:effectLst>
                <a:outerShdw blurRad="38100" dist="38100" dir="2700000" algn="tl">
                  <a:srgbClr val="000000">
                    <a:alpha val="43137"/>
                  </a:srgbClr>
                </a:outerShdw>
              </a:effectLst>
            </a:endParaRPr>
          </a:p>
          <a:p>
            <a:pPr>
              <a:defRPr/>
            </a:pPr>
            <a:endParaRPr lang="en-GB" sz="800" dirty="0">
              <a:solidFill>
                <a:srgbClr val="FF0000"/>
              </a:solidFill>
              <a:effectLst>
                <a:outerShdw blurRad="38100" dist="38100" dir="2700000" algn="tl">
                  <a:srgbClr val="000000">
                    <a:alpha val="43137"/>
                  </a:srgbClr>
                </a:outerShdw>
              </a:effectLst>
            </a:endParaRPr>
          </a:p>
        </p:txBody>
      </p:sp>
      <p:pic>
        <p:nvPicPr>
          <p:cNvPr id="10" name="Picture 9"/>
          <p:cNvPicPr>
            <a:picLocks noChangeAspect="1"/>
          </p:cNvPicPr>
          <p:nvPr/>
        </p:nvPicPr>
        <p:blipFill>
          <a:blip r:embed="rId3"/>
          <a:stretch>
            <a:fillRect/>
          </a:stretch>
        </p:blipFill>
        <p:spPr>
          <a:xfrm>
            <a:off x="9663113" y="167290"/>
            <a:ext cx="2253578" cy="2657702"/>
          </a:xfrm>
          <a:prstGeom prst="rect">
            <a:avLst/>
          </a:prstGeom>
        </p:spPr>
      </p:pic>
      <p:sp>
        <p:nvSpPr>
          <p:cNvPr id="13" name="Rectangle 12"/>
          <p:cNvSpPr/>
          <p:nvPr/>
        </p:nvSpPr>
        <p:spPr>
          <a:xfrm>
            <a:off x="8197632" y="1538763"/>
            <a:ext cx="1465481" cy="1200329"/>
          </a:xfrm>
          <a:prstGeom prst="rect">
            <a:avLst/>
          </a:prstGeom>
        </p:spPr>
        <p:txBody>
          <a:bodyPr wrap="square">
            <a:spAutoFit/>
          </a:bodyPr>
          <a:lstStyle/>
          <a:p>
            <a:r>
              <a:rPr lang="en-US" dirty="0"/>
              <a:t>William Wordsworth </a:t>
            </a:r>
          </a:p>
          <a:p>
            <a:r>
              <a:rPr lang="en-US" dirty="0"/>
              <a:t>(1770–1850)</a:t>
            </a:r>
          </a:p>
        </p:txBody>
      </p:sp>
      <p:sp>
        <p:nvSpPr>
          <p:cNvPr id="2" name="Title 1"/>
          <p:cNvSpPr>
            <a:spLocks noGrp="1"/>
          </p:cNvSpPr>
          <p:nvPr>
            <p:ph type="title"/>
          </p:nvPr>
        </p:nvSpPr>
        <p:spPr/>
        <p:txBody>
          <a:bodyPr/>
          <a:lstStyle/>
          <a:p>
            <a:r>
              <a:rPr lang="en-GB" dirty="0" smtClean="0"/>
              <a:t>ROMANTICISM </a:t>
            </a:r>
            <a:endParaRPr lang="en-GB" dirty="0"/>
          </a:p>
        </p:txBody>
      </p:sp>
      <p:sp>
        <p:nvSpPr>
          <p:cNvPr id="11" name="Rectangle 10"/>
          <p:cNvSpPr/>
          <p:nvPr/>
        </p:nvSpPr>
        <p:spPr>
          <a:xfrm>
            <a:off x="9280671" y="4885926"/>
            <a:ext cx="2636020" cy="1477328"/>
          </a:xfrm>
          <a:prstGeom prst="rect">
            <a:avLst/>
          </a:prstGeom>
        </p:spPr>
        <p:txBody>
          <a:bodyPr wrap="square">
            <a:spAutoFit/>
          </a:bodyPr>
          <a:lstStyle/>
          <a:p>
            <a:pPr algn="r"/>
            <a:endParaRPr lang="en-US" i="1" dirty="0"/>
          </a:p>
          <a:p>
            <a:pPr algn="r"/>
            <a:endParaRPr lang="en-US" i="1" dirty="0">
              <a:solidFill>
                <a:schemeClr val="bg1"/>
              </a:solidFill>
            </a:endParaRPr>
          </a:p>
          <a:p>
            <a:pPr algn="r"/>
            <a:endParaRPr lang="en-US" i="1" dirty="0">
              <a:solidFill>
                <a:schemeClr val="bg1"/>
              </a:solidFill>
            </a:endParaRPr>
          </a:p>
          <a:p>
            <a:pPr algn="r"/>
            <a:r>
              <a:rPr lang="en-US" dirty="0" smtClean="0">
                <a:solidFill>
                  <a:schemeClr val="bg1"/>
                </a:solidFill>
              </a:rPr>
              <a:t>Alfred </a:t>
            </a:r>
            <a:r>
              <a:rPr lang="en-US" dirty="0">
                <a:solidFill>
                  <a:schemeClr val="bg1"/>
                </a:solidFill>
              </a:rPr>
              <a:t>William </a:t>
            </a:r>
            <a:r>
              <a:rPr lang="en-US" dirty="0" smtClean="0">
                <a:solidFill>
                  <a:schemeClr val="bg1"/>
                </a:solidFill>
              </a:rPr>
              <a:t>Hunt, </a:t>
            </a:r>
            <a:endParaRPr lang="en-US" i="1" dirty="0" smtClean="0">
              <a:solidFill>
                <a:schemeClr val="bg1"/>
              </a:solidFill>
            </a:endParaRPr>
          </a:p>
          <a:p>
            <a:pPr algn="r"/>
            <a:r>
              <a:rPr lang="en-US" i="1" dirty="0" smtClean="0">
                <a:solidFill>
                  <a:schemeClr val="bg1"/>
                </a:solidFill>
              </a:rPr>
              <a:t>Grasmere </a:t>
            </a:r>
            <a:r>
              <a:rPr lang="en-US" dirty="0" smtClean="0">
                <a:solidFill>
                  <a:schemeClr val="bg1"/>
                </a:solidFill>
              </a:rPr>
              <a:t>(</a:t>
            </a:r>
            <a:r>
              <a:rPr lang="en-US" dirty="0">
                <a:solidFill>
                  <a:schemeClr val="bg1"/>
                </a:solidFill>
              </a:rPr>
              <a:t>1830–1896) </a:t>
            </a:r>
          </a:p>
        </p:txBody>
      </p:sp>
    </p:spTree>
    <p:extLst>
      <p:ext uri="{BB962C8B-B14F-4D97-AF65-F5344CB8AC3E}">
        <p14:creationId xmlns:p14="http://schemas.microsoft.com/office/powerpoint/2010/main" val="186203928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91411" y="902125"/>
            <a:ext cx="9155113" cy="4199090"/>
          </a:xfrm>
          <a:prstGeom prst="rect">
            <a:avLst/>
          </a:prstGeom>
        </p:spPr>
        <p:txBody>
          <a:bodyPr lIns="540000" tIns="540000" rIns="540000" bIns="540000">
            <a:spAutoFit/>
          </a:bodyPr>
          <a:lstStyle/>
          <a:p>
            <a:pPr>
              <a:defRPr/>
            </a:pPr>
            <a:endParaRPr lang="en-US" sz="800" dirty="0">
              <a:solidFill>
                <a:prstClr val="white"/>
              </a:solidFill>
              <a:effectLst>
                <a:outerShdw blurRad="38100" dist="38100" dir="2700000" algn="tl">
                  <a:srgbClr val="000000">
                    <a:alpha val="43137"/>
                  </a:srgbClr>
                </a:outerShdw>
              </a:effectLst>
            </a:endParaRPr>
          </a:p>
          <a:p>
            <a:pPr>
              <a:defRPr/>
            </a:pPr>
            <a:endParaRPr lang="en-US" sz="800" dirty="0">
              <a:effectLst>
                <a:outerShdw blurRad="38100" dist="38100" dir="2700000" algn="tl">
                  <a:srgbClr val="000000">
                    <a:alpha val="43137"/>
                  </a:srgbClr>
                </a:outerShdw>
              </a:effectLst>
            </a:endParaRPr>
          </a:p>
          <a:p>
            <a:pPr>
              <a:defRPr/>
            </a:pPr>
            <a:r>
              <a:rPr lang="en-US" sz="2400" dirty="0" smtClean="0">
                <a:effectLst>
                  <a:outerShdw blurRad="38100" dist="38100" dir="2700000" algn="tl">
                    <a:srgbClr val="000000">
                      <a:alpha val="43137"/>
                    </a:srgbClr>
                  </a:outerShdw>
                </a:effectLst>
              </a:rPr>
              <a:t>To see a World in a Grain of Sand</a:t>
            </a:r>
          </a:p>
          <a:p>
            <a:pPr>
              <a:defRPr/>
            </a:pPr>
            <a:r>
              <a:rPr lang="en-US" sz="2400" dirty="0" smtClean="0">
                <a:effectLst>
                  <a:outerShdw blurRad="38100" dist="38100" dir="2700000" algn="tl">
                    <a:srgbClr val="000000">
                      <a:alpha val="43137"/>
                    </a:srgbClr>
                  </a:outerShdw>
                </a:effectLst>
              </a:rPr>
              <a:t>And a Heaven in a Wild Flower,</a:t>
            </a:r>
          </a:p>
          <a:p>
            <a:pPr>
              <a:defRPr/>
            </a:pPr>
            <a:r>
              <a:rPr lang="en-US" sz="2400" dirty="0" smtClean="0">
                <a:effectLst>
                  <a:outerShdw blurRad="38100" dist="38100" dir="2700000" algn="tl">
                    <a:srgbClr val="000000">
                      <a:alpha val="43137"/>
                    </a:srgbClr>
                  </a:outerShdw>
                </a:effectLst>
              </a:rPr>
              <a:t>Hold Infinity in the palm of your hand </a:t>
            </a:r>
          </a:p>
          <a:p>
            <a:pPr>
              <a:defRPr/>
            </a:pPr>
            <a:r>
              <a:rPr lang="en-US" sz="2400" dirty="0" smtClean="0">
                <a:effectLst>
                  <a:outerShdw blurRad="38100" dist="38100" dir="2700000" algn="tl">
                    <a:srgbClr val="000000">
                      <a:alpha val="43137"/>
                    </a:srgbClr>
                  </a:outerShdw>
                </a:effectLst>
              </a:rPr>
              <a:t>And Eternity in an hour.</a:t>
            </a:r>
          </a:p>
          <a:p>
            <a:pPr marL="342900" indent="-342900">
              <a:buFontTx/>
              <a:buChar char="-"/>
              <a:defRPr/>
            </a:pPr>
            <a:r>
              <a:rPr lang="en-GB" dirty="0" smtClean="0"/>
              <a:t>William Blake, excerpt from </a:t>
            </a:r>
            <a:r>
              <a:rPr lang="en-GB" i="1" dirty="0" smtClean="0"/>
              <a:t>Auguries of Innocence </a:t>
            </a:r>
            <a:r>
              <a:rPr lang="en-GB" dirty="0" smtClean="0"/>
              <a:t>(1803)</a:t>
            </a:r>
            <a:endParaRPr lang="en-GB" sz="1400" dirty="0" smtClean="0"/>
          </a:p>
          <a:p>
            <a:pPr>
              <a:defRPr/>
            </a:pPr>
            <a:r>
              <a:rPr lang="en-GB" sz="2000" dirty="0" smtClean="0">
                <a:solidFill>
                  <a:srgbClr val="0070C0"/>
                </a:solidFill>
              </a:rPr>
              <a:t>Plates from first edition of Blake’s </a:t>
            </a:r>
            <a:r>
              <a:rPr lang="en-GB" sz="2000" i="1" dirty="0" smtClean="0">
                <a:solidFill>
                  <a:srgbClr val="0070C0"/>
                </a:solidFill>
              </a:rPr>
              <a:t>Songs of Innocence </a:t>
            </a:r>
            <a:r>
              <a:rPr lang="en-GB" sz="2000" dirty="0" smtClean="0">
                <a:solidFill>
                  <a:srgbClr val="0070C0"/>
                </a:solidFill>
              </a:rPr>
              <a:t>(1789)</a:t>
            </a:r>
          </a:p>
          <a:p>
            <a:pPr>
              <a:defRPr/>
            </a:pPr>
            <a:endParaRPr lang="en-GB" sz="2000" dirty="0" smtClean="0">
              <a:solidFill>
                <a:srgbClr val="FFFF00"/>
              </a:solidFill>
            </a:endParaRPr>
          </a:p>
          <a:p>
            <a:pPr>
              <a:defRPr/>
            </a:pPr>
            <a:endParaRPr lang="en-GB" sz="2400" dirty="0" smtClean="0">
              <a:solidFill>
                <a:prstClr val="white"/>
              </a:solidFill>
              <a:effectLst>
                <a:outerShdw blurRad="38100" dist="38100" dir="2700000" algn="tl">
                  <a:srgbClr val="000000">
                    <a:alpha val="43137"/>
                  </a:srgbClr>
                </a:outerShdw>
              </a:effectLst>
            </a:endParaRPr>
          </a:p>
          <a:p>
            <a:pPr>
              <a:defRPr/>
            </a:pPr>
            <a:endParaRPr lang="en-GB" sz="800" dirty="0">
              <a:solidFill>
                <a:srgbClr val="FF0000"/>
              </a:solidFill>
              <a:effectLst>
                <a:outerShdw blurRad="38100" dist="38100" dir="2700000" algn="tl">
                  <a:srgbClr val="000000">
                    <a:alpha val="43137"/>
                  </a:srgbClr>
                </a:outerShdw>
              </a:effectLst>
            </a:endParaRPr>
          </a:p>
        </p:txBody>
      </p:sp>
      <p:pic>
        <p:nvPicPr>
          <p:cNvPr id="5" name="Picture 4"/>
          <p:cNvPicPr>
            <a:picLocks noChangeAspect="1"/>
          </p:cNvPicPr>
          <p:nvPr/>
        </p:nvPicPr>
        <p:blipFill>
          <a:blip r:embed="rId2"/>
          <a:stretch>
            <a:fillRect/>
          </a:stretch>
        </p:blipFill>
        <p:spPr>
          <a:xfrm>
            <a:off x="1822454" y="3802188"/>
            <a:ext cx="1944216" cy="2894721"/>
          </a:xfrm>
          <a:prstGeom prst="rect">
            <a:avLst/>
          </a:prstGeom>
        </p:spPr>
      </p:pic>
      <p:pic>
        <p:nvPicPr>
          <p:cNvPr id="7" name="Picture 6"/>
          <p:cNvPicPr>
            <a:picLocks noChangeAspect="1"/>
          </p:cNvPicPr>
          <p:nvPr/>
        </p:nvPicPr>
        <p:blipFill rotWithShape="1">
          <a:blip r:embed="rId3"/>
          <a:srcRect l="12600" t="7374" r="11802" b="9650"/>
          <a:stretch/>
        </p:blipFill>
        <p:spPr>
          <a:xfrm>
            <a:off x="3925286" y="3780585"/>
            <a:ext cx="1944216" cy="2916324"/>
          </a:xfrm>
          <a:prstGeom prst="rect">
            <a:avLst/>
          </a:prstGeom>
        </p:spPr>
      </p:pic>
      <p:pic>
        <p:nvPicPr>
          <p:cNvPr id="8" name="Picture 7"/>
          <p:cNvPicPr>
            <a:picLocks noChangeAspect="1"/>
          </p:cNvPicPr>
          <p:nvPr/>
        </p:nvPicPr>
        <p:blipFill>
          <a:blip r:embed="rId4"/>
          <a:stretch>
            <a:fillRect/>
          </a:stretch>
        </p:blipFill>
        <p:spPr>
          <a:xfrm>
            <a:off x="6148010" y="3802188"/>
            <a:ext cx="1875449" cy="2916324"/>
          </a:xfrm>
          <a:prstGeom prst="rect">
            <a:avLst/>
          </a:prstGeom>
        </p:spPr>
      </p:pic>
      <p:pic>
        <p:nvPicPr>
          <p:cNvPr id="9" name="Picture 8"/>
          <p:cNvPicPr>
            <a:picLocks noChangeAspect="1"/>
          </p:cNvPicPr>
          <p:nvPr/>
        </p:nvPicPr>
        <p:blipFill>
          <a:blip r:embed="rId5"/>
          <a:stretch>
            <a:fillRect/>
          </a:stretch>
        </p:blipFill>
        <p:spPr>
          <a:xfrm>
            <a:off x="8301967" y="3823791"/>
            <a:ext cx="2089115" cy="2894721"/>
          </a:xfrm>
          <a:prstGeom prst="rect">
            <a:avLst/>
          </a:prstGeom>
        </p:spPr>
      </p:pic>
      <p:pic>
        <p:nvPicPr>
          <p:cNvPr id="10" name="Picture 9"/>
          <p:cNvPicPr>
            <a:picLocks noChangeAspect="1"/>
          </p:cNvPicPr>
          <p:nvPr/>
        </p:nvPicPr>
        <p:blipFill>
          <a:blip r:embed="rId6"/>
          <a:stretch>
            <a:fillRect/>
          </a:stretch>
        </p:blipFill>
        <p:spPr>
          <a:xfrm>
            <a:off x="9182100" y="223038"/>
            <a:ext cx="2817502" cy="3637139"/>
          </a:xfrm>
          <a:prstGeom prst="rect">
            <a:avLst/>
          </a:prstGeom>
        </p:spPr>
      </p:pic>
      <p:sp>
        <p:nvSpPr>
          <p:cNvPr id="11" name="Rectangle 10"/>
          <p:cNvSpPr/>
          <p:nvPr/>
        </p:nvSpPr>
        <p:spPr>
          <a:xfrm>
            <a:off x="10669590" y="4282991"/>
            <a:ext cx="1465481" cy="1200329"/>
          </a:xfrm>
          <a:prstGeom prst="rect">
            <a:avLst/>
          </a:prstGeom>
        </p:spPr>
        <p:txBody>
          <a:bodyPr wrap="square">
            <a:spAutoFit/>
          </a:bodyPr>
          <a:lstStyle/>
          <a:p>
            <a:r>
              <a:rPr lang="en-US" dirty="0"/>
              <a:t>William Blake </a:t>
            </a:r>
          </a:p>
          <a:p>
            <a:r>
              <a:rPr lang="en-US" dirty="0"/>
              <a:t>(1757–1827)</a:t>
            </a:r>
          </a:p>
        </p:txBody>
      </p:sp>
      <p:sp>
        <p:nvSpPr>
          <p:cNvPr id="14" name="Title 1"/>
          <p:cNvSpPr>
            <a:spLocks noGrp="1"/>
          </p:cNvSpPr>
          <p:nvPr>
            <p:ph type="title"/>
          </p:nvPr>
        </p:nvSpPr>
        <p:spPr>
          <a:xfrm>
            <a:off x="508000" y="355847"/>
            <a:ext cx="11175013" cy="1054394"/>
          </a:xfrm>
        </p:spPr>
        <p:txBody>
          <a:bodyPr/>
          <a:lstStyle/>
          <a:p>
            <a:r>
              <a:rPr lang="en-GB" dirty="0" smtClean="0"/>
              <a:t>Romanticism </a:t>
            </a:r>
            <a:endParaRPr lang="en-US" dirty="0"/>
          </a:p>
        </p:txBody>
      </p:sp>
    </p:spTree>
    <p:extLst>
      <p:ext uri="{BB962C8B-B14F-4D97-AF65-F5344CB8AC3E}">
        <p14:creationId xmlns:p14="http://schemas.microsoft.com/office/powerpoint/2010/main" val="250125567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60349" y="1391889"/>
            <a:ext cx="8750301" cy="5123212"/>
          </a:xfrm>
          <a:prstGeom prst="rect">
            <a:avLst/>
          </a:prstGeom>
        </p:spPr>
        <p:txBody>
          <a:bodyPr wrap="square" lIns="540000" tIns="540000" rIns="540000" bIns="540000" numCol="2">
            <a:spAutoFit/>
          </a:bodyPr>
          <a:lstStyle/>
          <a:p>
            <a:pPr>
              <a:defRPr/>
            </a:pPr>
            <a:r>
              <a:rPr lang="en-US" dirty="0" smtClean="0"/>
              <a:t>I wander thro' each </a:t>
            </a:r>
            <a:r>
              <a:rPr lang="en-US" dirty="0" err="1" smtClean="0"/>
              <a:t>charter'd</a:t>
            </a:r>
            <a:r>
              <a:rPr lang="en-US" dirty="0" smtClean="0"/>
              <a:t> street,</a:t>
            </a:r>
          </a:p>
          <a:p>
            <a:pPr>
              <a:defRPr/>
            </a:pPr>
            <a:r>
              <a:rPr lang="en-US" dirty="0" smtClean="0"/>
              <a:t>Near where the </a:t>
            </a:r>
            <a:r>
              <a:rPr lang="en-US" dirty="0" err="1" smtClean="0"/>
              <a:t>charter'd</a:t>
            </a:r>
            <a:r>
              <a:rPr lang="en-US" dirty="0" smtClean="0"/>
              <a:t> Thames does flow. </a:t>
            </a:r>
          </a:p>
          <a:p>
            <a:pPr>
              <a:defRPr/>
            </a:pPr>
            <a:r>
              <a:rPr lang="en-US" dirty="0" smtClean="0"/>
              <a:t>And mark in every face I meet</a:t>
            </a:r>
          </a:p>
          <a:p>
            <a:pPr>
              <a:defRPr/>
            </a:pPr>
            <a:r>
              <a:rPr lang="en-US" dirty="0" smtClean="0"/>
              <a:t>Marks of weakness, marks of woe.</a:t>
            </a:r>
          </a:p>
          <a:p>
            <a:pPr>
              <a:defRPr/>
            </a:pPr>
            <a:endParaRPr lang="en-US" dirty="0" smtClean="0"/>
          </a:p>
          <a:p>
            <a:pPr>
              <a:defRPr/>
            </a:pPr>
            <a:r>
              <a:rPr lang="en-US" dirty="0" smtClean="0"/>
              <a:t>In every cry of every Man,</a:t>
            </a:r>
          </a:p>
          <a:p>
            <a:pPr>
              <a:defRPr/>
            </a:pPr>
            <a:r>
              <a:rPr lang="en-US" dirty="0" smtClean="0"/>
              <a:t>In every Infants cry of fear,</a:t>
            </a:r>
          </a:p>
          <a:p>
            <a:pPr>
              <a:defRPr/>
            </a:pPr>
            <a:r>
              <a:rPr lang="en-US" dirty="0" smtClean="0"/>
              <a:t>In every voice: in every ban,</a:t>
            </a:r>
          </a:p>
          <a:p>
            <a:pPr>
              <a:defRPr/>
            </a:pPr>
            <a:r>
              <a:rPr lang="en-US" dirty="0" smtClean="0"/>
              <a:t>The mind-</a:t>
            </a:r>
            <a:r>
              <a:rPr lang="en-US" dirty="0" err="1" smtClean="0"/>
              <a:t>forg'd</a:t>
            </a:r>
            <a:r>
              <a:rPr lang="en-US" dirty="0" smtClean="0"/>
              <a:t> manacles I hear </a:t>
            </a:r>
          </a:p>
          <a:p>
            <a:pPr>
              <a:defRPr/>
            </a:pPr>
            <a:endParaRPr lang="en-US" dirty="0" smtClean="0"/>
          </a:p>
          <a:p>
            <a:pPr>
              <a:defRPr/>
            </a:pPr>
            <a:r>
              <a:rPr lang="en-US" dirty="0" smtClean="0"/>
              <a:t>How the Chimney-sweepers cry</a:t>
            </a:r>
          </a:p>
          <a:p>
            <a:pPr>
              <a:defRPr/>
            </a:pPr>
            <a:r>
              <a:rPr lang="en-US" dirty="0" smtClean="0"/>
              <a:t>Every </a:t>
            </a:r>
            <a:r>
              <a:rPr lang="en-US" dirty="0" err="1" smtClean="0"/>
              <a:t>blackning</a:t>
            </a:r>
            <a:r>
              <a:rPr lang="en-US" dirty="0" smtClean="0"/>
              <a:t> Church appalls, </a:t>
            </a:r>
          </a:p>
          <a:p>
            <a:pPr>
              <a:defRPr/>
            </a:pPr>
            <a:r>
              <a:rPr lang="en-US" dirty="0" smtClean="0"/>
              <a:t>And the hapless Soldiers sigh</a:t>
            </a:r>
          </a:p>
          <a:p>
            <a:pPr>
              <a:defRPr/>
            </a:pPr>
            <a:r>
              <a:rPr lang="en-US" dirty="0" smtClean="0"/>
              <a:t>Runs in blood down Palace walls </a:t>
            </a:r>
          </a:p>
          <a:p>
            <a:pPr>
              <a:defRPr/>
            </a:pPr>
            <a:endParaRPr lang="en-US" dirty="0" smtClean="0"/>
          </a:p>
          <a:p>
            <a:pPr>
              <a:defRPr/>
            </a:pPr>
            <a:r>
              <a:rPr lang="en-US" dirty="0" smtClean="0"/>
              <a:t>But most thro' midnight streets I hear</a:t>
            </a:r>
          </a:p>
          <a:p>
            <a:pPr>
              <a:defRPr/>
            </a:pPr>
            <a:r>
              <a:rPr lang="en-US" dirty="0" smtClean="0"/>
              <a:t>How the youthful Harlots curse</a:t>
            </a:r>
          </a:p>
          <a:p>
            <a:pPr>
              <a:defRPr/>
            </a:pPr>
            <a:r>
              <a:rPr lang="en-US" dirty="0" smtClean="0"/>
              <a:t>Blasts the new-born Infants tear </a:t>
            </a:r>
          </a:p>
          <a:p>
            <a:pPr>
              <a:defRPr/>
            </a:pPr>
            <a:r>
              <a:rPr lang="en-US" dirty="0" smtClean="0"/>
              <a:t>And blights with plagues the Marriage hearse.</a:t>
            </a:r>
          </a:p>
          <a:p>
            <a:pPr>
              <a:defRPr/>
            </a:pPr>
            <a:endParaRPr lang="en-US" dirty="0" smtClean="0"/>
          </a:p>
          <a:p>
            <a:pPr marL="342900" indent="-342900">
              <a:buFontTx/>
              <a:buChar char="-"/>
              <a:defRPr/>
            </a:pPr>
            <a:r>
              <a:rPr lang="en-GB" dirty="0" smtClean="0"/>
              <a:t>William Blake, ‘London,’ from </a:t>
            </a:r>
            <a:r>
              <a:rPr lang="en-GB" i="1" dirty="0" smtClean="0"/>
              <a:t>Auguries of Innocence </a:t>
            </a:r>
            <a:r>
              <a:rPr lang="en-GB" dirty="0" smtClean="0"/>
              <a:t>(1794)</a:t>
            </a:r>
            <a:endParaRPr lang="en-GB" sz="2400" i="1" dirty="0" smtClean="0"/>
          </a:p>
          <a:p>
            <a:pPr>
              <a:defRPr/>
            </a:pPr>
            <a:endParaRPr lang="en-GB" sz="800" dirty="0" smtClean="0"/>
          </a:p>
          <a:p>
            <a:pPr>
              <a:defRPr/>
            </a:pPr>
            <a:endParaRPr lang="en-GB" sz="1400" dirty="0" smtClean="0"/>
          </a:p>
          <a:p>
            <a:pPr>
              <a:defRPr/>
            </a:pPr>
            <a:endParaRPr lang="en-GB" sz="2000" dirty="0" smtClean="0">
              <a:solidFill>
                <a:srgbClr val="FFFF00"/>
              </a:solidFill>
            </a:endParaRPr>
          </a:p>
          <a:p>
            <a:pPr>
              <a:defRPr/>
            </a:pPr>
            <a:endParaRPr lang="en-GB" sz="2400" dirty="0" smtClean="0">
              <a:solidFill>
                <a:prstClr val="white"/>
              </a:solidFill>
              <a:effectLst>
                <a:outerShdw blurRad="38100" dist="38100" dir="2700000" algn="tl">
                  <a:srgbClr val="000000">
                    <a:alpha val="43137"/>
                  </a:srgbClr>
                </a:outerShdw>
              </a:effectLst>
            </a:endParaRPr>
          </a:p>
          <a:p>
            <a:pPr>
              <a:defRPr/>
            </a:pPr>
            <a:endParaRPr lang="en-GB" sz="800" dirty="0">
              <a:solidFill>
                <a:srgbClr val="FF0000"/>
              </a:solidFill>
              <a:effectLst>
                <a:outerShdw blurRad="38100" dist="38100" dir="2700000" algn="tl">
                  <a:srgbClr val="000000">
                    <a:alpha val="43137"/>
                  </a:srgbClr>
                </a:outerShdw>
              </a:effectLst>
            </a:endParaRPr>
          </a:p>
        </p:txBody>
      </p:sp>
      <p:pic>
        <p:nvPicPr>
          <p:cNvPr id="4" name="Picture 3"/>
          <p:cNvPicPr>
            <a:picLocks noChangeAspect="1"/>
          </p:cNvPicPr>
          <p:nvPr/>
        </p:nvPicPr>
        <p:blipFill>
          <a:blip r:embed="rId2"/>
          <a:stretch>
            <a:fillRect/>
          </a:stretch>
        </p:blipFill>
        <p:spPr>
          <a:xfrm>
            <a:off x="8743950" y="1618068"/>
            <a:ext cx="3214949" cy="5090336"/>
          </a:xfrm>
          <a:prstGeom prst="rect">
            <a:avLst/>
          </a:prstGeom>
        </p:spPr>
      </p:pic>
      <p:sp>
        <p:nvSpPr>
          <p:cNvPr id="2" name="Title 1"/>
          <p:cNvSpPr>
            <a:spLocks noGrp="1"/>
          </p:cNvSpPr>
          <p:nvPr>
            <p:ph type="title"/>
          </p:nvPr>
        </p:nvSpPr>
        <p:spPr/>
        <p:txBody>
          <a:bodyPr/>
          <a:lstStyle/>
          <a:p>
            <a:r>
              <a:rPr lang="en-GB" dirty="0" smtClean="0"/>
              <a:t>romanticism</a:t>
            </a:r>
            <a:endParaRPr lang="en-GB" dirty="0"/>
          </a:p>
        </p:txBody>
      </p:sp>
    </p:spTree>
    <p:extLst>
      <p:ext uri="{BB962C8B-B14F-4D97-AF65-F5344CB8AC3E}">
        <p14:creationId xmlns:p14="http://schemas.microsoft.com/office/powerpoint/2010/main" val="102600143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15782" y="1"/>
            <a:ext cx="9128599" cy="1804249"/>
          </a:xfrm>
          <a:prstGeom prst="rect">
            <a:avLst/>
          </a:prstGeom>
          <a:noFill/>
        </p:spPr>
        <p:txBody>
          <a:bodyPr wrap="square" lIns="540000" tIns="360000" rIns="540000" bIns="360000" rtlCol="0">
            <a:spAutoFit/>
          </a:bodyPr>
          <a:lstStyle/>
          <a:p>
            <a:pPr algn="just"/>
            <a:endParaRPr lang="en-GB" sz="1600" dirty="0">
              <a:solidFill>
                <a:prstClr val="white"/>
              </a:solidFill>
            </a:endParaRPr>
          </a:p>
          <a:p>
            <a:pPr algn="just"/>
            <a:endParaRPr lang="en-GB" dirty="0">
              <a:solidFill>
                <a:prstClr val="white"/>
              </a:solidFill>
            </a:endParaRPr>
          </a:p>
          <a:p>
            <a:pPr marL="285750" indent="-285750" algn="just">
              <a:buFontTx/>
              <a:buChar char="-"/>
            </a:pPr>
            <a:endParaRPr lang="en-GB" dirty="0">
              <a:solidFill>
                <a:prstClr val="white"/>
              </a:solidFill>
            </a:endParaRPr>
          </a:p>
          <a:p>
            <a:endParaRPr lang="en-GB" dirty="0">
              <a:solidFill>
                <a:prstClr val="white"/>
              </a:solidFill>
            </a:endParaRPr>
          </a:p>
        </p:txBody>
      </p:sp>
      <p:sp>
        <p:nvSpPr>
          <p:cNvPr id="3" name="Rectangle 2"/>
          <p:cNvSpPr/>
          <p:nvPr/>
        </p:nvSpPr>
        <p:spPr>
          <a:xfrm>
            <a:off x="35930" y="1518771"/>
            <a:ext cx="8940993" cy="5091642"/>
          </a:xfrm>
          <a:prstGeom prst="rect">
            <a:avLst/>
          </a:prstGeom>
        </p:spPr>
        <p:txBody>
          <a:bodyPr wrap="square" lIns="540000" tIns="540000" rIns="540000" bIns="540000" numCol="2">
            <a:spAutoFit/>
          </a:bodyPr>
          <a:lstStyle/>
          <a:p>
            <a:pPr>
              <a:defRPr/>
            </a:pPr>
            <a:r>
              <a:rPr lang="en-US" sz="2000" dirty="0" smtClean="0"/>
              <a:t>And </a:t>
            </a:r>
            <a:r>
              <a:rPr lang="en-US" sz="2000" dirty="0"/>
              <a:t>did those feet in ancient time,</a:t>
            </a:r>
          </a:p>
          <a:p>
            <a:pPr>
              <a:defRPr/>
            </a:pPr>
            <a:r>
              <a:rPr lang="en-US" sz="2000" dirty="0"/>
              <a:t>Walk upon England’s mountains green:</a:t>
            </a:r>
          </a:p>
          <a:p>
            <a:pPr>
              <a:defRPr/>
            </a:pPr>
            <a:r>
              <a:rPr lang="en-US" sz="2000" dirty="0"/>
              <a:t>And was the holy Lamb of God,</a:t>
            </a:r>
          </a:p>
          <a:p>
            <a:pPr>
              <a:defRPr/>
            </a:pPr>
            <a:r>
              <a:rPr lang="en-US" sz="2000" dirty="0"/>
              <a:t>On </a:t>
            </a:r>
            <a:r>
              <a:rPr lang="en-US" sz="2000" dirty="0" err="1"/>
              <a:t>Englands</a:t>
            </a:r>
            <a:r>
              <a:rPr lang="en-US" sz="2000" dirty="0"/>
              <a:t> pleasant pastures seen!</a:t>
            </a:r>
          </a:p>
          <a:p>
            <a:pPr>
              <a:defRPr/>
            </a:pPr>
            <a:endParaRPr lang="en-US" sz="2000" dirty="0"/>
          </a:p>
          <a:p>
            <a:pPr>
              <a:defRPr/>
            </a:pPr>
            <a:r>
              <a:rPr lang="en-US" sz="2000" dirty="0"/>
              <a:t>And did the Countenance Divine,</a:t>
            </a:r>
          </a:p>
          <a:p>
            <a:pPr>
              <a:defRPr/>
            </a:pPr>
            <a:r>
              <a:rPr lang="en-US" sz="2000" dirty="0"/>
              <a:t>Shine forth upon our clouded hills?</a:t>
            </a:r>
          </a:p>
          <a:p>
            <a:pPr>
              <a:defRPr/>
            </a:pPr>
            <a:r>
              <a:rPr lang="en-US" sz="2000" dirty="0"/>
              <a:t>And was Jerusalem </a:t>
            </a:r>
            <a:r>
              <a:rPr lang="en-US" sz="2000" dirty="0" err="1"/>
              <a:t>builded</a:t>
            </a:r>
            <a:r>
              <a:rPr lang="en-US" sz="2000" dirty="0"/>
              <a:t> here,</a:t>
            </a:r>
          </a:p>
          <a:p>
            <a:pPr>
              <a:defRPr/>
            </a:pPr>
            <a:r>
              <a:rPr lang="en-US" sz="2000" dirty="0"/>
              <a:t>Among these dark Satanic Mills?</a:t>
            </a:r>
          </a:p>
          <a:p>
            <a:pPr>
              <a:defRPr/>
            </a:pPr>
            <a:endParaRPr lang="en-US" sz="2000" dirty="0"/>
          </a:p>
          <a:p>
            <a:pPr>
              <a:defRPr/>
            </a:pPr>
            <a:r>
              <a:rPr lang="en-US" sz="2000" dirty="0"/>
              <a:t>Bring me my Bow of burning gold;</a:t>
            </a:r>
          </a:p>
          <a:p>
            <a:pPr>
              <a:defRPr/>
            </a:pPr>
            <a:r>
              <a:rPr lang="en-US" sz="2000" dirty="0"/>
              <a:t>Bring me my Arrows of desire:</a:t>
            </a:r>
          </a:p>
          <a:p>
            <a:pPr>
              <a:defRPr/>
            </a:pPr>
            <a:r>
              <a:rPr lang="en-US" sz="2000" dirty="0"/>
              <a:t>Bring me my Spear: O clouds unfold!</a:t>
            </a:r>
          </a:p>
          <a:p>
            <a:pPr>
              <a:defRPr/>
            </a:pPr>
            <a:r>
              <a:rPr lang="en-US" sz="2000" dirty="0"/>
              <a:t>Bring me my Chariot of fire!</a:t>
            </a:r>
          </a:p>
          <a:p>
            <a:pPr>
              <a:defRPr/>
            </a:pPr>
            <a:endParaRPr lang="en-US" sz="2000" dirty="0"/>
          </a:p>
          <a:p>
            <a:pPr>
              <a:defRPr/>
            </a:pPr>
            <a:r>
              <a:rPr lang="en-US" sz="2000" dirty="0"/>
              <a:t>I will not cease from Mental Fight,</a:t>
            </a:r>
          </a:p>
          <a:p>
            <a:pPr>
              <a:defRPr/>
            </a:pPr>
            <a:r>
              <a:rPr lang="en-US" sz="2000" dirty="0"/>
              <a:t>Nor shall my Sword sleep in my hand:</a:t>
            </a:r>
          </a:p>
          <a:p>
            <a:pPr>
              <a:defRPr/>
            </a:pPr>
            <a:r>
              <a:rPr lang="en-US" sz="2000" dirty="0"/>
              <a:t>Till we have built Jerusalem,</a:t>
            </a:r>
          </a:p>
          <a:p>
            <a:pPr>
              <a:defRPr/>
            </a:pPr>
            <a:r>
              <a:rPr lang="en-US" sz="2000" dirty="0">
                <a:effectLst>
                  <a:outerShdw blurRad="38100" dist="38100" dir="2700000" algn="tl">
                    <a:srgbClr val="000000">
                      <a:alpha val="43137"/>
                    </a:srgbClr>
                  </a:outerShdw>
                </a:effectLst>
              </a:rPr>
              <a:t>In </a:t>
            </a:r>
            <a:r>
              <a:rPr lang="en-US" sz="2000" dirty="0" smtClean="0">
                <a:effectLst>
                  <a:outerShdw blurRad="38100" dist="38100" dir="2700000" algn="tl">
                    <a:srgbClr val="000000">
                      <a:alpha val="43137"/>
                    </a:srgbClr>
                  </a:outerShdw>
                </a:effectLst>
              </a:rPr>
              <a:t>England's </a:t>
            </a:r>
            <a:r>
              <a:rPr lang="en-US" sz="2000" dirty="0">
                <a:effectLst>
                  <a:outerShdw blurRad="38100" dist="38100" dir="2700000" algn="tl">
                    <a:srgbClr val="000000">
                      <a:alpha val="43137"/>
                    </a:srgbClr>
                  </a:outerShdw>
                </a:effectLst>
              </a:rPr>
              <a:t>green &amp; pleasant Land</a:t>
            </a:r>
            <a:r>
              <a:rPr lang="en-US" sz="2000" dirty="0" smtClean="0">
                <a:effectLst>
                  <a:outerShdw blurRad="38100" dist="38100" dir="2700000" algn="tl">
                    <a:srgbClr val="000000">
                      <a:alpha val="43137"/>
                    </a:srgbClr>
                  </a:outerShdw>
                </a:effectLst>
              </a:rPr>
              <a:t>.</a:t>
            </a:r>
          </a:p>
          <a:p>
            <a:pPr>
              <a:defRPr/>
            </a:pPr>
            <a:endParaRPr lang="en-US" sz="2000" dirty="0">
              <a:effectLst>
                <a:outerShdw blurRad="38100" dist="38100" dir="2700000" algn="tl">
                  <a:srgbClr val="000000">
                    <a:alpha val="43137"/>
                  </a:srgbClr>
                </a:outerShdw>
              </a:effectLst>
            </a:endParaRPr>
          </a:p>
          <a:p>
            <a:pPr marL="342900" indent="-342900">
              <a:buFontTx/>
              <a:buChar char="-"/>
              <a:defRPr/>
            </a:pPr>
            <a:r>
              <a:rPr lang="en-GB" sz="2000" dirty="0"/>
              <a:t>William Blake, Preface to </a:t>
            </a:r>
            <a:r>
              <a:rPr lang="en-GB" sz="2000" i="1" dirty="0"/>
              <a:t>Milton: A Poem </a:t>
            </a:r>
            <a:r>
              <a:rPr lang="en-GB" sz="2000" dirty="0"/>
              <a:t>(</a:t>
            </a:r>
            <a:r>
              <a:rPr lang="en-GB" sz="2000" dirty="0" smtClean="0"/>
              <a:t>1801)</a:t>
            </a:r>
            <a:endParaRPr lang="en-GB" sz="900" dirty="0">
              <a:solidFill>
                <a:srgbClr val="FF0000"/>
              </a:solidFill>
              <a:effectLst>
                <a:outerShdw blurRad="38100" dist="38100" dir="2700000" algn="tl">
                  <a:srgbClr val="000000">
                    <a:alpha val="43137"/>
                  </a:srgbClr>
                </a:outerShdw>
              </a:effectLst>
            </a:endParaRPr>
          </a:p>
        </p:txBody>
      </p:sp>
      <p:pic>
        <p:nvPicPr>
          <p:cNvPr id="5" name="Picture 4"/>
          <p:cNvPicPr>
            <a:picLocks noChangeAspect="1"/>
          </p:cNvPicPr>
          <p:nvPr/>
        </p:nvPicPr>
        <p:blipFill>
          <a:blip r:embed="rId2"/>
          <a:stretch>
            <a:fillRect/>
          </a:stretch>
        </p:blipFill>
        <p:spPr>
          <a:xfrm>
            <a:off x="8976923" y="1900519"/>
            <a:ext cx="2915816" cy="4114945"/>
          </a:xfrm>
          <a:prstGeom prst="rect">
            <a:avLst/>
          </a:prstGeom>
        </p:spPr>
      </p:pic>
      <p:sp>
        <p:nvSpPr>
          <p:cNvPr id="6" name="Title 5"/>
          <p:cNvSpPr>
            <a:spLocks noGrp="1"/>
          </p:cNvSpPr>
          <p:nvPr>
            <p:ph type="title"/>
          </p:nvPr>
        </p:nvSpPr>
        <p:spPr/>
        <p:txBody>
          <a:bodyPr/>
          <a:lstStyle/>
          <a:p>
            <a:endParaRPr lang="en-GB"/>
          </a:p>
        </p:txBody>
      </p:sp>
      <p:sp>
        <p:nvSpPr>
          <p:cNvPr id="7" name="Title 1"/>
          <p:cNvSpPr txBox="1">
            <a:spLocks/>
          </p:cNvSpPr>
          <p:nvPr/>
        </p:nvSpPr>
        <p:spPr>
          <a:xfrm>
            <a:off x="660400" y="508247"/>
            <a:ext cx="11175013"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smtClean="0"/>
              <a:t>romanticism</a:t>
            </a:r>
            <a:endParaRPr lang="en-GB" dirty="0"/>
          </a:p>
        </p:txBody>
      </p:sp>
    </p:spTree>
    <p:extLst>
      <p:ext uri="{BB962C8B-B14F-4D97-AF65-F5344CB8AC3E}">
        <p14:creationId xmlns:p14="http://schemas.microsoft.com/office/powerpoint/2010/main" val="41123902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15782" y="1"/>
            <a:ext cx="9128599" cy="1804249"/>
          </a:xfrm>
          <a:prstGeom prst="rect">
            <a:avLst/>
          </a:prstGeom>
          <a:noFill/>
        </p:spPr>
        <p:txBody>
          <a:bodyPr wrap="square" lIns="540000" tIns="360000" rIns="540000" bIns="360000" rtlCol="0">
            <a:spAutoFit/>
          </a:bodyPr>
          <a:lstStyle/>
          <a:p>
            <a:pPr algn="just"/>
            <a:endParaRPr lang="en-GB" sz="1600" dirty="0">
              <a:solidFill>
                <a:prstClr val="white"/>
              </a:solidFill>
            </a:endParaRPr>
          </a:p>
          <a:p>
            <a:pPr algn="just"/>
            <a:endParaRPr lang="en-GB" dirty="0">
              <a:solidFill>
                <a:prstClr val="white"/>
              </a:solidFill>
            </a:endParaRPr>
          </a:p>
          <a:p>
            <a:pPr marL="285750" indent="-285750" algn="just">
              <a:buFontTx/>
              <a:buChar char="-"/>
            </a:pPr>
            <a:endParaRPr lang="en-GB" dirty="0">
              <a:solidFill>
                <a:prstClr val="white"/>
              </a:solidFill>
            </a:endParaRPr>
          </a:p>
          <a:p>
            <a:endParaRPr lang="en-GB" dirty="0">
              <a:solidFill>
                <a:prstClr val="white"/>
              </a:solidFill>
            </a:endParaRPr>
          </a:p>
        </p:txBody>
      </p:sp>
      <p:sp>
        <p:nvSpPr>
          <p:cNvPr id="8" name="Rectangle 7"/>
          <p:cNvSpPr/>
          <p:nvPr/>
        </p:nvSpPr>
        <p:spPr>
          <a:xfrm>
            <a:off x="44390" y="902125"/>
            <a:ext cx="5755147" cy="6384304"/>
          </a:xfrm>
          <a:prstGeom prst="rect">
            <a:avLst/>
          </a:prstGeom>
        </p:spPr>
        <p:txBody>
          <a:bodyPr wrap="square" lIns="540000" tIns="540000" rIns="540000" bIns="540000">
            <a:spAutoFit/>
          </a:bodyPr>
          <a:lstStyle/>
          <a:p>
            <a:pPr>
              <a:defRPr/>
            </a:pPr>
            <a:endParaRPr lang="en-US" dirty="0">
              <a:solidFill>
                <a:prstClr val="white"/>
              </a:solidFill>
              <a:effectLst>
                <a:outerShdw blurRad="38100" dist="38100" dir="2700000" algn="tl">
                  <a:srgbClr val="000000">
                    <a:alpha val="43137"/>
                  </a:srgbClr>
                </a:outerShdw>
              </a:effectLst>
            </a:endParaRPr>
          </a:p>
          <a:p>
            <a:pPr>
              <a:defRPr/>
            </a:pPr>
            <a:r>
              <a:rPr lang="en-US" dirty="0" smtClean="0"/>
              <a:t>Earth </a:t>
            </a:r>
            <a:r>
              <a:rPr lang="en-US" dirty="0"/>
              <a:t>has not anything to show more fair:</a:t>
            </a:r>
          </a:p>
          <a:p>
            <a:pPr>
              <a:defRPr/>
            </a:pPr>
            <a:r>
              <a:rPr lang="en-US" dirty="0"/>
              <a:t>Dull would he be of soul who could pass by</a:t>
            </a:r>
          </a:p>
          <a:p>
            <a:pPr>
              <a:defRPr/>
            </a:pPr>
            <a:r>
              <a:rPr lang="en-US" dirty="0"/>
              <a:t>A sight so touching in its majesty:</a:t>
            </a:r>
          </a:p>
          <a:p>
            <a:pPr>
              <a:defRPr/>
            </a:pPr>
            <a:r>
              <a:rPr lang="en-US" dirty="0"/>
              <a:t>This City now doth, like a garment, wear</a:t>
            </a:r>
          </a:p>
          <a:p>
            <a:pPr>
              <a:defRPr/>
            </a:pPr>
            <a:r>
              <a:rPr lang="en-US" dirty="0"/>
              <a:t>The beauty of the morning; silent, bare,</a:t>
            </a:r>
          </a:p>
          <a:p>
            <a:pPr>
              <a:defRPr/>
            </a:pPr>
            <a:r>
              <a:rPr lang="en-US" dirty="0"/>
              <a:t>Ships, towers, domes, theatres, and temples lie</a:t>
            </a:r>
          </a:p>
          <a:p>
            <a:pPr>
              <a:defRPr/>
            </a:pPr>
            <a:r>
              <a:rPr lang="en-US" dirty="0"/>
              <a:t>Open unto the fields, and to the sky;</a:t>
            </a:r>
          </a:p>
          <a:p>
            <a:pPr>
              <a:defRPr/>
            </a:pPr>
            <a:r>
              <a:rPr lang="en-US" dirty="0"/>
              <a:t>All bright and glittering in the smokeless air.</a:t>
            </a:r>
          </a:p>
          <a:p>
            <a:pPr>
              <a:defRPr/>
            </a:pPr>
            <a:r>
              <a:rPr lang="en-US" dirty="0"/>
              <a:t>Never did sun more beautifully steep</a:t>
            </a:r>
          </a:p>
          <a:p>
            <a:pPr>
              <a:defRPr/>
            </a:pPr>
            <a:r>
              <a:rPr lang="en-US" dirty="0"/>
              <a:t>In his first </a:t>
            </a:r>
            <a:r>
              <a:rPr lang="en-US" dirty="0" err="1"/>
              <a:t>splendour</a:t>
            </a:r>
            <a:r>
              <a:rPr lang="en-US" dirty="0"/>
              <a:t>, valley, rock, or hill;</a:t>
            </a:r>
          </a:p>
          <a:p>
            <a:pPr>
              <a:defRPr/>
            </a:pPr>
            <a:r>
              <a:rPr lang="en-US" dirty="0"/>
              <a:t>Ne'er saw I, never felt, a calm so deep!</a:t>
            </a:r>
          </a:p>
          <a:p>
            <a:pPr>
              <a:defRPr/>
            </a:pPr>
            <a:r>
              <a:rPr lang="en-US" dirty="0"/>
              <a:t>The river </a:t>
            </a:r>
            <a:r>
              <a:rPr lang="en-US" dirty="0" err="1"/>
              <a:t>glideth</a:t>
            </a:r>
            <a:r>
              <a:rPr lang="en-US" dirty="0"/>
              <a:t> at his own sweet will:</a:t>
            </a:r>
          </a:p>
          <a:p>
            <a:pPr>
              <a:defRPr/>
            </a:pPr>
            <a:r>
              <a:rPr lang="en-US" dirty="0"/>
              <a:t>Dear God! the very houses seem asleep;</a:t>
            </a:r>
          </a:p>
          <a:p>
            <a:pPr>
              <a:defRPr/>
            </a:pPr>
            <a:r>
              <a:rPr lang="en-US" dirty="0"/>
              <a:t>And all that mighty heart is lying still</a:t>
            </a:r>
            <a:r>
              <a:rPr lang="en-US" dirty="0" smtClean="0"/>
              <a:t>!</a:t>
            </a:r>
          </a:p>
          <a:p>
            <a:pPr>
              <a:defRPr/>
            </a:pPr>
            <a:endParaRPr lang="en-US" dirty="0"/>
          </a:p>
          <a:p>
            <a:pPr marL="342900" indent="-342900">
              <a:buFontTx/>
              <a:buChar char="-"/>
              <a:defRPr/>
            </a:pPr>
            <a:r>
              <a:rPr lang="en-GB" sz="1600" dirty="0"/>
              <a:t>William Wordsworth, ‘</a:t>
            </a:r>
            <a:r>
              <a:rPr lang="en-US" sz="1600" dirty="0"/>
              <a:t>Composed upon Westminster Bridge, September 3 1802’ </a:t>
            </a:r>
            <a:r>
              <a:rPr lang="en-US" sz="1600" i="1" dirty="0"/>
              <a:t>Poems, in Two Volumes </a:t>
            </a:r>
            <a:r>
              <a:rPr lang="en-US" sz="1600" dirty="0"/>
              <a:t>(1807) </a:t>
            </a:r>
          </a:p>
          <a:p>
            <a:pPr>
              <a:defRPr/>
            </a:pPr>
            <a:endParaRPr lang="en-GB" sz="800" dirty="0">
              <a:solidFill>
                <a:srgbClr val="FFFF00"/>
              </a:solidFill>
            </a:endParaRPr>
          </a:p>
        </p:txBody>
      </p:sp>
      <p:pic>
        <p:nvPicPr>
          <p:cNvPr id="1026" name="Picture 2" descr="https://upload.wikimedia.org/wikipedia/commons/6/61/Westminster_Hall_and_Bridge_edite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76850" y="1710767"/>
            <a:ext cx="6682242" cy="4970842"/>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p:cNvSpPr>
            <a:spLocks noGrp="1"/>
          </p:cNvSpPr>
          <p:nvPr>
            <p:ph type="title"/>
          </p:nvPr>
        </p:nvSpPr>
        <p:spPr>
          <a:xfrm>
            <a:off x="543510" y="344948"/>
            <a:ext cx="11175013" cy="1054394"/>
          </a:xfrm>
        </p:spPr>
        <p:txBody>
          <a:bodyPr/>
          <a:lstStyle/>
          <a:p>
            <a:r>
              <a:rPr lang="en-GB" dirty="0" smtClean="0"/>
              <a:t>Romanticism </a:t>
            </a:r>
            <a:endParaRPr lang="en-GB" dirty="0"/>
          </a:p>
        </p:txBody>
      </p:sp>
      <p:sp>
        <p:nvSpPr>
          <p:cNvPr id="6" name="Rectangle 5"/>
          <p:cNvSpPr/>
          <p:nvPr/>
        </p:nvSpPr>
        <p:spPr>
          <a:xfrm>
            <a:off x="5622523" y="1804250"/>
            <a:ext cx="6096000" cy="1415772"/>
          </a:xfrm>
          <a:prstGeom prst="rect">
            <a:avLst/>
          </a:prstGeom>
        </p:spPr>
        <p:txBody>
          <a:bodyPr>
            <a:spAutoFit/>
          </a:bodyPr>
          <a:lstStyle/>
          <a:p>
            <a:pPr>
              <a:defRPr/>
            </a:pPr>
            <a:r>
              <a:rPr lang="en-GB" i="1" dirty="0"/>
              <a:t>Westminster Hall and Bridge </a:t>
            </a:r>
            <a:r>
              <a:rPr lang="en-GB" dirty="0"/>
              <a:t>as drawn by Augustus </a:t>
            </a:r>
            <a:r>
              <a:rPr lang="en-GB" dirty="0" err="1"/>
              <a:t>Pugin</a:t>
            </a:r>
            <a:r>
              <a:rPr lang="en-GB" dirty="0"/>
              <a:t> and Thomas Rowlandson for Rudolph Ackermann's </a:t>
            </a:r>
            <a:r>
              <a:rPr lang="en-GB" i="1" dirty="0"/>
              <a:t>Microcosm of London </a:t>
            </a:r>
            <a:r>
              <a:rPr lang="en-GB" dirty="0"/>
              <a:t>(1808).</a:t>
            </a:r>
          </a:p>
          <a:p>
            <a:pPr>
              <a:defRPr/>
            </a:pPr>
            <a:endParaRPr lang="en-GB" sz="2400" dirty="0">
              <a:solidFill>
                <a:srgbClr val="00B0F0"/>
              </a:solidFill>
              <a:effectLst>
                <a:outerShdw blurRad="38100" dist="38100" dir="2700000" algn="tl">
                  <a:srgbClr val="000000">
                    <a:alpha val="43137"/>
                  </a:srgbClr>
                </a:outerShdw>
              </a:effectLst>
            </a:endParaRPr>
          </a:p>
          <a:p>
            <a:pPr>
              <a:defRPr/>
            </a:pPr>
            <a:endParaRPr lang="en-GB" sz="8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8179786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472788" y="1"/>
            <a:ext cx="7176412" cy="2389025"/>
          </a:xfrm>
          <a:prstGeom prst="rect">
            <a:avLst/>
          </a:prstGeom>
        </p:spPr>
        <p:txBody>
          <a:bodyPr wrap="square" lIns="540000" tIns="360000" rIns="540000" bIns="360000" numCol="1" spcCol="360000">
            <a:spAutoFit/>
          </a:bodyPr>
          <a:lstStyle/>
          <a:p>
            <a:r>
              <a:rPr lang="en-GB" b="1" u="sng" dirty="0" smtClean="0"/>
              <a:t>UK </a:t>
            </a:r>
            <a:r>
              <a:rPr lang="en-GB" b="1" u="sng" dirty="0"/>
              <a:t>Census </a:t>
            </a:r>
            <a:r>
              <a:rPr lang="en-GB" b="1" u="sng" dirty="0" smtClean="0"/>
              <a:t>1851: </a:t>
            </a:r>
            <a:r>
              <a:rPr lang="en-GB" dirty="0" smtClean="0"/>
              <a:t>No</a:t>
            </a:r>
            <a:r>
              <a:rPr lang="en-GB" dirty="0"/>
              <a:t>. of people living in towns and cities surpassed rural population for first time</a:t>
            </a:r>
          </a:p>
          <a:p>
            <a:pPr marL="285750" indent="-285750">
              <a:buFont typeface="Arial" panose="020B0604020202020204" pitchFamily="34" charset="0"/>
              <a:buChar char="•"/>
            </a:pPr>
            <a:endParaRPr lang="en-GB" u="sng" dirty="0"/>
          </a:p>
          <a:p>
            <a:pPr marL="285750" indent="-285750">
              <a:buFont typeface="Arial" panose="020B0604020202020204" pitchFamily="34" charset="0"/>
              <a:buChar char="•"/>
            </a:pPr>
            <a:endParaRPr lang="en-GB" b="1" u="sng" dirty="0"/>
          </a:p>
          <a:p>
            <a:endParaRPr lang="en-GB" b="1" u="sng" dirty="0"/>
          </a:p>
          <a:p>
            <a:endParaRPr lang="en-GB" b="1" dirty="0"/>
          </a:p>
        </p:txBody>
      </p:sp>
      <p:sp>
        <p:nvSpPr>
          <p:cNvPr id="6" name="Rectangle 1"/>
          <p:cNvSpPr>
            <a:spLocks noChangeArrowheads="1"/>
          </p:cNvSpPr>
          <p:nvPr/>
        </p:nvSpPr>
        <p:spPr bwMode="auto">
          <a:xfrm>
            <a:off x="6800161" y="5836296"/>
            <a:ext cx="4911719"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fontAlgn="base">
              <a:spcBef>
                <a:spcPct val="0"/>
              </a:spcBef>
              <a:spcAft>
                <a:spcPct val="0"/>
              </a:spcAft>
            </a:pPr>
            <a:r>
              <a:rPr lang="en-GB" altLang="en-US" sz="1200" dirty="0">
                <a:latin typeface="Calibri" pitchFamily="34" charset="0"/>
                <a:ea typeface="Calibri" pitchFamily="34" charset="0"/>
                <a:cs typeface="Times New Roman" pitchFamily="18" charset="0"/>
              </a:rPr>
              <a:t>Population of selected UK Towns and Cities, 1801–1851</a:t>
            </a:r>
            <a:endParaRPr lang="en-GB" altLang="en-US" sz="1200" dirty="0">
              <a:latin typeface="Arial" pitchFamily="34" charset="0"/>
              <a:cs typeface="Arial" pitchFamily="34" charset="0"/>
            </a:endParaRPr>
          </a:p>
          <a:p>
            <a:pPr lvl="0" eaLnBrk="0" fontAlgn="base" hangingPunct="0">
              <a:spcBef>
                <a:spcPct val="0"/>
              </a:spcBef>
              <a:spcAft>
                <a:spcPct val="0"/>
              </a:spcAft>
            </a:pPr>
            <a:r>
              <a:rPr lang="en-GB" altLang="en-US" sz="1200" dirty="0">
                <a:latin typeface="Calibri" pitchFamily="34" charset="0"/>
                <a:ea typeface="Calibri" pitchFamily="34" charset="0"/>
                <a:cs typeface="Times New Roman" pitchFamily="18" charset="0"/>
              </a:rPr>
              <a:t>UK Census data, adapted from </a:t>
            </a:r>
            <a:r>
              <a:rPr lang="en-GB" altLang="en-US" sz="1200" dirty="0">
                <a:latin typeface="Calibri" pitchFamily="34" charset="0"/>
                <a:ea typeface="Calibri" pitchFamily="34" charset="0"/>
                <a:cs typeface="Times New Roman" pitchFamily="18" charset="0"/>
                <a:hlinkClick r:id="rId3"/>
              </a:rPr>
              <a:t>http://www.visionofbritain.org.uk/</a:t>
            </a:r>
            <a:r>
              <a:rPr lang="en-GB" altLang="en-US" sz="1200" dirty="0">
                <a:latin typeface="Calibri" pitchFamily="34" charset="0"/>
                <a:ea typeface="Calibri" pitchFamily="34" charset="0"/>
                <a:cs typeface="Times New Roman" pitchFamily="18" charset="0"/>
              </a:rPr>
              <a:t>; map and table from </a:t>
            </a:r>
            <a:r>
              <a:rPr lang="en-GB" sz="1200" dirty="0">
                <a:ea typeface="Calibri"/>
                <a:cs typeface="Times New Roman"/>
              </a:rPr>
              <a:t>Richard Dennis and Hugh Clout, </a:t>
            </a:r>
            <a:r>
              <a:rPr lang="en-GB" sz="1200" i="1" dirty="0">
                <a:ea typeface="Calibri"/>
                <a:cs typeface="Times New Roman"/>
              </a:rPr>
              <a:t>A Social Geography of England and Wales </a:t>
            </a:r>
            <a:r>
              <a:rPr lang="en-GB" sz="1200" dirty="0">
                <a:ea typeface="Calibri"/>
                <a:cs typeface="Times New Roman"/>
              </a:rPr>
              <a:t>(</a:t>
            </a:r>
            <a:r>
              <a:rPr lang="en-GB" sz="1200" dirty="0" err="1">
                <a:ea typeface="Calibri"/>
                <a:cs typeface="Times New Roman"/>
              </a:rPr>
              <a:t>Pergamon</a:t>
            </a:r>
            <a:r>
              <a:rPr lang="en-GB" sz="1200" dirty="0">
                <a:ea typeface="Calibri"/>
                <a:cs typeface="Times New Roman"/>
              </a:rPr>
              <a:t>: Oxford, 1980), p. 43</a:t>
            </a:r>
            <a:r>
              <a:rPr lang="en-GB" altLang="en-US" sz="1200" dirty="0">
                <a:latin typeface="Calibri" pitchFamily="34" charset="0"/>
                <a:ea typeface="Calibri" pitchFamily="34" charset="0"/>
                <a:cs typeface="Times New Roman" pitchFamily="18" charset="0"/>
              </a:rPr>
              <a:t> </a:t>
            </a:r>
            <a:endParaRPr lang="en-GB" altLang="en-US" sz="1200" dirty="0">
              <a:latin typeface="Arial" pitchFamily="34" charset="0"/>
              <a:cs typeface="Arial" pitchFamily="34" charset="0"/>
            </a:endParaRPr>
          </a:p>
        </p:txBody>
      </p:sp>
      <p:pic>
        <p:nvPicPr>
          <p:cNvPr id="921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36746" y="913495"/>
            <a:ext cx="5055254" cy="39859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4"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a:stretch/>
        </p:blipFill>
        <p:spPr bwMode="auto">
          <a:xfrm>
            <a:off x="5472788" y="4895658"/>
            <a:ext cx="5055254" cy="857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2" name="Table 1"/>
          <p:cNvGraphicFramePr>
            <a:graphicFrameLocks noGrp="1"/>
          </p:cNvGraphicFramePr>
          <p:nvPr>
            <p:extLst/>
          </p:nvPr>
        </p:nvGraphicFramePr>
        <p:xfrm>
          <a:off x="251519" y="204662"/>
          <a:ext cx="5438080" cy="6744038"/>
        </p:xfrm>
        <a:graphic>
          <a:graphicData uri="http://schemas.openxmlformats.org/drawingml/2006/table">
            <a:tbl>
              <a:tblPr firstRow="1" firstCol="1" bandRow="1">
                <a:tableStyleId>{5C22544A-7EE6-4342-B048-85BDC9FD1C3A}</a:tableStyleId>
              </a:tblPr>
              <a:tblGrid>
                <a:gridCol w="2661188">
                  <a:extLst>
                    <a:ext uri="{9D8B030D-6E8A-4147-A177-3AD203B41FA5}">
                      <a16:colId xmlns:a16="http://schemas.microsoft.com/office/drawing/2014/main" val="20000"/>
                    </a:ext>
                  </a:extLst>
                </a:gridCol>
                <a:gridCol w="1388446">
                  <a:extLst>
                    <a:ext uri="{9D8B030D-6E8A-4147-A177-3AD203B41FA5}">
                      <a16:colId xmlns:a16="http://schemas.microsoft.com/office/drawing/2014/main" val="20001"/>
                    </a:ext>
                  </a:extLst>
                </a:gridCol>
                <a:gridCol w="1388446">
                  <a:extLst>
                    <a:ext uri="{9D8B030D-6E8A-4147-A177-3AD203B41FA5}">
                      <a16:colId xmlns:a16="http://schemas.microsoft.com/office/drawing/2014/main" val="20002"/>
                    </a:ext>
                  </a:extLst>
                </a:gridCol>
              </a:tblGrid>
              <a:tr h="281403">
                <a:tc>
                  <a:txBody>
                    <a:bodyPr/>
                    <a:lstStyle/>
                    <a:p>
                      <a:pPr>
                        <a:lnSpc>
                          <a:spcPct val="115000"/>
                        </a:lnSpc>
                        <a:spcAft>
                          <a:spcPts val="0"/>
                        </a:spcAft>
                      </a:pPr>
                      <a:r>
                        <a:rPr lang="en-GB" sz="1400" dirty="0">
                          <a:solidFill>
                            <a:srgbClr val="FFFF00"/>
                          </a:solidFill>
                          <a:effectLst/>
                        </a:rPr>
                        <a:t>Town/city</a:t>
                      </a:r>
                      <a:endParaRPr lang="en-GB" sz="1400" dirty="0">
                        <a:solidFill>
                          <a:srgbClr val="FFFF00"/>
                        </a:solidFill>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dirty="0">
                          <a:solidFill>
                            <a:srgbClr val="FFFF00"/>
                          </a:solidFill>
                          <a:effectLst/>
                        </a:rPr>
                        <a:t>1801</a:t>
                      </a:r>
                      <a:endParaRPr lang="en-GB" sz="1400" dirty="0">
                        <a:solidFill>
                          <a:srgbClr val="FFFF00"/>
                        </a:solidFill>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dirty="0">
                          <a:solidFill>
                            <a:srgbClr val="FFFF00"/>
                          </a:solidFill>
                          <a:effectLst/>
                        </a:rPr>
                        <a:t>1851</a:t>
                      </a:r>
                      <a:endParaRPr lang="en-GB" sz="1400" dirty="0">
                        <a:solidFill>
                          <a:srgbClr val="FFFF00"/>
                        </a:solidFill>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r h="540427">
                <a:tc>
                  <a:txBody>
                    <a:bodyPr/>
                    <a:lstStyle/>
                    <a:p>
                      <a:pPr>
                        <a:lnSpc>
                          <a:spcPct val="115000"/>
                        </a:lnSpc>
                        <a:spcAft>
                          <a:spcPts val="0"/>
                        </a:spcAft>
                      </a:pPr>
                      <a:r>
                        <a:rPr lang="en-GB" sz="1400">
                          <a:effectLst/>
                        </a:rPr>
                        <a:t>Greater London</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dirty="0">
                          <a:effectLst/>
                        </a:rPr>
                        <a:t>1,011,157</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dirty="0">
                          <a:effectLst/>
                        </a:rPr>
                        <a:t>2,286,609</a:t>
                      </a:r>
                      <a:endParaRPr lang="en-GB" sz="1400" dirty="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r h="540427">
                <a:tc>
                  <a:txBody>
                    <a:bodyPr/>
                    <a:lstStyle/>
                    <a:p>
                      <a:pPr>
                        <a:lnSpc>
                          <a:spcPct val="115000"/>
                        </a:lnSpc>
                        <a:spcAft>
                          <a:spcPts val="0"/>
                        </a:spcAft>
                      </a:pPr>
                      <a:r>
                        <a:rPr lang="en-GB" sz="1400">
                          <a:effectLst/>
                        </a:rPr>
                        <a:t>London</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879,491 </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1,995,846</a:t>
                      </a:r>
                      <a:endParaRPr lang="en-GB" sz="1400">
                        <a:effectLst/>
                        <a:latin typeface="Calibri"/>
                        <a:ea typeface="Calibri"/>
                        <a:cs typeface="Times New Roman"/>
                      </a:endParaRPr>
                    </a:p>
                  </a:txBody>
                  <a:tcPr marL="68580" marR="68580" marT="0" marB="0"/>
                </a:tc>
                <a:extLst>
                  <a:ext uri="{0D108BD9-81ED-4DB2-BD59-A6C34878D82A}">
                    <a16:rowId xmlns:a16="http://schemas.microsoft.com/office/drawing/2014/main" val="10002"/>
                  </a:ext>
                </a:extLst>
              </a:tr>
              <a:tr h="281403">
                <a:tc>
                  <a:txBody>
                    <a:bodyPr/>
                    <a:lstStyle/>
                    <a:p>
                      <a:pPr>
                        <a:lnSpc>
                          <a:spcPct val="115000"/>
                        </a:lnSpc>
                        <a:spcAft>
                          <a:spcPts val="0"/>
                        </a:spcAft>
                      </a:pPr>
                      <a:r>
                        <a:rPr lang="en-GB" sz="1400">
                          <a:effectLst/>
                        </a:rPr>
                        <a:t>Liverpool</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82,430</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320,513</a:t>
                      </a:r>
                      <a:endParaRPr lang="en-GB" sz="1400">
                        <a:effectLst/>
                        <a:latin typeface="Calibri"/>
                        <a:ea typeface="Calibri"/>
                        <a:cs typeface="Times New Roman"/>
                      </a:endParaRPr>
                    </a:p>
                  </a:txBody>
                  <a:tcPr marL="68580" marR="68580" marT="0" marB="0"/>
                </a:tc>
                <a:extLst>
                  <a:ext uri="{0D108BD9-81ED-4DB2-BD59-A6C34878D82A}">
                    <a16:rowId xmlns:a16="http://schemas.microsoft.com/office/drawing/2014/main" val="10003"/>
                  </a:ext>
                </a:extLst>
              </a:tr>
              <a:tr h="281403">
                <a:tc>
                  <a:txBody>
                    <a:bodyPr/>
                    <a:lstStyle/>
                    <a:p>
                      <a:pPr>
                        <a:lnSpc>
                          <a:spcPct val="115000"/>
                        </a:lnSpc>
                        <a:spcAft>
                          <a:spcPts val="0"/>
                        </a:spcAft>
                      </a:pPr>
                      <a:r>
                        <a:rPr lang="en-GB" sz="1400">
                          <a:effectLst/>
                        </a:rPr>
                        <a:t>Birmingham</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73,670</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dirty="0">
                          <a:effectLst/>
                        </a:rPr>
                        <a:t>232,638</a:t>
                      </a:r>
                      <a:endParaRPr lang="en-GB" sz="1400" dirty="0">
                        <a:effectLst/>
                        <a:latin typeface="Calibri"/>
                        <a:ea typeface="Calibri"/>
                        <a:cs typeface="Times New Roman"/>
                      </a:endParaRPr>
                    </a:p>
                  </a:txBody>
                  <a:tcPr marL="68580" marR="68580" marT="0" marB="0"/>
                </a:tc>
                <a:extLst>
                  <a:ext uri="{0D108BD9-81ED-4DB2-BD59-A6C34878D82A}">
                    <a16:rowId xmlns:a16="http://schemas.microsoft.com/office/drawing/2014/main" val="10004"/>
                  </a:ext>
                </a:extLst>
              </a:tr>
              <a:tr h="580368">
                <a:tc>
                  <a:txBody>
                    <a:bodyPr/>
                    <a:lstStyle/>
                    <a:p>
                      <a:pPr>
                        <a:lnSpc>
                          <a:spcPct val="115000"/>
                        </a:lnSpc>
                        <a:spcAft>
                          <a:spcPts val="0"/>
                        </a:spcAft>
                      </a:pPr>
                      <a:r>
                        <a:rPr lang="en-GB" sz="1400" dirty="0">
                          <a:effectLst/>
                        </a:rPr>
                        <a:t>Manchester (</a:t>
                      </a:r>
                      <a:r>
                        <a:rPr lang="en-GB" sz="1400" dirty="0" err="1">
                          <a:effectLst/>
                        </a:rPr>
                        <a:t>inc.</a:t>
                      </a:r>
                      <a:r>
                        <a:rPr lang="en-GB" sz="1400" dirty="0">
                          <a:effectLst/>
                        </a:rPr>
                        <a:t> Salford)</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81,299</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dirty="0">
                          <a:effectLst/>
                        </a:rPr>
                        <a:t>228,433</a:t>
                      </a:r>
                      <a:endParaRPr lang="en-GB" sz="1400" dirty="0">
                        <a:effectLst/>
                        <a:latin typeface="Calibri"/>
                        <a:ea typeface="Calibri"/>
                        <a:cs typeface="Times New Roman"/>
                      </a:endParaRPr>
                    </a:p>
                  </a:txBody>
                  <a:tcPr marL="68580" marR="68580" marT="0" marB="0"/>
                </a:tc>
                <a:extLst>
                  <a:ext uri="{0D108BD9-81ED-4DB2-BD59-A6C34878D82A}">
                    <a16:rowId xmlns:a16="http://schemas.microsoft.com/office/drawing/2014/main" val="10005"/>
                  </a:ext>
                </a:extLst>
              </a:tr>
              <a:tr h="281403">
                <a:tc>
                  <a:txBody>
                    <a:bodyPr/>
                    <a:lstStyle/>
                    <a:p>
                      <a:pPr>
                        <a:lnSpc>
                          <a:spcPct val="115000"/>
                        </a:lnSpc>
                        <a:spcAft>
                          <a:spcPts val="0"/>
                        </a:spcAft>
                      </a:pPr>
                      <a:r>
                        <a:rPr lang="en-GB" sz="1400" dirty="0">
                          <a:effectLst/>
                        </a:rPr>
                        <a:t>Edinburgh</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82,560</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193,929</a:t>
                      </a:r>
                      <a:endParaRPr lang="en-GB" sz="1400">
                        <a:effectLst/>
                        <a:latin typeface="Calibri"/>
                        <a:ea typeface="Calibri"/>
                        <a:cs typeface="Times New Roman"/>
                      </a:endParaRPr>
                    </a:p>
                  </a:txBody>
                  <a:tcPr marL="68580" marR="68580" marT="0" marB="0"/>
                </a:tc>
                <a:extLst>
                  <a:ext uri="{0D108BD9-81ED-4DB2-BD59-A6C34878D82A}">
                    <a16:rowId xmlns:a16="http://schemas.microsoft.com/office/drawing/2014/main" val="10006"/>
                  </a:ext>
                </a:extLst>
              </a:tr>
              <a:tr h="281403">
                <a:tc>
                  <a:txBody>
                    <a:bodyPr/>
                    <a:lstStyle/>
                    <a:p>
                      <a:pPr>
                        <a:lnSpc>
                          <a:spcPct val="115000"/>
                        </a:lnSpc>
                        <a:spcAft>
                          <a:spcPts val="0"/>
                        </a:spcAft>
                      </a:pPr>
                      <a:r>
                        <a:rPr lang="en-GB" sz="1400" dirty="0">
                          <a:effectLst/>
                        </a:rPr>
                        <a:t>Bradford</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42,780</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dirty="0">
                          <a:effectLst/>
                        </a:rPr>
                        <a:t>181,964</a:t>
                      </a:r>
                      <a:endParaRPr lang="en-GB" sz="1400" dirty="0">
                        <a:effectLst/>
                        <a:latin typeface="Calibri"/>
                        <a:ea typeface="Calibri"/>
                        <a:cs typeface="Times New Roman"/>
                      </a:endParaRPr>
                    </a:p>
                  </a:txBody>
                  <a:tcPr marL="68580" marR="68580" marT="0" marB="0"/>
                </a:tc>
                <a:extLst>
                  <a:ext uri="{0D108BD9-81ED-4DB2-BD59-A6C34878D82A}">
                    <a16:rowId xmlns:a16="http://schemas.microsoft.com/office/drawing/2014/main" val="10007"/>
                  </a:ext>
                </a:extLst>
              </a:tr>
              <a:tr h="281403">
                <a:tc>
                  <a:txBody>
                    <a:bodyPr/>
                    <a:lstStyle/>
                    <a:p>
                      <a:pPr>
                        <a:lnSpc>
                          <a:spcPct val="115000"/>
                        </a:lnSpc>
                        <a:spcAft>
                          <a:spcPts val="0"/>
                        </a:spcAft>
                      </a:pPr>
                      <a:r>
                        <a:rPr lang="en-GB" sz="1400" b="1" dirty="0" smtClean="0">
                          <a:effectLst/>
                          <a:latin typeface="+mj-lt"/>
                          <a:ea typeface="Calibri"/>
                          <a:cs typeface="Times New Roman"/>
                        </a:rPr>
                        <a:t>Bristol</a:t>
                      </a:r>
                      <a:r>
                        <a:rPr lang="en-GB" sz="1400" b="1" baseline="0" dirty="0" smtClean="0">
                          <a:effectLst/>
                          <a:latin typeface="+mj-lt"/>
                          <a:ea typeface="Calibri"/>
                          <a:cs typeface="Times New Roman"/>
                        </a:rPr>
                        <a:t> </a:t>
                      </a:r>
                      <a:endParaRPr lang="en-GB" sz="1400" b="1" dirty="0">
                        <a:effectLst/>
                        <a:latin typeface="+mj-lt"/>
                        <a:ea typeface="Calibri"/>
                        <a:cs typeface="Times New Roman"/>
                      </a:endParaRPr>
                    </a:p>
                  </a:txBody>
                  <a:tcPr marL="68580" marR="68580" marT="0" marB="0"/>
                </a:tc>
                <a:tc>
                  <a:txBody>
                    <a:bodyPr/>
                    <a:lstStyle/>
                    <a:p>
                      <a:pPr algn="r">
                        <a:lnSpc>
                          <a:spcPct val="115000"/>
                        </a:lnSpc>
                        <a:spcAft>
                          <a:spcPts val="0"/>
                        </a:spcAft>
                      </a:pPr>
                      <a:r>
                        <a:rPr lang="en-GB" sz="1400" dirty="0" smtClean="0">
                          <a:effectLst/>
                          <a:latin typeface="+mj-lt"/>
                          <a:ea typeface="Calibri"/>
                          <a:cs typeface="Times New Roman"/>
                        </a:rPr>
                        <a:t>68,944</a:t>
                      </a:r>
                      <a:endParaRPr lang="en-GB" sz="1400" dirty="0">
                        <a:effectLst/>
                        <a:latin typeface="+mj-lt"/>
                        <a:ea typeface="Calibri"/>
                        <a:cs typeface="Times New Roman"/>
                      </a:endParaRPr>
                    </a:p>
                  </a:txBody>
                  <a:tcPr marL="68580" marR="68580" marT="0" marB="0"/>
                </a:tc>
                <a:tc>
                  <a:txBody>
                    <a:bodyPr/>
                    <a:lstStyle/>
                    <a:p>
                      <a:pPr algn="r">
                        <a:lnSpc>
                          <a:spcPct val="115000"/>
                        </a:lnSpc>
                        <a:spcAft>
                          <a:spcPts val="0"/>
                        </a:spcAft>
                      </a:pPr>
                      <a:r>
                        <a:rPr lang="en-GB" sz="1400" dirty="0" smtClean="0">
                          <a:effectLst/>
                          <a:latin typeface="+mj-lt"/>
                          <a:ea typeface="Calibri"/>
                          <a:cs typeface="Times New Roman"/>
                        </a:rPr>
                        <a:t>159,945</a:t>
                      </a:r>
                      <a:endParaRPr lang="en-GB" sz="1400" dirty="0">
                        <a:effectLst/>
                        <a:latin typeface="+mj-lt"/>
                        <a:ea typeface="Calibri"/>
                        <a:cs typeface="Times New Roman"/>
                      </a:endParaRPr>
                    </a:p>
                  </a:txBody>
                  <a:tcPr marL="68580" marR="68580" marT="0" marB="0"/>
                </a:tc>
                <a:extLst>
                  <a:ext uri="{0D108BD9-81ED-4DB2-BD59-A6C34878D82A}">
                    <a16:rowId xmlns:a16="http://schemas.microsoft.com/office/drawing/2014/main" val="3959846760"/>
                  </a:ext>
                </a:extLst>
              </a:tr>
              <a:tr h="281403">
                <a:tc>
                  <a:txBody>
                    <a:bodyPr/>
                    <a:lstStyle/>
                    <a:p>
                      <a:pPr>
                        <a:lnSpc>
                          <a:spcPct val="115000"/>
                        </a:lnSpc>
                        <a:spcAft>
                          <a:spcPts val="0"/>
                        </a:spcAft>
                      </a:pPr>
                      <a:r>
                        <a:rPr lang="en-GB" sz="1400" dirty="0">
                          <a:effectLst/>
                        </a:rPr>
                        <a:t>Glasgow</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46,779</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dirty="0">
                          <a:effectLst/>
                        </a:rPr>
                        <a:t>148,116</a:t>
                      </a:r>
                      <a:endParaRPr lang="en-GB" sz="1400" dirty="0">
                        <a:effectLst/>
                        <a:latin typeface="Calibri"/>
                        <a:ea typeface="Calibri"/>
                        <a:cs typeface="Times New Roman"/>
                      </a:endParaRPr>
                    </a:p>
                  </a:txBody>
                  <a:tcPr marL="68580" marR="68580" marT="0" marB="0"/>
                </a:tc>
                <a:extLst>
                  <a:ext uri="{0D108BD9-81ED-4DB2-BD59-A6C34878D82A}">
                    <a16:rowId xmlns:a16="http://schemas.microsoft.com/office/drawing/2014/main" val="10008"/>
                  </a:ext>
                </a:extLst>
              </a:tr>
              <a:tr h="281403">
                <a:tc>
                  <a:txBody>
                    <a:bodyPr/>
                    <a:lstStyle/>
                    <a:p>
                      <a:pPr>
                        <a:lnSpc>
                          <a:spcPct val="115000"/>
                        </a:lnSpc>
                        <a:spcAft>
                          <a:spcPts val="0"/>
                        </a:spcAft>
                      </a:pPr>
                      <a:r>
                        <a:rPr lang="en-GB" sz="1400" dirty="0">
                          <a:effectLst/>
                        </a:rPr>
                        <a:t>Huddersfield</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47,079</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123,860</a:t>
                      </a:r>
                      <a:endParaRPr lang="en-GB" sz="1400">
                        <a:effectLst/>
                        <a:latin typeface="Calibri"/>
                        <a:ea typeface="Calibri"/>
                        <a:cs typeface="Times New Roman"/>
                      </a:endParaRPr>
                    </a:p>
                  </a:txBody>
                  <a:tcPr marL="68580" marR="68580" marT="0" marB="0"/>
                </a:tc>
                <a:extLst>
                  <a:ext uri="{0D108BD9-81ED-4DB2-BD59-A6C34878D82A}">
                    <a16:rowId xmlns:a16="http://schemas.microsoft.com/office/drawing/2014/main" val="10009"/>
                  </a:ext>
                </a:extLst>
              </a:tr>
              <a:tr h="281403">
                <a:tc>
                  <a:txBody>
                    <a:bodyPr/>
                    <a:lstStyle/>
                    <a:p>
                      <a:pPr>
                        <a:lnSpc>
                          <a:spcPct val="115000"/>
                        </a:lnSpc>
                        <a:spcAft>
                          <a:spcPts val="0"/>
                        </a:spcAft>
                      </a:pPr>
                      <a:r>
                        <a:rPr lang="en-GB" sz="1400">
                          <a:effectLst/>
                        </a:rPr>
                        <a:t>Wolverhampton</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29,202</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104,158</a:t>
                      </a:r>
                      <a:endParaRPr lang="en-GB" sz="1400">
                        <a:effectLst/>
                        <a:latin typeface="Calibri"/>
                        <a:ea typeface="Calibri"/>
                        <a:cs typeface="Times New Roman"/>
                      </a:endParaRPr>
                    </a:p>
                  </a:txBody>
                  <a:tcPr marL="68580" marR="68580" marT="0" marB="0"/>
                </a:tc>
                <a:extLst>
                  <a:ext uri="{0D108BD9-81ED-4DB2-BD59-A6C34878D82A}">
                    <a16:rowId xmlns:a16="http://schemas.microsoft.com/office/drawing/2014/main" val="10010"/>
                  </a:ext>
                </a:extLst>
              </a:tr>
              <a:tr h="281403">
                <a:tc>
                  <a:txBody>
                    <a:bodyPr/>
                    <a:lstStyle/>
                    <a:p>
                      <a:pPr>
                        <a:lnSpc>
                          <a:spcPct val="115000"/>
                        </a:lnSpc>
                        <a:spcAft>
                          <a:spcPts val="0"/>
                        </a:spcAft>
                      </a:pPr>
                      <a:r>
                        <a:rPr lang="en-GB" sz="1400">
                          <a:effectLst/>
                        </a:rPr>
                        <a:t>Sheffield</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39,049</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103,626</a:t>
                      </a:r>
                      <a:endParaRPr lang="en-GB" sz="140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281403">
                <a:tc>
                  <a:txBody>
                    <a:bodyPr/>
                    <a:lstStyle/>
                    <a:p>
                      <a:pPr>
                        <a:lnSpc>
                          <a:spcPct val="115000"/>
                        </a:lnSpc>
                        <a:spcAft>
                          <a:spcPts val="0"/>
                        </a:spcAft>
                      </a:pPr>
                      <a:r>
                        <a:rPr lang="en-GB" sz="1400" dirty="0">
                          <a:effectLst/>
                        </a:rPr>
                        <a:t>Leeds</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30,669</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101,343</a:t>
                      </a:r>
                      <a:endParaRPr lang="en-GB" sz="1400">
                        <a:effectLst/>
                        <a:latin typeface="Calibri"/>
                        <a:ea typeface="Calibri"/>
                        <a:cs typeface="Times New Roman"/>
                      </a:endParaRPr>
                    </a:p>
                  </a:txBody>
                  <a:tcPr marL="68580" marR="68580" marT="0" marB="0"/>
                </a:tc>
                <a:extLst>
                  <a:ext uri="{0D108BD9-81ED-4DB2-BD59-A6C34878D82A}">
                    <a16:rowId xmlns:a16="http://schemas.microsoft.com/office/drawing/2014/main" val="10012"/>
                  </a:ext>
                </a:extLst>
              </a:tr>
              <a:tr h="281403">
                <a:tc>
                  <a:txBody>
                    <a:bodyPr/>
                    <a:lstStyle/>
                    <a:p>
                      <a:pPr>
                        <a:lnSpc>
                          <a:spcPct val="115000"/>
                        </a:lnSpc>
                        <a:spcAft>
                          <a:spcPts val="0"/>
                        </a:spcAft>
                      </a:pPr>
                      <a:r>
                        <a:rPr lang="en-GB" sz="1400" dirty="0">
                          <a:effectLst/>
                        </a:rPr>
                        <a:t>Preston</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29,899</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96,545</a:t>
                      </a:r>
                      <a:endParaRPr lang="en-GB" sz="1400">
                        <a:effectLst/>
                        <a:latin typeface="Calibri"/>
                        <a:ea typeface="Calibri"/>
                        <a:cs typeface="Times New Roman"/>
                      </a:endParaRPr>
                    </a:p>
                  </a:txBody>
                  <a:tcPr marL="68580" marR="68580" marT="0" marB="0"/>
                </a:tc>
                <a:extLst>
                  <a:ext uri="{0D108BD9-81ED-4DB2-BD59-A6C34878D82A}">
                    <a16:rowId xmlns:a16="http://schemas.microsoft.com/office/drawing/2014/main" val="10013"/>
                  </a:ext>
                </a:extLst>
              </a:tr>
              <a:tr h="281403">
                <a:tc>
                  <a:txBody>
                    <a:bodyPr/>
                    <a:lstStyle/>
                    <a:p>
                      <a:pPr>
                        <a:lnSpc>
                          <a:spcPct val="115000"/>
                        </a:lnSpc>
                        <a:spcAft>
                          <a:spcPts val="0"/>
                        </a:spcAft>
                      </a:pPr>
                      <a:r>
                        <a:rPr lang="en-GB" sz="1400">
                          <a:effectLst/>
                        </a:rPr>
                        <a:t>Blackburn</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33,173</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90,738</a:t>
                      </a:r>
                      <a:endParaRPr lang="en-GB" sz="1400">
                        <a:effectLst/>
                        <a:latin typeface="Calibri"/>
                        <a:ea typeface="Calibri"/>
                        <a:cs typeface="Times New Roman"/>
                      </a:endParaRPr>
                    </a:p>
                  </a:txBody>
                  <a:tcPr marL="68580" marR="68580" marT="0" marB="0"/>
                </a:tc>
                <a:extLst>
                  <a:ext uri="{0D108BD9-81ED-4DB2-BD59-A6C34878D82A}">
                    <a16:rowId xmlns:a16="http://schemas.microsoft.com/office/drawing/2014/main" val="10014"/>
                  </a:ext>
                </a:extLst>
              </a:tr>
              <a:tr h="580368">
                <a:tc>
                  <a:txBody>
                    <a:bodyPr/>
                    <a:lstStyle/>
                    <a:p>
                      <a:pPr>
                        <a:lnSpc>
                          <a:spcPct val="115000"/>
                        </a:lnSpc>
                        <a:spcAft>
                          <a:spcPts val="0"/>
                        </a:spcAft>
                      </a:pPr>
                      <a:r>
                        <a:rPr lang="en-GB" sz="1400" dirty="0" smtClean="0">
                          <a:effectLst/>
                        </a:rPr>
                        <a:t>Newcastle-upon-Tyne</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34,092</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dirty="0">
                          <a:effectLst/>
                        </a:rPr>
                        <a:t>89,156</a:t>
                      </a:r>
                      <a:endParaRPr lang="en-GB" sz="1400" dirty="0">
                        <a:effectLst/>
                        <a:latin typeface="Calibri"/>
                        <a:ea typeface="Calibri"/>
                        <a:cs typeface="Times New Roman"/>
                      </a:endParaRPr>
                    </a:p>
                  </a:txBody>
                  <a:tcPr marL="68580" marR="68580" marT="0" marB="0"/>
                </a:tc>
                <a:extLst>
                  <a:ext uri="{0D108BD9-81ED-4DB2-BD59-A6C34878D82A}">
                    <a16:rowId xmlns:a16="http://schemas.microsoft.com/office/drawing/2014/main" val="10015"/>
                  </a:ext>
                </a:extLst>
              </a:tr>
              <a:tr h="281403">
                <a:tc>
                  <a:txBody>
                    <a:bodyPr/>
                    <a:lstStyle/>
                    <a:p>
                      <a:pPr>
                        <a:lnSpc>
                          <a:spcPct val="115000"/>
                        </a:lnSpc>
                        <a:spcAft>
                          <a:spcPts val="0"/>
                        </a:spcAft>
                      </a:pPr>
                      <a:r>
                        <a:rPr lang="en-GB" sz="1400" dirty="0">
                          <a:effectLst/>
                        </a:rPr>
                        <a:t>Rochdale</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26,577</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72,515</a:t>
                      </a:r>
                      <a:endParaRPr lang="en-GB" sz="1400">
                        <a:effectLst/>
                        <a:latin typeface="Calibri"/>
                        <a:ea typeface="Calibri"/>
                        <a:cs typeface="Times New Roman"/>
                      </a:endParaRPr>
                    </a:p>
                  </a:txBody>
                  <a:tcPr marL="68580" marR="68580" marT="0" marB="0"/>
                </a:tc>
                <a:extLst>
                  <a:ext uri="{0D108BD9-81ED-4DB2-BD59-A6C34878D82A}">
                    <a16:rowId xmlns:a16="http://schemas.microsoft.com/office/drawing/2014/main" val="10016"/>
                  </a:ext>
                </a:extLst>
              </a:tr>
              <a:tr h="281403">
                <a:tc>
                  <a:txBody>
                    <a:bodyPr/>
                    <a:lstStyle/>
                    <a:p>
                      <a:pPr>
                        <a:lnSpc>
                          <a:spcPct val="115000"/>
                        </a:lnSpc>
                        <a:spcAft>
                          <a:spcPts val="0"/>
                        </a:spcAft>
                      </a:pPr>
                      <a:r>
                        <a:rPr lang="en-GB" sz="1400">
                          <a:effectLst/>
                        </a:rPr>
                        <a:t>Swansea</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dirty="0" smtClean="0">
                          <a:effectLst/>
                        </a:rPr>
                        <a:t>17,510</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46,907</a:t>
                      </a:r>
                      <a:endParaRPr lang="en-GB" sz="1400">
                        <a:effectLst/>
                        <a:latin typeface="Calibri"/>
                        <a:ea typeface="Calibri"/>
                        <a:cs typeface="Times New Roman"/>
                      </a:endParaRPr>
                    </a:p>
                  </a:txBody>
                  <a:tcPr marL="68580" marR="68580" marT="0" marB="0"/>
                </a:tc>
                <a:extLst>
                  <a:ext uri="{0D108BD9-81ED-4DB2-BD59-A6C34878D82A}">
                    <a16:rowId xmlns:a16="http://schemas.microsoft.com/office/drawing/2014/main" val="10017"/>
                  </a:ext>
                </a:extLst>
              </a:tr>
              <a:tr h="281403">
                <a:tc>
                  <a:txBody>
                    <a:bodyPr/>
                    <a:lstStyle/>
                    <a:p>
                      <a:pPr>
                        <a:lnSpc>
                          <a:spcPct val="115000"/>
                        </a:lnSpc>
                        <a:spcAft>
                          <a:spcPts val="0"/>
                        </a:spcAft>
                      </a:pPr>
                      <a:r>
                        <a:rPr lang="en-GB" sz="1400" dirty="0">
                          <a:effectLst/>
                        </a:rPr>
                        <a:t>Cardiff</a:t>
                      </a:r>
                      <a:endParaRPr lang="en-GB" sz="1400"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a:effectLst/>
                        </a:rPr>
                        <a:t>15,325</a:t>
                      </a:r>
                      <a:endParaRPr lang="en-GB" sz="140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dirty="0">
                          <a:effectLst/>
                        </a:rPr>
                        <a:t>46,491</a:t>
                      </a:r>
                      <a:endParaRPr lang="en-GB" sz="1400" dirty="0">
                        <a:effectLst/>
                        <a:latin typeface="Calibri"/>
                        <a:ea typeface="Calibri"/>
                        <a:cs typeface="Times New Roman"/>
                      </a:endParaRPr>
                    </a:p>
                  </a:txBody>
                  <a:tcPr marL="68580" marR="68580" marT="0" marB="0"/>
                </a:tc>
                <a:extLst>
                  <a:ext uri="{0D108BD9-81ED-4DB2-BD59-A6C34878D82A}">
                    <a16:rowId xmlns:a16="http://schemas.microsoft.com/office/drawing/2014/main" val="10018"/>
                  </a:ext>
                </a:extLst>
              </a:tr>
            </a:tbl>
          </a:graphicData>
        </a:graphic>
      </p:graphicFrame>
    </p:spTree>
    <p:extLst>
      <p:ext uri="{BB962C8B-B14F-4D97-AF65-F5344CB8AC3E}">
        <p14:creationId xmlns:p14="http://schemas.microsoft.com/office/powerpoint/2010/main" val="30141926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9" name="Picture 3"/>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bwMode="auto">
          <a:xfrm>
            <a:off x="199137" y="101445"/>
            <a:ext cx="10055562" cy="65999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03645" y="232697"/>
            <a:ext cx="4572000" cy="646331"/>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2060"/>
                </a:solidFill>
                <a:effectLst/>
                <a:uLnTx/>
                <a:uFillTx/>
                <a:latin typeface="Franklin Gothic Medium"/>
                <a:ea typeface="+mn-ea"/>
                <a:cs typeface="+mn-cs"/>
              </a:rPr>
              <a:t>Manchester from </a:t>
            </a:r>
            <a:r>
              <a:rPr kumimoji="0" lang="en-GB" sz="1800" b="0" i="0" u="none" strike="noStrike" kern="1200" cap="none" spc="0" normalizeH="0" baseline="0" noProof="0" dirty="0" err="1">
                <a:ln>
                  <a:noFill/>
                </a:ln>
                <a:solidFill>
                  <a:srgbClr val="002060"/>
                </a:solidFill>
                <a:effectLst/>
                <a:uLnTx/>
                <a:uFillTx/>
                <a:latin typeface="Franklin Gothic Medium"/>
                <a:ea typeface="+mn-ea"/>
                <a:cs typeface="+mn-cs"/>
              </a:rPr>
              <a:t>Kersal</a:t>
            </a:r>
            <a:r>
              <a:rPr kumimoji="0" lang="en-GB" sz="1800" b="0" i="0" u="none" strike="noStrike" kern="1200" cap="none" spc="0" normalizeH="0" baseline="0" noProof="0" dirty="0">
                <a:ln>
                  <a:noFill/>
                </a:ln>
                <a:solidFill>
                  <a:srgbClr val="002060"/>
                </a:solidFill>
                <a:effectLst/>
                <a:uLnTx/>
                <a:uFillTx/>
                <a:latin typeface="Franklin Gothic Medium"/>
                <a:ea typeface="+mn-ea"/>
                <a:cs typeface="+mn-cs"/>
              </a:rPr>
              <a:t> Moor, by William </a:t>
            </a:r>
            <a:r>
              <a:rPr kumimoji="0" lang="en-GB" sz="1800" b="0" i="0" u="none" strike="noStrike" kern="1200" cap="none" spc="0" normalizeH="0" baseline="0" noProof="0" dirty="0" err="1">
                <a:ln>
                  <a:noFill/>
                </a:ln>
                <a:solidFill>
                  <a:srgbClr val="002060"/>
                </a:solidFill>
                <a:effectLst/>
                <a:uLnTx/>
                <a:uFillTx/>
                <a:latin typeface="Franklin Gothic Medium"/>
                <a:ea typeface="+mn-ea"/>
                <a:cs typeface="+mn-cs"/>
              </a:rPr>
              <a:t>Wyld</a:t>
            </a:r>
            <a:r>
              <a:rPr kumimoji="0" lang="en-GB" sz="1800" b="0" i="0" u="none" strike="noStrike" kern="1200" cap="none" spc="0" normalizeH="0" baseline="0" noProof="0" dirty="0">
                <a:ln>
                  <a:noFill/>
                </a:ln>
                <a:solidFill>
                  <a:srgbClr val="002060"/>
                </a:solidFill>
                <a:effectLst/>
                <a:uLnTx/>
                <a:uFillTx/>
                <a:latin typeface="Franklin Gothic Medium"/>
                <a:ea typeface="+mn-ea"/>
                <a:cs typeface="+mn-cs"/>
              </a:rPr>
              <a:t> in 1857</a:t>
            </a:r>
          </a:p>
        </p:txBody>
      </p:sp>
      <p:pic>
        <p:nvPicPr>
          <p:cNvPr id="11"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67772" y="58316"/>
            <a:ext cx="4343409" cy="29969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10254699" y="3098397"/>
            <a:ext cx="1577000" cy="2031325"/>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View from </a:t>
            </a:r>
            <a:r>
              <a:rPr kumimoji="0" lang="en-GB" sz="1800" b="0" i="0" u="none" strike="noStrike" kern="1200" cap="none" spc="0" normalizeH="0" baseline="0" noProof="0" dirty="0" err="1">
                <a:ln>
                  <a:noFill/>
                </a:ln>
                <a:solidFill>
                  <a:prstClr val="black"/>
                </a:solidFill>
                <a:effectLst/>
                <a:uLnTx/>
                <a:uFillTx/>
                <a:latin typeface="Franklin Gothic Medium"/>
                <a:ea typeface="+mn-ea"/>
                <a:cs typeface="+mn-cs"/>
              </a:rPr>
              <a:t>Kersal</a:t>
            </a:r>
            <a:r>
              <a:rPr kumimoji="0" lang="en-GB" sz="1800" b="0" i="0" u="none" strike="noStrike" kern="1200" cap="none" spc="0" normalizeH="0" baseline="0" noProof="0" dirty="0">
                <a:ln>
                  <a:noFill/>
                </a:ln>
                <a:solidFill>
                  <a:prstClr val="black"/>
                </a:solidFill>
                <a:effectLst/>
                <a:uLnTx/>
                <a:uFillTx/>
                <a:latin typeface="Franklin Gothic Medium"/>
                <a:ea typeface="+mn-ea"/>
                <a:cs typeface="+mn-cs"/>
              </a:rPr>
              <a:t> Moor towards Manchester by Thomas Pether, circa 1820</a:t>
            </a:r>
          </a:p>
        </p:txBody>
      </p:sp>
    </p:spTree>
    <p:extLst>
      <p:ext uri="{BB962C8B-B14F-4D97-AF65-F5344CB8AC3E}">
        <p14:creationId xmlns:p14="http://schemas.microsoft.com/office/powerpoint/2010/main" val="106308278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66700" y="171450"/>
            <a:ext cx="11630976" cy="6477000"/>
          </a:xfrm>
          <a:prstGeom prst="rect">
            <a:avLst/>
          </a:prstGeom>
        </p:spPr>
      </p:pic>
      <p:sp>
        <p:nvSpPr>
          <p:cNvPr id="3" name="Rectangle 2"/>
          <p:cNvSpPr/>
          <p:nvPr/>
        </p:nvSpPr>
        <p:spPr>
          <a:xfrm>
            <a:off x="3055397" y="310634"/>
            <a:ext cx="2858475" cy="369332"/>
          </a:xfrm>
          <a:prstGeom prst="rect">
            <a:avLst/>
          </a:prstGeom>
        </p:spPr>
        <p:txBody>
          <a:bodyPr wrap="none">
            <a:spAutoFit/>
          </a:bodyPr>
          <a:lstStyle/>
          <a:p>
            <a:r>
              <a:rPr lang="en-GB" dirty="0" smtClean="0"/>
              <a:t>JMW Turner, </a:t>
            </a:r>
            <a:r>
              <a:rPr lang="en-GB" i="1" dirty="0" smtClean="0"/>
              <a:t>Dudley</a:t>
            </a:r>
            <a:r>
              <a:rPr lang="en-GB" dirty="0" smtClean="0"/>
              <a:t> (1832)</a:t>
            </a:r>
            <a:endParaRPr lang="en-GB" dirty="0"/>
          </a:p>
        </p:txBody>
      </p:sp>
    </p:spTree>
    <p:extLst>
      <p:ext uri="{BB962C8B-B14F-4D97-AF65-F5344CB8AC3E}">
        <p14:creationId xmlns:p14="http://schemas.microsoft.com/office/powerpoint/2010/main" val="238566693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3199" y="192936"/>
            <a:ext cx="11734801" cy="6398364"/>
          </a:xfrm>
          <a:prstGeom prst="rect">
            <a:avLst/>
          </a:prstGeom>
          <a:noFill/>
        </p:spPr>
        <p:txBody>
          <a:bodyPr wrap="square" lIns="182880" tIns="91440" rIns="182880" bIns="182880" rtlCol="0">
            <a:spAutoFit/>
          </a:bodyPr>
          <a:lstStyle/>
          <a:p>
            <a:r>
              <a:rPr lang="en-GB" b="1" dirty="0" smtClean="0">
                <a:solidFill>
                  <a:schemeClr val="accent4">
                    <a:lumMod val="50000"/>
                  </a:schemeClr>
                </a:solidFill>
                <a:latin typeface="+mj-lt"/>
              </a:rPr>
              <a:t>1789–1815</a:t>
            </a:r>
            <a:r>
              <a:rPr lang="en-GB" b="1" dirty="0">
                <a:solidFill>
                  <a:schemeClr val="accent4">
                    <a:lumMod val="50000"/>
                  </a:schemeClr>
                </a:solidFill>
                <a:latin typeface="+mj-lt"/>
              </a:rPr>
              <a:t>	</a:t>
            </a:r>
            <a:r>
              <a:rPr lang="en-GB" b="1" dirty="0" smtClean="0">
                <a:solidFill>
                  <a:schemeClr val="accent4">
                    <a:lumMod val="50000"/>
                  </a:schemeClr>
                </a:solidFill>
                <a:latin typeface="+mj-lt"/>
              </a:rPr>
              <a:t>French </a:t>
            </a:r>
            <a:r>
              <a:rPr lang="en-GB" b="1" dirty="0">
                <a:solidFill>
                  <a:schemeClr val="accent4">
                    <a:lumMod val="50000"/>
                  </a:schemeClr>
                </a:solidFill>
                <a:latin typeface="+mj-lt"/>
              </a:rPr>
              <a:t>Revolutionary </a:t>
            </a:r>
            <a:r>
              <a:rPr lang="en-GB" b="1" dirty="0" smtClean="0">
                <a:solidFill>
                  <a:schemeClr val="accent4">
                    <a:lumMod val="50000"/>
                  </a:schemeClr>
                </a:solidFill>
                <a:latin typeface="+mj-lt"/>
              </a:rPr>
              <a:t>Wars</a:t>
            </a:r>
          </a:p>
          <a:p>
            <a:r>
              <a:rPr lang="en-GB" b="1" dirty="0" smtClean="0">
                <a:solidFill>
                  <a:schemeClr val="accent4">
                    <a:lumMod val="50000"/>
                  </a:schemeClr>
                </a:solidFill>
                <a:latin typeface="+mj-lt"/>
              </a:rPr>
              <a:t>1788		Irish Rebellion</a:t>
            </a:r>
          </a:p>
          <a:p>
            <a:r>
              <a:rPr lang="en-GB" b="1" dirty="0" smtClean="0">
                <a:solidFill>
                  <a:schemeClr val="accent4">
                    <a:lumMod val="50000"/>
                  </a:schemeClr>
                </a:solidFill>
                <a:latin typeface="+mj-lt"/>
              </a:rPr>
              <a:t>1800		Act of Union between Kingdoms of Britain &amp; Ireland</a:t>
            </a:r>
          </a:p>
          <a:p>
            <a:r>
              <a:rPr lang="en-GB" b="1" dirty="0" smtClean="0">
                <a:solidFill>
                  <a:schemeClr val="accent4">
                    <a:lumMod val="50000"/>
                  </a:schemeClr>
                </a:solidFill>
                <a:latin typeface="+mj-lt"/>
              </a:rPr>
              <a:t>1801</a:t>
            </a:r>
            <a:r>
              <a:rPr lang="en-GB" b="1" dirty="0">
                <a:solidFill>
                  <a:schemeClr val="accent4">
                    <a:lumMod val="50000"/>
                  </a:schemeClr>
                </a:solidFill>
                <a:latin typeface="+mj-lt"/>
              </a:rPr>
              <a:t>		First UK Census</a:t>
            </a:r>
          </a:p>
          <a:p>
            <a:r>
              <a:rPr lang="en-GB" b="1" dirty="0">
                <a:solidFill>
                  <a:schemeClr val="accent4">
                    <a:lumMod val="50000"/>
                  </a:schemeClr>
                </a:solidFill>
                <a:latin typeface="+mj-lt"/>
              </a:rPr>
              <a:t>1811–1817	</a:t>
            </a:r>
            <a:r>
              <a:rPr lang="en-GB" b="1" dirty="0" smtClean="0">
                <a:solidFill>
                  <a:schemeClr val="accent4">
                    <a:lumMod val="50000"/>
                  </a:schemeClr>
                </a:solidFill>
                <a:latin typeface="+mj-lt"/>
              </a:rPr>
              <a:t>Luddite </a:t>
            </a:r>
            <a:r>
              <a:rPr lang="en-GB" b="1" dirty="0">
                <a:solidFill>
                  <a:schemeClr val="accent4">
                    <a:lumMod val="50000"/>
                  </a:schemeClr>
                </a:solidFill>
                <a:latin typeface="+mj-lt"/>
              </a:rPr>
              <a:t>Rebellions</a:t>
            </a:r>
          </a:p>
          <a:p>
            <a:r>
              <a:rPr lang="en-GB" b="1" dirty="0">
                <a:solidFill>
                  <a:schemeClr val="accent4">
                    <a:lumMod val="50000"/>
                  </a:schemeClr>
                </a:solidFill>
                <a:latin typeface="+mj-lt"/>
              </a:rPr>
              <a:t>1819		</a:t>
            </a:r>
            <a:r>
              <a:rPr lang="en-GB" b="1" dirty="0" err="1">
                <a:solidFill>
                  <a:schemeClr val="accent4">
                    <a:lumMod val="50000"/>
                  </a:schemeClr>
                </a:solidFill>
                <a:latin typeface="+mj-lt"/>
              </a:rPr>
              <a:t>Peterloo</a:t>
            </a:r>
            <a:r>
              <a:rPr lang="en-GB" b="1" dirty="0">
                <a:solidFill>
                  <a:schemeClr val="accent4">
                    <a:lumMod val="50000"/>
                  </a:schemeClr>
                </a:solidFill>
                <a:latin typeface="+mj-lt"/>
              </a:rPr>
              <a:t> Massacre</a:t>
            </a:r>
          </a:p>
          <a:p>
            <a:pPr marL="342900" indent="-342900">
              <a:buAutoNum type="arabicPlain" startAt="1825"/>
            </a:pPr>
            <a:r>
              <a:rPr lang="en-GB" b="1" dirty="0">
                <a:solidFill>
                  <a:schemeClr val="accent4">
                    <a:lumMod val="50000"/>
                  </a:schemeClr>
                </a:solidFill>
                <a:latin typeface="+mj-lt"/>
              </a:rPr>
              <a:t> 		Opening of Stockton and Darlington Railway </a:t>
            </a:r>
            <a:r>
              <a:rPr lang="en-GB" dirty="0">
                <a:solidFill>
                  <a:schemeClr val="accent4">
                    <a:lumMod val="50000"/>
                  </a:schemeClr>
                </a:solidFill>
                <a:latin typeface="+mj-lt"/>
              </a:rPr>
              <a:t>(use in coalmining industry</a:t>
            </a:r>
            <a:r>
              <a:rPr lang="en-GB" dirty="0" smtClean="0">
                <a:solidFill>
                  <a:schemeClr val="accent4">
                    <a:lumMod val="50000"/>
                  </a:schemeClr>
                </a:solidFill>
                <a:latin typeface="+mj-lt"/>
              </a:rPr>
              <a:t>)</a:t>
            </a:r>
          </a:p>
          <a:p>
            <a:r>
              <a:rPr lang="en-GB" b="1" dirty="0">
                <a:solidFill>
                  <a:schemeClr val="accent4">
                    <a:lumMod val="50000"/>
                  </a:schemeClr>
                </a:solidFill>
                <a:latin typeface="+mj-lt"/>
              </a:rPr>
              <a:t>1829 		Roman Catholic Relief Act </a:t>
            </a:r>
            <a:r>
              <a:rPr lang="en-GB" b="1" dirty="0" smtClean="0">
                <a:solidFill>
                  <a:schemeClr val="accent4">
                    <a:lumMod val="50000"/>
                  </a:schemeClr>
                </a:solidFill>
                <a:latin typeface="+mj-lt"/>
              </a:rPr>
              <a:t>1829 </a:t>
            </a:r>
            <a:r>
              <a:rPr lang="en-GB" dirty="0" smtClean="0">
                <a:solidFill>
                  <a:schemeClr val="accent4">
                    <a:lumMod val="50000"/>
                  </a:schemeClr>
                </a:solidFill>
                <a:latin typeface="+mj-lt"/>
              </a:rPr>
              <a:t>(Catholic Emancipation)</a:t>
            </a:r>
            <a:endParaRPr lang="en-GB" dirty="0">
              <a:solidFill>
                <a:schemeClr val="accent4">
                  <a:lumMod val="50000"/>
                </a:schemeClr>
              </a:solidFill>
              <a:latin typeface="+mj-lt"/>
            </a:endParaRPr>
          </a:p>
          <a:p>
            <a:pPr marL="342900" indent="-342900">
              <a:buAutoNum type="arabicPlain" startAt="1830"/>
            </a:pPr>
            <a:r>
              <a:rPr lang="en-GB" b="1" dirty="0">
                <a:solidFill>
                  <a:schemeClr val="accent4">
                    <a:lumMod val="50000"/>
                  </a:schemeClr>
                </a:solidFill>
                <a:latin typeface="+mj-lt"/>
              </a:rPr>
              <a:t> 		Opening of Liverpool–Manchester Railway </a:t>
            </a:r>
            <a:r>
              <a:rPr lang="en-GB" dirty="0">
                <a:solidFill>
                  <a:schemeClr val="accent4">
                    <a:lumMod val="50000"/>
                  </a:schemeClr>
                </a:solidFill>
                <a:latin typeface="+mj-lt"/>
              </a:rPr>
              <a:t>(first intercity passenger line)</a:t>
            </a:r>
          </a:p>
          <a:p>
            <a:pPr marL="342900" indent="-342900">
              <a:buAutoNum type="arabicPlain" startAt="1832"/>
            </a:pPr>
            <a:r>
              <a:rPr lang="en-GB" b="1" dirty="0">
                <a:solidFill>
                  <a:schemeClr val="accent4">
                    <a:lumMod val="50000"/>
                  </a:schemeClr>
                </a:solidFill>
                <a:latin typeface="+mj-lt"/>
              </a:rPr>
              <a:t> 		Great Reform </a:t>
            </a:r>
            <a:r>
              <a:rPr lang="en-GB" b="1" dirty="0" smtClean="0">
                <a:solidFill>
                  <a:schemeClr val="accent4">
                    <a:lumMod val="50000"/>
                  </a:schemeClr>
                </a:solidFill>
                <a:latin typeface="+mj-lt"/>
              </a:rPr>
              <a:t>Act </a:t>
            </a:r>
            <a:r>
              <a:rPr lang="en-GB" dirty="0" smtClean="0">
                <a:solidFill>
                  <a:schemeClr val="accent4">
                    <a:lumMod val="50000"/>
                  </a:schemeClr>
                </a:solidFill>
                <a:latin typeface="+mj-lt"/>
              </a:rPr>
              <a:t>(widens male franchise [limited]; est. new </a:t>
            </a:r>
            <a:r>
              <a:rPr lang="en-GB" dirty="0">
                <a:solidFill>
                  <a:schemeClr val="accent4">
                    <a:lumMod val="50000"/>
                  </a:schemeClr>
                </a:solidFill>
                <a:latin typeface="+mj-lt"/>
              </a:rPr>
              <a:t>parliamentary </a:t>
            </a:r>
            <a:r>
              <a:rPr lang="en-GB" dirty="0" smtClean="0">
                <a:solidFill>
                  <a:schemeClr val="accent4">
                    <a:lumMod val="50000"/>
                  </a:schemeClr>
                </a:solidFill>
                <a:latin typeface="+mj-lt"/>
              </a:rPr>
              <a:t>constituencies &amp; 				removes </a:t>
            </a:r>
            <a:r>
              <a:rPr lang="en-GB" dirty="0">
                <a:solidFill>
                  <a:schemeClr val="accent4">
                    <a:lumMod val="50000"/>
                  </a:schemeClr>
                </a:solidFill>
                <a:latin typeface="+mj-lt"/>
              </a:rPr>
              <a:t>‘</a:t>
            </a:r>
            <a:r>
              <a:rPr lang="en-GB" dirty="0" smtClean="0">
                <a:solidFill>
                  <a:schemeClr val="accent4">
                    <a:lumMod val="50000"/>
                  </a:schemeClr>
                </a:solidFill>
                <a:latin typeface="+mj-lt"/>
              </a:rPr>
              <a:t>rotten boroughs’)</a:t>
            </a:r>
            <a:endParaRPr lang="en-GB" dirty="0">
              <a:solidFill>
                <a:schemeClr val="accent4">
                  <a:lumMod val="50000"/>
                </a:schemeClr>
              </a:solidFill>
              <a:latin typeface="+mj-lt"/>
            </a:endParaRPr>
          </a:p>
          <a:p>
            <a:pPr marL="342900" indent="-342900">
              <a:buAutoNum type="arabicPlain" startAt="1832"/>
            </a:pPr>
            <a:r>
              <a:rPr lang="en-GB" b="1" dirty="0">
                <a:solidFill>
                  <a:schemeClr val="accent4">
                    <a:lumMod val="50000"/>
                  </a:schemeClr>
                </a:solidFill>
                <a:latin typeface="+mj-lt"/>
              </a:rPr>
              <a:t> 		Factory Act </a:t>
            </a:r>
            <a:r>
              <a:rPr lang="en-GB" dirty="0">
                <a:solidFill>
                  <a:schemeClr val="accent4">
                    <a:lumMod val="50000"/>
                  </a:schemeClr>
                </a:solidFill>
                <a:latin typeface="+mj-lt"/>
              </a:rPr>
              <a:t>(legislation to monitor industrial conditions)</a:t>
            </a:r>
            <a:endParaRPr lang="en-GB" b="1" dirty="0">
              <a:solidFill>
                <a:schemeClr val="accent4">
                  <a:lumMod val="50000"/>
                </a:schemeClr>
              </a:solidFill>
              <a:latin typeface="+mj-lt"/>
            </a:endParaRPr>
          </a:p>
          <a:p>
            <a:r>
              <a:rPr lang="en-GB" b="1" dirty="0">
                <a:solidFill>
                  <a:schemeClr val="accent4">
                    <a:lumMod val="50000"/>
                  </a:schemeClr>
                </a:solidFill>
                <a:latin typeface="+mj-lt"/>
              </a:rPr>
              <a:t>1834		Poor Law Amendment Act </a:t>
            </a:r>
            <a:r>
              <a:rPr lang="en-GB" dirty="0">
                <a:solidFill>
                  <a:schemeClr val="accent4">
                    <a:lumMod val="50000"/>
                  </a:schemeClr>
                </a:solidFill>
                <a:latin typeface="+mj-lt"/>
              </a:rPr>
              <a:t>(attempted reform of poverty relief </a:t>
            </a:r>
            <a:r>
              <a:rPr lang="en-GB" dirty="0" smtClean="0">
                <a:solidFill>
                  <a:schemeClr val="accent4">
                    <a:lumMod val="50000"/>
                  </a:schemeClr>
                </a:solidFill>
                <a:latin typeface="+mj-lt"/>
              </a:rPr>
              <a:t>in England/Wales; workhouse 							instituted)</a:t>
            </a:r>
            <a:endParaRPr lang="en-GB" b="1" dirty="0">
              <a:solidFill>
                <a:schemeClr val="accent4">
                  <a:lumMod val="50000"/>
                </a:schemeClr>
              </a:solidFill>
              <a:latin typeface="+mj-lt"/>
            </a:endParaRPr>
          </a:p>
          <a:p>
            <a:r>
              <a:rPr lang="en-GB" b="1" dirty="0">
                <a:solidFill>
                  <a:schemeClr val="accent4">
                    <a:lumMod val="50000"/>
                  </a:schemeClr>
                </a:solidFill>
                <a:latin typeface="+mj-lt"/>
              </a:rPr>
              <a:t>1835		Municipal Corporations Act</a:t>
            </a:r>
            <a:r>
              <a:rPr lang="en-GB" dirty="0">
                <a:solidFill>
                  <a:schemeClr val="accent4">
                    <a:lumMod val="50000"/>
                  </a:schemeClr>
                </a:solidFill>
                <a:latin typeface="+mj-lt"/>
              </a:rPr>
              <a:t> (est. uniform system of local  government in England and </a:t>
            </a:r>
            <a:r>
              <a:rPr lang="en-GB" dirty="0" smtClean="0">
                <a:solidFill>
                  <a:schemeClr val="accent4">
                    <a:lumMod val="50000"/>
                  </a:schemeClr>
                </a:solidFill>
                <a:latin typeface="+mj-lt"/>
              </a:rPr>
              <a:t> Wales</a:t>
            </a:r>
            <a:r>
              <a:rPr lang="en-GB" dirty="0">
                <a:solidFill>
                  <a:schemeClr val="accent4">
                    <a:lumMod val="50000"/>
                  </a:schemeClr>
                </a:solidFill>
                <a:latin typeface="+mj-lt"/>
              </a:rPr>
              <a:t>; </a:t>
            </a:r>
            <a:r>
              <a:rPr lang="en-GB" dirty="0" smtClean="0">
                <a:solidFill>
                  <a:schemeClr val="accent4">
                    <a:lumMod val="50000"/>
                  </a:schemeClr>
                </a:solidFill>
                <a:latin typeface="+mj-lt"/>
              </a:rPr>
              <a:t>				est. democratically-elected </a:t>
            </a:r>
            <a:r>
              <a:rPr lang="en-GB" dirty="0">
                <a:solidFill>
                  <a:schemeClr val="accent4">
                    <a:lumMod val="50000"/>
                  </a:schemeClr>
                </a:solidFill>
                <a:latin typeface="+mj-lt"/>
              </a:rPr>
              <a:t>councils in municipal boroughs ; allowed </a:t>
            </a:r>
            <a:r>
              <a:rPr lang="en-GB" dirty="0" smtClean="0">
                <a:solidFill>
                  <a:schemeClr val="accent4">
                    <a:lumMod val="50000"/>
                  </a:schemeClr>
                </a:solidFill>
                <a:latin typeface="+mj-lt"/>
              </a:rPr>
              <a:t>unincorporated 			towns </a:t>
            </a:r>
            <a:r>
              <a:rPr lang="en-GB" dirty="0">
                <a:solidFill>
                  <a:schemeClr val="accent4">
                    <a:lumMod val="50000"/>
                  </a:schemeClr>
                </a:solidFill>
                <a:latin typeface="+mj-lt"/>
              </a:rPr>
              <a:t>to petition for </a:t>
            </a:r>
            <a:r>
              <a:rPr lang="en-GB" dirty="0" smtClean="0">
                <a:solidFill>
                  <a:schemeClr val="accent4">
                    <a:lumMod val="50000"/>
                  </a:schemeClr>
                </a:solidFill>
                <a:latin typeface="+mj-lt"/>
              </a:rPr>
              <a:t> corporate </a:t>
            </a:r>
            <a:r>
              <a:rPr lang="en-GB" dirty="0">
                <a:solidFill>
                  <a:schemeClr val="accent4">
                    <a:lumMod val="50000"/>
                  </a:schemeClr>
                </a:solidFill>
                <a:latin typeface="+mj-lt"/>
              </a:rPr>
              <a:t>status; generally </a:t>
            </a:r>
            <a:r>
              <a:rPr lang="en-GB" dirty="0" smtClean="0">
                <a:solidFill>
                  <a:schemeClr val="accent4">
                    <a:lumMod val="50000"/>
                  </a:schemeClr>
                </a:solidFill>
                <a:latin typeface="+mj-lt"/>
              </a:rPr>
              <a:t>strengthened </a:t>
            </a:r>
            <a:r>
              <a:rPr lang="en-GB" dirty="0">
                <a:solidFill>
                  <a:schemeClr val="accent4">
                    <a:lumMod val="50000"/>
                  </a:schemeClr>
                </a:solidFill>
                <a:latin typeface="+mj-lt"/>
              </a:rPr>
              <a:t>power </a:t>
            </a:r>
            <a:r>
              <a:rPr lang="en-GB" dirty="0" smtClean="0">
                <a:solidFill>
                  <a:schemeClr val="accent4">
                    <a:lumMod val="50000"/>
                  </a:schemeClr>
                </a:solidFill>
                <a:latin typeface="+mj-lt"/>
              </a:rPr>
              <a:t>of municipalities)</a:t>
            </a:r>
            <a:endParaRPr lang="en-GB" dirty="0">
              <a:solidFill>
                <a:schemeClr val="accent4">
                  <a:lumMod val="50000"/>
                </a:schemeClr>
              </a:solidFill>
              <a:latin typeface="+mj-lt"/>
            </a:endParaRPr>
          </a:p>
          <a:p>
            <a:r>
              <a:rPr lang="en-GB" b="1" dirty="0" smtClean="0">
                <a:solidFill>
                  <a:schemeClr val="accent4">
                    <a:lumMod val="50000"/>
                  </a:schemeClr>
                </a:solidFill>
                <a:latin typeface="+mj-lt"/>
              </a:rPr>
              <a:t>1838		Repeal of Corn Laws</a:t>
            </a:r>
          </a:p>
          <a:p>
            <a:r>
              <a:rPr lang="en-GB" b="1" dirty="0" smtClean="0">
                <a:solidFill>
                  <a:schemeClr val="accent4">
                    <a:lumMod val="50000"/>
                  </a:schemeClr>
                </a:solidFill>
                <a:latin typeface="+mj-lt"/>
              </a:rPr>
              <a:t>1845		Museums </a:t>
            </a:r>
            <a:r>
              <a:rPr lang="en-GB" b="1" dirty="0">
                <a:solidFill>
                  <a:schemeClr val="accent4">
                    <a:lumMod val="50000"/>
                  </a:schemeClr>
                </a:solidFill>
                <a:latin typeface="+mj-lt"/>
              </a:rPr>
              <a:t>Act</a:t>
            </a:r>
            <a:r>
              <a:rPr lang="en-GB" dirty="0">
                <a:solidFill>
                  <a:schemeClr val="accent4">
                    <a:lumMod val="50000"/>
                  </a:schemeClr>
                </a:solidFill>
                <a:latin typeface="+mj-lt"/>
              </a:rPr>
              <a:t>;</a:t>
            </a:r>
            <a:r>
              <a:rPr lang="en-GB" b="1" dirty="0">
                <a:solidFill>
                  <a:schemeClr val="accent4">
                    <a:lumMod val="50000"/>
                  </a:schemeClr>
                </a:solidFill>
                <a:latin typeface="+mj-lt"/>
              </a:rPr>
              <a:t> publication of </a:t>
            </a:r>
            <a:r>
              <a:rPr lang="en-GB" b="1" dirty="0" smtClean="0">
                <a:solidFill>
                  <a:schemeClr val="accent4">
                    <a:lumMod val="50000"/>
                  </a:schemeClr>
                </a:solidFill>
                <a:latin typeface="+mj-lt"/>
              </a:rPr>
              <a:t>Engels</a:t>
            </a:r>
            <a:r>
              <a:rPr lang="en-GB" b="1" dirty="0">
                <a:solidFill>
                  <a:schemeClr val="accent4">
                    <a:lumMod val="50000"/>
                  </a:schemeClr>
                </a:solidFill>
                <a:latin typeface="+mj-lt"/>
              </a:rPr>
              <a:t>’ </a:t>
            </a:r>
            <a:r>
              <a:rPr lang="en-GB" b="1" i="1" dirty="0" smtClean="0">
                <a:solidFill>
                  <a:schemeClr val="accent4">
                    <a:lumMod val="50000"/>
                  </a:schemeClr>
                </a:solidFill>
                <a:latin typeface="+mj-lt"/>
              </a:rPr>
              <a:t>Condition </a:t>
            </a:r>
            <a:r>
              <a:rPr lang="en-GB" b="1" i="1" dirty="0">
                <a:solidFill>
                  <a:schemeClr val="accent4">
                    <a:lumMod val="50000"/>
                  </a:schemeClr>
                </a:solidFill>
                <a:latin typeface="+mj-lt"/>
              </a:rPr>
              <a:t>of the </a:t>
            </a:r>
            <a:r>
              <a:rPr lang="en-GB" b="1" i="1" dirty="0" smtClean="0">
                <a:solidFill>
                  <a:schemeClr val="accent4">
                    <a:lumMod val="50000"/>
                  </a:schemeClr>
                </a:solidFill>
                <a:latin typeface="+mj-lt"/>
              </a:rPr>
              <a:t>Working </a:t>
            </a:r>
            <a:r>
              <a:rPr lang="en-GB" b="1" i="1" dirty="0">
                <a:solidFill>
                  <a:schemeClr val="accent4">
                    <a:lumMod val="50000"/>
                  </a:schemeClr>
                </a:solidFill>
                <a:latin typeface="+mj-lt"/>
              </a:rPr>
              <a:t>Class in </a:t>
            </a:r>
            <a:r>
              <a:rPr lang="en-GB" b="1" i="1" dirty="0" smtClean="0">
                <a:solidFill>
                  <a:schemeClr val="accent4">
                    <a:lumMod val="50000"/>
                  </a:schemeClr>
                </a:solidFill>
                <a:latin typeface="+mj-lt"/>
              </a:rPr>
              <a:t>England </a:t>
            </a:r>
            <a:r>
              <a:rPr lang="en-GB" dirty="0">
                <a:solidFill>
                  <a:schemeClr val="accent4">
                    <a:lumMod val="50000"/>
                  </a:schemeClr>
                </a:solidFill>
                <a:latin typeface="+mj-lt"/>
              </a:rPr>
              <a:t>(German </a:t>
            </a:r>
            <a:r>
              <a:rPr lang="en-GB" dirty="0" smtClean="0">
                <a:solidFill>
                  <a:schemeClr val="accent4">
                    <a:lumMod val="50000"/>
                  </a:schemeClr>
                </a:solidFill>
                <a:latin typeface="+mj-lt"/>
              </a:rPr>
              <a:t>edition)</a:t>
            </a:r>
          </a:p>
          <a:p>
            <a:r>
              <a:rPr lang="en-GB" b="1" dirty="0" smtClean="0">
                <a:solidFill>
                  <a:schemeClr val="accent4">
                    <a:lumMod val="50000"/>
                  </a:schemeClr>
                </a:solidFill>
                <a:latin typeface="+mj-lt"/>
              </a:rPr>
              <a:t>1848</a:t>
            </a:r>
            <a:r>
              <a:rPr lang="en-GB" b="1" dirty="0">
                <a:solidFill>
                  <a:schemeClr val="accent4">
                    <a:lumMod val="50000"/>
                  </a:schemeClr>
                </a:solidFill>
                <a:latin typeface="+mj-lt"/>
              </a:rPr>
              <a:t>	</a:t>
            </a:r>
            <a:r>
              <a:rPr lang="en-GB" dirty="0">
                <a:solidFill>
                  <a:schemeClr val="accent4">
                    <a:lumMod val="50000"/>
                  </a:schemeClr>
                </a:solidFill>
                <a:latin typeface="+mj-lt"/>
              </a:rPr>
              <a:t>	</a:t>
            </a:r>
            <a:r>
              <a:rPr lang="en-GB" b="1" i="1" dirty="0" smtClean="0">
                <a:solidFill>
                  <a:schemeClr val="accent4">
                    <a:lumMod val="50000"/>
                  </a:schemeClr>
                </a:solidFill>
                <a:latin typeface="+mj-lt"/>
              </a:rPr>
              <a:t>The </a:t>
            </a:r>
            <a:r>
              <a:rPr lang="en-GB" b="1" i="1" dirty="0">
                <a:solidFill>
                  <a:schemeClr val="accent4">
                    <a:lumMod val="50000"/>
                  </a:schemeClr>
                </a:solidFill>
                <a:latin typeface="+mj-lt"/>
              </a:rPr>
              <a:t>Communist Manifesto </a:t>
            </a:r>
            <a:r>
              <a:rPr lang="en-GB" b="1" dirty="0" smtClean="0">
                <a:solidFill>
                  <a:schemeClr val="accent4">
                    <a:lumMod val="50000"/>
                  </a:schemeClr>
                </a:solidFill>
                <a:latin typeface="+mj-lt"/>
              </a:rPr>
              <a:t>published </a:t>
            </a:r>
            <a:r>
              <a:rPr lang="en-GB" dirty="0" smtClean="0">
                <a:solidFill>
                  <a:schemeClr val="accent4">
                    <a:lumMod val="50000"/>
                  </a:schemeClr>
                </a:solidFill>
                <a:latin typeface="+mj-lt"/>
              </a:rPr>
              <a:t>(German edition);</a:t>
            </a:r>
            <a:r>
              <a:rPr lang="en-GB" b="1" dirty="0" smtClean="0">
                <a:solidFill>
                  <a:schemeClr val="accent4">
                    <a:lumMod val="50000"/>
                  </a:schemeClr>
                </a:solidFill>
                <a:latin typeface="+mj-lt"/>
              </a:rPr>
              <a:t> </a:t>
            </a:r>
            <a:r>
              <a:rPr lang="en-GB" b="1" dirty="0">
                <a:solidFill>
                  <a:schemeClr val="accent4">
                    <a:lumMod val="50000"/>
                  </a:schemeClr>
                </a:solidFill>
                <a:latin typeface="+mj-lt"/>
              </a:rPr>
              <a:t>revolutions throughout </a:t>
            </a:r>
            <a:r>
              <a:rPr lang="en-GB" b="1" dirty="0" smtClean="0">
                <a:solidFill>
                  <a:schemeClr val="accent4">
                    <a:lumMod val="50000"/>
                  </a:schemeClr>
                </a:solidFill>
                <a:latin typeface="+mj-lt"/>
              </a:rPr>
              <a:t>continental </a:t>
            </a:r>
            <a:r>
              <a:rPr lang="en-GB" b="1" dirty="0">
                <a:solidFill>
                  <a:schemeClr val="accent4">
                    <a:lumMod val="50000"/>
                  </a:schemeClr>
                </a:solidFill>
                <a:latin typeface="+mj-lt"/>
              </a:rPr>
              <a:t>Europe</a:t>
            </a:r>
          </a:p>
          <a:p>
            <a:r>
              <a:rPr lang="en-GB" b="1" dirty="0">
                <a:solidFill>
                  <a:schemeClr val="accent4">
                    <a:lumMod val="50000"/>
                  </a:schemeClr>
                </a:solidFill>
                <a:latin typeface="+mj-lt"/>
              </a:rPr>
              <a:t>1850		Public Libraries Act</a:t>
            </a:r>
          </a:p>
          <a:p>
            <a:r>
              <a:rPr lang="en-GB" b="1" dirty="0">
                <a:solidFill>
                  <a:schemeClr val="accent4">
                    <a:lumMod val="50000"/>
                  </a:schemeClr>
                </a:solidFill>
                <a:latin typeface="+mj-lt"/>
              </a:rPr>
              <a:t>1851		UK Census for first time shows urban population surpassing that of </a:t>
            </a:r>
            <a:r>
              <a:rPr lang="en-GB" b="1" dirty="0" smtClean="0">
                <a:solidFill>
                  <a:schemeClr val="accent4">
                    <a:lumMod val="50000"/>
                  </a:schemeClr>
                </a:solidFill>
                <a:latin typeface="+mj-lt"/>
              </a:rPr>
              <a:t>rural areas</a:t>
            </a:r>
            <a:r>
              <a:rPr lang="en-GB" dirty="0">
                <a:solidFill>
                  <a:schemeClr val="accent4">
                    <a:lumMod val="50000"/>
                  </a:schemeClr>
                </a:solidFill>
                <a:latin typeface="+mj-lt"/>
              </a:rPr>
              <a:t>; </a:t>
            </a:r>
            <a:r>
              <a:rPr lang="en-GB" b="1" dirty="0">
                <a:solidFill>
                  <a:schemeClr val="accent4">
                    <a:lumMod val="50000"/>
                  </a:schemeClr>
                </a:solidFill>
                <a:latin typeface="+mj-lt"/>
              </a:rPr>
              <a:t>Great </a:t>
            </a:r>
            <a:r>
              <a:rPr lang="en-GB" b="1" dirty="0" smtClean="0">
                <a:solidFill>
                  <a:schemeClr val="accent4">
                    <a:lumMod val="50000"/>
                  </a:schemeClr>
                </a:solidFill>
                <a:latin typeface="+mj-lt"/>
              </a:rPr>
              <a:t>Exhibition</a:t>
            </a:r>
            <a:endParaRPr lang="en-GB" b="1" i="1" dirty="0">
              <a:solidFill>
                <a:schemeClr val="accent4">
                  <a:lumMod val="50000"/>
                </a:schemeClr>
              </a:solidFill>
              <a:latin typeface="+mj-lt"/>
            </a:endParaRPr>
          </a:p>
        </p:txBody>
      </p:sp>
    </p:spTree>
    <p:extLst>
      <p:ext uri="{BB962C8B-B14F-4D97-AF65-F5344CB8AC3E}">
        <p14:creationId xmlns:p14="http://schemas.microsoft.com/office/powerpoint/2010/main" val="37788981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 y="167432"/>
            <a:ext cx="11722100" cy="1229568"/>
          </a:xfrm>
        </p:spPr>
        <p:txBody>
          <a:bodyPr>
            <a:normAutofit/>
          </a:bodyPr>
          <a:lstStyle/>
          <a:p>
            <a:r>
              <a:rPr lang="en-GB" b="1" dirty="0" smtClean="0"/>
              <a:t>Romanticism and the French revolution:</a:t>
            </a:r>
            <a:br>
              <a:rPr lang="en-GB" b="1" dirty="0" smtClean="0"/>
            </a:br>
            <a:r>
              <a:rPr lang="en-GB" b="1" dirty="0" smtClean="0"/>
              <a:t>Wordsworth’s </a:t>
            </a:r>
            <a:r>
              <a:rPr lang="en-GB" b="1" i="1" dirty="0" smtClean="0"/>
              <a:t>Prelude</a:t>
            </a:r>
            <a:endParaRPr lang="en-US" b="1" dirty="0"/>
          </a:p>
        </p:txBody>
      </p:sp>
      <p:sp>
        <p:nvSpPr>
          <p:cNvPr id="4" name="Content Placeholder 2"/>
          <p:cNvSpPr txBox="1">
            <a:spLocks/>
          </p:cNvSpPr>
          <p:nvPr/>
        </p:nvSpPr>
        <p:spPr>
          <a:xfrm>
            <a:off x="190500" y="1612899"/>
            <a:ext cx="11722100" cy="5029201"/>
          </a:xfrm>
          <a:prstGeom prst="rect">
            <a:avLst/>
          </a:prstGeom>
        </p:spPr>
        <p:txBody>
          <a:bodyPr lIns="360000" tIns="360000" rIns="360000" bIns="360000" numCol="2" spcCol="182880">
            <a:normAutofit fontScale="25000" lnSpcReduction="2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buClr>
                <a:srgbClr val="4F81BD"/>
              </a:buClr>
              <a:buNone/>
            </a:pPr>
            <a:r>
              <a:rPr lang="en-GB" sz="6400" b="1" dirty="0">
                <a:solidFill>
                  <a:srgbClr val="1F497D"/>
                </a:solidFill>
                <a:latin typeface="+mj-lt"/>
              </a:rPr>
              <a:t>Bliss was it in that dawn to be alive,</a:t>
            </a:r>
            <a:endParaRPr lang="en-US" sz="6400" b="1" dirty="0">
              <a:solidFill>
                <a:srgbClr val="1F497D"/>
              </a:solidFill>
              <a:latin typeface="+mj-lt"/>
            </a:endParaRPr>
          </a:p>
          <a:p>
            <a:pPr marL="45720" indent="0">
              <a:buClr>
                <a:srgbClr val="4F81BD"/>
              </a:buClr>
              <a:buNone/>
            </a:pPr>
            <a:r>
              <a:rPr lang="en-GB" sz="6400" b="1" dirty="0">
                <a:solidFill>
                  <a:srgbClr val="1F497D"/>
                </a:solidFill>
                <a:latin typeface="+mj-lt"/>
              </a:rPr>
              <a:t>But to be young was very heaven!—</a:t>
            </a:r>
            <a:r>
              <a:rPr lang="en-GB" sz="6400" dirty="0">
                <a:solidFill>
                  <a:srgbClr val="1F497D"/>
                </a:solidFill>
                <a:latin typeface="+mj-lt"/>
              </a:rPr>
              <a:t>Oh! times,</a:t>
            </a:r>
            <a:endParaRPr lang="en-US" sz="6400" dirty="0">
              <a:solidFill>
                <a:srgbClr val="1F497D"/>
              </a:solidFill>
              <a:latin typeface="+mj-lt"/>
            </a:endParaRPr>
          </a:p>
          <a:p>
            <a:pPr marL="45720" indent="0">
              <a:buClr>
                <a:srgbClr val="4F81BD"/>
              </a:buClr>
              <a:buNone/>
            </a:pPr>
            <a:r>
              <a:rPr lang="en-GB" sz="6400" dirty="0">
                <a:solidFill>
                  <a:srgbClr val="1F497D"/>
                </a:solidFill>
                <a:latin typeface="+mj-lt"/>
              </a:rPr>
              <a:t>In which the meagre, stale, forbidding ways</a:t>
            </a:r>
            <a:endParaRPr lang="en-US" sz="6400" dirty="0">
              <a:solidFill>
                <a:srgbClr val="1F497D"/>
              </a:solidFill>
              <a:latin typeface="+mj-lt"/>
            </a:endParaRPr>
          </a:p>
          <a:p>
            <a:pPr marL="45720" indent="0">
              <a:buClr>
                <a:srgbClr val="4F81BD"/>
              </a:buClr>
              <a:buNone/>
            </a:pPr>
            <a:r>
              <a:rPr lang="en-GB" sz="6400" dirty="0">
                <a:solidFill>
                  <a:srgbClr val="1F497D"/>
                </a:solidFill>
                <a:latin typeface="+mj-lt"/>
              </a:rPr>
              <a:t>Of custom, law, and statute, took at once</a:t>
            </a:r>
            <a:endParaRPr lang="en-US" sz="6400" dirty="0">
              <a:solidFill>
                <a:srgbClr val="1F497D"/>
              </a:solidFill>
              <a:latin typeface="+mj-lt"/>
            </a:endParaRPr>
          </a:p>
          <a:p>
            <a:pPr marL="45720" indent="0">
              <a:buClr>
                <a:srgbClr val="4F81BD"/>
              </a:buClr>
              <a:buNone/>
            </a:pPr>
            <a:r>
              <a:rPr lang="en-GB" sz="6400" b="1" dirty="0">
                <a:solidFill>
                  <a:srgbClr val="1F497D"/>
                </a:solidFill>
                <a:latin typeface="+mj-lt"/>
              </a:rPr>
              <a:t>The attraction of a country in romance!</a:t>
            </a:r>
            <a:endParaRPr lang="en-US" sz="6400" b="1" dirty="0">
              <a:solidFill>
                <a:srgbClr val="1F497D"/>
              </a:solidFill>
              <a:latin typeface="+mj-lt"/>
            </a:endParaRPr>
          </a:p>
          <a:p>
            <a:pPr marL="45720" indent="0">
              <a:buClr>
                <a:srgbClr val="4F81BD"/>
              </a:buClr>
              <a:buNone/>
            </a:pPr>
            <a:r>
              <a:rPr lang="en-GB" sz="6400" b="1" dirty="0">
                <a:solidFill>
                  <a:srgbClr val="1F497D"/>
                </a:solidFill>
                <a:latin typeface="+mj-lt"/>
              </a:rPr>
              <a:t>When Reason seemed the most to assert her rights,</a:t>
            </a:r>
            <a:endParaRPr lang="en-US" sz="6400" b="1" dirty="0">
              <a:solidFill>
                <a:srgbClr val="1F497D"/>
              </a:solidFill>
              <a:latin typeface="+mj-lt"/>
            </a:endParaRPr>
          </a:p>
          <a:p>
            <a:pPr marL="45720" indent="0">
              <a:buClr>
                <a:srgbClr val="4F81BD"/>
              </a:buClr>
              <a:buNone/>
            </a:pPr>
            <a:r>
              <a:rPr lang="en-GB" sz="6400" b="1" dirty="0">
                <a:solidFill>
                  <a:srgbClr val="1F497D"/>
                </a:solidFill>
                <a:latin typeface="+mj-lt"/>
              </a:rPr>
              <a:t>When most intent on making of herself</a:t>
            </a:r>
            <a:endParaRPr lang="en-US" sz="6400" b="1" dirty="0">
              <a:solidFill>
                <a:srgbClr val="1F497D"/>
              </a:solidFill>
              <a:latin typeface="+mj-lt"/>
            </a:endParaRPr>
          </a:p>
          <a:p>
            <a:pPr marL="45720" indent="0">
              <a:buClr>
                <a:srgbClr val="4F81BD"/>
              </a:buClr>
              <a:buNone/>
            </a:pPr>
            <a:endParaRPr lang="en-GB" sz="6400" dirty="0">
              <a:solidFill>
                <a:srgbClr val="1F497D"/>
              </a:solidFill>
              <a:latin typeface="+mj-lt"/>
            </a:endParaRPr>
          </a:p>
          <a:p>
            <a:pPr marL="45720" indent="0">
              <a:buClr>
                <a:srgbClr val="4F81BD"/>
              </a:buClr>
              <a:buNone/>
            </a:pPr>
            <a:r>
              <a:rPr lang="en-GB" sz="6400" b="1" dirty="0">
                <a:solidFill>
                  <a:srgbClr val="1F497D"/>
                </a:solidFill>
                <a:latin typeface="+mj-lt"/>
              </a:rPr>
              <a:t>… What temper at the prospect did not wake</a:t>
            </a:r>
            <a:endParaRPr lang="en-US" sz="6400" b="1" dirty="0">
              <a:solidFill>
                <a:srgbClr val="1F497D"/>
              </a:solidFill>
              <a:latin typeface="+mj-lt"/>
            </a:endParaRPr>
          </a:p>
          <a:p>
            <a:pPr marL="45720" indent="0">
              <a:buClr>
                <a:srgbClr val="4F81BD"/>
              </a:buClr>
              <a:buNone/>
            </a:pPr>
            <a:r>
              <a:rPr lang="en-GB" sz="6400" b="1" dirty="0">
                <a:solidFill>
                  <a:srgbClr val="1F497D"/>
                </a:solidFill>
                <a:latin typeface="+mj-lt"/>
              </a:rPr>
              <a:t>To happiness </a:t>
            </a:r>
            <a:r>
              <a:rPr lang="en-GB" sz="6400" b="1" dirty="0" err="1">
                <a:solidFill>
                  <a:srgbClr val="1F497D"/>
                </a:solidFill>
                <a:latin typeface="+mj-lt"/>
              </a:rPr>
              <a:t>unthought</a:t>
            </a:r>
            <a:r>
              <a:rPr lang="en-GB" sz="6400" b="1" dirty="0">
                <a:solidFill>
                  <a:srgbClr val="1F497D"/>
                </a:solidFill>
                <a:latin typeface="+mj-lt"/>
              </a:rPr>
              <a:t> of? The inert</a:t>
            </a:r>
            <a:endParaRPr lang="en-US" sz="6400" b="1" dirty="0">
              <a:solidFill>
                <a:srgbClr val="1F497D"/>
              </a:solidFill>
              <a:latin typeface="+mj-lt"/>
            </a:endParaRPr>
          </a:p>
          <a:p>
            <a:pPr marL="45720" indent="0">
              <a:buClr>
                <a:srgbClr val="4F81BD"/>
              </a:buClr>
              <a:buNone/>
            </a:pPr>
            <a:r>
              <a:rPr lang="en-GB" sz="6400" b="1" dirty="0">
                <a:solidFill>
                  <a:srgbClr val="1F497D"/>
                </a:solidFill>
                <a:latin typeface="+mj-lt"/>
              </a:rPr>
              <a:t>Were roused, and lively natures rapt away!</a:t>
            </a:r>
            <a:endParaRPr lang="en-US" sz="6400" b="1" dirty="0">
              <a:solidFill>
                <a:srgbClr val="1F497D"/>
              </a:solidFill>
              <a:latin typeface="+mj-lt"/>
            </a:endParaRPr>
          </a:p>
          <a:p>
            <a:pPr marL="45720" indent="0">
              <a:buClr>
                <a:srgbClr val="4F81BD"/>
              </a:buClr>
              <a:buNone/>
            </a:pPr>
            <a:r>
              <a:rPr lang="en-GB" sz="6400" dirty="0">
                <a:solidFill>
                  <a:srgbClr val="1F497D"/>
                </a:solidFill>
                <a:latin typeface="+mj-lt"/>
              </a:rPr>
              <a:t>They who had fed their childhood upon dreams,</a:t>
            </a:r>
            <a:endParaRPr lang="en-US" sz="6400" dirty="0">
              <a:solidFill>
                <a:srgbClr val="1F497D"/>
              </a:solidFill>
              <a:latin typeface="+mj-lt"/>
            </a:endParaRPr>
          </a:p>
          <a:p>
            <a:pPr marL="45720" indent="0">
              <a:buClr>
                <a:srgbClr val="4F81BD"/>
              </a:buClr>
              <a:buNone/>
            </a:pPr>
            <a:r>
              <a:rPr lang="en-GB" sz="6400" dirty="0">
                <a:solidFill>
                  <a:srgbClr val="1F497D"/>
                </a:solidFill>
                <a:latin typeface="+mj-lt"/>
              </a:rPr>
              <a:t>The playfellows of fancy, who had made</a:t>
            </a:r>
            <a:endParaRPr lang="en-US" sz="6400" dirty="0">
              <a:solidFill>
                <a:srgbClr val="1F497D"/>
              </a:solidFill>
              <a:latin typeface="+mj-lt"/>
            </a:endParaRPr>
          </a:p>
          <a:p>
            <a:pPr marL="45720" indent="0">
              <a:buClr>
                <a:srgbClr val="4F81BD"/>
              </a:buClr>
              <a:buNone/>
            </a:pPr>
            <a:r>
              <a:rPr lang="en-GB" sz="6400" dirty="0">
                <a:solidFill>
                  <a:srgbClr val="1F497D"/>
                </a:solidFill>
                <a:latin typeface="+mj-lt"/>
              </a:rPr>
              <a:t>All powers of swiftness, </a:t>
            </a:r>
            <a:r>
              <a:rPr lang="en-GB" sz="6400" dirty="0" err="1">
                <a:solidFill>
                  <a:srgbClr val="1F497D"/>
                </a:solidFill>
                <a:latin typeface="+mj-lt"/>
              </a:rPr>
              <a:t>subtilty</a:t>
            </a:r>
            <a:r>
              <a:rPr lang="en-GB" sz="6400" dirty="0">
                <a:solidFill>
                  <a:srgbClr val="1F497D"/>
                </a:solidFill>
                <a:latin typeface="+mj-lt"/>
              </a:rPr>
              <a:t>, and strength</a:t>
            </a:r>
            <a:endParaRPr lang="en-US" sz="6400" dirty="0">
              <a:solidFill>
                <a:srgbClr val="1F497D"/>
              </a:solidFill>
              <a:latin typeface="+mj-lt"/>
            </a:endParaRPr>
          </a:p>
          <a:p>
            <a:pPr marL="45720" indent="0">
              <a:buClr>
                <a:srgbClr val="4F81BD"/>
              </a:buClr>
              <a:buNone/>
            </a:pPr>
            <a:r>
              <a:rPr lang="en-GB" sz="6400" dirty="0">
                <a:solidFill>
                  <a:srgbClr val="1F497D"/>
                </a:solidFill>
                <a:latin typeface="+mj-lt"/>
              </a:rPr>
              <a:t>Their ministers,—who in lordly wise had stirred</a:t>
            </a:r>
            <a:endParaRPr lang="en-US" sz="6400" dirty="0">
              <a:solidFill>
                <a:srgbClr val="1F497D"/>
              </a:solidFill>
              <a:latin typeface="+mj-lt"/>
            </a:endParaRPr>
          </a:p>
          <a:p>
            <a:pPr marL="45720" indent="0">
              <a:buClr>
                <a:srgbClr val="4F81BD"/>
              </a:buClr>
              <a:buNone/>
            </a:pPr>
            <a:r>
              <a:rPr lang="en-GB" sz="6400" dirty="0">
                <a:solidFill>
                  <a:srgbClr val="1F497D"/>
                </a:solidFill>
                <a:latin typeface="+mj-lt"/>
              </a:rPr>
              <a:t>Among the grandest objects of the sense,</a:t>
            </a:r>
            <a:endParaRPr lang="en-US" sz="6400" dirty="0">
              <a:solidFill>
                <a:srgbClr val="1F497D"/>
              </a:solidFill>
              <a:latin typeface="+mj-lt"/>
            </a:endParaRPr>
          </a:p>
          <a:p>
            <a:pPr marL="45720" indent="0">
              <a:buClr>
                <a:srgbClr val="4F81BD"/>
              </a:buClr>
              <a:buNone/>
            </a:pPr>
            <a:r>
              <a:rPr lang="en-GB" sz="6400" dirty="0">
                <a:solidFill>
                  <a:srgbClr val="1F497D"/>
                </a:solidFill>
                <a:latin typeface="+mj-lt"/>
              </a:rPr>
              <a:t>And dealt with whatsoever they found there</a:t>
            </a:r>
            <a:endParaRPr lang="en-US" sz="6400" dirty="0">
              <a:solidFill>
                <a:srgbClr val="1F497D"/>
              </a:solidFill>
              <a:latin typeface="+mj-lt"/>
            </a:endParaRPr>
          </a:p>
          <a:p>
            <a:pPr marL="45720" indent="0">
              <a:buClr>
                <a:srgbClr val="4F81BD"/>
              </a:buClr>
              <a:buNone/>
            </a:pPr>
            <a:r>
              <a:rPr lang="en-GB" sz="6400" dirty="0">
                <a:solidFill>
                  <a:srgbClr val="1F497D"/>
                </a:solidFill>
                <a:latin typeface="+mj-lt"/>
              </a:rPr>
              <a:t>As if they had within some lurking right</a:t>
            </a:r>
            <a:endParaRPr lang="en-US" sz="6400" dirty="0">
              <a:solidFill>
                <a:srgbClr val="1F497D"/>
              </a:solidFill>
              <a:latin typeface="+mj-lt"/>
            </a:endParaRPr>
          </a:p>
          <a:p>
            <a:pPr marL="45720" indent="0">
              <a:buClr>
                <a:srgbClr val="4F81BD"/>
              </a:buClr>
              <a:buNone/>
            </a:pPr>
            <a:r>
              <a:rPr lang="en-GB" sz="6400" dirty="0">
                <a:solidFill>
                  <a:srgbClr val="1F497D"/>
                </a:solidFill>
                <a:latin typeface="+mj-lt"/>
              </a:rPr>
              <a:t>To wield it;—they, too, who, of gentle mood,</a:t>
            </a:r>
            <a:endParaRPr lang="en-US" sz="6400" dirty="0">
              <a:solidFill>
                <a:srgbClr val="1F497D"/>
              </a:solidFill>
              <a:latin typeface="+mj-lt"/>
            </a:endParaRPr>
          </a:p>
          <a:p>
            <a:pPr marL="45720" indent="0">
              <a:buClr>
                <a:srgbClr val="4F81BD"/>
              </a:buClr>
              <a:buNone/>
            </a:pPr>
            <a:r>
              <a:rPr lang="en-GB" sz="6400" dirty="0">
                <a:solidFill>
                  <a:srgbClr val="1F497D"/>
                </a:solidFill>
                <a:latin typeface="+mj-lt"/>
              </a:rPr>
              <a:t>Had watched all gentle motions, and to these</a:t>
            </a:r>
            <a:endParaRPr lang="en-US" sz="6400" dirty="0">
              <a:solidFill>
                <a:srgbClr val="1F497D"/>
              </a:solidFill>
              <a:latin typeface="+mj-lt"/>
            </a:endParaRPr>
          </a:p>
          <a:p>
            <a:pPr marL="45720" indent="0">
              <a:buClr>
                <a:srgbClr val="4F81BD"/>
              </a:buClr>
              <a:buNone/>
            </a:pPr>
            <a:r>
              <a:rPr lang="en-GB" sz="6400" dirty="0">
                <a:solidFill>
                  <a:srgbClr val="1F497D"/>
                </a:solidFill>
                <a:latin typeface="+mj-lt"/>
              </a:rPr>
              <a:t>Had fitted their own thoughts, schemers more wild,</a:t>
            </a:r>
            <a:endParaRPr lang="en-US" sz="6400" dirty="0">
              <a:solidFill>
                <a:srgbClr val="1F497D"/>
              </a:solidFill>
              <a:latin typeface="+mj-lt"/>
            </a:endParaRPr>
          </a:p>
          <a:p>
            <a:pPr marL="45720" indent="0">
              <a:buClr>
                <a:srgbClr val="4F81BD"/>
              </a:buClr>
              <a:buNone/>
            </a:pPr>
            <a:r>
              <a:rPr lang="en-GB" sz="6400" dirty="0">
                <a:solidFill>
                  <a:srgbClr val="1F497D"/>
                </a:solidFill>
                <a:latin typeface="+mj-lt"/>
              </a:rPr>
              <a:t>And in the region of their peaceful selves;—</a:t>
            </a:r>
            <a:endParaRPr lang="en-US" sz="6400" dirty="0">
              <a:solidFill>
                <a:srgbClr val="1F497D"/>
              </a:solidFill>
              <a:latin typeface="+mj-lt"/>
            </a:endParaRPr>
          </a:p>
          <a:p>
            <a:pPr marL="45720" indent="0">
              <a:buClr>
                <a:srgbClr val="4F81BD"/>
              </a:buClr>
              <a:buNone/>
            </a:pPr>
            <a:r>
              <a:rPr lang="en-GB" sz="6400" dirty="0">
                <a:solidFill>
                  <a:srgbClr val="1F497D"/>
                </a:solidFill>
                <a:latin typeface="+mj-lt"/>
              </a:rPr>
              <a:t>Now was it that both found, the meek and lofty</a:t>
            </a:r>
            <a:endParaRPr lang="en-US" sz="6400" dirty="0">
              <a:solidFill>
                <a:srgbClr val="1F497D"/>
              </a:solidFill>
              <a:latin typeface="+mj-lt"/>
            </a:endParaRPr>
          </a:p>
          <a:p>
            <a:pPr marL="45720" indent="0">
              <a:buClr>
                <a:srgbClr val="4F81BD"/>
              </a:buClr>
              <a:buNone/>
            </a:pPr>
            <a:r>
              <a:rPr lang="en-GB" sz="6400" dirty="0">
                <a:solidFill>
                  <a:srgbClr val="1F497D"/>
                </a:solidFill>
                <a:latin typeface="+mj-lt"/>
              </a:rPr>
              <a:t>Did both find, helpers to their heart's desire,</a:t>
            </a:r>
            <a:endParaRPr lang="en-US" sz="6400" dirty="0">
              <a:solidFill>
                <a:srgbClr val="1F497D"/>
              </a:solidFill>
              <a:latin typeface="+mj-lt"/>
            </a:endParaRPr>
          </a:p>
          <a:p>
            <a:pPr marL="45720" indent="0">
              <a:buClr>
                <a:srgbClr val="4F81BD"/>
              </a:buClr>
              <a:buNone/>
            </a:pPr>
            <a:r>
              <a:rPr lang="en-GB" sz="6400" dirty="0">
                <a:solidFill>
                  <a:srgbClr val="1F497D"/>
                </a:solidFill>
                <a:latin typeface="+mj-lt"/>
              </a:rPr>
              <a:t>And stuff at hand, plastic as they could wish;</a:t>
            </a:r>
            <a:endParaRPr lang="en-US" sz="6400" dirty="0">
              <a:solidFill>
                <a:srgbClr val="1F497D"/>
              </a:solidFill>
              <a:latin typeface="+mj-lt"/>
            </a:endParaRPr>
          </a:p>
          <a:p>
            <a:pPr marL="45720" indent="0">
              <a:buClr>
                <a:srgbClr val="4F81BD"/>
              </a:buClr>
              <a:buNone/>
            </a:pPr>
            <a:r>
              <a:rPr lang="en-GB" sz="6400" dirty="0">
                <a:solidFill>
                  <a:srgbClr val="1F497D"/>
                </a:solidFill>
                <a:latin typeface="+mj-lt"/>
              </a:rPr>
              <a:t>Were called upon to exercise their skill,</a:t>
            </a:r>
            <a:endParaRPr lang="en-US" sz="6400" dirty="0">
              <a:solidFill>
                <a:srgbClr val="1F497D"/>
              </a:solidFill>
              <a:latin typeface="+mj-lt"/>
            </a:endParaRPr>
          </a:p>
          <a:p>
            <a:pPr marL="45720" indent="0">
              <a:buClr>
                <a:srgbClr val="4F81BD"/>
              </a:buClr>
              <a:buNone/>
            </a:pPr>
            <a:r>
              <a:rPr lang="en-GB" sz="6400" b="1" dirty="0">
                <a:solidFill>
                  <a:srgbClr val="1F497D"/>
                </a:solidFill>
                <a:latin typeface="+mj-lt"/>
              </a:rPr>
              <a:t>Not in Utopia, subterranean fields,</a:t>
            </a:r>
            <a:endParaRPr lang="en-US" sz="6400" b="1" dirty="0">
              <a:solidFill>
                <a:srgbClr val="1F497D"/>
              </a:solidFill>
              <a:latin typeface="+mj-lt"/>
            </a:endParaRPr>
          </a:p>
          <a:p>
            <a:pPr marL="45720" indent="0">
              <a:buClr>
                <a:srgbClr val="4F81BD"/>
              </a:buClr>
              <a:buNone/>
            </a:pPr>
            <a:r>
              <a:rPr lang="en-GB" sz="6400" b="1" dirty="0">
                <a:solidFill>
                  <a:srgbClr val="1F497D"/>
                </a:solidFill>
                <a:latin typeface="+mj-lt"/>
              </a:rPr>
              <a:t>Or some secreted island</a:t>
            </a:r>
            <a:r>
              <a:rPr lang="en-GB" sz="6400" dirty="0">
                <a:solidFill>
                  <a:srgbClr val="1F497D"/>
                </a:solidFill>
                <a:latin typeface="+mj-lt"/>
              </a:rPr>
              <a:t>, Heaven knows where!</a:t>
            </a:r>
            <a:endParaRPr lang="en-US" sz="6400" dirty="0">
              <a:solidFill>
                <a:srgbClr val="1F497D"/>
              </a:solidFill>
              <a:latin typeface="+mj-lt"/>
            </a:endParaRPr>
          </a:p>
          <a:p>
            <a:pPr marL="45720" indent="0">
              <a:buClr>
                <a:srgbClr val="4F81BD"/>
              </a:buClr>
              <a:buNone/>
            </a:pPr>
            <a:r>
              <a:rPr lang="en-GB" sz="6400" dirty="0">
                <a:solidFill>
                  <a:srgbClr val="1F497D"/>
                </a:solidFill>
                <a:latin typeface="+mj-lt"/>
              </a:rPr>
              <a:t>But in </a:t>
            </a:r>
            <a:r>
              <a:rPr lang="en-GB" sz="6400" b="1" dirty="0">
                <a:solidFill>
                  <a:srgbClr val="1F497D"/>
                </a:solidFill>
                <a:latin typeface="+mj-lt"/>
              </a:rPr>
              <a:t>the very world</a:t>
            </a:r>
            <a:r>
              <a:rPr lang="en-GB" sz="6400" dirty="0">
                <a:solidFill>
                  <a:srgbClr val="1F497D"/>
                </a:solidFill>
                <a:latin typeface="+mj-lt"/>
              </a:rPr>
              <a:t>, which is the world</a:t>
            </a:r>
            <a:endParaRPr lang="en-US" sz="6400" dirty="0">
              <a:solidFill>
                <a:srgbClr val="1F497D"/>
              </a:solidFill>
              <a:latin typeface="+mj-lt"/>
            </a:endParaRPr>
          </a:p>
          <a:p>
            <a:pPr marL="45720" indent="0">
              <a:buClr>
                <a:srgbClr val="4F81BD"/>
              </a:buClr>
              <a:buNone/>
            </a:pPr>
            <a:r>
              <a:rPr lang="en-GB" sz="6400" dirty="0">
                <a:solidFill>
                  <a:srgbClr val="1F497D"/>
                </a:solidFill>
                <a:latin typeface="+mj-lt"/>
              </a:rPr>
              <a:t>Of all of us,—the place where in the end</a:t>
            </a:r>
            <a:endParaRPr lang="en-US" sz="6400" dirty="0">
              <a:solidFill>
                <a:srgbClr val="1F497D"/>
              </a:solidFill>
              <a:latin typeface="+mj-lt"/>
            </a:endParaRPr>
          </a:p>
          <a:p>
            <a:pPr marL="45720" indent="0">
              <a:buClr>
                <a:srgbClr val="4F81BD"/>
              </a:buClr>
              <a:buNone/>
            </a:pPr>
            <a:r>
              <a:rPr lang="en-GB" sz="6400" dirty="0">
                <a:solidFill>
                  <a:srgbClr val="1F497D"/>
                </a:solidFill>
                <a:latin typeface="+mj-lt"/>
              </a:rPr>
              <a:t>We find our happiness, or not at all!</a:t>
            </a:r>
            <a:endParaRPr lang="en-US" sz="6400" dirty="0">
              <a:solidFill>
                <a:srgbClr val="1F497D"/>
              </a:solidFill>
              <a:latin typeface="+mj-lt"/>
            </a:endParaRPr>
          </a:p>
          <a:p>
            <a:pPr marL="45720" indent="0">
              <a:buClr>
                <a:srgbClr val="4F81BD"/>
              </a:buClr>
              <a:buNone/>
            </a:pPr>
            <a:endParaRPr lang="en-GB" sz="6400" dirty="0">
              <a:solidFill>
                <a:srgbClr val="1F497D"/>
              </a:solidFill>
              <a:latin typeface="+mj-lt"/>
            </a:endParaRPr>
          </a:p>
          <a:p>
            <a:pPr marL="45720" indent="0">
              <a:buClr>
                <a:srgbClr val="4F81BD"/>
              </a:buClr>
              <a:buNone/>
            </a:pPr>
            <a:endParaRPr lang="en-US" sz="6400" dirty="0">
              <a:solidFill>
                <a:srgbClr val="1F497D"/>
              </a:solidFill>
              <a:latin typeface="+mj-lt"/>
            </a:endParaRPr>
          </a:p>
          <a:p>
            <a:pPr marL="45720" indent="0">
              <a:buClr>
                <a:srgbClr val="4F81BD"/>
              </a:buClr>
              <a:buNone/>
            </a:pPr>
            <a:endParaRPr lang="en-US" dirty="0">
              <a:solidFill>
                <a:srgbClr val="1F497D"/>
              </a:solidFill>
              <a:latin typeface="+mj-lt"/>
            </a:endParaRPr>
          </a:p>
        </p:txBody>
      </p:sp>
    </p:spTree>
    <p:extLst>
      <p:ext uri="{BB962C8B-B14F-4D97-AF65-F5344CB8AC3E}">
        <p14:creationId xmlns:p14="http://schemas.microsoft.com/office/powerpoint/2010/main" val="343691040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2489" y="1719070"/>
            <a:ext cx="11210524" cy="4757930"/>
          </a:xfrm>
        </p:spPr>
        <p:txBody>
          <a:bodyPr numCol="2" spcCol="360000">
            <a:normAutofit fontScale="92500" lnSpcReduction="20000"/>
          </a:bodyPr>
          <a:lstStyle/>
          <a:p>
            <a:pPr marL="45720" indent="0">
              <a:buNone/>
            </a:pPr>
            <a:r>
              <a:rPr lang="en-GB" dirty="0"/>
              <a:t>As from the first, </a:t>
            </a:r>
            <a:r>
              <a:rPr lang="en-GB" dirty="0">
                <a:solidFill>
                  <a:srgbClr val="FF0000"/>
                </a:solidFill>
              </a:rPr>
              <a:t>wild theories were afloat</a:t>
            </a:r>
            <a:r>
              <a:rPr lang="en-GB" dirty="0"/>
              <a:t>,</a:t>
            </a:r>
          </a:p>
          <a:p>
            <a:pPr marL="45720" indent="0">
              <a:buNone/>
            </a:pPr>
            <a:r>
              <a:rPr lang="en-GB" dirty="0"/>
              <a:t>Unto the subtleties of which at least, </a:t>
            </a:r>
            <a:r>
              <a:rPr lang="en-GB" dirty="0" smtClean="0"/>
              <a:t>I </a:t>
            </a:r>
            <a:r>
              <a:rPr lang="en-GB" dirty="0"/>
              <a:t>had but lent a careless ear—assured</a:t>
            </a:r>
          </a:p>
          <a:p>
            <a:pPr marL="45720" indent="0">
              <a:buNone/>
            </a:pPr>
            <a:r>
              <a:rPr lang="en-GB" dirty="0"/>
              <a:t>Of this, that time would soon set all things right,</a:t>
            </a:r>
          </a:p>
          <a:p>
            <a:pPr marL="45720" indent="0">
              <a:buNone/>
            </a:pPr>
            <a:r>
              <a:rPr lang="en-GB" dirty="0"/>
              <a:t>Prove that the multitude had been oppressed,</a:t>
            </a:r>
          </a:p>
          <a:p>
            <a:pPr marL="45720" indent="0">
              <a:buNone/>
            </a:pPr>
            <a:r>
              <a:rPr lang="en-GB" dirty="0"/>
              <a:t>And would be so no more. But when </a:t>
            </a:r>
            <a:r>
              <a:rPr lang="en-GB" dirty="0">
                <a:solidFill>
                  <a:srgbClr val="FF0000"/>
                </a:solidFill>
              </a:rPr>
              <a:t>events</a:t>
            </a:r>
          </a:p>
          <a:p>
            <a:pPr marL="45720" indent="0">
              <a:buNone/>
            </a:pPr>
            <a:r>
              <a:rPr lang="en-GB" dirty="0">
                <a:solidFill>
                  <a:srgbClr val="FF0000"/>
                </a:solidFill>
              </a:rPr>
              <a:t>Brought less encouragement</a:t>
            </a:r>
            <a:r>
              <a:rPr lang="en-GB" dirty="0"/>
              <a:t>, and unto these </a:t>
            </a:r>
            <a:endParaRPr lang="en-GB" dirty="0" smtClean="0"/>
          </a:p>
          <a:p>
            <a:pPr marL="45720" indent="0">
              <a:buNone/>
            </a:pPr>
            <a:r>
              <a:rPr lang="en-GB" dirty="0" smtClean="0"/>
              <a:t>The </a:t>
            </a:r>
            <a:r>
              <a:rPr lang="en-GB" dirty="0">
                <a:solidFill>
                  <a:srgbClr val="FF0000"/>
                </a:solidFill>
              </a:rPr>
              <a:t>immediate proof of principles no more</a:t>
            </a:r>
          </a:p>
          <a:p>
            <a:pPr marL="45720" indent="0">
              <a:buNone/>
            </a:pPr>
            <a:r>
              <a:rPr lang="en-GB" dirty="0">
                <a:solidFill>
                  <a:srgbClr val="FF0000"/>
                </a:solidFill>
              </a:rPr>
              <a:t>Could be entrusted</a:t>
            </a:r>
            <a:r>
              <a:rPr lang="en-GB" dirty="0"/>
              <a:t>—while the </a:t>
            </a:r>
            <a:r>
              <a:rPr lang="en-GB" dirty="0">
                <a:solidFill>
                  <a:srgbClr val="FF0000"/>
                </a:solidFill>
              </a:rPr>
              <a:t>events themselves,</a:t>
            </a:r>
          </a:p>
          <a:p>
            <a:pPr marL="45720" indent="0">
              <a:buNone/>
            </a:pPr>
            <a:r>
              <a:rPr lang="en-GB" dirty="0">
                <a:solidFill>
                  <a:srgbClr val="FF0000"/>
                </a:solidFill>
              </a:rPr>
              <a:t>Worn out in greatness</a:t>
            </a:r>
            <a:r>
              <a:rPr lang="en-GB" dirty="0"/>
              <a:t>, and in novelty,</a:t>
            </a:r>
          </a:p>
          <a:p>
            <a:pPr marL="45720" indent="0">
              <a:buNone/>
            </a:pPr>
            <a:r>
              <a:rPr lang="en-GB" dirty="0"/>
              <a:t>Less occupied the mind, and sentiments</a:t>
            </a:r>
          </a:p>
          <a:p>
            <a:pPr marL="45720" indent="0">
              <a:buNone/>
            </a:pPr>
            <a:r>
              <a:rPr lang="en-GB" dirty="0"/>
              <a:t>Could through my understanding’s natural </a:t>
            </a:r>
            <a:r>
              <a:rPr lang="en-GB" dirty="0" smtClean="0"/>
              <a:t>growth</a:t>
            </a:r>
          </a:p>
          <a:p>
            <a:pPr marL="45720" indent="0">
              <a:buNone/>
            </a:pPr>
            <a:r>
              <a:rPr lang="en-GB" dirty="0" smtClean="0">
                <a:solidFill>
                  <a:srgbClr val="FF0000"/>
                </a:solidFill>
              </a:rPr>
              <a:t>No </a:t>
            </a:r>
            <a:r>
              <a:rPr lang="en-GB" dirty="0">
                <a:solidFill>
                  <a:srgbClr val="FF0000"/>
                </a:solidFill>
              </a:rPr>
              <a:t>longer justify themselves through faith</a:t>
            </a:r>
          </a:p>
          <a:p>
            <a:pPr marL="45720" indent="0">
              <a:buNone/>
            </a:pPr>
            <a:r>
              <a:rPr lang="en-GB" dirty="0">
                <a:solidFill>
                  <a:srgbClr val="FF0000"/>
                </a:solidFill>
              </a:rPr>
              <a:t>Of inward consciousness</a:t>
            </a:r>
            <a:r>
              <a:rPr lang="en-GB" dirty="0"/>
              <a:t>, and hope that laid</a:t>
            </a:r>
          </a:p>
          <a:p>
            <a:pPr marL="45720" indent="0">
              <a:buNone/>
            </a:pPr>
            <a:r>
              <a:rPr lang="en-GB" dirty="0"/>
              <a:t>Its hand upon its object—evidence</a:t>
            </a:r>
          </a:p>
          <a:p>
            <a:pPr marL="45720" indent="0">
              <a:buNone/>
            </a:pPr>
            <a:r>
              <a:rPr lang="en-GB" dirty="0"/>
              <a:t>Safer, of universal application, such</a:t>
            </a:r>
          </a:p>
          <a:p>
            <a:pPr marL="45720" indent="0">
              <a:buNone/>
            </a:pPr>
            <a:r>
              <a:rPr lang="en-GB" dirty="0"/>
              <a:t>As could not be impeached, was sought elsewhere. </a:t>
            </a:r>
            <a:endParaRPr lang="en-GB" dirty="0" smtClean="0"/>
          </a:p>
          <a:p>
            <a:pPr marL="45720" indent="0">
              <a:buNone/>
            </a:pPr>
            <a:endParaRPr lang="en-GB" dirty="0" smtClean="0"/>
          </a:p>
          <a:p>
            <a:pPr marL="45720" indent="0">
              <a:buNone/>
            </a:pPr>
            <a:r>
              <a:rPr lang="en-GB" dirty="0" smtClean="0">
                <a:solidFill>
                  <a:srgbClr val="FF0000"/>
                </a:solidFill>
              </a:rPr>
              <a:t>And </a:t>
            </a:r>
            <a:r>
              <a:rPr lang="en-GB" dirty="0">
                <a:solidFill>
                  <a:srgbClr val="FF0000"/>
                </a:solidFill>
              </a:rPr>
              <a:t>now, become oppressors in their turn,</a:t>
            </a:r>
          </a:p>
          <a:p>
            <a:pPr marL="45720" indent="0">
              <a:buNone/>
            </a:pPr>
            <a:r>
              <a:rPr lang="en-GB" dirty="0">
                <a:solidFill>
                  <a:srgbClr val="FF0000"/>
                </a:solidFill>
              </a:rPr>
              <a:t>Frenchmen had changed a war of self-defence</a:t>
            </a:r>
          </a:p>
          <a:p>
            <a:pPr marL="45720" indent="0">
              <a:buNone/>
            </a:pPr>
            <a:r>
              <a:rPr lang="en-GB" dirty="0">
                <a:solidFill>
                  <a:srgbClr val="FF0000"/>
                </a:solidFill>
              </a:rPr>
              <a:t>For one of conquest, losing sight of all</a:t>
            </a:r>
          </a:p>
          <a:p>
            <a:pPr marL="45720" indent="0">
              <a:buNone/>
            </a:pPr>
            <a:r>
              <a:rPr lang="en-GB" dirty="0">
                <a:solidFill>
                  <a:srgbClr val="FF0000"/>
                </a:solidFill>
              </a:rPr>
              <a:t>Which they had struggled for, and mounted up,</a:t>
            </a:r>
          </a:p>
          <a:p>
            <a:pPr marL="45720" indent="0">
              <a:buNone/>
            </a:pPr>
            <a:r>
              <a:rPr lang="en-GB" dirty="0">
                <a:solidFill>
                  <a:srgbClr val="FF0000"/>
                </a:solidFill>
              </a:rPr>
              <a:t>Openly in the view of earth and heaven, </a:t>
            </a:r>
          </a:p>
          <a:p>
            <a:pPr marL="45720" indent="0">
              <a:buNone/>
            </a:pPr>
            <a:r>
              <a:rPr lang="en-GB" dirty="0">
                <a:solidFill>
                  <a:srgbClr val="FF0000"/>
                </a:solidFill>
              </a:rPr>
              <a:t>The scale of Liberty</a:t>
            </a:r>
          </a:p>
        </p:txBody>
      </p:sp>
      <p:sp>
        <p:nvSpPr>
          <p:cNvPr id="4" name="Title 1"/>
          <p:cNvSpPr>
            <a:spLocks noGrp="1"/>
          </p:cNvSpPr>
          <p:nvPr>
            <p:ph type="title"/>
          </p:nvPr>
        </p:nvSpPr>
        <p:spPr>
          <a:xfrm>
            <a:off x="215900" y="177800"/>
            <a:ext cx="11722100" cy="1320800"/>
          </a:xfrm>
        </p:spPr>
        <p:txBody>
          <a:bodyPr>
            <a:normAutofit/>
          </a:bodyPr>
          <a:lstStyle/>
          <a:p>
            <a:r>
              <a:rPr lang="en-GB" b="1" dirty="0" smtClean="0"/>
              <a:t>Romanticism and the French revolution:</a:t>
            </a:r>
            <a:br>
              <a:rPr lang="en-GB" b="1" dirty="0" smtClean="0"/>
            </a:br>
            <a:r>
              <a:rPr lang="en-GB" b="1" dirty="0" smtClean="0"/>
              <a:t>Wordsworth’s </a:t>
            </a:r>
            <a:r>
              <a:rPr lang="en-GB" b="1" i="1" dirty="0" smtClean="0"/>
              <a:t>Prelude</a:t>
            </a:r>
            <a:endParaRPr lang="en-US" b="1" dirty="0"/>
          </a:p>
        </p:txBody>
      </p:sp>
    </p:spTree>
    <p:extLst>
      <p:ext uri="{BB962C8B-B14F-4D97-AF65-F5344CB8AC3E}">
        <p14:creationId xmlns:p14="http://schemas.microsoft.com/office/powerpoint/2010/main" val="323203131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6488429" y="1604963"/>
            <a:ext cx="5703571" cy="4406900"/>
          </a:xfrm>
          <a:prstGeom prst="rect">
            <a:avLst/>
          </a:prstGeom>
        </p:spPr>
      </p:pic>
      <p:sp>
        <p:nvSpPr>
          <p:cNvPr id="3" name="Title 2"/>
          <p:cNvSpPr>
            <a:spLocks noGrp="1"/>
          </p:cNvSpPr>
          <p:nvPr>
            <p:ph type="title"/>
          </p:nvPr>
        </p:nvSpPr>
        <p:spPr/>
        <p:txBody>
          <a:bodyPr/>
          <a:lstStyle/>
          <a:p>
            <a:r>
              <a:rPr lang="en-GB" dirty="0" smtClean="0"/>
              <a:t>Irish rebellion 1798</a:t>
            </a:r>
            <a:endParaRPr lang="en-GB" dirty="0"/>
          </a:p>
        </p:txBody>
      </p:sp>
      <p:pic>
        <p:nvPicPr>
          <p:cNvPr id="5" name="Picture 4"/>
          <p:cNvPicPr>
            <a:picLocks noChangeAspect="1"/>
          </p:cNvPicPr>
          <p:nvPr/>
        </p:nvPicPr>
        <p:blipFill>
          <a:blip r:embed="rId3"/>
          <a:stretch>
            <a:fillRect/>
          </a:stretch>
        </p:blipFill>
        <p:spPr>
          <a:xfrm>
            <a:off x="136525" y="1554163"/>
            <a:ext cx="3095440" cy="4262438"/>
          </a:xfrm>
          <a:prstGeom prst="rect">
            <a:avLst/>
          </a:prstGeom>
        </p:spPr>
      </p:pic>
      <p:sp>
        <p:nvSpPr>
          <p:cNvPr id="6" name="Rectangle 5"/>
          <p:cNvSpPr/>
          <p:nvPr/>
        </p:nvSpPr>
        <p:spPr>
          <a:xfrm>
            <a:off x="136525" y="5957127"/>
            <a:ext cx="6096000" cy="923330"/>
          </a:xfrm>
          <a:prstGeom prst="rect">
            <a:avLst/>
          </a:prstGeom>
        </p:spPr>
        <p:txBody>
          <a:bodyPr>
            <a:spAutoFit/>
          </a:bodyPr>
          <a:lstStyle/>
          <a:p>
            <a:r>
              <a:rPr lang="en-GB" dirty="0"/>
              <a:t>Society of United Irishmen</a:t>
            </a:r>
          </a:p>
          <a:p>
            <a:r>
              <a:rPr lang="en-GB" dirty="0" err="1"/>
              <a:t>Cumann</a:t>
            </a:r>
            <a:r>
              <a:rPr lang="en-GB" dirty="0"/>
              <a:t> </a:t>
            </a:r>
            <a:r>
              <a:rPr lang="en-GB" dirty="0" err="1"/>
              <a:t>na</a:t>
            </a:r>
            <a:r>
              <a:rPr lang="en-GB" dirty="0"/>
              <a:t> </a:t>
            </a:r>
            <a:r>
              <a:rPr lang="en-GB" dirty="0" err="1"/>
              <a:t>nÉireannach</a:t>
            </a:r>
            <a:r>
              <a:rPr lang="en-GB" dirty="0"/>
              <a:t> </a:t>
            </a:r>
            <a:r>
              <a:rPr lang="en-GB" dirty="0" err="1" smtClean="0"/>
              <a:t>Aontaithe</a:t>
            </a:r>
            <a:r>
              <a:rPr lang="en-GB" dirty="0" smtClean="0"/>
              <a:t>, 1791–1804</a:t>
            </a:r>
          </a:p>
          <a:p>
            <a:endParaRPr lang="en-GB" dirty="0"/>
          </a:p>
        </p:txBody>
      </p:sp>
      <p:pic>
        <p:nvPicPr>
          <p:cNvPr id="7" name="Picture 6"/>
          <p:cNvPicPr>
            <a:picLocks noChangeAspect="1"/>
          </p:cNvPicPr>
          <p:nvPr/>
        </p:nvPicPr>
        <p:blipFill>
          <a:blip r:embed="rId4"/>
          <a:stretch>
            <a:fillRect/>
          </a:stretch>
        </p:blipFill>
        <p:spPr>
          <a:xfrm>
            <a:off x="3231965" y="1550767"/>
            <a:ext cx="2737035" cy="4261955"/>
          </a:xfrm>
          <a:prstGeom prst="rect">
            <a:avLst/>
          </a:prstGeom>
        </p:spPr>
      </p:pic>
    </p:spTree>
    <p:extLst>
      <p:ext uri="{BB962C8B-B14F-4D97-AF65-F5344CB8AC3E}">
        <p14:creationId xmlns:p14="http://schemas.microsoft.com/office/powerpoint/2010/main" val="313941633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Reform and Dissent</a:t>
            </a:r>
            <a:endParaRPr lang="en-GB" dirty="0"/>
          </a:p>
        </p:txBody>
      </p:sp>
      <p:sp>
        <p:nvSpPr>
          <p:cNvPr id="5" name="Content Placeholder 2"/>
          <p:cNvSpPr txBox="1">
            <a:spLocks/>
          </p:cNvSpPr>
          <p:nvPr/>
        </p:nvSpPr>
        <p:spPr>
          <a:xfrm>
            <a:off x="375781" y="1726036"/>
            <a:ext cx="3983278" cy="4549503"/>
          </a:xfrm>
          <a:prstGeom prst="rect">
            <a:avLst/>
          </a:prstGeom>
        </p:spPr>
        <p:txBody>
          <a:bodyPr>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GB" dirty="0">
                <a:solidFill>
                  <a:srgbClr val="534949"/>
                </a:solidFill>
              </a:rPr>
              <a:t>Social and economic problems </a:t>
            </a:r>
          </a:p>
          <a:p>
            <a:pPr>
              <a:buClr>
                <a:srgbClr val="C66951"/>
              </a:buClr>
            </a:pPr>
            <a:endParaRPr lang="en-GB" dirty="0">
              <a:solidFill>
                <a:srgbClr val="534949"/>
              </a:solidFill>
            </a:endParaRPr>
          </a:p>
          <a:p>
            <a:pPr>
              <a:buClr>
                <a:srgbClr val="C66951"/>
              </a:buClr>
            </a:pPr>
            <a:r>
              <a:rPr lang="en-GB" dirty="0">
                <a:solidFill>
                  <a:srgbClr val="534949"/>
                </a:solidFill>
              </a:rPr>
              <a:t>Luddite </a:t>
            </a:r>
            <a:r>
              <a:rPr lang="en-GB" dirty="0" smtClean="0">
                <a:solidFill>
                  <a:srgbClr val="534949"/>
                </a:solidFill>
              </a:rPr>
              <a:t>rebellions, c. 1811–1819</a:t>
            </a:r>
          </a:p>
          <a:p>
            <a:pPr>
              <a:buClr>
                <a:srgbClr val="C66951"/>
              </a:buClr>
            </a:pPr>
            <a:endParaRPr lang="en-GB" dirty="0" smtClean="0">
              <a:solidFill>
                <a:srgbClr val="534949"/>
              </a:solidFill>
            </a:endParaRPr>
          </a:p>
          <a:p>
            <a:pPr>
              <a:buClr>
                <a:srgbClr val="C66951"/>
              </a:buClr>
            </a:pPr>
            <a:r>
              <a:rPr lang="en-GB" dirty="0" err="1" smtClean="0">
                <a:solidFill>
                  <a:srgbClr val="534949"/>
                </a:solidFill>
              </a:rPr>
              <a:t>Peterloo</a:t>
            </a:r>
            <a:r>
              <a:rPr lang="en-GB" dirty="0" smtClean="0">
                <a:solidFill>
                  <a:srgbClr val="534949"/>
                </a:solidFill>
              </a:rPr>
              <a:t> Massacre, 1819</a:t>
            </a:r>
            <a:endParaRPr lang="en-GB" dirty="0">
              <a:solidFill>
                <a:srgbClr val="534949"/>
              </a:solidFill>
            </a:endParaRPr>
          </a:p>
          <a:p>
            <a:pPr>
              <a:buClr>
                <a:srgbClr val="C66951"/>
              </a:buClr>
            </a:pPr>
            <a:endParaRPr lang="en-GB" dirty="0">
              <a:solidFill>
                <a:srgbClr val="534949"/>
              </a:solidFill>
            </a:endParaRPr>
          </a:p>
          <a:p>
            <a:pPr>
              <a:buClr>
                <a:srgbClr val="C66951"/>
              </a:buClr>
            </a:pPr>
            <a:r>
              <a:rPr lang="en-GB" dirty="0">
                <a:solidFill>
                  <a:srgbClr val="534949"/>
                </a:solidFill>
              </a:rPr>
              <a:t>Nascent trade union movement</a:t>
            </a:r>
          </a:p>
          <a:p>
            <a:pPr>
              <a:buClr>
                <a:srgbClr val="C66951"/>
              </a:buClr>
            </a:pPr>
            <a:endParaRPr lang="en-GB" dirty="0">
              <a:solidFill>
                <a:srgbClr val="534949"/>
              </a:solidFill>
            </a:endParaRPr>
          </a:p>
          <a:p>
            <a:pPr>
              <a:buClr>
                <a:srgbClr val="C66951"/>
              </a:buClr>
            </a:pPr>
            <a:r>
              <a:rPr lang="en-GB" dirty="0" smtClean="0">
                <a:solidFill>
                  <a:srgbClr val="534949"/>
                </a:solidFill>
              </a:rPr>
              <a:t>Chartism</a:t>
            </a:r>
            <a:r>
              <a:rPr lang="en-GB" dirty="0">
                <a:solidFill>
                  <a:srgbClr val="534949"/>
                </a:solidFill>
              </a:rPr>
              <a:t>, </a:t>
            </a:r>
            <a:r>
              <a:rPr lang="en-GB" dirty="0" smtClean="0">
                <a:solidFill>
                  <a:srgbClr val="534949"/>
                </a:solidFill>
              </a:rPr>
              <a:t>1830s–1840s</a:t>
            </a:r>
            <a:endParaRPr lang="en-GB" dirty="0">
              <a:solidFill>
                <a:srgbClr val="534949"/>
              </a:solidFill>
            </a:endParaRPr>
          </a:p>
        </p:txBody>
      </p:sp>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6040" y="1621034"/>
            <a:ext cx="4015960" cy="35396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7648" y="1621034"/>
            <a:ext cx="3528392" cy="21150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5"/>
          <a:stretch>
            <a:fillRect/>
          </a:stretch>
        </p:blipFill>
        <p:spPr>
          <a:xfrm>
            <a:off x="4308107" y="4043525"/>
            <a:ext cx="3867933" cy="2655981"/>
          </a:xfrm>
          <a:prstGeom prst="rect">
            <a:avLst/>
          </a:prstGeom>
        </p:spPr>
      </p:pic>
      <p:sp>
        <p:nvSpPr>
          <p:cNvPr id="4" name="Rectangle 3"/>
          <p:cNvSpPr/>
          <p:nvPr/>
        </p:nvSpPr>
        <p:spPr>
          <a:xfrm>
            <a:off x="8550688" y="5376116"/>
            <a:ext cx="3132325" cy="1200048"/>
          </a:xfrm>
          <a:prstGeom prst="rect">
            <a:avLst/>
          </a:prstGeom>
        </p:spPr>
        <p:txBody>
          <a:bodyPr wrap="square">
            <a:spAutoFit/>
          </a:bodyPr>
          <a:lstStyle/>
          <a:p>
            <a:r>
              <a:rPr lang="en-US" dirty="0" smtClean="0"/>
              <a:t>People’s Charter, 1838;</a:t>
            </a:r>
          </a:p>
          <a:p>
            <a:r>
              <a:rPr lang="en-GB" dirty="0" smtClean="0"/>
              <a:t>Luddites;</a:t>
            </a:r>
            <a:endParaRPr lang="en-US" dirty="0"/>
          </a:p>
          <a:p>
            <a:r>
              <a:rPr lang="en-US" dirty="0" smtClean="0"/>
              <a:t>Richard </a:t>
            </a:r>
            <a:r>
              <a:rPr lang="en-US" dirty="0" err="1" smtClean="0"/>
              <a:t>Carlile</a:t>
            </a:r>
            <a:r>
              <a:rPr lang="en-US" dirty="0" smtClean="0"/>
              <a:t> painting of </a:t>
            </a:r>
            <a:r>
              <a:rPr lang="en-US" dirty="0" err="1" smtClean="0"/>
              <a:t>Peterloo</a:t>
            </a:r>
            <a:r>
              <a:rPr lang="en-US" dirty="0" smtClean="0"/>
              <a:t> Massacre, 1819</a:t>
            </a:r>
            <a:endParaRPr lang="en-US" dirty="0"/>
          </a:p>
        </p:txBody>
      </p:sp>
    </p:spTree>
    <p:extLst>
      <p:ext uri="{BB962C8B-B14F-4D97-AF65-F5344CB8AC3E}">
        <p14:creationId xmlns:p14="http://schemas.microsoft.com/office/powerpoint/2010/main" val="267906882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15093" y="54486"/>
            <a:ext cx="8525707" cy="6803514"/>
          </a:xfrm>
          <a:prstGeom prst="rect">
            <a:avLst/>
          </a:prstGeom>
        </p:spPr>
      </p:pic>
      <p:sp>
        <p:nvSpPr>
          <p:cNvPr id="3" name="Title 2"/>
          <p:cNvSpPr>
            <a:spLocks noGrp="1"/>
          </p:cNvSpPr>
          <p:nvPr>
            <p:ph type="title"/>
          </p:nvPr>
        </p:nvSpPr>
        <p:spPr>
          <a:xfrm>
            <a:off x="415093" y="105359"/>
            <a:ext cx="8432800" cy="1645920"/>
          </a:xfrm>
        </p:spPr>
        <p:txBody>
          <a:bodyPr/>
          <a:lstStyle/>
          <a:p>
            <a:r>
              <a:rPr lang="en-GB" dirty="0" err="1" smtClean="0">
                <a:solidFill>
                  <a:srgbClr val="FFFF00"/>
                </a:solidFill>
              </a:rPr>
              <a:t>Peterloo</a:t>
            </a:r>
            <a:endParaRPr lang="en-GB" dirty="0">
              <a:solidFill>
                <a:srgbClr val="FFFF00"/>
              </a:solidFill>
            </a:endParaRPr>
          </a:p>
        </p:txBody>
      </p:sp>
      <p:sp>
        <p:nvSpPr>
          <p:cNvPr id="5" name="Rectangle 4"/>
          <p:cNvSpPr/>
          <p:nvPr/>
        </p:nvSpPr>
        <p:spPr>
          <a:xfrm>
            <a:off x="9334500" y="201318"/>
            <a:ext cx="2590800" cy="6247864"/>
          </a:xfrm>
          <a:prstGeom prst="rect">
            <a:avLst/>
          </a:prstGeom>
        </p:spPr>
        <p:txBody>
          <a:bodyPr wrap="square">
            <a:spAutoFit/>
          </a:bodyPr>
          <a:lstStyle/>
          <a:p>
            <a:pPr marL="285750" indent="-285750">
              <a:buFont typeface="Arial" panose="020B0604020202020204" pitchFamily="34" charset="0"/>
              <a:buChar char="•"/>
            </a:pPr>
            <a:r>
              <a:rPr lang="en-GB" sz="2000" dirty="0">
                <a:solidFill>
                  <a:schemeClr val="bg1"/>
                </a:solidFill>
              </a:rPr>
              <a:t>6 August 1819, </a:t>
            </a:r>
            <a:r>
              <a:rPr lang="en-GB" sz="2000" dirty="0" smtClean="0">
                <a:solidFill>
                  <a:schemeClr val="bg1"/>
                </a:solidFill>
              </a:rPr>
              <a:t>meeting </a:t>
            </a:r>
            <a:r>
              <a:rPr lang="en-GB" sz="2000" dirty="0">
                <a:solidFill>
                  <a:schemeClr val="bg1"/>
                </a:solidFill>
              </a:rPr>
              <a:t>of </a:t>
            </a:r>
            <a:r>
              <a:rPr lang="en-GB" sz="2000" dirty="0" smtClean="0">
                <a:solidFill>
                  <a:schemeClr val="bg1"/>
                </a:solidFill>
              </a:rPr>
              <a:t>60,000–80,000 peaceful campaigners for </a:t>
            </a:r>
            <a:r>
              <a:rPr lang="en-GB" sz="2000" dirty="0">
                <a:solidFill>
                  <a:schemeClr val="bg1"/>
                </a:solidFill>
              </a:rPr>
              <a:t>parliamentary reform </a:t>
            </a:r>
            <a:r>
              <a:rPr lang="en-GB" sz="2000" dirty="0" smtClean="0">
                <a:solidFill>
                  <a:schemeClr val="bg1"/>
                </a:solidFill>
              </a:rPr>
              <a:t>broken </a:t>
            </a:r>
            <a:r>
              <a:rPr lang="en-GB" sz="2000" dirty="0">
                <a:solidFill>
                  <a:schemeClr val="bg1"/>
                </a:solidFill>
              </a:rPr>
              <a:t>up by the Manchester Yeomanry, </a:t>
            </a:r>
            <a:r>
              <a:rPr lang="en-GB" sz="2000" dirty="0" smtClean="0">
                <a:solidFill>
                  <a:schemeClr val="bg1"/>
                </a:solidFill>
              </a:rPr>
              <a:t>local </a:t>
            </a:r>
            <a:r>
              <a:rPr lang="en-GB" sz="2000" dirty="0">
                <a:solidFill>
                  <a:schemeClr val="bg1"/>
                </a:solidFill>
              </a:rPr>
              <a:t>force of volunteer </a:t>
            </a:r>
            <a:r>
              <a:rPr lang="en-GB" sz="2000" dirty="0" smtClean="0">
                <a:solidFill>
                  <a:schemeClr val="bg1"/>
                </a:solidFill>
              </a:rPr>
              <a:t>soldiers</a:t>
            </a:r>
          </a:p>
          <a:p>
            <a:pPr marL="285750" indent="-285750">
              <a:buFont typeface="Arial" panose="020B0604020202020204" pitchFamily="34" charset="0"/>
              <a:buChar char="•"/>
            </a:pPr>
            <a:r>
              <a:rPr lang="en-GB" sz="2000" dirty="0" smtClean="0">
                <a:solidFill>
                  <a:schemeClr val="bg1"/>
                </a:solidFill>
              </a:rPr>
              <a:t>Est. 15 people killed &amp; hundreds </a:t>
            </a:r>
            <a:r>
              <a:rPr lang="en-GB" sz="2000" dirty="0">
                <a:solidFill>
                  <a:schemeClr val="bg1"/>
                </a:solidFill>
              </a:rPr>
              <a:t>more </a:t>
            </a:r>
            <a:r>
              <a:rPr lang="en-GB" sz="2000" dirty="0" smtClean="0">
                <a:solidFill>
                  <a:schemeClr val="bg1"/>
                </a:solidFill>
              </a:rPr>
              <a:t>injured</a:t>
            </a:r>
            <a:endParaRPr lang="en-GB" sz="2000" dirty="0" smtClean="0"/>
          </a:p>
          <a:p>
            <a:pPr marL="285750" indent="-285750">
              <a:buFont typeface="Arial" panose="020B0604020202020204" pitchFamily="34" charset="0"/>
              <a:buChar char="•"/>
            </a:pPr>
            <a:r>
              <a:rPr lang="en-GB" sz="2000" dirty="0" smtClean="0">
                <a:solidFill>
                  <a:schemeClr val="bg1"/>
                </a:solidFill>
              </a:rPr>
              <a:t>Protestors, including leader Henry Hunt, charged with sedition and sent to prison</a:t>
            </a:r>
          </a:p>
        </p:txBody>
      </p:sp>
    </p:spTree>
    <p:extLst>
      <p:ext uri="{BB962C8B-B14F-4D97-AF65-F5344CB8AC3E}">
        <p14:creationId xmlns:p14="http://schemas.microsoft.com/office/powerpoint/2010/main" val="67150047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Luddite </a:t>
            </a:r>
            <a:r>
              <a:rPr lang="en-GB" dirty="0"/>
              <a:t>rebellions, c. 1811–1819</a:t>
            </a:r>
            <a:br>
              <a:rPr lang="en-GB" dirty="0"/>
            </a:br>
            <a:endParaRPr lang="en-GB" dirty="0"/>
          </a:p>
        </p:txBody>
      </p:sp>
      <p:pic>
        <p:nvPicPr>
          <p:cNvPr id="3" name="Picture 2"/>
          <p:cNvPicPr>
            <a:picLocks noChangeAspect="1"/>
          </p:cNvPicPr>
          <p:nvPr/>
        </p:nvPicPr>
        <p:blipFill>
          <a:blip r:embed="rId2"/>
          <a:stretch>
            <a:fillRect/>
          </a:stretch>
        </p:blipFill>
        <p:spPr>
          <a:xfrm>
            <a:off x="215900" y="1644581"/>
            <a:ext cx="3362743" cy="5048319"/>
          </a:xfrm>
          <a:prstGeom prst="rect">
            <a:avLst/>
          </a:prstGeom>
        </p:spPr>
      </p:pic>
      <p:sp>
        <p:nvSpPr>
          <p:cNvPr id="4" name="Rectangle 3"/>
          <p:cNvSpPr/>
          <p:nvPr/>
        </p:nvSpPr>
        <p:spPr>
          <a:xfrm>
            <a:off x="215900" y="1644581"/>
            <a:ext cx="3362743" cy="646331"/>
          </a:xfrm>
          <a:prstGeom prst="rect">
            <a:avLst/>
          </a:prstGeom>
        </p:spPr>
        <p:txBody>
          <a:bodyPr wrap="square">
            <a:spAutoFit/>
          </a:bodyPr>
          <a:lstStyle/>
          <a:p>
            <a:pPr algn="r"/>
            <a:r>
              <a:rPr lang="en-GB" dirty="0"/>
              <a:t>Engraving of Ned </a:t>
            </a:r>
            <a:r>
              <a:rPr lang="en-GB" dirty="0" err="1"/>
              <a:t>Ludd</a:t>
            </a:r>
            <a:r>
              <a:rPr lang="en-GB" dirty="0"/>
              <a:t>, Leader of the Luddites, 1812</a:t>
            </a:r>
          </a:p>
        </p:txBody>
      </p:sp>
      <p:sp>
        <p:nvSpPr>
          <p:cNvPr id="5" name="Rectangle 4"/>
          <p:cNvSpPr/>
          <p:nvPr/>
        </p:nvSpPr>
        <p:spPr>
          <a:xfrm>
            <a:off x="3683000" y="1644581"/>
            <a:ext cx="5765800" cy="5170646"/>
          </a:xfrm>
          <a:prstGeom prst="rect">
            <a:avLst/>
          </a:prstGeom>
        </p:spPr>
        <p:txBody>
          <a:bodyPr wrap="square">
            <a:spAutoFit/>
          </a:bodyPr>
          <a:lstStyle/>
          <a:p>
            <a:pPr marL="285750" indent="-285750">
              <a:buFont typeface="Arial" panose="020B0604020202020204" pitchFamily="34" charset="0"/>
              <a:buChar char="•"/>
            </a:pPr>
            <a:r>
              <a:rPr lang="en-GB" sz="2400" dirty="0"/>
              <a:t>Supposedly, </a:t>
            </a:r>
            <a:r>
              <a:rPr lang="en-GB" sz="2400" dirty="0" smtClean="0"/>
              <a:t>the Luddite leader, Ned </a:t>
            </a:r>
            <a:r>
              <a:rPr lang="en-GB" sz="2400" dirty="0" err="1" smtClean="0"/>
              <a:t>Ludd</a:t>
            </a:r>
            <a:r>
              <a:rPr lang="en-GB" sz="2400" dirty="0" smtClean="0"/>
              <a:t>, was </a:t>
            </a:r>
            <a:r>
              <a:rPr lang="en-GB" sz="2400" dirty="0"/>
              <a:t>a weaver from Anstey, near </a:t>
            </a:r>
            <a:r>
              <a:rPr lang="en-GB" sz="2400" dirty="0" smtClean="0"/>
              <a:t>Leicester. </a:t>
            </a:r>
            <a:r>
              <a:rPr lang="en-GB" sz="2400" dirty="0"/>
              <a:t>In </a:t>
            </a:r>
            <a:r>
              <a:rPr lang="en-GB" sz="2400" dirty="0" smtClean="0"/>
              <a:t>1779, </a:t>
            </a:r>
            <a:r>
              <a:rPr lang="en-GB" sz="2400" dirty="0" err="1" smtClean="0"/>
              <a:t>Ludd</a:t>
            </a:r>
            <a:r>
              <a:rPr lang="en-GB" sz="2400" dirty="0" smtClean="0"/>
              <a:t> smashed </a:t>
            </a:r>
            <a:r>
              <a:rPr lang="en-GB" sz="2400" dirty="0"/>
              <a:t>two knitting frames in what was described as a </a:t>
            </a:r>
            <a:r>
              <a:rPr lang="en-GB" sz="2400" dirty="0" smtClean="0"/>
              <a:t>“fit </a:t>
            </a:r>
            <a:r>
              <a:rPr lang="en-GB" sz="2400" dirty="0"/>
              <a:t>of </a:t>
            </a:r>
            <a:r>
              <a:rPr lang="en-GB" sz="2400" dirty="0" smtClean="0"/>
              <a:t>passion” (although this story dates from 1811) </a:t>
            </a:r>
          </a:p>
          <a:p>
            <a:pPr marL="285750" indent="-285750">
              <a:buFont typeface="Arial" panose="020B0604020202020204" pitchFamily="34" charset="0"/>
              <a:buChar char="•"/>
            </a:pPr>
            <a:r>
              <a:rPr lang="en-GB" sz="2400" dirty="0" smtClean="0"/>
              <a:t>Army deployed to suppress rebellions</a:t>
            </a:r>
          </a:p>
          <a:p>
            <a:pPr marL="285750" indent="-285750">
              <a:buFont typeface="Arial" panose="020B0604020202020204" pitchFamily="34" charset="0"/>
              <a:buChar char="•"/>
            </a:pPr>
            <a:r>
              <a:rPr lang="en-GB" sz="2400" dirty="0" smtClean="0"/>
              <a:t>Parliament </a:t>
            </a:r>
            <a:r>
              <a:rPr lang="en-GB" sz="2400" dirty="0"/>
              <a:t>made </a:t>
            </a:r>
            <a:r>
              <a:rPr lang="en-GB" sz="2400" dirty="0" smtClean="0"/>
              <a:t>‘machine breaking’ a </a:t>
            </a:r>
            <a:r>
              <a:rPr lang="en-GB" sz="2400" dirty="0"/>
              <a:t>capital crime with the Frame Breaking Act of </a:t>
            </a:r>
            <a:r>
              <a:rPr lang="en-GB" sz="2400" dirty="0" smtClean="0"/>
              <a:t>1812</a:t>
            </a:r>
          </a:p>
          <a:p>
            <a:pPr marL="285750" indent="-285750">
              <a:buFont typeface="Arial" panose="020B0604020202020204" pitchFamily="34" charset="0"/>
              <a:buChar char="•"/>
            </a:pPr>
            <a:r>
              <a:rPr lang="en-GB" sz="2400" dirty="0" smtClean="0"/>
              <a:t>Show </a:t>
            </a:r>
            <a:r>
              <a:rPr lang="en-GB" sz="2400" dirty="0"/>
              <a:t>trials and harsh sentences of those found guilty, </a:t>
            </a:r>
            <a:r>
              <a:rPr lang="en-GB" sz="2400" dirty="0" smtClean="0"/>
              <a:t>including execution </a:t>
            </a:r>
            <a:r>
              <a:rPr lang="en-GB" sz="2400" dirty="0"/>
              <a:t>and penal </a:t>
            </a:r>
            <a:r>
              <a:rPr lang="en-GB" sz="2400" dirty="0" smtClean="0"/>
              <a:t>transportation</a:t>
            </a:r>
            <a:endParaRPr lang="en-GB" sz="2400" dirty="0"/>
          </a:p>
          <a:p>
            <a:endParaRPr lang="en-GB" dirty="0"/>
          </a:p>
        </p:txBody>
      </p:sp>
      <p:pic>
        <p:nvPicPr>
          <p:cNvPr id="6" name="Picture 5"/>
          <p:cNvPicPr>
            <a:picLocks noChangeAspect="1"/>
          </p:cNvPicPr>
          <p:nvPr/>
        </p:nvPicPr>
        <p:blipFill>
          <a:blip r:embed="rId3"/>
          <a:stretch>
            <a:fillRect/>
          </a:stretch>
        </p:blipFill>
        <p:spPr>
          <a:xfrm>
            <a:off x="9553157" y="1644581"/>
            <a:ext cx="2438400" cy="3114675"/>
          </a:xfrm>
          <a:prstGeom prst="rect">
            <a:avLst/>
          </a:prstGeom>
        </p:spPr>
      </p:pic>
    </p:spTree>
    <p:extLst>
      <p:ext uri="{BB962C8B-B14F-4D97-AF65-F5344CB8AC3E}">
        <p14:creationId xmlns:p14="http://schemas.microsoft.com/office/powerpoint/2010/main" val="209040855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11210524" cy="4834129"/>
          </a:xfrm>
        </p:spPr>
        <p:txBody>
          <a:bodyPr>
            <a:normAutofit lnSpcReduction="10000"/>
          </a:bodyPr>
          <a:lstStyle/>
          <a:p>
            <a:pPr marL="45720" indent="0">
              <a:buNone/>
            </a:pPr>
            <a:r>
              <a:rPr lang="en-GB" dirty="0" smtClean="0"/>
              <a:t>People's </a:t>
            </a:r>
            <a:r>
              <a:rPr lang="en-GB" dirty="0"/>
              <a:t>Charter </a:t>
            </a:r>
            <a:r>
              <a:rPr lang="en-GB" dirty="0" smtClean="0"/>
              <a:t>(1838):</a:t>
            </a:r>
            <a:endParaRPr lang="en-GB" dirty="0"/>
          </a:p>
          <a:p>
            <a:pPr marL="502920" indent="-457200">
              <a:buFont typeface="+mj-lt"/>
              <a:buAutoNum type="arabicPeriod"/>
            </a:pPr>
            <a:r>
              <a:rPr lang="en-GB" dirty="0" smtClean="0"/>
              <a:t>A </a:t>
            </a:r>
            <a:r>
              <a:rPr lang="en-GB" dirty="0"/>
              <a:t>vote for every man twenty-one years of age, of sound mind, and not undergoing punishment for a crime.</a:t>
            </a:r>
          </a:p>
          <a:p>
            <a:pPr marL="502920" indent="-457200">
              <a:buFont typeface="+mj-lt"/>
              <a:buAutoNum type="arabicPeriod"/>
            </a:pPr>
            <a:r>
              <a:rPr lang="en-GB" dirty="0"/>
              <a:t>The secret ballot to protect the elector in the exercise of his vote.</a:t>
            </a:r>
          </a:p>
          <a:p>
            <a:pPr marL="502920" indent="-457200">
              <a:buFont typeface="+mj-lt"/>
              <a:buAutoNum type="arabicPeriod"/>
            </a:pPr>
            <a:r>
              <a:rPr lang="en-GB" dirty="0"/>
              <a:t>No property qualification for Members of Parliament in order to allow the constituencies to return the man of their choice.</a:t>
            </a:r>
          </a:p>
          <a:p>
            <a:pPr marL="502920" indent="-457200">
              <a:buFont typeface="+mj-lt"/>
              <a:buAutoNum type="arabicPeriod"/>
            </a:pPr>
            <a:r>
              <a:rPr lang="en-GB" dirty="0"/>
              <a:t>Payment of Members, enabling tradesmen, working men, or other persons of modest means to leave or interrupt their livelihood to attend to the interests of the nation.</a:t>
            </a:r>
          </a:p>
          <a:p>
            <a:pPr marL="502920" indent="-457200">
              <a:buFont typeface="+mj-lt"/>
              <a:buAutoNum type="arabicPeriod"/>
            </a:pPr>
            <a:r>
              <a:rPr lang="en-GB" dirty="0"/>
              <a:t>Equal constituencies, securing the same amount of representation for the same number of electors, instead of allowing less populous constituencies to have as much or more weight than larger ones.</a:t>
            </a:r>
          </a:p>
          <a:p>
            <a:pPr marL="502920" indent="-457200">
              <a:buFont typeface="+mj-lt"/>
              <a:buAutoNum type="arabicPeriod"/>
            </a:pPr>
            <a:r>
              <a:rPr lang="en-GB" dirty="0"/>
              <a:t>Annual Parliamentary elections, thus presenting the most effectual check to bribery and intimidation, since no purse could buy a constituency under a system of universal manhood suffrage in each twelve-month period</a:t>
            </a:r>
          </a:p>
          <a:p>
            <a:pPr marL="45720" indent="0">
              <a:buNone/>
            </a:pPr>
            <a:endParaRPr lang="en-GB" dirty="0"/>
          </a:p>
        </p:txBody>
      </p:sp>
      <p:sp>
        <p:nvSpPr>
          <p:cNvPr id="3" name="Title 2"/>
          <p:cNvSpPr>
            <a:spLocks noGrp="1"/>
          </p:cNvSpPr>
          <p:nvPr>
            <p:ph type="title"/>
          </p:nvPr>
        </p:nvSpPr>
        <p:spPr/>
        <p:txBody>
          <a:bodyPr/>
          <a:lstStyle/>
          <a:p>
            <a:r>
              <a:rPr lang="en-GB" dirty="0" smtClean="0"/>
              <a:t>Chartism </a:t>
            </a:r>
            <a:endParaRPr lang="en-GB" dirty="0"/>
          </a:p>
        </p:txBody>
      </p:sp>
    </p:spTree>
    <p:extLst>
      <p:ext uri="{BB962C8B-B14F-4D97-AF65-F5344CB8AC3E}">
        <p14:creationId xmlns:p14="http://schemas.microsoft.com/office/powerpoint/2010/main" val="77782424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7890" y="1653436"/>
            <a:ext cx="11806885" cy="5909310"/>
          </a:xfrm>
          <a:prstGeom prst="rect">
            <a:avLst/>
          </a:prstGeom>
          <a:noFill/>
        </p:spPr>
        <p:txBody>
          <a:bodyPr wrap="square" lIns="182880" tIns="91440" rIns="182880" bIns="182880" rtlCol="0">
            <a:spAutoFit/>
          </a:bodyPr>
          <a:lstStyle/>
          <a:p>
            <a:pPr algn="just"/>
            <a:r>
              <a:rPr lang="en-GB" sz="2200" b="1" i="1" dirty="0" smtClean="0">
                <a:solidFill>
                  <a:schemeClr val="accent4">
                    <a:lumMod val="50000"/>
                  </a:schemeClr>
                </a:solidFill>
                <a:latin typeface="+mj-lt"/>
              </a:rPr>
              <a:t>“</a:t>
            </a:r>
            <a:r>
              <a:rPr lang="en-GB" sz="2200" dirty="0"/>
              <a:t>Upon one bridge a </a:t>
            </a:r>
            <a:r>
              <a:rPr lang="en-GB" sz="2200" dirty="0">
                <a:solidFill>
                  <a:srgbClr val="FF0000"/>
                </a:solidFill>
              </a:rPr>
              <a:t>tricoloured flag </a:t>
            </a:r>
            <a:r>
              <a:rPr lang="en-GB" sz="2200" dirty="0" smtClean="0">
                <a:solidFill>
                  <a:srgbClr val="002060"/>
                </a:solidFill>
              </a:rPr>
              <a:t>[i.e. reference to French Revolution] </a:t>
            </a:r>
            <a:r>
              <a:rPr lang="en-GB" sz="2200" dirty="0" smtClean="0"/>
              <a:t>was </a:t>
            </a:r>
            <a:r>
              <a:rPr lang="en-GB" sz="2200" dirty="0"/>
              <a:t>displayed; near another the motto </a:t>
            </a:r>
            <a:r>
              <a:rPr lang="en-GB" sz="2200" dirty="0">
                <a:solidFill>
                  <a:srgbClr val="00B0F0"/>
                </a:solidFill>
              </a:rPr>
              <a:t>‘Vote by ballot’</a:t>
            </a:r>
            <a:r>
              <a:rPr lang="en-GB" sz="2200" dirty="0"/>
              <a:t> </a:t>
            </a:r>
            <a:r>
              <a:rPr lang="en-GB" sz="2200" dirty="0" smtClean="0">
                <a:solidFill>
                  <a:srgbClr val="002060"/>
                </a:solidFill>
              </a:rPr>
              <a:t>[i.e. reference to demands for Parliamentary reform that would fuel Chartism] </a:t>
            </a:r>
            <a:r>
              <a:rPr lang="en-GB" sz="2200" dirty="0" smtClean="0"/>
              <a:t>was </a:t>
            </a:r>
            <a:r>
              <a:rPr lang="en-GB" sz="2200" dirty="0"/>
              <a:t>seen; in a field near Eccles a poor and wretched old man had his loom close to the roadside and was weaving with all his might; cries of </a:t>
            </a:r>
            <a:r>
              <a:rPr lang="en-GB" sz="2200" dirty="0">
                <a:solidFill>
                  <a:srgbClr val="FFFF00"/>
                </a:solidFill>
              </a:rPr>
              <a:t>‘No Corn Laws’ </a:t>
            </a:r>
            <a:r>
              <a:rPr lang="en-GB" sz="2200" dirty="0" smtClean="0">
                <a:solidFill>
                  <a:srgbClr val="002060"/>
                </a:solidFill>
              </a:rPr>
              <a:t>[i.e. reference to merchants’ and industrialists’ calls for end of protection tariffs for domestic agriculture] </a:t>
            </a:r>
            <a:r>
              <a:rPr lang="en-GB" sz="2200" dirty="0" smtClean="0"/>
              <a:t>were </a:t>
            </a:r>
            <a:r>
              <a:rPr lang="en-GB" sz="2200" dirty="0"/>
              <a:t>occasionally heard, and for about two miles the </a:t>
            </a:r>
            <a:r>
              <a:rPr lang="en-GB" sz="2200" dirty="0" err="1"/>
              <a:t>cheerings</a:t>
            </a:r>
            <a:r>
              <a:rPr lang="en-GB" sz="2200" dirty="0"/>
              <a:t> of the great body were interspersed with the </a:t>
            </a:r>
            <a:r>
              <a:rPr lang="en-GB" sz="2200" dirty="0">
                <a:solidFill>
                  <a:srgbClr val="003300"/>
                </a:solidFill>
              </a:rPr>
              <a:t>hissing and booing from the minority</a:t>
            </a:r>
            <a:r>
              <a:rPr lang="en-GB" sz="2200" dirty="0" smtClean="0"/>
              <a:t>.”</a:t>
            </a:r>
          </a:p>
          <a:p>
            <a:pPr algn="just"/>
            <a:endParaRPr lang="en-GB" sz="2200" dirty="0"/>
          </a:p>
          <a:p>
            <a:pPr algn="just"/>
            <a:r>
              <a:rPr lang="en-GB" sz="2200" dirty="0" smtClean="0"/>
              <a:t>“A </a:t>
            </a:r>
            <a:r>
              <a:rPr lang="en-GB" sz="2200" dirty="0"/>
              <a:t>consultation was held </a:t>
            </a:r>
            <a:r>
              <a:rPr lang="en-GB" sz="2200" dirty="0" smtClean="0"/>
              <a:t>… at </a:t>
            </a:r>
            <a:r>
              <a:rPr lang="en-GB" sz="2200" dirty="0"/>
              <a:t>first it was thought advisable to return to Liverpool … </a:t>
            </a:r>
            <a:r>
              <a:rPr lang="en-GB" sz="2200" dirty="0" smtClean="0"/>
              <a:t>[until] the </a:t>
            </a:r>
            <a:r>
              <a:rPr lang="en-GB" sz="2200" dirty="0"/>
              <a:t>Borough reeve [local official; chief magistrate] of Manchester stated, that if the procession did not reach Manchester, where </a:t>
            </a:r>
            <a:r>
              <a:rPr lang="en-GB" sz="2200" dirty="0">
                <a:solidFill>
                  <a:srgbClr val="7030A0"/>
                </a:solidFill>
              </a:rPr>
              <a:t>an unprecedented concourse of people would be assembled</a:t>
            </a:r>
            <a:r>
              <a:rPr lang="en-GB" sz="2200" dirty="0"/>
              <a:t>, and would wait for it, he should be fearful of the consequences of peace of the </a:t>
            </a:r>
            <a:r>
              <a:rPr lang="en-GB" sz="2200" dirty="0" smtClean="0"/>
              <a:t>town </a:t>
            </a:r>
            <a:r>
              <a:rPr lang="en-GB" sz="2200" dirty="0" smtClean="0">
                <a:solidFill>
                  <a:srgbClr val="002060"/>
                </a:solidFill>
              </a:rPr>
              <a:t>[i.e. implied threat to public order posed by assembled urban masses of Manchester].</a:t>
            </a:r>
            <a:r>
              <a:rPr lang="en-GB" sz="2200" dirty="0" smtClean="0"/>
              <a:t> </a:t>
            </a:r>
            <a:r>
              <a:rPr lang="en-GB" sz="2200" dirty="0"/>
              <a:t>This turned the </a:t>
            </a:r>
            <a:r>
              <a:rPr lang="en-GB" sz="2200" dirty="0" smtClean="0"/>
              <a:t>scale.”</a:t>
            </a:r>
          </a:p>
          <a:p>
            <a:pPr marL="342900" indent="-342900" algn="r">
              <a:buFontTx/>
              <a:buChar char="-"/>
            </a:pPr>
            <a:r>
              <a:rPr lang="en-GB" sz="2400" dirty="0" smtClean="0"/>
              <a:t>‘</a:t>
            </a:r>
            <a:r>
              <a:rPr lang="en-GB" dirty="0"/>
              <a:t>Opening of the Liverpool and Manchester Railway,’ </a:t>
            </a:r>
            <a:r>
              <a:rPr lang="en-GB" i="1" dirty="0"/>
              <a:t>Liverpool Mercury</a:t>
            </a:r>
            <a:r>
              <a:rPr lang="en-GB" dirty="0"/>
              <a:t>, September 17 </a:t>
            </a:r>
            <a:r>
              <a:rPr lang="en-GB" dirty="0" smtClean="0"/>
              <a:t>1830</a:t>
            </a:r>
          </a:p>
          <a:p>
            <a:pPr marL="285750" indent="-285750" algn="just">
              <a:buFontTx/>
              <a:buChar char="-"/>
            </a:pPr>
            <a:endParaRPr lang="en-GB" dirty="0"/>
          </a:p>
          <a:p>
            <a:pPr algn="just"/>
            <a:endParaRPr lang="en-GB" sz="2200" b="1" i="1" dirty="0">
              <a:solidFill>
                <a:schemeClr val="accent4">
                  <a:lumMod val="50000"/>
                </a:schemeClr>
              </a:solidFill>
              <a:latin typeface="+mj-lt"/>
            </a:endParaRPr>
          </a:p>
          <a:p>
            <a:endParaRPr lang="en-GB" sz="1600" b="1" i="1" dirty="0">
              <a:solidFill>
                <a:schemeClr val="accent4">
                  <a:lumMod val="50000"/>
                </a:schemeClr>
              </a:solidFill>
              <a:latin typeface="+mj-lt"/>
            </a:endParaRPr>
          </a:p>
        </p:txBody>
      </p:sp>
      <p:sp>
        <p:nvSpPr>
          <p:cNvPr id="3" name="Title 2"/>
          <p:cNvSpPr>
            <a:spLocks noGrp="1"/>
          </p:cNvSpPr>
          <p:nvPr>
            <p:ph type="title"/>
          </p:nvPr>
        </p:nvSpPr>
        <p:spPr/>
        <p:txBody>
          <a:bodyPr/>
          <a:lstStyle/>
          <a:p>
            <a:r>
              <a:rPr lang="en-GB" dirty="0" smtClean="0"/>
              <a:t>Reform and dissent</a:t>
            </a:r>
            <a:endParaRPr lang="en-US" dirty="0"/>
          </a:p>
        </p:txBody>
      </p:sp>
    </p:spTree>
    <p:extLst>
      <p:ext uri="{BB962C8B-B14F-4D97-AF65-F5344CB8AC3E}">
        <p14:creationId xmlns:p14="http://schemas.microsoft.com/office/powerpoint/2010/main" val="27876127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860" y="2615455"/>
            <a:ext cx="2520280" cy="39274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20394" y="2714400"/>
            <a:ext cx="4032448" cy="31297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669188" y="2612917"/>
            <a:ext cx="3277096" cy="19662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9624392" y="1899617"/>
            <a:ext cx="8381260" cy="1054394"/>
          </a:xfrm>
        </p:spPr>
        <p:txBody>
          <a:bodyPr/>
          <a:lstStyle/>
          <a:p>
            <a:endParaRPr lang="en-GB" dirty="0"/>
          </a:p>
        </p:txBody>
      </p:sp>
      <p:sp>
        <p:nvSpPr>
          <p:cNvPr id="11" name="Content Placeholder 2"/>
          <p:cNvSpPr txBox="1">
            <a:spLocks noGrp="1"/>
          </p:cNvSpPr>
          <p:nvPr>
            <p:ph idx="1"/>
          </p:nvPr>
        </p:nvSpPr>
        <p:spPr>
          <a:xfrm>
            <a:off x="344910" y="1653471"/>
            <a:ext cx="10143578" cy="5472607"/>
          </a:xfrm>
          <a:prstGeom prst="rect">
            <a:avLst/>
          </a:prstGeom>
        </p:spPr>
        <p:txBody>
          <a:bodyPr>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dirty="0" smtClean="0">
                <a:solidFill>
                  <a:srgbClr val="002060"/>
                </a:solidFill>
              </a:rPr>
              <a:t>Poverty and inequality of Britain’s cities widely documented (and reviled) e.g. Friedrich Engels, </a:t>
            </a:r>
            <a:r>
              <a:rPr lang="en-GB" i="1" dirty="0">
                <a:solidFill>
                  <a:srgbClr val="002060"/>
                </a:solidFill>
              </a:rPr>
              <a:t>The Condition of the Working Class in England </a:t>
            </a:r>
            <a:r>
              <a:rPr lang="en-GB" dirty="0" smtClean="0">
                <a:solidFill>
                  <a:srgbClr val="002060"/>
                </a:solidFill>
              </a:rPr>
              <a:t>(1845)</a:t>
            </a:r>
            <a:endParaRPr lang="en-GB" dirty="0">
              <a:solidFill>
                <a:srgbClr val="002060"/>
              </a:solidFill>
            </a:endParaRPr>
          </a:p>
          <a:p>
            <a:endParaRPr lang="en-GB" dirty="0"/>
          </a:p>
        </p:txBody>
      </p:sp>
      <p:sp>
        <p:nvSpPr>
          <p:cNvPr id="12" name="Title 1"/>
          <p:cNvSpPr txBox="1">
            <a:spLocks/>
          </p:cNvSpPr>
          <p:nvPr/>
        </p:nvSpPr>
        <p:spPr>
          <a:xfrm>
            <a:off x="1905000" y="355847"/>
            <a:ext cx="8381260"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dirty="0" smtClean="0">
                <a:solidFill>
                  <a:prstClr val="white"/>
                </a:solidFill>
              </a:rPr>
              <a:t>critiques</a:t>
            </a:r>
            <a:endParaRPr lang="en-GB" dirty="0">
              <a:solidFill>
                <a:prstClr val="white"/>
              </a:solidFill>
            </a:endParaRPr>
          </a:p>
        </p:txBody>
      </p:sp>
    </p:spTree>
    <p:extLst>
      <p:ext uri="{BB962C8B-B14F-4D97-AF65-F5344CB8AC3E}">
        <p14:creationId xmlns:p14="http://schemas.microsoft.com/office/powerpoint/2010/main" val="242499905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8105" y="1656576"/>
            <a:ext cx="11734801" cy="5201424"/>
          </a:xfrm>
          <a:prstGeom prst="rect">
            <a:avLst/>
          </a:prstGeom>
          <a:noFill/>
        </p:spPr>
        <p:txBody>
          <a:bodyPr wrap="square" lIns="182880" tIns="91440" rIns="182880" bIns="182880" rtlCol="0">
            <a:spAutoFit/>
          </a:bodyPr>
          <a:lstStyle/>
          <a:p>
            <a:pPr marL="342900" indent="-342900">
              <a:buAutoNum type="arabicPlain" startAt="1830"/>
            </a:pPr>
            <a:r>
              <a:rPr lang="en-GB" sz="2000" b="1" dirty="0" smtClean="0">
                <a:solidFill>
                  <a:schemeClr val="accent4">
                    <a:lumMod val="50000"/>
                  </a:schemeClr>
                </a:solidFill>
                <a:latin typeface="+mj-lt"/>
              </a:rPr>
              <a:t> 	Opening of Liverpool–Manchester Railway </a:t>
            </a:r>
            <a:r>
              <a:rPr lang="en-GB" sz="2000" dirty="0" smtClean="0">
                <a:solidFill>
                  <a:schemeClr val="accent4">
                    <a:lumMod val="50000"/>
                  </a:schemeClr>
                </a:solidFill>
                <a:latin typeface="+mj-lt"/>
              </a:rPr>
              <a:t>(first intercity passenger line)</a:t>
            </a:r>
          </a:p>
          <a:p>
            <a:pPr marL="342900" indent="-342900">
              <a:buAutoNum type="arabicPlain" startAt="1832"/>
            </a:pPr>
            <a:r>
              <a:rPr lang="en-GB" sz="2000" b="1" dirty="0" smtClean="0">
                <a:solidFill>
                  <a:schemeClr val="accent4">
                    <a:lumMod val="50000"/>
                  </a:schemeClr>
                </a:solidFill>
                <a:latin typeface="+mj-lt"/>
              </a:rPr>
              <a:t> </a:t>
            </a:r>
            <a:r>
              <a:rPr lang="en-GB" sz="2000" b="1" dirty="0">
                <a:solidFill>
                  <a:schemeClr val="accent4">
                    <a:lumMod val="50000"/>
                  </a:schemeClr>
                </a:solidFill>
                <a:latin typeface="+mj-lt"/>
              </a:rPr>
              <a:t>	</a:t>
            </a:r>
            <a:r>
              <a:rPr lang="en-GB" sz="2000" b="1" dirty="0" smtClean="0">
                <a:solidFill>
                  <a:schemeClr val="accent4">
                    <a:lumMod val="50000"/>
                  </a:schemeClr>
                </a:solidFill>
                <a:latin typeface="+mj-lt"/>
              </a:rPr>
              <a:t>Great </a:t>
            </a:r>
            <a:r>
              <a:rPr lang="en-GB" sz="2000" b="1" dirty="0">
                <a:solidFill>
                  <a:schemeClr val="accent4">
                    <a:lumMod val="50000"/>
                  </a:schemeClr>
                </a:solidFill>
                <a:latin typeface="+mj-lt"/>
              </a:rPr>
              <a:t>Reform </a:t>
            </a:r>
            <a:r>
              <a:rPr lang="en-GB" sz="2000" b="1" dirty="0" smtClean="0">
                <a:solidFill>
                  <a:schemeClr val="accent4">
                    <a:lumMod val="50000"/>
                  </a:schemeClr>
                </a:solidFill>
                <a:latin typeface="+mj-lt"/>
              </a:rPr>
              <a:t>Act </a:t>
            </a:r>
            <a:r>
              <a:rPr lang="en-GB" sz="2000" dirty="0" smtClean="0">
                <a:solidFill>
                  <a:schemeClr val="accent4">
                    <a:lumMod val="50000"/>
                  </a:schemeClr>
                </a:solidFill>
                <a:latin typeface="+mj-lt"/>
              </a:rPr>
              <a:t>(widens male franchise [limited]; est. new </a:t>
            </a:r>
            <a:r>
              <a:rPr lang="en-GB" sz="2000" dirty="0">
                <a:solidFill>
                  <a:schemeClr val="accent4">
                    <a:lumMod val="50000"/>
                  </a:schemeClr>
                </a:solidFill>
                <a:latin typeface="+mj-lt"/>
              </a:rPr>
              <a:t>parliamentary </a:t>
            </a:r>
            <a:r>
              <a:rPr lang="en-GB" sz="2000" dirty="0" smtClean="0">
                <a:solidFill>
                  <a:schemeClr val="accent4">
                    <a:lumMod val="50000"/>
                  </a:schemeClr>
                </a:solidFill>
                <a:latin typeface="+mj-lt"/>
              </a:rPr>
              <a:t>				constituencies &amp; removes </a:t>
            </a:r>
            <a:r>
              <a:rPr lang="en-GB" sz="2000" dirty="0">
                <a:solidFill>
                  <a:schemeClr val="accent4">
                    <a:lumMod val="50000"/>
                  </a:schemeClr>
                </a:solidFill>
                <a:latin typeface="+mj-lt"/>
              </a:rPr>
              <a:t>‘</a:t>
            </a:r>
            <a:r>
              <a:rPr lang="en-GB" sz="2000" dirty="0" smtClean="0">
                <a:solidFill>
                  <a:schemeClr val="accent4">
                    <a:lumMod val="50000"/>
                  </a:schemeClr>
                </a:solidFill>
                <a:latin typeface="+mj-lt"/>
              </a:rPr>
              <a:t>rotten boroughs’)</a:t>
            </a:r>
            <a:endParaRPr lang="en-GB" sz="2000" dirty="0">
              <a:solidFill>
                <a:schemeClr val="accent4">
                  <a:lumMod val="50000"/>
                </a:schemeClr>
              </a:solidFill>
              <a:latin typeface="+mj-lt"/>
            </a:endParaRPr>
          </a:p>
          <a:p>
            <a:pPr marL="342900" indent="-342900">
              <a:buAutoNum type="arabicPlain" startAt="1832"/>
            </a:pPr>
            <a:r>
              <a:rPr lang="en-GB" sz="2000" b="1" dirty="0">
                <a:solidFill>
                  <a:schemeClr val="accent4">
                    <a:lumMod val="50000"/>
                  </a:schemeClr>
                </a:solidFill>
                <a:latin typeface="+mj-lt"/>
              </a:rPr>
              <a:t> 	</a:t>
            </a:r>
            <a:r>
              <a:rPr lang="en-GB" sz="2000" b="1" dirty="0" smtClean="0">
                <a:solidFill>
                  <a:schemeClr val="accent4">
                    <a:lumMod val="50000"/>
                  </a:schemeClr>
                </a:solidFill>
                <a:latin typeface="+mj-lt"/>
              </a:rPr>
              <a:t>Factory </a:t>
            </a:r>
            <a:r>
              <a:rPr lang="en-GB" sz="2000" b="1" dirty="0">
                <a:solidFill>
                  <a:schemeClr val="accent4">
                    <a:lumMod val="50000"/>
                  </a:schemeClr>
                </a:solidFill>
                <a:latin typeface="+mj-lt"/>
              </a:rPr>
              <a:t>Act </a:t>
            </a:r>
            <a:r>
              <a:rPr lang="en-GB" sz="2000" dirty="0">
                <a:solidFill>
                  <a:schemeClr val="accent4">
                    <a:lumMod val="50000"/>
                  </a:schemeClr>
                </a:solidFill>
                <a:latin typeface="+mj-lt"/>
              </a:rPr>
              <a:t>(legislation to monitor industrial conditions)</a:t>
            </a:r>
            <a:endParaRPr lang="en-GB" sz="2000" b="1" dirty="0">
              <a:solidFill>
                <a:schemeClr val="accent4">
                  <a:lumMod val="50000"/>
                </a:schemeClr>
              </a:solidFill>
              <a:latin typeface="+mj-lt"/>
            </a:endParaRPr>
          </a:p>
          <a:p>
            <a:r>
              <a:rPr lang="en-GB" sz="2000" b="1" dirty="0">
                <a:solidFill>
                  <a:schemeClr val="accent4">
                    <a:lumMod val="50000"/>
                  </a:schemeClr>
                </a:solidFill>
                <a:latin typeface="+mj-lt"/>
              </a:rPr>
              <a:t>1834	</a:t>
            </a:r>
            <a:r>
              <a:rPr lang="en-GB" sz="2000" b="1" dirty="0" smtClean="0">
                <a:solidFill>
                  <a:schemeClr val="accent4">
                    <a:lumMod val="50000"/>
                  </a:schemeClr>
                </a:solidFill>
                <a:latin typeface="+mj-lt"/>
              </a:rPr>
              <a:t>Poor </a:t>
            </a:r>
            <a:r>
              <a:rPr lang="en-GB" sz="2000" b="1" dirty="0">
                <a:solidFill>
                  <a:schemeClr val="accent4">
                    <a:lumMod val="50000"/>
                  </a:schemeClr>
                </a:solidFill>
                <a:latin typeface="+mj-lt"/>
              </a:rPr>
              <a:t>Law Amendment Act </a:t>
            </a:r>
            <a:r>
              <a:rPr lang="en-GB" sz="2000" dirty="0">
                <a:solidFill>
                  <a:schemeClr val="accent4">
                    <a:lumMod val="50000"/>
                  </a:schemeClr>
                </a:solidFill>
                <a:latin typeface="+mj-lt"/>
              </a:rPr>
              <a:t>(attempted reform of poverty relief </a:t>
            </a:r>
            <a:r>
              <a:rPr lang="en-GB" sz="2000" dirty="0" smtClean="0">
                <a:solidFill>
                  <a:schemeClr val="accent4">
                    <a:lumMod val="50000"/>
                  </a:schemeClr>
                </a:solidFill>
                <a:latin typeface="+mj-lt"/>
              </a:rPr>
              <a:t>in England/Wales; 			workhouse instituted)</a:t>
            </a:r>
            <a:endParaRPr lang="en-GB" sz="2000" b="1" dirty="0">
              <a:solidFill>
                <a:schemeClr val="accent4">
                  <a:lumMod val="50000"/>
                </a:schemeClr>
              </a:solidFill>
              <a:latin typeface="+mj-lt"/>
            </a:endParaRPr>
          </a:p>
          <a:p>
            <a:r>
              <a:rPr lang="en-GB" sz="2000" b="1" dirty="0">
                <a:solidFill>
                  <a:schemeClr val="accent4">
                    <a:lumMod val="50000"/>
                  </a:schemeClr>
                </a:solidFill>
                <a:latin typeface="+mj-lt"/>
              </a:rPr>
              <a:t>1835	</a:t>
            </a:r>
            <a:r>
              <a:rPr lang="en-GB" sz="2000" b="1" dirty="0" smtClean="0">
                <a:solidFill>
                  <a:schemeClr val="accent4">
                    <a:lumMod val="50000"/>
                  </a:schemeClr>
                </a:solidFill>
                <a:latin typeface="+mj-lt"/>
              </a:rPr>
              <a:t>Municipal </a:t>
            </a:r>
            <a:r>
              <a:rPr lang="en-GB" sz="2000" b="1" dirty="0">
                <a:solidFill>
                  <a:schemeClr val="accent4">
                    <a:lumMod val="50000"/>
                  </a:schemeClr>
                </a:solidFill>
                <a:latin typeface="+mj-lt"/>
              </a:rPr>
              <a:t>Corporations Act</a:t>
            </a:r>
            <a:r>
              <a:rPr lang="en-GB" sz="2000" dirty="0">
                <a:solidFill>
                  <a:schemeClr val="accent4">
                    <a:lumMod val="50000"/>
                  </a:schemeClr>
                </a:solidFill>
                <a:latin typeface="+mj-lt"/>
              </a:rPr>
              <a:t> (est. uniform system of local  government in England and </a:t>
            </a:r>
            <a:r>
              <a:rPr lang="en-GB" sz="2000" dirty="0" smtClean="0">
                <a:solidFill>
                  <a:schemeClr val="accent4">
                    <a:lumMod val="50000"/>
                  </a:schemeClr>
                </a:solidFill>
                <a:latin typeface="+mj-lt"/>
              </a:rPr>
              <a:t> 		Wales</a:t>
            </a:r>
            <a:r>
              <a:rPr lang="en-GB" sz="2000" dirty="0">
                <a:solidFill>
                  <a:schemeClr val="accent4">
                    <a:lumMod val="50000"/>
                  </a:schemeClr>
                </a:solidFill>
                <a:latin typeface="+mj-lt"/>
              </a:rPr>
              <a:t>; </a:t>
            </a:r>
            <a:r>
              <a:rPr lang="en-GB" sz="2000" dirty="0" smtClean="0">
                <a:solidFill>
                  <a:schemeClr val="accent4">
                    <a:lumMod val="50000"/>
                  </a:schemeClr>
                </a:solidFill>
                <a:latin typeface="+mj-lt"/>
              </a:rPr>
              <a:t>	est. democratically-elected </a:t>
            </a:r>
            <a:r>
              <a:rPr lang="en-GB" sz="2000" dirty="0">
                <a:solidFill>
                  <a:schemeClr val="accent4">
                    <a:lumMod val="50000"/>
                  </a:schemeClr>
                </a:solidFill>
                <a:latin typeface="+mj-lt"/>
              </a:rPr>
              <a:t>councils in municipal </a:t>
            </a:r>
            <a:r>
              <a:rPr lang="en-GB" sz="2000" dirty="0" smtClean="0">
                <a:solidFill>
                  <a:schemeClr val="accent4">
                    <a:lumMod val="50000"/>
                  </a:schemeClr>
                </a:solidFill>
                <a:latin typeface="+mj-lt"/>
              </a:rPr>
              <a:t>boroughs; </a:t>
            </a:r>
            <a:r>
              <a:rPr lang="en-GB" sz="2000" dirty="0">
                <a:solidFill>
                  <a:schemeClr val="accent4">
                    <a:lumMod val="50000"/>
                  </a:schemeClr>
                </a:solidFill>
                <a:latin typeface="+mj-lt"/>
              </a:rPr>
              <a:t>allowed </a:t>
            </a:r>
            <a:r>
              <a:rPr lang="en-GB" sz="2000" dirty="0" smtClean="0">
                <a:solidFill>
                  <a:schemeClr val="accent4">
                    <a:lumMod val="50000"/>
                  </a:schemeClr>
                </a:solidFill>
                <a:latin typeface="+mj-lt"/>
              </a:rPr>
              <a:t>			unincorporated 	towns </a:t>
            </a:r>
            <a:r>
              <a:rPr lang="en-GB" sz="2000" dirty="0">
                <a:solidFill>
                  <a:schemeClr val="accent4">
                    <a:lumMod val="50000"/>
                  </a:schemeClr>
                </a:solidFill>
                <a:latin typeface="+mj-lt"/>
              </a:rPr>
              <a:t>to petition for </a:t>
            </a:r>
            <a:r>
              <a:rPr lang="en-GB" sz="2000" dirty="0" smtClean="0">
                <a:solidFill>
                  <a:schemeClr val="accent4">
                    <a:lumMod val="50000"/>
                  </a:schemeClr>
                </a:solidFill>
                <a:latin typeface="+mj-lt"/>
              </a:rPr>
              <a:t> corporate </a:t>
            </a:r>
            <a:r>
              <a:rPr lang="en-GB" sz="2000" dirty="0">
                <a:solidFill>
                  <a:schemeClr val="accent4">
                    <a:lumMod val="50000"/>
                  </a:schemeClr>
                </a:solidFill>
                <a:latin typeface="+mj-lt"/>
              </a:rPr>
              <a:t>status; generally </a:t>
            </a:r>
            <a:r>
              <a:rPr lang="en-GB" sz="2000" dirty="0" smtClean="0">
                <a:solidFill>
                  <a:schemeClr val="accent4">
                    <a:lumMod val="50000"/>
                  </a:schemeClr>
                </a:solidFill>
                <a:latin typeface="+mj-lt"/>
              </a:rPr>
              <a:t>strengthened </a:t>
            </a:r>
            <a:r>
              <a:rPr lang="en-GB" sz="2000" dirty="0">
                <a:solidFill>
                  <a:schemeClr val="accent4">
                    <a:lumMod val="50000"/>
                  </a:schemeClr>
                </a:solidFill>
                <a:latin typeface="+mj-lt"/>
              </a:rPr>
              <a:t>power </a:t>
            </a:r>
            <a:r>
              <a:rPr lang="en-GB" sz="2000" dirty="0" smtClean="0">
                <a:solidFill>
                  <a:schemeClr val="accent4">
                    <a:lumMod val="50000"/>
                  </a:schemeClr>
                </a:solidFill>
                <a:latin typeface="+mj-lt"/>
              </a:rPr>
              <a:t>of 		municipalities)</a:t>
            </a:r>
            <a:endParaRPr lang="en-GB" sz="2000" dirty="0">
              <a:solidFill>
                <a:schemeClr val="accent4">
                  <a:lumMod val="50000"/>
                </a:schemeClr>
              </a:solidFill>
              <a:latin typeface="+mj-lt"/>
            </a:endParaRPr>
          </a:p>
          <a:p>
            <a:r>
              <a:rPr lang="en-GB" sz="2000" b="1" dirty="0" smtClean="0">
                <a:solidFill>
                  <a:schemeClr val="accent4">
                    <a:lumMod val="50000"/>
                  </a:schemeClr>
                </a:solidFill>
                <a:latin typeface="+mj-lt"/>
              </a:rPr>
              <a:t>1838	Repeal of Corn Laws (</a:t>
            </a:r>
            <a:r>
              <a:rPr lang="en-GB" sz="2000" dirty="0" smtClean="0">
                <a:solidFill>
                  <a:schemeClr val="accent4">
                    <a:lumMod val="50000"/>
                  </a:schemeClr>
                </a:solidFill>
                <a:latin typeface="+mj-lt"/>
              </a:rPr>
              <a:t>merchants</a:t>
            </a:r>
            <a:r>
              <a:rPr lang="en-GB" sz="2000" dirty="0">
                <a:solidFill>
                  <a:schemeClr val="accent4">
                    <a:lumMod val="50000"/>
                  </a:schemeClr>
                </a:solidFill>
                <a:latin typeface="+mj-lt"/>
              </a:rPr>
              <a:t>’ and industrialists’ calls for end of protection tariffs for </a:t>
            </a:r>
            <a:r>
              <a:rPr lang="en-GB" sz="2000" dirty="0" smtClean="0">
                <a:solidFill>
                  <a:schemeClr val="accent4">
                    <a:lumMod val="50000"/>
                  </a:schemeClr>
                </a:solidFill>
                <a:latin typeface="+mj-lt"/>
              </a:rPr>
              <a:t>		domestic agriculture; led by Manchester School)</a:t>
            </a:r>
          </a:p>
          <a:p>
            <a:r>
              <a:rPr lang="en-GB" sz="2000" b="1" dirty="0" smtClean="0">
                <a:solidFill>
                  <a:schemeClr val="accent4">
                    <a:lumMod val="50000"/>
                  </a:schemeClr>
                </a:solidFill>
                <a:latin typeface="+mj-lt"/>
              </a:rPr>
              <a:t>1845	Museums Act</a:t>
            </a:r>
            <a:endParaRPr lang="en-GB" sz="2000" dirty="0" smtClean="0">
              <a:solidFill>
                <a:schemeClr val="accent4">
                  <a:lumMod val="50000"/>
                </a:schemeClr>
              </a:solidFill>
              <a:latin typeface="+mj-lt"/>
            </a:endParaRPr>
          </a:p>
          <a:p>
            <a:r>
              <a:rPr lang="en-GB" sz="2000" b="1" dirty="0" smtClean="0">
                <a:solidFill>
                  <a:schemeClr val="accent4">
                    <a:lumMod val="50000"/>
                  </a:schemeClr>
                </a:solidFill>
                <a:latin typeface="+mj-lt"/>
              </a:rPr>
              <a:t>1850</a:t>
            </a:r>
            <a:r>
              <a:rPr lang="en-GB" sz="2000" b="1" dirty="0">
                <a:solidFill>
                  <a:schemeClr val="accent4">
                    <a:lumMod val="50000"/>
                  </a:schemeClr>
                </a:solidFill>
                <a:latin typeface="+mj-lt"/>
              </a:rPr>
              <a:t>	</a:t>
            </a:r>
            <a:r>
              <a:rPr lang="en-GB" sz="2000" b="1" dirty="0" smtClean="0">
                <a:solidFill>
                  <a:schemeClr val="accent4">
                    <a:lumMod val="50000"/>
                  </a:schemeClr>
                </a:solidFill>
                <a:latin typeface="+mj-lt"/>
              </a:rPr>
              <a:t>Public </a:t>
            </a:r>
            <a:r>
              <a:rPr lang="en-GB" sz="2000" b="1" dirty="0">
                <a:solidFill>
                  <a:schemeClr val="accent4">
                    <a:lumMod val="50000"/>
                  </a:schemeClr>
                </a:solidFill>
                <a:latin typeface="+mj-lt"/>
              </a:rPr>
              <a:t>Libraries Act</a:t>
            </a:r>
          </a:p>
          <a:p>
            <a:r>
              <a:rPr lang="en-GB" sz="2000" b="1" dirty="0">
                <a:solidFill>
                  <a:schemeClr val="accent4">
                    <a:lumMod val="50000"/>
                  </a:schemeClr>
                </a:solidFill>
                <a:latin typeface="+mj-lt"/>
              </a:rPr>
              <a:t>1851	</a:t>
            </a:r>
            <a:r>
              <a:rPr lang="en-GB" sz="2000" b="1" dirty="0" smtClean="0">
                <a:solidFill>
                  <a:schemeClr val="accent4">
                    <a:lumMod val="50000"/>
                  </a:schemeClr>
                </a:solidFill>
                <a:latin typeface="+mj-lt"/>
              </a:rPr>
              <a:t>UK </a:t>
            </a:r>
            <a:r>
              <a:rPr lang="en-GB" sz="2000" b="1" dirty="0">
                <a:solidFill>
                  <a:schemeClr val="accent4">
                    <a:lumMod val="50000"/>
                  </a:schemeClr>
                </a:solidFill>
                <a:latin typeface="+mj-lt"/>
              </a:rPr>
              <a:t>Census for first time shows urban population surpassing that of </a:t>
            </a:r>
            <a:r>
              <a:rPr lang="en-GB" sz="2000" b="1" dirty="0" smtClean="0">
                <a:solidFill>
                  <a:schemeClr val="accent4">
                    <a:lumMod val="50000"/>
                  </a:schemeClr>
                </a:solidFill>
                <a:latin typeface="+mj-lt"/>
              </a:rPr>
              <a:t>rural areas</a:t>
            </a:r>
            <a:r>
              <a:rPr lang="en-GB" sz="2000" dirty="0">
                <a:solidFill>
                  <a:schemeClr val="accent4">
                    <a:lumMod val="50000"/>
                  </a:schemeClr>
                </a:solidFill>
                <a:latin typeface="+mj-lt"/>
              </a:rPr>
              <a:t>; </a:t>
            </a:r>
            <a:r>
              <a:rPr lang="en-GB" sz="2000" b="1" dirty="0">
                <a:solidFill>
                  <a:schemeClr val="accent4">
                    <a:lumMod val="50000"/>
                  </a:schemeClr>
                </a:solidFill>
                <a:latin typeface="+mj-lt"/>
              </a:rPr>
              <a:t>Great </a:t>
            </a:r>
            <a:r>
              <a:rPr lang="en-GB" sz="2000" b="1" dirty="0" smtClean="0">
                <a:solidFill>
                  <a:schemeClr val="accent4">
                    <a:lumMod val="50000"/>
                  </a:schemeClr>
                </a:solidFill>
                <a:latin typeface="+mj-lt"/>
              </a:rPr>
              <a:t>		Exhibition, London</a:t>
            </a:r>
            <a:endParaRPr lang="en-GB" sz="2000" b="1" i="1" dirty="0">
              <a:solidFill>
                <a:schemeClr val="accent4">
                  <a:lumMod val="50000"/>
                </a:schemeClr>
              </a:solidFill>
              <a:latin typeface="+mj-lt"/>
            </a:endParaRPr>
          </a:p>
        </p:txBody>
      </p:sp>
      <p:sp>
        <p:nvSpPr>
          <p:cNvPr id="3" name="Title 2"/>
          <p:cNvSpPr>
            <a:spLocks noGrp="1"/>
          </p:cNvSpPr>
          <p:nvPr>
            <p:ph type="title"/>
          </p:nvPr>
        </p:nvSpPr>
        <p:spPr/>
        <p:txBody>
          <a:bodyPr/>
          <a:lstStyle/>
          <a:p>
            <a:r>
              <a:rPr lang="en-GB" dirty="0" smtClean="0"/>
              <a:t>REFORM and the strengthening of municipalities</a:t>
            </a:r>
            <a:endParaRPr lang="en-GB" dirty="0"/>
          </a:p>
        </p:txBody>
      </p:sp>
    </p:spTree>
    <p:extLst>
      <p:ext uri="{BB962C8B-B14F-4D97-AF65-F5344CB8AC3E}">
        <p14:creationId xmlns:p14="http://schemas.microsoft.com/office/powerpoint/2010/main" val="265175768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890010" y="501134"/>
            <a:ext cx="6667146" cy="369332"/>
          </a:xfrm>
          <a:prstGeom prst="rect">
            <a:avLst/>
          </a:prstGeom>
        </p:spPr>
        <p:txBody>
          <a:bodyPr wrap="none">
            <a:spAutoFit/>
          </a:bodyPr>
          <a:lstStyle/>
          <a:p>
            <a:r>
              <a:rPr lang="en-GB" dirty="0" smtClean="0"/>
              <a:t>William </a:t>
            </a:r>
            <a:r>
              <a:rPr lang="en-GB" dirty="0" err="1" smtClean="0"/>
              <a:t>Wyld</a:t>
            </a:r>
            <a:r>
              <a:rPr lang="en-GB" dirty="0" smtClean="0"/>
              <a:t>, </a:t>
            </a:r>
            <a:r>
              <a:rPr lang="en-GB" i="1" dirty="0" smtClean="0"/>
              <a:t>St George's Hall, Liverpool </a:t>
            </a:r>
            <a:r>
              <a:rPr lang="en-GB" dirty="0" smtClean="0"/>
              <a:t>(1852), built 1841–1854</a:t>
            </a:r>
            <a:endParaRPr lang="en-GB" i="1"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0390909" cy="6858000"/>
          </a:xfrm>
          <a:prstGeom prst="rect">
            <a:avLst/>
          </a:prstGeom>
        </p:spPr>
      </p:pic>
      <p:sp>
        <p:nvSpPr>
          <p:cNvPr id="7" name="Rectangle 6"/>
          <p:cNvSpPr/>
          <p:nvPr/>
        </p:nvSpPr>
        <p:spPr>
          <a:xfrm>
            <a:off x="10390909" y="1793796"/>
            <a:ext cx="1689493" cy="1400383"/>
          </a:xfrm>
          <a:prstGeom prst="rect">
            <a:avLst/>
          </a:prstGeom>
        </p:spPr>
        <p:txBody>
          <a:bodyPr wrap="square">
            <a:spAutoFit/>
          </a:bodyPr>
          <a:lstStyle/>
          <a:p>
            <a:r>
              <a:rPr lang="en-GB" sz="1700" dirty="0" smtClean="0"/>
              <a:t>William </a:t>
            </a:r>
            <a:r>
              <a:rPr lang="en-GB" sz="1700" dirty="0" err="1" smtClean="0"/>
              <a:t>Wyld</a:t>
            </a:r>
            <a:r>
              <a:rPr lang="en-GB" sz="1700" dirty="0" smtClean="0"/>
              <a:t>, </a:t>
            </a:r>
            <a:r>
              <a:rPr lang="en-GB" sz="1700" i="1" dirty="0" smtClean="0"/>
              <a:t>St George's Hall, Liverpool </a:t>
            </a:r>
            <a:r>
              <a:rPr lang="en-GB" sz="1700" dirty="0" smtClean="0"/>
              <a:t>(1852), built 1841–1854. </a:t>
            </a:r>
            <a:endParaRPr lang="en-GB" sz="1700" i="1" dirty="0"/>
          </a:p>
        </p:txBody>
      </p:sp>
    </p:spTree>
    <p:extLst>
      <p:ext uri="{BB962C8B-B14F-4D97-AF65-F5344CB8AC3E}">
        <p14:creationId xmlns:p14="http://schemas.microsoft.com/office/powerpoint/2010/main" val="155836970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0390909" cy="6858000"/>
          </a:xfrm>
          <a:prstGeom prst="rect">
            <a:avLst/>
          </a:prstGeom>
        </p:spPr>
      </p:pic>
      <p:sp>
        <p:nvSpPr>
          <p:cNvPr id="3" name="Rectangle 2"/>
          <p:cNvSpPr/>
          <p:nvPr/>
        </p:nvSpPr>
        <p:spPr>
          <a:xfrm>
            <a:off x="10390909" y="1793796"/>
            <a:ext cx="1689493" cy="3754874"/>
          </a:xfrm>
          <a:prstGeom prst="rect">
            <a:avLst/>
          </a:prstGeom>
        </p:spPr>
        <p:txBody>
          <a:bodyPr wrap="square">
            <a:spAutoFit/>
          </a:bodyPr>
          <a:lstStyle/>
          <a:p>
            <a:r>
              <a:rPr lang="en-GB" sz="1700" dirty="0" smtClean="0"/>
              <a:t>William </a:t>
            </a:r>
            <a:r>
              <a:rPr lang="en-GB" sz="1700" dirty="0" err="1" smtClean="0"/>
              <a:t>Wyld</a:t>
            </a:r>
            <a:r>
              <a:rPr lang="en-GB" sz="1700" dirty="0" smtClean="0"/>
              <a:t>, </a:t>
            </a:r>
            <a:r>
              <a:rPr lang="en-GB" sz="1700" i="1" dirty="0" smtClean="0"/>
              <a:t>St George's Hall, Liverpool </a:t>
            </a:r>
            <a:r>
              <a:rPr lang="en-GB" sz="1700" dirty="0" smtClean="0"/>
              <a:t>(1852), built 1841–1854. Commissioned after royal visit to Liverpool and Manchester, October 1851 (as was </a:t>
            </a:r>
            <a:r>
              <a:rPr lang="en-GB" sz="1700" dirty="0" err="1" smtClean="0"/>
              <a:t>Kersal</a:t>
            </a:r>
            <a:r>
              <a:rPr lang="en-GB" sz="1700" dirty="0" smtClean="0"/>
              <a:t> Moor painting on previous slides)</a:t>
            </a:r>
            <a:endParaRPr lang="en-GB" sz="1700" i="1" dirty="0"/>
          </a:p>
        </p:txBody>
      </p:sp>
      <p:sp>
        <p:nvSpPr>
          <p:cNvPr id="4" name="Rectangle 3"/>
          <p:cNvSpPr/>
          <p:nvPr/>
        </p:nvSpPr>
        <p:spPr>
          <a:xfrm>
            <a:off x="2971800" y="158234"/>
            <a:ext cx="9073389" cy="1477328"/>
          </a:xfrm>
          <a:prstGeom prst="rect">
            <a:avLst/>
          </a:prstGeom>
        </p:spPr>
        <p:txBody>
          <a:bodyPr wrap="square">
            <a:spAutoFit/>
          </a:bodyPr>
          <a:lstStyle/>
          <a:p>
            <a:r>
              <a:rPr lang="en-GB" dirty="0" smtClean="0"/>
              <a:t>“ … one </a:t>
            </a:r>
            <a:r>
              <a:rPr lang="en-GB" dirty="0"/>
              <a:t>of the finest modern buildings imaginable, quite worthy of ancient Athens ... The taste is so good &amp; the style so pure ... Albert, whose great mind is always so ready to admire &amp; approve all that is vast, great &amp; grand, was delighted. He never really admires what is small in purpose &amp; design, &amp; frittered away in </a:t>
            </a:r>
            <a:r>
              <a:rPr lang="en-GB" dirty="0" smtClean="0"/>
              <a:t>detail.”</a:t>
            </a:r>
          </a:p>
          <a:p>
            <a:pPr algn="r"/>
            <a:r>
              <a:rPr lang="en-GB" dirty="0" smtClean="0"/>
              <a:t>- Queen Victoria on St George’s Hall</a:t>
            </a:r>
            <a:endParaRPr lang="en-GB" dirty="0"/>
          </a:p>
        </p:txBody>
      </p:sp>
    </p:spTree>
    <p:extLst>
      <p:ext uri="{BB962C8B-B14F-4D97-AF65-F5344CB8AC3E}">
        <p14:creationId xmlns:p14="http://schemas.microsoft.com/office/powerpoint/2010/main" val="125945970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192000" cy="7143750"/>
          </a:xfrm>
          <a:prstGeom prst="rect">
            <a:avLst/>
          </a:prstGeom>
        </p:spPr>
      </p:pic>
      <p:sp>
        <p:nvSpPr>
          <p:cNvPr id="3" name="Rectangle 2"/>
          <p:cNvSpPr/>
          <p:nvPr/>
        </p:nvSpPr>
        <p:spPr>
          <a:xfrm>
            <a:off x="438150" y="0"/>
            <a:ext cx="6096000" cy="923330"/>
          </a:xfrm>
          <a:prstGeom prst="rect">
            <a:avLst/>
          </a:prstGeom>
        </p:spPr>
        <p:txBody>
          <a:bodyPr>
            <a:spAutoFit/>
          </a:bodyPr>
          <a:lstStyle/>
          <a:p>
            <a:r>
              <a:rPr lang="en-GB" dirty="0" smtClean="0"/>
              <a:t>Thomas Roscoe, </a:t>
            </a:r>
            <a:r>
              <a:rPr lang="en-GB" i="1" dirty="0" smtClean="0"/>
              <a:t>The Book of The Grand Junction Railway, being a history and description of the line from Birmingham to Liverpool and Manchester </a:t>
            </a:r>
            <a:r>
              <a:rPr lang="en-GB" dirty="0" smtClean="0"/>
              <a:t>(c. 1839)</a:t>
            </a:r>
            <a:endParaRPr lang="en-GB" dirty="0"/>
          </a:p>
        </p:txBody>
      </p:sp>
    </p:spTree>
    <p:extLst>
      <p:ext uri="{BB962C8B-B14F-4D97-AF65-F5344CB8AC3E}">
        <p14:creationId xmlns:p14="http://schemas.microsoft.com/office/powerpoint/2010/main" val="382958300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r="426" b="9515"/>
          <a:stretch/>
        </p:blipFill>
        <p:spPr>
          <a:xfrm>
            <a:off x="0" y="2133600"/>
            <a:ext cx="6394169" cy="4724400"/>
          </a:xfrm>
          <a:prstGeom prst="rect">
            <a:avLst/>
          </a:prstGeom>
        </p:spPr>
      </p:pic>
      <p:pic>
        <p:nvPicPr>
          <p:cNvPr id="3" name="Picture 2"/>
          <p:cNvPicPr>
            <a:picLocks noChangeAspect="1"/>
          </p:cNvPicPr>
          <p:nvPr/>
        </p:nvPicPr>
        <p:blipFill>
          <a:blip r:embed="rId3"/>
          <a:stretch>
            <a:fillRect/>
          </a:stretch>
        </p:blipFill>
        <p:spPr>
          <a:xfrm>
            <a:off x="6188075" y="0"/>
            <a:ext cx="6003925" cy="4096796"/>
          </a:xfrm>
          <a:prstGeom prst="rect">
            <a:avLst/>
          </a:prstGeom>
        </p:spPr>
      </p:pic>
      <p:sp>
        <p:nvSpPr>
          <p:cNvPr id="4" name="Rectangle 3"/>
          <p:cNvSpPr/>
          <p:nvPr/>
        </p:nvSpPr>
        <p:spPr>
          <a:xfrm>
            <a:off x="298169" y="395069"/>
            <a:ext cx="6096000" cy="923330"/>
          </a:xfrm>
          <a:prstGeom prst="rect">
            <a:avLst/>
          </a:prstGeom>
        </p:spPr>
        <p:txBody>
          <a:bodyPr>
            <a:spAutoFit/>
          </a:bodyPr>
          <a:lstStyle/>
          <a:p>
            <a:r>
              <a:rPr lang="en-GB" dirty="0"/>
              <a:t>Free Trade </a:t>
            </a:r>
            <a:r>
              <a:rPr lang="en-GB" dirty="0" smtClean="0"/>
              <a:t>Hall, Manchester, built 1853–1856</a:t>
            </a:r>
          </a:p>
          <a:p>
            <a:endParaRPr lang="en-GB" dirty="0"/>
          </a:p>
          <a:p>
            <a:r>
              <a:rPr lang="en-GB" dirty="0"/>
              <a:t>Home of </a:t>
            </a:r>
            <a:r>
              <a:rPr lang="en-GB" dirty="0" err="1" smtClean="0"/>
              <a:t>Hallé</a:t>
            </a:r>
            <a:r>
              <a:rPr lang="en-GB" dirty="0" smtClean="0"/>
              <a:t> Orchestra, est. 1858</a:t>
            </a:r>
            <a:endParaRPr lang="en-GB" dirty="0"/>
          </a:p>
        </p:txBody>
      </p:sp>
      <p:pic>
        <p:nvPicPr>
          <p:cNvPr id="5" name="Picture 4"/>
          <p:cNvPicPr>
            <a:picLocks noChangeAspect="1"/>
          </p:cNvPicPr>
          <p:nvPr/>
        </p:nvPicPr>
        <p:blipFill>
          <a:blip r:embed="rId4"/>
          <a:stretch>
            <a:fillRect/>
          </a:stretch>
        </p:blipFill>
        <p:spPr>
          <a:xfrm>
            <a:off x="6724649" y="4319587"/>
            <a:ext cx="3736011" cy="2195513"/>
          </a:xfrm>
          <a:prstGeom prst="rect">
            <a:avLst/>
          </a:prstGeom>
        </p:spPr>
      </p:pic>
    </p:spTree>
    <p:extLst>
      <p:ext uri="{BB962C8B-B14F-4D97-AF65-F5344CB8AC3E}">
        <p14:creationId xmlns:p14="http://schemas.microsoft.com/office/powerpoint/2010/main" val="17664161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0666" y="0"/>
            <a:ext cx="9269604" cy="6858000"/>
          </a:xfrm>
          <a:prstGeom prst="rect">
            <a:avLst/>
          </a:prstGeom>
        </p:spPr>
      </p:pic>
      <p:sp>
        <p:nvSpPr>
          <p:cNvPr id="4" name="Rectangle 3"/>
          <p:cNvSpPr/>
          <p:nvPr/>
        </p:nvSpPr>
        <p:spPr>
          <a:xfrm>
            <a:off x="476250" y="1562785"/>
            <a:ext cx="2933700" cy="1200329"/>
          </a:xfrm>
          <a:prstGeom prst="rect">
            <a:avLst/>
          </a:prstGeom>
        </p:spPr>
        <p:txBody>
          <a:bodyPr wrap="square">
            <a:spAutoFit/>
          </a:bodyPr>
          <a:lstStyle/>
          <a:p>
            <a:r>
              <a:rPr lang="en-GB" b="0" i="0" dirty="0" smtClean="0">
                <a:effectLst/>
                <a:latin typeface="+mj-lt"/>
              </a:rPr>
              <a:t>RG </a:t>
            </a:r>
            <a:r>
              <a:rPr lang="en-GB" b="0" i="0" dirty="0" err="1" smtClean="0">
                <a:effectLst/>
                <a:latin typeface="+mj-lt"/>
              </a:rPr>
              <a:t>Pattricoux</a:t>
            </a:r>
            <a:r>
              <a:rPr lang="en-GB" b="0" i="0" dirty="0" smtClean="0">
                <a:effectLst/>
                <a:latin typeface="+mj-lt"/>
              </a:rPr>
              <a:t>, </a:t>
            </a:r>
            <a:r>
              <a:rPr lang="en-GB" b="0" i="1" dirty="0" smtClean="0">
                <a:effectLst/>
                <a:latin typeface="+mj-lt"/>
              </a:rPr>
              <a:t>Manchester Town Hall, Albert Square, Manchester </a:t>
            </a:r>
            <a:r>
              <a:rPr lang="en-GB" b="0" i="0" dirty="0" smtClean="0">
                <a:effectLst/>
                <a:latin typeface="+mj-lt"/>
              </a:rPr>
              <a:t>(1892), completed 1877</a:t>
            </a:r>
            <a:endParaRPr lang="en-GB" b="0" i="0" dirty="0">
              <a:effectLst/>
              <a:latin typeface="+mj-lt"/>
            </a:endParaRPr>
          </a:p>
        </p:txBody>
      </p:sp>
    </p:spTree>
    <p:extLst>
      <p:ext uri="{BB962C8B-B14F-4D97-AF65-F5344CB8AC3E}">
        <p14:creationId xmlns:p14="http://schemas.microsoft.com/office/powerpoint/2010/main" val="5543827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5900" y="153988"/>
            <a:ext cx="5752473" cy="3235767"/>
          </a:xfrm>
          <a:prstGeom prst="rect">
            <a:avLst/>
          </a:prstGeom>
        </p:spPr>
      </p:pic>
      <p:pic>
        <p:nvPicPr>
          <p:cNvPr id="3" name="Picture 2"/>
          <p:cNvPicPr>
            <a:picLocks noChangeAspect="1"/>
          </p:cNvPicPr>
          <p:nvPr/>
        </p:nvPicPr>
        <p:blipFill>
          <a:blip r:embed="rId3"/>
          <a:stretch>
            <a:fillRect/>
          </a:stretch>
        </p:blipFill>
        <p:spPr>
          <a:xfrm>
            <a:off x="5917090" y="153988"/>
            <a:ext cx="6033610" cy="3235767"/>
          </a:xfrm>
          <a:prstGeom prst="rect">
            <a:avLst/>
          </a:prstGeom>
        </p:spPr>
      </p:pic>
      <p:pic>
        <p:nvPicPr>
          <p:cNvPr id="4" name="Picture 3"/>
          <p:cNvPicPr>
            <a:picLocks noChangeAspect="1"/>
          </p:cNvPicPr>
          <p:nvPr/>
        </p:nvPicPr>
        <p:blipFill>
          <a:blip r:embed="rId4"/>
          <a:stretch>
            <a:fillRect/>
          </a:stretch>
        </p:blipFill>
        <p:spPr>
          <a:xfrm>
            <a:off x="215900" y="3389755"/>
            <a:ext cx="6194373" cy="3309494"/>
          </a:xfrm>
          <a:prstGeom prst="rect">
            <a:avLst/>
          </a:prstGeom>
        </p:spPr>
      </p:pic>
      <p:pic>
        <p:nvPicPr>
          <p:cNvPr id="5" name="Picture 4"/>
          <p:cNvPicPr>
            <a:picLocks noChangeAspect="1"/>
          </p:cNvPicPr>
          <p:nvPr/>
        </p:nvPicPr>
        <p:blipFill>
          <a:blip r:embed="rId5"/>
          <a:stretch>
            <a:fillRect/>
          </a:stretch>
        </p:blipFill>
        <p:spPr>
          <a:xfrm>
            <a:off x="5814217" y="3389755"/>
            <a:ext cx="6136483" cy="3309494"/>
          </a:xfrm>
          <a:prstGeom prst="rect">
            <a:avLst/>
          </a:prstGeom>
        </p:spPr>
      </p:pic>
      <p:sp>
        <p:nvSpPr>
          <p:cNvPr id="6" name="Rectangle 5"/>
          <p:cNvSpPr/>
          <p:nvPr/>
        </p:nvSpPr>
        <p:spPr>
          <a:xfrm>
            <a:off x="6548700" y="5982385"/>
            <a:ext cx="5643300" cy="369332"/>
          </a:xfrm>
          <a:prstGeom prst="rect">
            <a:avLst/>
          </a:prstGeom>
        </p:spPr>
        <p:txBody>
          <a:bodyPr wrap="square">
            <a:spAutoFit/>
          </a:bodyPr>
          <a:lstStyle/>
          <a:p>
            <a:r>
              <a:rPr lang="en-GB" b="0" i="0" dirty="0" smtClean="0">
                <a:solidFill>
                  <a:srgbClr val="FFC000"/>
                </a:solidFill>
                <a:effectLst>
                  <a:outerShdw blurRad="38100" dist="38100" dir="2700000" algn="tl">
                    <a:srgbClr val="000000">
                      <a:alpha val="43137"/>
                    </a:srgbClr>
                  </a:outerShdw>
                </a:effectLst>
                <a:latin typeface="+mj-lt"/>
              </a:rPr>
              <a:t>Ford Maddox Brown murals, </a:t>
            </a:r>
            <a:r>
              <a:rPr lang="en-GB" b="0" dirty="0" smtClean="0">
                <a:solidFill>
                  <a:srgbClr val="FFC000"/>
                </a:solidFill>
                <a:effectLst>
                  <a:outerShdw blurRad="38100" dist="38100" dir="2700000" algn="tl">
                    <a:srgbClr val="000000">
                      <a:alpha val="43137"/>
                    </a:srgbClr>
                  </a:outerShdw>
                </a:effectLst>
                <a:latin typeface="+mj-lt"/>
              </a:rPr>
              <a:t>Manchester Town Hall</a:t>
            </a:r>
            <a:endParaRPr lang="en-GB" b="0" i="0" dirty="0">
              <a:solidFill>
                <a:srgbClr val="FFC000"/>
              </a:solidFill>
              <a:effectLst>
                <a:outerShdw blurRad="38100" dist="38100" dir="2700000" algn="tl">
                  <a:srgbClr val="000000">
                    <a:alpha val="43137"/>
                  </a:srgbClr>
                </a:outerShdw>
              </a:effectLst>
              <a:latin typeface="+mj-lt"/>
            </a:endParaRPr>
          </a:p>
        </p:txBody>
      </p:sp>
    </p:spTree>
    <p:extLst>
      <p:ext uri="{BB962C8B-B14F-4D97-AF65-F5344CB8AC3E}">
        <p14:creationId xmlns:p14="http://schemas.microsoft.com/office/powerpoint/2010/main" val="208288899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860" y="2615455"/>
            <a:ext cx="2520280" cy="39274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20394" y="2714400"/>
            <a:ext cx="4032448" cy="31297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669188" y="2612917"/>
            <a:ext cx="3277096" cy="19662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9624392" y="1899617"/>
            <a:ext cx="8381260" cy="1054394"/>
          </a:xfrm>
        </p:spPr>
        <p:txBody>
          <a:bodyPr/>
          <a:lstStyle/>
          <a:p>
            <a:endParaRPr lang="en-GB" dirty="0"/>
          </a:p>
        </p:txBody>
      </p:sp>
      <p:sp>
        <p:nvSpPr>
          <p:cNvPr id="11" name="Content Placeholder 2"/>
          <p:cNvSpPr txBox="1">
            <a:spLocks noGrp="1"/>
          </p:cNvSpPr>
          <p:nvPr>
            <p:ph idx="1"/>
          </p:nvPr>
        </p:nvSpPr>
        <p:spPr>
          <a:xfrm>
            <a:off x="344910" y="1653471"/>
            <a:ext cx="11601374" cy="5472607"/>
          </a:xfrm>
          <a:prstGeom prst="rect">
            <a:avLst/>
          </a:prstGeom>
        </p:spPr>
        <p:txBody>
          <a:bodyPr>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dirty="0" smtClean="0">
                <a:solidFill>
                  <a:srgbClr val="002060"/>
                </a:solidFill>
              </a:rPr>
              <a:t>Make sure you read Friedrich </a:t>
            </a:r>
            <a:r>
              <a:rPr lang="en-GB" dirty="0" smtClean="0">
                <a:solidFill>
                  <a:srgbClr val="002060"/>
                </a:solidFill>
              </a:rPr>
              <a:t>Engels, </a:t>
            </a:r>
            <a:r>
              <a:rPr lang="en-GB" i="1" dirty="0">
                <a:solidFill>
                  <a:srgbClr val="002060"/>
                </a:solidFill>
              </a:rPr>
              <a:t>The Condition of the Working Class in England </a:t>
            </a:r>
            <a:r>
              <a:rPr lang="en-GB" dirty="0" smtClean="0">
                <a:solidFill>
                  <a:srgbClr val="002060"/>
                </a:solidFill>
              </a:rPr>
              <a:t>(1845</a:t>
            </a:r>
            <a:r>
              <a:rPr lang="en-GB" dirty="0" smtClean="0">
                <a:solidFill>
                  <a:srgbClr val="002060"/>
                </a:solidFill>
              </a:rPr>
              <a:t>), pp. 69–80 in your primary sourcebook.</a:t>
            </a:r>
          </a:p>
          <a:p>
            <a:endParaRPr lang="en-GB" dirty="0">
              <a:solidFill>
                <a:srgbClr val="002060"/>
              </a:solidFill>
            </a:endParaRPr>
          </a:p>
          <a:p>
            <a:endParaRPr lang="en-GB" dirty="0"/>
          </a:p>
        </p:txBody>
      </p:sp>
      <p:sp>
        <p:nvSpPr>
          <p:cNvPr id="12" name="Title 1"/>
          <p:cNvSpPr txBox="1">
            <a:spLocks/>
          </p:cNvSpPr>
          <p:nvPr/>
        </p:nvSpPr>
        <p:spPr>
          <a:xfrm>
            <a:off x="1905000" y="355847"/>
            <a:ext cx="8381260"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dirty="0" smtClean="0">
                <a:solidFill>
                  <a:prstClr val="white"/>
                </a:solidFill>
              </a:rPr>
              <a:t>Thursday’s class</a:t>
            </a:r>
            <a:endParaRPr lang="en-GB" dirty="0">
              <a:solidFill>
                <a:prstClr val="white"/>
              </a:solidFill>
            </a:endParaRPr>
          </a:p>
        </p:txBody>
      </p:sp>
    </p:spTree>
    <p:extLst>
      <p:ext uri="{BB962C8B-B14F-4D97-AF65-F5344CB8AC3E}">
        <p14:creationId xmlns:p14="http://schemas.microsoft.com/office/powerpoint/2010/main" val="380683194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250</TotalTime>
  <Words>3960</Words>
  <Application>Microsoft Office PowerPoint</Application>
  <PresentationFormat>Widescreen</PresentationFormat>
  <Paragraphs>452</Paragraphs>
  <Slides>36</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Arial</vt:lpstr>
      <vt:lpstr>Calibri</vt:lpstr>
      <vt:lpstr>Franklin Gothic Medium</vt:lpstr>
      <vt:lpstr>Times New Roman</vt:lpstr>
      <vt:lpstr>Wingdings</vt:lpstr>
      <vt:lpstr>Wingdings 2</vt:lpstr>
      <vt:lpstr>1_Grid</vt:lpstr>
      <vt:lpstr>HPHI4005 Age of Revolution: lecture 9 Industrial Revolution:  ROMANTICISM, RIOTS AND REFORM</vt:lpstr>
      <vt:lpstr>The age of steam</vt:lpstr>
      <vt:lpstr>Transformation of the landscape</vt:lpstr>
      <vt:lpstr>Transformation of the landscape</vt:lpstr>
      <vt:lpstr>New conceptions of time and space</vt:lpstr>
      <vt:lpstr>PowerPoint Presentation</vt:lpstr>
      <vt:lpstr>PowerPoint Presentation</vt:lpstr>
      <vt:lpstr>PowerPoint Presentation</vt:lpstr>
      <vt:lpstr>Transformation of the landscape</vt:lpstr>
      <vt:lpstr>PowerPoint Presentation</vt:lpstr>
      <vt:lpstr>ROMANTICISM </vt:lpstr>
      <vt:lpstr>Romanticism </vt:lpstr>
      <vt:lpstr>romanticism</vt:lpstr>
      <vt:lpstr>PowerPoint Presentation</vt:lpstr>
      <vt:lpstr>Romanticism </vt:lpstr>
      <vt:lpstr>PowerPoint Presentation</vt:lpstr>
      <vt:lpstr>PowerPoint Presentation</vt:lpstr>
      <vt:lpstr>PowerPoint Presentation</vt:lpstr>
      <vt:lpstr>PowerPoint Presentation</vt:lpstr>
      <vt:lpstr>Romanticism and the French revolution: Wordsworth’s Prelude</vt:lpstr>
      <vt:lpstr>Romanticism and the French revolution: Wordsworth’s Prelude</vt:lpstr>
      <vt:lpstr>Irish rebellion 1798</vt:lpstr>
      <vt:lpstr>Reform and Dissent</vt:lpstr>
      <vt:lpstr>Peterloo</vt:lpstr>
      <vt:lpstr> Luddite rebellions, c. 1811–1819 </vt:lpstr>
      <vt:lpstr>Chartism </vt:lpstr>
      <vt:lpstr>Reform and dissent</vt:lpstr>
      <vt:lpstr>PowerPoint Presentation</vt:lpstr>
      <vt:lpstr>REFORM and the strengthening of municipalities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19</cp:revision>
  <cp:lastPrinted>2018-11-06T11:54:47Z</cp:lastPrinted>
  <dcterms:created xsi:type="dcterms:W3CDTF">2018-11-05T11:01:04Z</dcterms:created>
  <dcterms:modified xsi:type="dcterms:W3CDTF">2019-11-05T13:15:42Z</dcterms:modified>
</cp:coreProperties>
</file>