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6" r:id="rId1"/>
  </p:sldMasterIdLst>
  <p:notesMasterIdLst>
    <p:notesMasterId r:id="rId13"/>
  </p:notesMasterIdLst>
  <p:sldIdLst>
    <p:sldId id="256" r:id="rId2"/>
    <p:sldId id="266" r:id="rId3"/>
    <p:sldId id="262" r:id="rId4"/>
    <p:sldId id="267" r:id="rId5"/>
    <p:sldId id="272" r:id="rId6"/>
    <p:sldId id="261" r:id="rId7"/>
    <p:sldId id="268" r:id="rId8"/>
    <p:sldId id="271" r:id="rId9"/>
    <p:sldId id="269" r:id="rId10"/>
    <p:sldId id="264"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578"/>
    <p:restoredTop sz="94665"/>
  </p:normalViewPr>
  <p:slideViewPr>
    <p:cSldViewPr snapToGrid="0" snapToObjects="1">
      <p:cViewPr varScale="1">
        <p:scale>
          <a:sx n="107" d="100"/>
          <a:sy n="107" d="100"/>
        </p:scale>
        <p:origin x="3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190884-F115-FA41-AD01-F6A963A13C88}" type="datetimeFigureOut">
              <a:rPr lang="en-US" smtClean="0"/>
              <a:t>10/19/20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7B7EB1-1C76-0448-88DE-287DA06F4BCC}" type="slidenum">
              <a:rPr lang="en-US" smtClean="0"/>
              <a:t>‹#›</a:t>
            </a:fld>
            <a:endParaRPr lang="en-US"/>
          </a:p>
        </p:txBody>
      </p:sp>
    </p:spTree>
    <p:extLst>
      <p:ext uri="{BB962C8B-B14F-4D97-AF65-F5344CB8AC3E}">
        <p14:creationId xmlns:p14="http://schemas.microsoft.com/office/powerpoint/2010/main" val="3479074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7B7EB1-1C76-0448-88DE-287DA06F4BCC}" type="slidenum">
              <a:rPr lang="en-US" smtClean="0"/>
              <a:t>10</a:t>
            </a:fld>
            <a:endParaRPr lang="en-US"/>
          </a:p>
        </p:txBody>
      </p:sp>
    </p:spTree>
    <p:extLst>
      <p:ext uri="{BB962C8B-B14F-4D97-AF65-F5344CB8AC3E}">
        <p14:creationId xmlns:p14="http://schemas.microsoft.com/office/powerpoint/2010/main" val="513673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10/19/20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83087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10/19/20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92740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10/19/20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84204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10/19/20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412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10/19/20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59820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10/19/20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2533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10/19/20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4920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10/19/20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533591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10/19/20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44049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06509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10/19/20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63711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10/19/20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7685358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5" r:id="rId6"/>
    <p:sldLayoutId id="2147483720" r:id="rId7"/>
    <p:sldLayoutId id="2147483721" r:id="rId8"/>
    <p:sldLayoutId id="2147483722" r:id="rId9"/>
    <p:sldLayoutId id="2147483724" r:id="rId10"/>
    <p:sldLayoutId id="2147483723"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itseducation.asia/article/hong-kong-education-system" TargetMode="External"/><Relationship Id="rId3" Type="http://schemas.openxmlformats.org/officeDocument/2006/relationships/hyperlink" Target="https://www.researchgate.net/deref/http%3A%2F%2Fdx.doi.org%2F10.22555%2Fjoeed.v3i2.1065" TargetMode="External"/><Relationship Id="rId7" Type="http://schemas.openxmlformats.org/officeDocument/2006/relationships/hyperlink" Target="https://www.gov.uk/national-curriculum" TargetMode="External"/><Relationship Id="rId2" Type="http://schemas.openxmlformats.org/officeDocument/2006/relationships/hyperlink" Target="https://www.researchgate.net/publication/274313611_An_Introduction_to_Cross-Curricular_Learning" TargetMode="External"/><Relationship Id="rId1" Type="http://schemas.openxmlformats.org/officeDocument/2006/relationships/slideLayout" Target="../slideLayouts/slideLayout2.xml"/><Relationship Id="rId6" Type="http://schemas.openxmlformats.org/officeDocument/2006/relationships/hyperlink" Target="https://www.estyn.gov.wales/effective-practice/developing-skills-based-curriculum-primary-school" TargetMode="External"/><Relationship Id="rId11" Type="http://schemas.openxmlformats.org/officeDocument/2006/relationships/hyperlink" Target="https://gov.wales/curriculum-wales-overview" TargetMode="External"/><Relationship Id="rId5" Type="http://schemas.openxmlformats.org/officeDocument/2006/relationships/hyperlink" Target="https://www.edb.gov.hk/en/curriculum-development/cs-curriculum-doc-report/wf-in-cur/index.html" TargetMode="External"/><Relationship Id="rId10" Type="http://schemas.openxmlformats.org/officeDocument/2006/relationships/hyperlink" Target="https://gov.wales/sites/default/files/publications/2018-03/succesful-futures-a-summary-of-professor-graham-donaldsons-report.pdf" TargetMode="External"/><Relationship Id="rId4" Type="http://schemas.openxmlformats.org/officeDocument/2006/relationships/hyperlink" Target="https://www.edb.gov.hk/en/curriculum-development/kla/general-studies-for-primary/index.html" TargetMode="External"/><Relationship Id="rId9" Type="http://schemas.openxmlformats.org/officeDocument/2006/relationships/hyperlink" Target="https://books.google.co.uk/books?id=oYXqVUHqhowC&amp;printsec=frontcover&amp;dq=Hong+Kong%27s+primary+education&amp;hl=en&amp;sa=X&amp;ved=2ahUKEwiU8fG86DsAhUKBGMBHRqaAiEQ6AEwBHoECAYQA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9" name="Rectangle 2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6FF651F-EF75-2641-8A41-7D01DE677F07}"/>
              </a:ext>
            </a:extLst>
          </p:cNvPr>
          <p:cNvSpPr>
            <a:spLocks noGrp="1"/>
          </p:cNvSpPr>
          <p:nvPr>
            <p:ph type="ctrTitle"/>
          </p:nvPr>
        </p:nvSpPr>
        <p:spPr>
          <a:xfrm>
            <a:off x="172528" y="863695"/>
            <a:ext cx="4481767" cy="5312818"/>
          </a:xfrm>
        </p:spPr>
        <p:txBody>
          <a:bodyPr anchor="ctr">
            <a:normAutofit/>
          </a:bodyPr>
          <a:lstStyle/>
          <a:p>
            <a:r>
              <a:rPr lang="en-US" dirty="0">
                <a:solidFill>
                  <a:srgbClr val="FFFFFF"/>
                </a:solidFill>
              </a:rPr>
              <a:t>CODE: </a:t>
            </a:r>
            <a:r>
              <a:rPr lang="en-GB" b="1" dirty="0"/>
              <a:t>ECES6013</a:t>
            </a:r>
            <a:r>
              <a:rPr lang="en-GB" dirty="0"/>
              <a:t> </a:t>
            </a:r>
            <a:br>
              <a:rPr lang="en-US" dirty="0">
                <a:solidFill>
                  <a:srgbClr val="FFFFFF"/>
                </a:solidFill>
              </a:rPr>
            </a:br>
            <a:br>
              <a:rPr lang="en-US" dirty="0">
                <a:solidFill>
                  <a:srgbClr val="FFFFFF"/>
                </a:solidFill>
              </a:rPr>
            </a:br>
            <a:r>
              <a:rPr lang="en-US" dirty="0">
                <a:solidFill>
                  <a:srgbClr val="FFFFFF"/>
                </a:solidFill>
              </a:rPr>
              <a:t>TITLE: </a:t>
            </a:r>
            <a:r>
              <a:rPr lang="en-GB" b="1" dirty="0"/>
              <a:t>Compare a global curriculum with a UK curriculum.</a:t>
            </a:r>
            <a:r>
              <a:rPr lang="en-GB" dirty="0"/>
              <a:t> </a:t>
            </a:r>
            <a:br>
              <a:rPr lang="en-US" dirty="0">
                <a:solidFill>
                  <a:srgbClr val="FFFFFF"/>
                </a:solidFill>
              </a:rPr>
            </a:br>
            <a:br>
              <a:rPr lang="en-US" dirty="0">
                <a:solidFill>
                  <a:srgbClr val="FFFFFF"/>
                </a:solidFill>
              </a:rPr>
            </a:br>
            <a:br>
              <a:rPr lang="en-US" dirty="0">
                <a:solidFill>
                  <a:srgbClr val="FFFFFF"/>
                </a:solidFill>
              </a:rPr>
            </a:br>
            <a:r>
              <a:rPr lang="en-US" dirty="0">
                <a:solidFill>
                  <a:srgbClr val="FFFFFF"/>
                </a:solidFill>
              </a:rPr>
              <a:t>MEGAN WILLIAMS 1807499</a:t>
            </a:r>
          </a:p>
        </p:txBody>
      </p:sp>
      <p:sp>
        <p:nvSpPr>
          <p:cNvPr id="31" name="Rectangle 3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FB648FF2-A601-4BF1-8EEC-54A1A8DD6A3C}"/>
              </a:ext>
            </a:extLst>
          </p:cNvPr>
          <p:cNvPicPr>
            <a:picLocks noChangeAspect="1"/>
          </p:cNvPicPr>
          <p:nvPr/>
        </p:nvPicPr>
        <p:blipFill rotWithShape="1">
          <a:blip r:embed="rId2"/>
          <a:srcRect l="10376" r="29568" b="-1"/>
          <a:stretch/>
        </p:blipFill>
        <p:spPr>
          <a:xfrm>
            <a:off x="4654295" y="457200"/>
            <a:ext cx="7086151" cy="5899650"/>
          </a:xfrm>
          <a:prstGeom prst="rect">
            <a:avLst/>
          </a:prstGeom>
        </p:spPr>
      </p:pic>
    </p:spTree>
    <p:extLst>
      <p:ext uri="{BB962C8B-B14F-4D97-AF65-F5344CB8AC3E}">
        <p14:creationId xmlns:p14="http://schemas.microsoft.com/office/powerpoint/2010/main" val="395005907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72CC5D8-3241-EB46-901D-A061E4B0BE34}"/>
              </a:ext>
            </a:extLst>
          </p:cNvPr>
          <p:cNvSpPr>
            <a:spLocks noGrp="1"/>
          </p:cNvSpPr>
          <p:nvPr>
            <p:ph idx="1"/>
          </p:nvPr>
        </p:nvSpPr>
        <p:spPr>
          <a:xfrm>
            <a:off x="581193" y="2340864"/>
            <a:ext cx="10679642" cy="3634486"/>
          </a:xfrm>
        </p:spPr>
        <p:txBody>
          <a:bodyPr>
            <a:normAutofit/>
          </a:bodyPr>
          <a:lstStyle/>
          <a:p>
            <a:pPr marL="0" indent="0">
              <a:buNone/>
            </a:pPr>
            <a:r>
              <a:rPr lang="en-GB" i="1" dirty="0"/>
              <a:t>’The curricula the schools pursue, are influenced to varying degrees in different countries by their national curricula’ AND TEHREFORE, the strength of the influence teachers have and how engaged the children are will depend ‘on the ways in which schools interpret them’ .</a:t>
            </a:r>
          </a:p>
          <a:p>
            <a:pPr marL="0" indent="0">
              <a:buNone/>
            </a:pPr>
            <a:r>
              <a:rPr lang="en-GB" i="1" dirty="0"/>
              <a:t>(</a:t>
            </a:r>
            <a:r>
              <a:rPr lang="en-GB" b="1" i="1" dirty="0"/>
              <a:t>Wyse, 2020, P.7)</a:t>
            </a:r>
            <a:endParaRPr lang="en-US" i="1" dirty="0"/>
          </a:p>
        </p:txBody>
      </p:sp>
    </p:spTree>
    <p:extLst>
      <p:ext uri="{BB962C8B-B14F-4D97-AF65-F5344CB8AC3E}">
        <p14:creationId xmlns:p14="http://schemas.microsoft.com/office/powerpoint/2010/main" val="3039834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74F56-AAC6-8A4F-844A-9EDD06F3B261}"/>
              </a:ext>
            </a:extLst>
          </p:cNvPr>
          <p:cNvSpPr>
            <a:spLocks noGrp="1"/>
          </p:cNvSpPr>
          <p:nvPr>
            <p:ph type="title"/>
          </p:nvPr>
        </p:nvSpPr>
        <p:spPr>
          <a:xfrm>
            <a:off x="336364" y="107958"/>
            <a:ext cx="11029616" cy="1188720"/>
          </a:xfrm>
        </p:spPr>
        <p:txBody>
          <a:bodyPr>
            <a:normAutofit/>
          </a:bodyPr>
          <a:lstStyle/>
          <a:p>
            <a:r>
              <a:rPr lang="en-US" b="1" u="sng" dirty="0" err="1"/>
              <a:t>WaLES</a:t>
            </a:r>
            <a:r>
              <a:rPr lang="en-US" b="1" u="sng" dirty="0"/>
              <a:t>:</a:t>
            </a:r>
          </a:p>
        </p:txBody>
      </p:sp>
      <p:sp>
        <p:nvSpPr>
          <p:cNvPr id="74" name="Rectangle 20">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2">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4">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6">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56AD91EB-CB20-3040-AD20-4D53E102924A}"/>
              </a:ext>
            </a:extLst>
          </p:cNvPr>
          <p:cNvPicPr>
            <a:picLocks noChangeAspect="1"/>
          </p:cNvPicPr>
          <p:nvPr/>
        </p:nvPicPr>
        <p:blipFill rotWithShape="1">
          <a:blip r:embed="rId2"/>
          <a:srcRect r="5678"/>
          <a:stretch/>
        </p:blipFill>
        <p:spPr>
          <a:xfrm>
            <a:off x="581192" y="2262886"/>
            <a:ext cx="5074920" cy="3712464"/>
          </a:xfrm>
          <a:prstGeom prst="rect">
            <a:avLst/>
          </a:prstGeom>
        </p:spPr>
      </p:pic>
      <p:sp>
        <p:nvSpPr>
          <p:cNvPr id="3" name="Content Placeholder 2">
            <a:extLst>
              <a:ext uri="{FF2B5EF4-FFF2-40B4-BE49-F238E27FC236}">
                <a16:creationId xmlns:a16="http://schemas.microsoft.com/office/drawing/2014/main" id="{B869B0D5-2228-5B4A-9530-6AF324AAB2F1}"/>
              </a:ext>
            </a:extLst>
          </p:cNvPr>
          <p:cNvSpPr>
            <a:spLocks noGrp="1"/>
          </p:cNvSpPr>
          <p:nvPr>
            <p:ph idx="1"/>
          </p:nvPr>
        </p:nvSpPr>
        <p:spPr>
          <a:xfrm>
            <a:off x="5851172" y="702318"/>
            <a:ext cx="6226033" cy="5753605"/>
          </a:xfrm>
        </p:spPr>
        <p:txBody>
          <a:bodyPr>
            <a:normAutofit lnSpcReduction="10000"/>
          </a:bodyPr>
          <a:lstStyle/>
          <a:p>
            <a:pPr marL="0" indent="0">
              <a:buNone/>
            </a:pPr>
            <a:r>
              <a:rPr lang="en-US" sz="2400" b="1" dirty="0"/>
              <a:t>‘National curriculum for Wales </a:t>
            </a:r>
            <a:r>
              <a:rPr lang="en-GB" sz="2400" b="1" dirty="0"/>
              <a:t>guidance sets out’:</a:t>
            </a:r>
          </a:p>
          <a:p>
            <a:r>
              <a:rPr lang="en-GB" sz="1800" dirty="0"/>
              <a:t>The curriculum ‘should be at the heart of practitioner, school and national efforts which seek to raise standards for all, tackle the attainment gap, and ensure an education system that is a source of national pride and enjoys public confidence’.</a:t>
            </a:r>
          </a:p>
          <a:p>
            <a:r>
              <a:rPr lang="en-GB" sz="1800" dirty="0"/>
              <a:t>‘requirements</a:t>
            </a:r>
            <a:r>
              <a:rPr lang="en-GB" sz="1800" b="1" dirty="0"/>
              <a:t> </a:t>
            </a:r>
            <a:r>
              <a:rPr lang="en-GB" sz="1800" dirty="0"/>
              <a:t>set out in legislation for all learners aged 3 to 16, to ensure all schools</a:t>
            </a:r>
            <a:r>
              <a:rPr lang="en-GB" sz="1800" b="1" dirty="0"/>
              <a:t> </a:t>
            </a:r>
            <a:r>
              <a:rPr lang="en-GB" sz="1800" dirty="0"/>
              <a:t>cover the same core learning and to secure a consistency of approach for learners across Wales,</a:t>
            </a:r>
          </a:p>
          <a:p>
            <a:r>
              <a:rPr lang="en-GB" sz="1800" dirty="0"/>
              <a:t>expectations around assessment arrangements to support learner progression.’</a:t>
            </a:r>
          </a:p>
          <a:p>
            <a:r>
              <a:rPr lang="en-GB" sz="1800" dirty="0"/>
              <a:t>Now have the ‘Four Purposes’:</a:t>
            </a:r>
          </a:p>
          <a:p>
            <a:pPr marL="0" indent="0">
              <a:buNone/>
            </a:pPr>
            <a:r>
              <a:rPr lang="en-GB" sz="1800" dirty="0"/>
              <a:t>(WAG, 2020)</a:t>
            </a:r>
            <a:endParaRPr lang="en-US" sz="1800" dirty="0"/>
          </a:p>
        </p:txBody>
      </p:sp>
      <p:sp>
        <p:nvSpPr>
          <p:cNvPr id="6" name="TextBox 5">
            <a:extLst>
              <a:ext uri="{FF2B5EF4-FFF2-40B4-BE49-F238E27FC236}">
                <a16:creationId xmlns:a16="http://schemas.microsoft.com/office/drawing/2014/main" id="{BFDB17B9-2841-894A-BC83-BB19B50F5E07}"/>
              </a:ext>
            </a:extLst>
          </p:cNvPr>
          <p:cNvSpPr txBox="1"/>
          <p:nvPr/>
        </p:nvSpPr>
        <p:spPr>
          <a:xfrm>
            <a:off x="446533" y="6264310"/>
            <a:ext cx="5894297" cy="369332"/>
          </a:xfrm>
          <a:prstGeom prst="rect">
            <a:avLst/>
          </a:prstGeom>
          <a:noFill/>
        </p:spPr>
        <p:txBody>
          <a:bodyPr wrap="square" rtlCol="0">
            <a:spAutoFit/>
          </a:bodyPr>
          <a:lstStyle/>
          <a:p>
            <a:r>
              <a:rPr lang="en-US" dirty="0"/>
              <a:t>(WAG, 2015, P.4).</a:t>
            </a:r>
          </a:p>
        </p:txBody>
      </p:sp>
    </p:spTree>
    <p:extLst>
      <p:ext uri="{BB962C8B-B14F-4D97-AF65-F5344CB8AC3E}">
        <p14:creationId xmlns:p14="http://schemas.microsoft.com/office/powerpoint/2010/main" val="1952393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FE6D9-7271-D34A-A8A0-09069B4F74B8}"/>
              </a:ext>
            </a:extLst>
          </p:cNvPr>
          <p:cNvSpPr>
            <a:spLocks noGrp="1"/>
          </p:cNvSpPr>
          <p:nvPr>
            <p:ph type="title"/>
          </p:nvPr>
        </p:nvSpPr>
        <p:spPr>
          <a:xfrm>
            <a:off x="581192" y="492383"/>
            <a:ext cx="11029616" cy="1188720"/>
          </a:xfrm>
        </p:spPr>
        <p:txBody>
          <a:bodyPr/>
          <a:lstStyle/>
          <a:p>
            <a:r>
              <a:rPr lang="en-US" b="1" u="sng" dirty="0"/>
              <a:t>Key stage two:</a:t>
            </a:r>
          </a:p>
        </p:txBody>
      </p:sp>
      <p:sp>
        <p:nvSpPr>
          <p:cNvPr id="3" name="Content Placeholder 2">
            <a:extLst>
              <a:ext uri="{FF2B5EF4-FFF2-40B4-BE49-F238E27FC236}">
                <a16:creationId xmlns:a16="http://schemas.microsoft.com/office/drawing/2014/main" id="{588559D5-F94F-8D4B-B05B-AF9590AFA5A9}"/>
              </a:ext>
            </a:extLst>
          </p:cNvPr>
          <p:cNvSpPr>
            <a:spLocks noGrp="1"/>
          </p:cNvSpPr>
          <p:nvPr>
            <p:ph idx="1"/>
          </p:nvPr>
        </p:nvSpPr>
        <p:spPr>
          <a:xfrm>
            <a:off x="581192" y="1491917"/>
            <a:ext cx="11273924" cy="5133472"/>
          </a:xfrm>
        </p:spPr>
        <p:txBody>
          <a:bodyPr>
            <a:normAutofit/>
          </a:bodyPr>
          <a:lstStyle/>
          <a:p>
            <a:pPr marL="0" indent="0">
              <a:buNone/>
            </a:pPr>
            <a:r>
              <a:rPr lang="en-GB" sz="1800" dirty="0"/>
              <a:t>Key Stage Two occurs when a child is seven to eleven years old.</a:t>
            </a:r>
          </a:p>
          <a:p>
            <a:pPr marL="0" indent="0">
              <a:buNone/>
            </a:pPr>
            <a:r>
              <a:rPr lang="en-GB" sz="1800" dirty="0"/>
              <a:t>A Key Stage (KS) is a block of years and ‘at the end of each key stage, the teacher will formally assess your child’s performance’. </a:t>
            </a:r>
          </a:p>
          <a:p>
            <a:pPr marL="0" indent="0">
              <a:buNone/>
            </a:pPr>
            <a:r>
              <a:rPr lang="en-GB" sz="1800" dirty="0"/>
              <a:t>‘These test your child’s skills in:</a:t>
            </a:r>
          </a:p>
          <a:p>
            <a:pPr lvl="0"/>
            <a:r>
              <a:rPr lang="en-GB" sz="1800" dirty="0"/>
              <a:t>English reading</a:t>
            </a:r>
          </a:p>
          <a:p>
            <a:pPr lvl="0"/>
            <a:r>
              <a:rPr lang="en-GB" sz="1800" dirty="0"/>
              <a:t>English grammar, punctuation and spelling</a:t>
            </a:r>
          </a:p>
          <a:p>
            <a:pPr lvl="0"/>
            <a:r>
              <a:rPr lang="en-GB" sz="1800" dirty="0"/>
              <a:t>Maths’ </a:t>
            </a:r>
          </a:p>
          <a:p>
            <a:pPr marL="0" lvl="0" indent="0">
              <a:buNone/>
            </a:pPr>
            <a:r>
              <a:rPr lang="en-GB" sz="1800" dirty="0"/>
              <a:t>(GOV.UK, 2020)</a:t>
            </a:r>
          </a:p>
          <a:p>
            <a:pPr lvl="0"/>
            <a:r>
              <a:rPr lang="en-US" sz="1800" dirty="0"/>
              <a:t>Due to this, Wales can be seen as  ‘</a:t>
            </a:r>
            <a:r>
              <a:rPr lang="en-GB" sz="1800" b="1" dirty="0"/>
              <a:t>Knowledge-based, </a:t>
            </a:r>
            <a:r>
              <a:rPr lang="en-US" sz="1800" dirty="0"/>
              <a:t>according to Wyse (cited in BERA, 2020, P.7) , this is when</a:t>
            </a:r>
            <a:r>
              <a:rPr lang="en-GB" sz="1800" b="1" dirty="0"/>
              <a:t>: ‘</a:t>
            </a:r>
            <a:r>
              <a:rPr lang="en-GB" sz="1800" dirty="0"/>
              <a:t>knowledge is the dominant organisational emphasis across the curriculum as a whole’.</a:t>
            </a:r>
            <a:endParaRPr lang="en-US" sz="1800" dirty="0"/>
          </a:p>
        </p:txBody>
      </p:sp>
    </p:spTree>
    <p:extLst>
      <p:ext uri="{BB962C8B-B14F-4D97-AF65-F5344CB8AC3E}">
        <p14:creationId xmlns:p14="http://schemas.microsoft.com/office/powerpoint/2010/main" val="210546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B6422-A5A3-A049-8245-4BF53005843F}"/>
              </a:ext>
            </a:extLst>
          </p:cNvPr>
          <p:cNvSpPr>
            <a:spLocks noGrp="1"/>
          </p:cNvSpPr>
          <p:nvPr>
            <p:ph type="title"/>
          </p:nvPr>
        </p:nvSpPr>
        <p:spPr/>
        <p:txBody>
          <a:bodyPr/>
          <a:lstStyle/>
          <a:p>
            <a:r>
              <a:rPr lang="en-US" b="1" u="sng" dirty="0"/>
              <a:t>Techniques used:</a:t>
            </a:r>
          </a:p>
        </p:txBody>
      </p:sp>
      <p:sp>
        <p:nvSpPr>
          <p:cNvPr id="3" name="Content Placeholder 2">
            <a:extLst>
              <a:ext uri="{FF2B5EF4-FFF2-40B4-BE49-F238E27FC236}">
                <a16:creationId xmlns:a16="http://schemas.microsoft.com/office/drawing/2014/main" id="{283C62F4-613C-D445-9662-09F3D7B24568}"/>
              </a:ext>
            </a:extLst>
          </p:cNvPr>
          <p:cNvSpPr>
            <a:spLocks noGrp="1"/>
          </p:cNvSpPr>
          <p:nvPr>
            <p:ph idx="1"/>
          </p:nvPr>
        </p:nvSpPr>
        <p:spPr>
          <a:xfrm>
            <a:off x="581192" y="1890876"/>
            <a:ext cx="11029615" cy="4750556"/>
          </a:xfrm>
        </p:spPr>
        <p:txBody>
          <a:bodyPr>
            <a:normAutofit/>
          </a:bodyPr>
          <a:lstStyle/>
          <a:p>
            <a:r>
              <a:rPr lang="en-US" sz="2000" dirty="0"/>
              <a:t>ESTYN (2018) praises school: </a:t>
            </a:r>
            <a:r>
              <a:rPr lang="en-GB" sz="2000" dirty="0"/>
              <a:t>‘school proceeded to create a rich and immersive skills-based curriculum at key stage 2’.</a:t>
            </a:r>
          </a:p>
          <a:p>
            <a:pPr marL="0" indent="0">
              <a:buNone/>
            </a:pPr>
            <a:r>
              <a:rPr lang="en-GB" sz="2000" dirty="0"/>
              <a:t>Thematic and cross curricular techniques:</a:t>
            </a:r>
          </a:p>
          <a:p>
            <a:r>
              <a:rPr lang="en-GB" sz="2000" i="1" dirty="0"/>
              <a:t>‘seeks to build more knowledgeable, lasting and transferable understanding of the world around us’ </a:t>
            </a:r>
          </a:p>
          <a:p>
            <a:r>
              <a:rPr lang="en-GB" sz="2000" i="1" dirty="0"/>
              <a:t>the ‘ideas were developed by progressives like Steiner, Dewey, Montessori and Isaac’.</a:t>
            </a:r>
          </a:p>
          <a:p>
            <a:r>
              <a:rPr lang="en-GB" sz="2000" i="1" dirty="0"/>
              <a:t>Education Reform Act 1988 states that ‘the combined skills of a number of subjects are used in solving real life problems’ therefore, ‘many teachers today continue to see cross curricular approaches as motivating, enjoyable and capable of building relevance’</a:t>
            </a:r>
            <a:r>
              <a:rPr lang="en-GB" sz="2000" dirty="0"/>
              <a:t> .</a:t>
            </a:r>
          </a:p>
          <a:p>
            <a:pPr marL="0" indent="0">
              <a:buNone/>
            </a:pPr>
            <a:r>
              <a:rPr lang="en-GB" sz="2000" dirty="0"/>
              <a:t>(Barnes, 2015, P.261)</a:t>
            </a:r>
            <a:endParaRPr lang="en-US" sz="2000" dirty="0"/>
          </a:p>
        </p:txBody>
      </p:sp>
    </p:spTree>
    <p:extLst>
      <p:ext uri="{BB962C8B-B14F-4D97-AF65-F5344CB8AC3E}">
        <p14:creationId xmlns:p14="http://schemas.microsoft.com/office/powerpoint/2010/main" val="1306504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E5EA4-7B45-E240-841D-CD2FDBD17924}"/>
              </a:ext>
            </a:extLst>
          </p:cNvPr>
          <p:cNvSpPr>
            <a:spLocks noGrp="1"/>
          </p:cNvSpPr>
          <p:nvPr>
            <p:ph type="title"/>
          </p:nvPr>
        </p:nvSpPr>
        <p:spPr>
          <a:xfrm>
            <a:off x="581192" y="714031"/>
            <a:ext cx="11029616" cy="1188720"/>
          </a:xfrm>
        </p:spPr>
        <p:txBody>
          <a:bodyPr/>
          <a:lstStyle/>
          <a:p>
            <a:r>
              <a:rPr lang="en-US" b="1" u="sng" dirty="0"/>
              <a:t>Hong Kong:</a:t>
            </a:r>
          </a:p>
        </p:txBody>
      </p:sp>
      <p:sp>
        <p:nvSpPr>
          <p:cNvPr id="3" name="Content Placeholder 2">
            <a:extLst>
              <a:ext uri="{FF2B5EF4-FFF2-40B4-BE49-F238E27FC236}">
                <a16:creationId xmlns:a16="http://schemas.microsoft.com/office/drawing/2014/main" id="{E905660D-22D7-C740-B5CC-C5E55F628A5D}"/>
              </a:ext>
            </a:extLst>
          </p:cNvPr>
          <p:cNvSpPr>
            <a:spLocks noGrp="1"/>
          </p:cNvSpPr>
          <p:nvPr>
            <p:ph idx="1"/>
          </p:nvPr>
        </p:nvSpPr>
        <p:spPr>
          <a:xfrm>
            <a:off x="334297" y="2100262"/>
            <a:ext cx="11857703" cy="4757738"/>
          </a:xfrm>
        </p:spPr>
        <p:txBody>
          <a:bodyPr>
            <a:normAutofit fontScale="92500"/>
          </a:bodyPr>
          <a:lstStyle/>
          <a:p>
            <a:r>
              <a:rPr lang="en-GB" dirty="0"/>
              <a:t>Starting age: six to twelve years old.</a:t>
            </a:r>
          </a:p>
          <a:p>
            <a:r>
              <a:rPr lang="en-GB" dirty="0"/>
              <a:t>Bertram (cited in Baber, 2002, P.282) suggests that when schools who offer ‘playful activities which also teach literacy and numeracy lessons at a tender age, they lose their love for learning hence most countries in the world favour a school starting age of 6’.</a:t>
            </a:r>
          </a:p>
          <a:p>
            <a:r>
              <a:rPr lang="en-GB" dirty="0"/>
              <a:t>Additionally, Gray (cited in Baber, 2011, P.282) suggests that the ‘increasing stress, mental and emotional health problems in children are directly related to the loss of playful activities and increased academic pressures in early childhood’.</a:t>
            </a:r>
          </a:p>
          <a:p>
            <a:r>
              <a:rPr lang="en-GB" dirty="0"/>
              <a:t>Baber (2002, P.282) also refers to Piaget’s theory of cognitive development, specifically the ‘pre-occupational stage’ as it explains that ‘children cannot understand concrete logic’ and children ‘cannot perform certain tasks till they are psychologically mature enough’.</a:t>
            </a:r>
          </a:p>
          <a:p>
            <a:r>
              <a:rPr lang="en-GB" dirty="0"/>
              <a:t>Therefore it creates the question of whether education in the early years will benefit children.</a:t>
            </a:r>
          </a:p>
          <a:p>
            <a:r>
              <a:rPr lang="en-GB" dirty="0"/>
              <a:t>Morris and Adamson (2010, P. 2-4) states their attitude towards education is that ‘teachers should not be viewed as technicians whose job is only to deliver a pre-packaged curriculum. Teachers play a key role in determining the implemented curriculum’.</a:t>
            </a:r>
          </a:p>
          <a:p>
            <a:r>
              <a:rPr lang="en-GB" dirty="0"/>
              <a:t>Their curriculum can be described as ‘Learner Orientated: the dominant organising emphasis is on the learner, including whole-person development and lifelong learning. This was accompanied by an explicit recognition that a bias towards an emphasis on knowledge is undesirable’ (Wyse, 2020, P. 7).</a:t>
            </a:r>
          </a:p>
          <a:p>
            <a:endParaRPr lang="en-GB" dirty="0"/>
          </a:p>
        </p:txBody>
      </p:sp>
      <p:pic>
        <p:nvPicPr>
          <p:cNvPr id="5" name="Picture 4" descr="Table&#10;&#10;Description automatically generated">
            <a:extLst>
              <a:ext uri="{FF2B5EF4-FFF2-40B4-BE49-F238E27FC236}">
                <a16:creationId xmlns:a16="http://schemas.microsoft.com/office/drawing/2014/main" id="{6F62D565-14B6-4043-BE70-A781C9D56FB4}"/>
              </a:ext>
            </a:extLst>
          </p:cNvPr>
          <p:cNvPicPr>
            <a:picLocks noChangeAspect="1"/>
          </p:cNvPicPr>
          <p:nvPr/>
        </p:nvPicPr>
        <p:blipFill>
          <a:blip r:embed="rId2"/>
          <a:stretch>
            <a:fillRect/>
          </a:stretch>
        </p:blipFill>
        <p:spPr>
          <a:xfrm>
            <a:off x="6930190" y="492770"/>
            <a:ext cx="4863345" cy="1811834"/>
          </a:xfrm>
          <a:prstGeom prst="rect">
            <a:avLst/>
          </a:prstGeom>
        </p:spPr>
      </p:pic>
      <p:sp>
        <p:nvSpPr>
          <p:cNvPr id="4" name="TextBox 3">
            <a:extLst>
              <a:ext uri="{FF2B5EF4-FFF2-40B4-BE49-F238E27FC236}">
                <a16:creationId xmlns:a16="http://schemas.microsoft.com/office/drawing/2014/main" id="{5B01D3E0-AE44-4B43-A580-6CB46BEBC334}"/>
              </a:ext>
            </a:extLst>
          </p:cNvPr>
          <p:cNvSpPr txBox="1"/>
          <p:nvPr/>
        </p:nvSpPr>
        <p:spPr>
          <a:xfrm>
            <a:off x="9236576" y="123438"/>
            <a:ext cx="2374232" cy="369332"/>
          </a:xfrm>
          <a:prstGeom prst="rect">
            <a:avLst/>
          </a:prstGeom>
          <a:noFill/>
        </p:spPr>
        <p:txBody>
          <a:bodyPr wrap="square" rtlCol="0">
            <a:spAutoFit/>
          </a:bodyPr>
          <a:lstStyle/>
          <a:p>
            <a:r>
              <a:rPr lang="en-US" dirty="0"/>
              <a:t>(Wyse, 2020, P.7)</a:t>
            </a:r>
          </a:p>
        </p:txBody>
      </p:sp>
    </p:spTree>
    <p:extLst>
      <p:ext uri="{BB962C8B-B14F-4D97-AF65-F5344CB8AC3E}">
        <p14:creationId xmlns:p14="http://schemas.microsoft.com/office/powerpoint/2010/main" val="3171635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F0B59-3E50-D247-9245-46274BC3BE3D}"/>
              </a:ext>
            </a:extLst>
          </p:cNvPr>
          <p:cNvSpPr>
            <a:spLocks noGrp="1"/>
          </p:cNvSpPr>
          <p:nvPr>
            <p:ph type="title"/>
          </p:nvPr>
        </p:nvSpPr>
        <p:spPr>
          <a:xfrm>
            <a:off x="452855" y="749718"/>
            <a:ext cx="11029616" cy="1188720"/>
          </a:xfrm>
        </p:spPr>
        <p:txBody>
          <a:bodyPr/>
          <a:lstStyle/>
          <a:p>
            <a:r>
              <a:rPr lang="en-US" b="1" u="sng" dirty="0"/>
              <a:t>HONG KONG :</a:t>
            </a:r>
          </a:p>
        </p:txBody>
      </p:sp>
      <p:sp>
        <p:nvSpPr>
          <p:cNvPr id="3" name="Content Placeholder 2">
            <a:extLst>
              <a:ext uri="{FF2B5EF4-FFF2-40B4-BE49-F238E27FC236}">
                <a16:creationId xmlns:a16="http://schemas.microsoft.com/office/drawing/2014/main" id="{1233DFE2-8223-CB4C-BA7A-054828BE729C}"/>
              </a:ext>
            </a:extLst>
          </p:cNvPr>
          <p:cNvSpPr>
            <a:spLocks noGrp="1"/>
          </p:cNvSpPr>
          <p:nvPr>
            <p:ph idx="1"/>
          </p:nvPr>
        </p:nvSpPr>
        <p:spPr>
          <a:xfrm>
            <a:off x="581193" y="1344078"/>
            <a:ext cx="11029615" cy="5513922"/>
          </a:xfrm>
        </p:spPr>
        <p:txBody>
          <a:bodyPr>
            <a:normAutofit/>
          </a:bodyPr>
          <a:lstStyle/>
          <a:p>
            <a:r>
              <a:rPr lang="en-GB" dirty="0"/>
              <a:t>Morris and Adamson (2010, P. 2-4) states their attitude towards education is that ‘teachers should not be viewed as technicians whose job is only to deliver a pre-packaged curriculum. Teachers play a key role in determining the implemented curriculum’.</a:t>
            </a:r>
          </a:p>
          <a:p>
            <a:r>
              <a:rPr lang="en-GB" dirty="0"/>
              <a:t>Their curriculum can be described as ‘Learner Orientated: the dominant organising emphasis is on the learner, including whole-person development and lifelong learning. This was accompanied by an explicit recognition that a bias towards an emphasis on knowledge is undesirable’ (Wyse, 2020, P. 7).</a:t>
            </a:r>
          </a:p>
          <a:p>
            <a:r>
              <a:rPr lang="en-US" dirty="0"/>
              <a:t>Learning to Learn legislation provided by the Education Bureau (2000, P.19-20) states </a:t>
            </a:r>
            <a:r>
              <a:rPr lang="en-GB" dirty="0"/>
              <a:t>‘A learner-focused approach should be adopted’, and believes practitioners should ‘understand their needs, learning styles, interests and abilities, in order to decide on appropriate learning, teaching and assessment strategies’. </a:t>
            </a:r>
          </a:p>
          <a:p>
            <a:endParaRPr lang="en-US" dirty="0"/>
          </a:p>
        </p:txBody>
      </p:sp>
    </p:spTree>
    <p:extLst>
      <p:ext uri="{BB962C8B-B14F-4D97-AF65-F5344CB8AC3E}">
        <p14:creationId xmlns:p14="http://schemas.microsoft.com/office/powerpoint/2010/main" val="2226468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3A7E4C-1295-274A-AEDF-EBBE7272069E}"/>
              </a:ext>
            </a:extLst>
          </p:cNvPr>
          <p:cNvSpPr>
            <a:spLocks noGrp="1"/>
          </p:cNvSpPr>
          <p:nvPr>
            <p:ph idx="1"/>
          </p:nvPr>
        </p:nvSpPr>
        <p:spPr>
          <a:xfrm>
            <a:off x="363167" y="609601"/>
            <a:ext cx="11828833" cy="6673514"/>
          </a:xfrm>
        </p:spPr>
        <p:txBody>
          <a:bodyPr>
            <a:normAutofit/>
          </a:bodyPr>
          <a:lstStyle/>
          <a:p>
            <a:pPr marL="0" indent="0">
              <a:buNone/>
            </a:pPr>
            <a:r>
              <a:rPr lang="en-GB" sz="2600" b="1" u="sng" dirty="0">
                <a:solidFill>
                  <a:schemeClr val="tx1"/>
                </a:solidFill>
              </a:rPr>
              <a:t>Learning to Learn legislation:</a:t>
            </a:r>
          </a:p>
          <a:p>
            <a:pPr marL="0" indent="0">
              <a:buNone/>
            </a:pPr>
            <a:r>
              <a:rPr lang="en-US" sz="1900" dirty="0">
                <a:solidFill>
                  <a:schemeClr val="tx1"/>
                </a:solidFill>
                <a:cs typeface="Calibri" panose="020F0502020204030204" pitchFamily="34" charset="0"/>
              </a:rPr>
              <a:t>This legislation provided by the Education Bureau (2000, P.19-20) states </a:t>
            </a:r>
            <a:r>
              <a:rPr lang="en-GB" sz="1900" dirty="0">
                <a:solidFill>
                  <a:schemeClr val="tx1"/>
                </a:solidFill>
                <a:cs typeface="Calibri" panose="020F0502020204030204" pitchFamily="34" charset="0"/>
              </a:rPr>
              <a:t>‘A learner-focused approach should be adopted’, and believes practitioners should ‘understand their needs, learning styles, interests and abilities, in order to decide on appropriate learning, teaching and assessment strategies’. </a:t>
            </a:r>
            <a:endParaRPr lang="en-GB" sz="1900" u="sng" dirty="0">
              <a:solidFill>
                <a:schemeClr val="tx1"/>
              </a:solidFill>
              <a:cs typeface="Calibri" panose="020F0502020204030204" pitchFamily="34" charset="0"/>
            </a:endParaRPr>
          </a:p>
          <a:p>
            <a:pPr marL="0" indent="0">
              <a:buNone/>
            </a:pPr>
            <a:r>
              <a:rPr lang="en-GB" sz="1900" dirty="0">
                <a:solidFill>
                  <a:schemeClr val="tx1"/>
                </a:solidFill>
              </a:rPr>
              <a:t>‘There are five learning experiences that correspond to “ethics, intellect, physique, social skills and aesthetics” for whole-person development stated in the aims of education’ (Education Commission, 2000, P.19-20) :</a:t>
            </a:r>
          </a:p>
          <a:p>
            <a:pPr lvl="0"/>
            <a:r>
              <a:rPr lang="en-GB" sz="1900" dirty="0">
                <a:solidFill>
                  <a:schemeClr val="tx1"/>
                </a:solidFill>
              </a:rPr>
              <a:t>‘Relevant and appropriate content that matches children's needs and interests </a:t>
            </a:r>
          </a:p>
          <a:p>
            <a:pPr lvl="0"/>
            <a:r>
              <a:rPr lang="en-GB" sz="1900" dirty="0">
                <a:solidFill>
                  <a:schemeClr val="tx1"/>
                </a:solidFill>
              </a:rPr>
              <a:t>➩  Provision of learning experiences that build on children's prior knowledge and previously acquired skills </a:t>
            </a:r>
          </a:p>
          <a:p>
            <a:pPr lvl="0"/>
            <a:r>
              <a:rPr lang="en-GB" sz="1900" dirty="0">
                <a:solidFill>
                  <a:schemeClr val="tx1"/>
                </a:solidFill>
              </a:rPr>
              <a:t>➩  Learning through play </a:t>
            </a:r>
          </a:p>
          <a:p>
            <a:pPr lvl="0"/>
            <a:r>
              <a:rPr lang="en-GB" sz="1900" dirty="0">
                <a:solidFill>
                  <a:schemeClr val="tx1"/>
                </a:solidFill>
              </a:rPr>
              <a:t>Theme-based learning</a:t>
            </a:r>
          </a:p>
          <a:p>
            <a:pPr lvl="0"/>
            <a:r>
              <a:rPr lang="en-GB" sz="1900" dirty="0">
                <a:solidFill>
                  <a:schemeClr val="tx1"/>
                </a:solidFill>
              </a:rPr>
              <a:t>Observation records on children's performance and progress </a:t>
            </a:r>
          </a:p>
          <a:p>
            <a:pPr lvl="0"/>
            <a:r>
              <a:rPr lang="en-GB" sz="1900" dirty="0">
                <a:solidFill>
                  <a:schemeClr val="tx1"/>
                </a:solidFill>
              </a:rPr>
              <a:t>➩  Strong collaboration among practitioners, parents and community service workers </a:t>
            </a:r>
          </a:p>
          <a:p>
            <a:pPr lvl="0"/>
            <a:r>
              <a:rPr lang="en-GB" sz="1900" dirty="0">
                <a:solidFill>
                  <a:schemeClr val="tx1"/>
                </a:solidFill>
              </a:rPr>
              <a:t>➩  Generic Skills </a:t>
            </a:r>
          </a:p>
          <a:p>
            <a:r>
              <a:rPr lang="en-GB" sz="1900" dirty="0">
                <a:solidFill>
                  <a:schemeClr val="tx1"/>
                </a:solidFill>
              </a:rPr>
              <a:t>➩  Values and Attitudes’.</a:t>
            </a:r>
          </a:p>
          <a:p>
            <a:endParaRPr lang="en-US" dirty="0"/>
          </a:p>
        </p:txBody>
      </p:sp>
    </p:spTree>
    <p:extLst>
      <p:ext uri="{BB962C8B-B14F-4D97-AF65-F5344CB8AC3E}">
        <p14:creationId xmlns:p14="http://schemas.microsoft.com/office/powerpoint/2010/main" val="1130125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37CDD-9376-6B4D-862D-4DEFBDBB3C38}"/>
              </a:ext>
            </a:extLst>
          </p:cNvPr>
          <p:cNvSpPr>
            <a:spLocks noGrp="1"/>
          </p:cNvSpPr>
          <p:nvPr>
            <p:ph type="title"/>
          </p:nvPr>
        </p:nvSpPr>
        <p:spPr>
          <a:xfrm>
            <a:off x="581192" y="407851"/>
            <a:ext cx="11029616" cy="1188720"/>
          </a:xfrm>
        </p:spPr>
        <p:txBody>
          <a:bodyPr/>
          <a:lstStyle/>
          <a:p>
            <a:r>
              <a:rPr lang="en-US" b="1" u="sng" dirty="0"/>
              <a:t>generic skills (gs):</a:t>
            </a:r>
          </a:p>
        </p:txBody>
      </p:sp>
      <p:sp>
        <p:nvSpPr>
          <p:cNvPr id="3" name="Content Placeholder 2">
            <a:extLst>
              <a:ext uri="{FF2B5EF4-FFF2-40B4-BE49-F238E27FC236}">
                <a16:creationId xmlns:a16="http://schemas.microsoft.com/office/drawing/2014/main" id="{16B9E3B9-293A-F44E-9347-FCB265716FD8}"/>
              </a:ext>
            </a:extLst>
          </p:cNvPr>
          <p:cNvSpPr>
            <a:spLocks noGrp="1"/>
          </p:cNvSpPr>
          <p:nvPr>
            <p:ph idx="1"/>
          </p:nvPr>
        </p:nvSpPr>
        <p:spPr>
          <a:xfrm>
            <a:off x="581192" y="1596571"/>
            <a:ext cx="11320522" cy="5602515"/>
          </a:xfrm>
        </p:spPr>
        <p:txBody>
          <a:bodyPr>
            <a:normAutofit/>
          </a:bodyPr>
          <a:lstStyle/>
          <a:p>
            <a:pPr marL="0" lvl="0" indent="0">
              <a:buNone/>
            </a:pPr>
            <a:r>
              <a:rPr lang="en-GB" dirty="0"/>
              <a:t>GS ‘provides students with opportunities to integrate knowledge, skills, values and attitudes across the Key Learning Areas (KLAs):</a:t>
            </a:r>
          </a:p>
          <a:p>
            <a:pPr lvl="0"/>
            <a:r>
              <a:rPr lang="en-GB" dirty="0"/>
              <a:t> Personal, Social and Humanities Education (PSHE)</a:t>
            </a:r>
          </a:p>
          <a:p>
            <a:pPr lvl="0"/>
            <a:r>
              <a:rPr lang="en-GB" dirty="0"/>
              <a:t>Science Education (SE) </a:t>
            </a:r>
          </a:p>
          <a:p>
            <a:pPr lvl="0"/>
            <a:r>
              <a:rPr lang="en-GB" dirty="0"/>
              <a:t>Technology Education (TE)’ </a:t>
            </a:r>
          </a:p>
          <a:p>
            <a:pPr marL="0" lvl="0" indent="0">
              <a:buNone/>
            </a:pPr>
            <a:r>
              <a:rPr lang="en-GB" dirty="0"/>
              <a:t>The GS curriculum is ‘designed in the notion that students' learning experiences should be connected and not compartmentalised, so that students can develop a holistic view of themselves as individuals in the community.’</a:t>
            </a:r>
          </a:p>
          <a:p>
            <a:pPr marL="0" lvl="0" indent="0">
              <a:buNone/>
            </a:pPr>
            <a:r>
              <a:rPr lang="en-GB" sz="1700" dirty="0"/>
              <a:t>Schools are advised to do GS </a:t>
            </a:r>
            <a:r>
              <a:rPr lang="en-GB" dirty="0"/>
              <a:t>for 12-15% of the day and aims to:</a:t>
            </a:r>
          </a:p>
          <a:p>
            <a:pPr lvl="0"/>
            <a:r>
              <a:rPr lang="en-GB" dirty="0"/>
              <a:t>‘strengthen independent learning through the Key Tasks, e.g. through project learning and IT for interactive learning</a:t>
            </a:r>
          </a:p>
          <a:p>
            <a:pPr lvl="0"/>
            <a:r>
              <a:rPr lang="en-GB" dirty="0"/>
              <a:t>provide more opportunities for life-wide learning</a:t>
            </a:r>
          </a:p>
          <a:p>
            <a:pPr lvl="0"/>
            <a:r>
              <a:rPr lang="en-GB" dirty="0"/>
              <a:t> investigative and hands-on learning experiences’.</a:t>
            </a:r>
          </a:p>
          <a:p>
            <a:pPr marL="0" lvl="0" indent="0">
              <a:buNone/>
            </a:pPr>
            <a:r>
              <a:rPr lang="en-GB" dirty="0"/>
              <a:t>(Education Bureau, 2018)</a:t>
            </a:r>
          </a:p>
          <a:p>
            <a:pPr marL="0" indent="0">
              <a:buNone/>
            </a:pPr>
            <a:endParaRPr lang="en-GB" dirty="0"/>
          </a:p>
          <a:p>
            <a:endParaRPr lang="en-US" dirty="0"/>
          </a:p>
        </p:txBody>
      </p:sp>
    </p:spTree>
    <p:extLst>
      <p:ext uri="{BB962C8B-B14F-4D97-AF65-F5344CB8AC3E}">
        <p14:creationId xmlns:p14="http://schemas.microsoft.com/office/powerpoint/2010/main" val="1078158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0B9BF-F6EB-0947-B213-E1C702F34863}"/>
              </a:ext>
            </a:extLst>
          </p:cNvPr>
          <p:cNvSpPr>
            <a:spLocks noGrp="1"/>
          </p:cNvSpPr>
          <p:nvPr>
            <p:ph type="title"/>
          </p:nvPr>
        </p:nvSpPr>
        <p:spPr/>
        <p:txBody>
          <a:bodyPr/>
          <a:lstStyle/>
          <a:p>
            <a:r>
              <a:rPr lang="en-US" b="1" u="sng" dirty="0"/>
              <a:t>Conclusion:</a:t>
            </a:r>
          </a:p>
        </p:txBody>
      </p:sp>
      <p:sp>
        <p:nvSpPr>
          <p:cNvPr id="3" name="Content Placeholder 2">
            <a:extLst>
              <a:ext uri="{FF2B5EF4-FFF2-40B4-BE49-F238E27FC236}">
                <a16:creationId xmlns:a16="http://schemas.microsoft.com/office/drawing/2014/main" id="{B42E856C-C142-024F-9B5F-A2C907692112}"/>
              </a:ext>
            </a:extLst>
          </p:cNvPr>
          <p:cNvSpPr>
            <a:spLocks noGrp="1"/>
          </p:cNvSpPr>
          <p:nvPr>
            <p:ph idx="1"/>
          </p:nvPr>
        </p:nvSpPr>
        <p:spPr/>
        <p:txBody>
          <a:bodyPr/>
          <a:lstStyle/>
          <a:p>
            <a:r>
              <a:rPr lang="en-US" dirty="0"/>
              <a:t>Discovered differences such as Wales being knowledge based whereas Hong Kong is learner orientated, starting ages and class sizes.</a:t>
            </a:r>
          </a:p>
          <a:p>
            <a:r>
              <a:rPr lang="en-US" dirty="0"/>
              <a:t>Also discovered similarities such as the thematic and cross curricular techniques used to enhance a child’s learning.</a:t>
            </a:r>
          </a:p>
          <a:p>
            <a:r>
              <a:rPr lang="en-US" dirty="0"/>
              <a:t>Perhaps with the new Successful Futures curriculum being implemented we may see a rise in Wales PISA scores however, maybe being influenced by </a:t>
            </a:r>
            <a:r>
              <a:rPr lang="en-US"/>
              <a:t>its scores </a:t>
            </a:r>
            <a:r>
              <a:rPr lang="en-US" dirty="0"/>
              <a:t>is what’s holding back Welsh education.</a:t>
            </a:r>
          </a:p>
          <a:p>
            <a:endParaRPr lang="en-US" dirty="0"/>
          </a:p>
        </p:txBody>
      </p:sp>
    </p:spTree>
    <p:extLst>
      <p:ext uri="{BB962C8B-B14F-4D97-AF65-F5344CB8AC3E}">
        <p14:creationId xmlns:p14="http://schemas.microsoft.com/office/powerpoint/2010/main" val="82230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B8BC4-4332-064A-8D3D-5054082826B3}"/>
              </a:ext>
            </a:extLst>
          </p:cNvPr>
          <p:cNvSpPr>
            <a:spLocks noGrp="1"/>
          </p:cNvSpPr>
          <p:nvPr>
            <p:ph type="title"/>
          </p:nvPr>
        </p:nvSpPr>
        <p:spPr>
          <a:xfrm>
            <a:off x="515502" y="339549"/>
            <a:ext cx="11029616" cy="1188720"/>
          </a:xfrm>
        </p:spPr>
        <p:txBody>
          <a:bodyPr/>
          <a:lstStyle/>
          <a:p>
            <a:r>
              <a:rPr lang="en-GB" b="1" dirty="0"/>
              <a:t>References:</a:t>
            </a:r>
            <a:br>
              <a:rPr lang="en-GB" dirty="0"/>
            </a:br>
            <a:endParaRPr lang="en-US" dirty="0"/>
          </a:p>
        </p:txBody>
      </p:sp>
      <p:sp>
        <p:nvSpPr>
          <p:cNvPr id="3" name="Content Placeholder 2">
            <a:extLst>
              <a:ext uri="{FF2B5EF4-FFF2-40B4-BE49-F238E27FC236}">
                <a16:creationId xmlns:a16="http://schemas.microsoft.com/office/drawing/2014/main" id="{7C37DDC4-F7CE-5E45-A062-89684177DDAE}"/>
              </a:ext>
            </a:extLst>
          </p:cNvPr>
          <p:cNvSpPr>
            <a:spLocks noGrp="1"/>
          </p:cNvSpPr>
          <p:nvPr>
            <p:ph idx="1"/>
          </p:nvPr>
        </p:nvSpPr>
        <p:spPr>
          <a:xfrm>
            <a:off x="173420" y="1026695"/>
            <a:ext cx="12018579" cy="6178147"/>
          </a:xfrm>
        </p:spPr>
        <p:txBody>
          <a:bodyPr lIns="90000">
            <a:normAutofit fontScale="77500" lnSpcReduction="20000"/>
          </a:bodyPr>
          <a:lstStyle/>
          <a:p>
            <a:pPr lvl="0"/>
            <a:r>
              <a:rPr lang="en-GB" dirty="0"/>
              <a:t>Barnes, J. (2015) </a:t>
            </a:r>
            <a:r>
              <a:rPr lang="en-GB" i="1" dirty="0"/>
              <a:t>An Introduction to Cross-Curricular Learning</a:t>
            </a:r>
            <a:r>
              <a:rPr lang="en-GB" dirty="0"/>
              <a:t>. 2</a:t>
            </a:r>
            <a:r>
              <a:rPr lang="en-GB" baseline="30000" dirty="0"/>
              <a:t>nd</a:t>
            </a:r>
            <a:r>
              <a:rPr lang="en-GB" dirty="0"/>
              <a:t> Edition, SAGE Publication,  DOI: </a:t>
            </a:r>
            <a:r>
              <a:rPr lang="en-GB" u="sng" dirty="0">
                <a:hlinkClick r:id="rId2"/>
              </a:rPr>
              <a:t>https://www.researchgate.net/publication/274313611_An_Introduction_to_Cross-Curricular_Learning</a:t>
            </a:r>
            <a:r>
              <a:rPr lang="en-GB" dirty="0"/>
              <a:t>. (Accessed: 18</a:t>
            </a:r>
            <a:r>
              <a:rPr lang="en-GB" baseline="30000" dirty="0"/>
              <a:t>th</a:t>
            </a:r>
            <a:r>
              <a:rPr lang="en-GB" dirty="0"/>
              <a:t> October, 2020) (P.261)</a:t>
            </a:r>
          </a:p>
          <a:p>
            <a:pPr lvl="0"/>
            <a:r>
              <a:rPr lang="en-GB" dirty="0"/>
              <a:t>Bertram, T. (2002). Cited in Baber, M. (2016).  </a:t>
            </a:r>
            <a:r>
              <a:rPr lang="en-GB" i="1" dirty="0"/>
              <a:t>Appropriate School Starting Age: A Focus on the Cognitive Development of a child</a:t>
            </a:r>
            <a:r>
              <a:rPr lang="en-GB" dirty="0"/>
              <a:t>.  DOI: </a:t>
            </a:r>
            <a:r>
              <a:rPr lang="en-GB" u="sng" dirty="0">
                <a:hlinkClick r:id="rId3"/>
              </a:rPr>
              <a:t>10.22555/joeed.v3i2.1065</a:t>
            </a:r>
            <a:r>
              <a:rPr lang="en-GB" dirty="0"/>
              <a:t> (Accessed: 18</a:t>
            </a:r>
            <a:r>
              <a:rPr lang="en-GB" baseline="30000" dirty="0"/>
              <a:t>th</a:t>
            </a:r>
            <a:r>
              <a:rPr lang="en-GB" dirty="0"/>
              <a:t> October, 2020). </a:t>
            </a:r>
          </a:p>
          <a:p>
            <a:pPr lvl="0"/>
            <a:r>
              <a:rPr lang="en-GB" dirty="0"/>
              <a:t>Education Bureau (2018). </a:t>
            </a:r>
            <a:r>
              <a:rPr lang="en-GB" i="1" dirty="0"/>
              <a:t>General Studies for Primary Schools. </a:t>
            </a:r>
            <a:r>
              <a:rPr lang="en-GB" dirty="0"/>
              <a:t>Available at: </a:t>
            </a:r>
            <a:r>
              <a:rPr lang="en-GB" u="sng" dirty="0">
                <a:hlinkClick r:id="rId4"/>
              </a:rPr>
              <a:t>https://www.edb.gov.hk/en/curriculum-development/kla/general-studies-for-primary/index.html</a:t>
            </a:r>
            <a:r>
              <a:rPr lang="en-GB" u="sng" dirty="0"/>
              <a:t> </a:t>
            </a:r>
            <a:r>
              <a:rPr lang="en-GB" dirty="0"/>
              <a:t>. (Accessed: 14</a:t>
            </a:r>
            <a:r>
              <a:rPr lang="en-GB" baseline="30000" dirty="0"/>
              <a:t>th</a:t>
            </a:r>
            <a:r>
              <a:rPr lang="en-GB" dirty="0"/>
              <a:t> October, 2020).</a:t>
            </a:r>
          </a:p>
          <a:p>
            <a:pPr lvl="0"/>
            <a:r>
              <a:rPr lang="en-GB" dirty="0"/>
              <a:t>Education Bureau Chapter Two and Three, (2001). </a:t>
            </a:r>
            <a:r>
              <a:rPr lang="en-GB" i="1" dirty="0"/>
              <a:t>Learning to Learn the Way Forward in Curriculum Development. DOI:</a:t>
            </a:r>
            <a:r>
              <a:rPr lang="en-GB" dirty="0"/>
              <a:t> </a:t>
            </a:r>
            <a:r>
              <a:rPr lang="en-GB" i="1" u="sng" dirty="0">
                <a:hlinkClick r:id="rId5"/>
              </a:rPr>
              <a:t>https://www.edb.gov.hk/en/curriculum-development/cs-curriculum-doc-report/wf-in-cur/index.html</a:t>
            </a:r>
            <a:r>
              <a:rPr lang="en-GB" i="1" dirty="0"/>
              <a:t> (Accessed: 14</a:t>
            </a:r>
            <a:r>
              <a:rPr lang="en-GB" i="1" baseline="30000" dirty="0"/>
              <a:t>th</a:t>
            </a:r>
            <a:r>
              <a:rPr lang="en-GB" i="1" dirty="0"/>
              <a:t> October, 2020).(Chapter Two: P.10-11, chapter three: P.19-20).</a:t>
            </a:r>
            <a:endParaRPr lang="en-GB" dirty="0"/>
          </a:p>
          <a:p>
            <a:pPr lvl="0"/>
            <a:r>
              <a:rPr lang="en-GB" dirty="0"/>
              <a:t>ESTYN (2018). </a:t>
            </a:r>
            <a:r>
              <a:rPr lang="en-GB" i="1" dirty="0"/>
              <a:t>Developing a Skills-based Curriculum in Primary School. </a:t>
            </a:r>
            <a:r>
              <a:rPr lang="en-GB" dirty="0"/>
              <a:t>Available at: </a:t>
            </a:r>
            <a:r>
              <a:rPr lang="en-GB" u="sng" dirty="0">
                <a:hlinkClick r:id="rId6"/>
              </a:rPr>
              <a:t>https://www.estyn.gov.wales/effective-practice/developing-skills-based-curriculum-primary-school</a:t>
            </a:r>
            <a:r>
              <a:rPr lang="en-GB" dirty="0"/>
              <a:t>. (Accessed: 14</a:t>
            </a:r>
            <a:r>
              <a:rPr lang="en-GB" baseline="30000" dirty="0"/>
              <a:t>th</a:t>
            </a:r>
            <a:r>
              <a:rPr lang="en-GB" dirty="0"/>
              <a:t> October 2020).</a:t>
            </a:r>
          </a:p>
          <a:p>
            <a:pPr lvl="0"/>
            <a:r>
              <a:rPr lang="en-GB" dirty="0"/>
              <a:t>GOV.UK (2020)</a:t>
            </a:r>
            <a:r>
              <a:rPr lang="en-GB" i="1" dirty="0"/>
              <a:t> The National Curriculum</a:t>
            </a:r>
            <a:r>
              <a:rPr lang="en-GB" dirty="0"/>
              <a:t>. Available at: </a:t>
            </a:r>
            <a:r>
              <a:rPr lang="en-GB" u="sng" dirty="0">
                <a:hlinkClick r:id="rId7"/>
              </a:rPr>
              <a:t>https://www.gov.uk/national-curriculum</a:t>
            </a:r>
            <a:r>
              <a:rPr lang="en-GB" dirty="0"/>
              <a:t> (Accessed: 16</a:t>
            </a:r>
            <a:r>
              <a:rPr lang="en-GB" baseline="30000" dirty="0"/>
              <a:t>th</a:t>
            </a:r>
            <a:r>
              <a:rPr lang="en-GB" dirty="0"/>
              <a:t> October 2020).</a:t>
            </a:r>
          </a:p>
          <a:p>
            <a:pPr lvl="0"/>
            <a:r>
              <a:rPr lang="en-GB" dirty="0"/>
              <a:t>ITS Education. (2020) </a:t>
            </a:r>
            <a:r>
              <a:rPr lang="en-GB" i="1" dirty="0"/>
              <a:t>Hong Kong Education System.</a:t>
            </a:r>
            <a:r>
              <a:rPr lang="en-GB" dirty="0"/>
              <a:t> Available at: </a:t>
            </a:r>
            <a:r>
              <a:rPr lang="en-GB" u="sng" dirty="0">
                <a:hlinkClick r:id="rId8"/>
              </a:rPr>
              <a:t>https://www.itseducation.asia/article/hong-kong-education-system</a:t>
            </a:r>
            <a:r>
              <a:rPr lang="en-GB" dirty="0"/>
              <a:t> (Accessed: 15</a:t>
            </a:r>
            <a:r>
              <a:rPr lang="en-GB" baseline="30000" dirty="0"/>
              <a:t>th</a:t>
            </a:r>
            <a:r>
              <a:rPr lang="en-GB" dirty="0"/>
              <a:t> October 2020).</a:t>
            </a:r>
          </a:p>
          <a:p>
            <a:pPr lvl="0"/>
            <a:r>
              <a:rPr lang="en-GB" dirty="0"/>
              <a:t>Morris, B. and Adamson, B. (2010). </a:t>
            </a:r>
            <a:r>
              <a:rPr lang="en-GB" i="1" dirty="0"/>
              <a:t>Curriculum, Schooling and Society in Hong Kong.</a:t>
            </a:r>
            <a:r>
              <a:rPr lang="en-GB" dirty="0"/>
              <a:t> Hong Kong: Hong Kong University Press. </a:t>
            </a:r>
            <a:r>
              <a:rPr lang="en-GB" u="sng" dirty="0">
                <a:hlinkClick r:id="rId9"/>
              </a:rPr>
              <a:t>https://books.google.co.uk/books?id=oYXqVUHqhowC&amp;printsec=frontcover&amp;dq=Hong+Kong%27s+primary+education&amp;hl=en&amp;sa=X&amp;ved=2ahUKEwiU8fG86DsAhUKBGMBHRqaAiEQ6AEwBHoECAYQAg#v=onepage&amp;q=Hong%20Kong's%20primary%20education&amp;f=false</a:t>
            </a:r>
            <a:r>
              <a:rPr lang="en-GB" dirty="0"/>
              <a:t> P.2-4</a:t>
            </a:r>
          </a:p>
          <a:p>
            <a:pPr lvl="0"/>
            <a:r>
              <a:rPr lang="en-GB" i="1" dirty="0"/>
              <a:t>WAG, (2015) Successful Futures</a:t>
            </a:r>
            <a:r>
              <a:rPr lang="en-GB" dirty="0"/>
              <a:t>, Available at: </a:t>
            </a:r>
            <a:r>
              <a:rPr lang="en-US" u="sng" dirty="0">
                <a:hlinkClick r:id="rId10"/>
              </a:rPr>
              <a:t>https://gov.wales/sites/default/files/publications/2018-03/succesful-futures-a-summary-of-professor-graham-donaldsons-report.pdf</a:t>
            </a:r>
            <a:r>
              <a:rPr lang="en-US" dirty="0"/>
              <a:t>. (Accessed: 18</a:t>
            </a:r>
            <a:r>
              <a:rPr lang="en-US" baseline="30000" dirty="0"/>
              <a:t>th</a:t>
            </a:r>
            <a:r>
              <a:rPr lang="en-US" dirty="0"/>
              <a:t> October, 2020)</a:t>
            </a:r>
            <a:endParaRPr lang="en-GB" dirty="0"/>
          </a:p>
          <a:p>
            <a:pPr lvl="0"/>
            <a:r>
              <a:rPr lang="en-GB" dirty="0"/>
              <a:t>Welsh Assembly Government (WAG, 2017) </a:t>
            </a:r>
            <a:r>
              <a:rPr lang="en-GB" i="1" dirty="0"/>
              <a:t>Curriculum for Wales: Overview</a:t>
            </a:r>
            <a:r>
              <a:rPr lang="en-GB" dirty="0"/>
              <a:t>. Available at: </a:t>
            </a:r>
            <a:r>
              <a:rPr lang="en-GB" u="sng" dirty="0">
                <a:hlinkClick r:id="rId11"/>
              </a:rPr>
              <a:t>https://gov.wales/curriculum-wales-overview</a:t>
            </a:r>
            <a:r>
              <a:rPr lang="en-GB" dirty="0"/>
              <a:t> (Accessed: 16</a:t>
            </a:r>
            <a:r>
              <a:rPr lang="en-GB" baseline="30000" dirty="0"/>
              <a:t>th</a:t>
            </a:r>
            <a:r>
              <a:rPr lang="en-GB" dirty="0"/>
              <a:t> October, 2020).</a:t>
            </a:r>
          </a:p>
          <a:p>
            <a:pPr lvl="0"/>
            <a:r>
              <a:rPr lang="en-GB" dirty="0"/>
              <a:t>Wyse, D. (2020), cited in </a:t>
            </a:r>
            <a:r>
              <a:rPr lang="en-GB" dirty="0" err="1"/>
              <a:t>Selenznvov</a:t>
            </a:r>
            <a:r>
              <a:rPr lang="en-GB" dirty="0"/>
              <a:t>, S. and Czerniawski, G. (EDS.) (2020). </a:t>
            </a:r>
            <a:r>
              <a:rPr lang="en-GB" i="1" dirty="0"/>
              <a:t>A Research Approach to Curriculum Development: A British Curriculum Forum Event Report.</a:t>
            </a:r>
            <a:r>
              <a:rPr lang="en-GB" dirty="0"/>
              <a:t> London: British Educational Research Association. Access here: https://</a:t>
            </a:r>
            <a:r>
              <a:rPr lang="en-GB" dirty="0" err="1"/>
              <a:t>www.bera.ac.uk</a:t>
            </a:r>
            <a:r>
              <a:rPr lang="en-GB" dirty="0"/>
              <a:t>/publication/a-research- approach-to-curriculum-development-a-british-curriculum-forum-event-report.</a:t>
            </a:r>
          </a:p>
        </p:txBody>
      </p:sp>
    </p:spTree>
    <p:extLst>
      <p:ext uri="{BB962C8B-B14F-4D97-AF65-F5344CB8AC3E}">
        <p14:creationId xmlns:p14="http://schemas.microsoft.com/office/powerpoint/2010/main" val="475328926"/>
      </p:ext>
    </p:extLst>
  </p:cSld>
  <p:clrMapOvr>
    <a:masterClrMapping/>
  </p:clrMapOvr>
</p:sld>
</file>

<file path=ppt/theme/theme1.xml><?xml version="1.0" encoding="utf-8"?>
<a:theme xmlns:a="http://schemas.openxmlformats.org/drawingml/2006/main" name="DividendVTI">
  <a:themeElements>
    <a:clrScheme name="AnalogousFromLightSeed_2SEEDS">
      <a:dk1>
        <a:srgbClr val="000000"/>
      </a:dk1>
      <a:lt1>
        <a:srgbClr val="FFFFFF"/>
      </a:lt1>
      <a:dk2>
        <a:srgbClr val="243A41"/>
      </a:dk2>
      <a:lt2>
        <a:srgbClr val="E2E6E8"/>
      </a:lt2>
      <a:accent1>
        <a:srgbClr val="C18C78"/>
      </a:accent1>
      <a:accent2>
        <a:srgbClr val="CC9099"/>
      </a:accent2>
      <a:accent3>
        <a:srgbClr val="B19F77"/>
      </a:accent3>
      <a:accent4>
        <a:srgbClr val="6DAFA2"/>
      </a:accent4>
      <a:accent5>
        <a:srgbClr val="70ACBC"/>
      </a:accent5>
      <a:accent6>
        <a:srgbClr val="7893C1"/>
      </a:accent6>
      <a:hlink>
        <a:srgbClr val="5E8A9B"/>
      </a:hlink>
      <a:folHlink>
        <a:srgbClr val="828282"/>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1787</Words>
  <Application>Microsoft Macintosh PowerPoint</Application>
  <PresentationFormat>Widescreen</PresentationFormat>
  <Paragraphs>79</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 Nova Light</vt:lpstr>
      <vt:lpstr>Calibri</vt:lpstr>
      <vt:lpstr>Gill Sans MT</vt:lpstr>
      <vt:lpstr>Wingdings 2</vt:lpstr>
      <vt:lpstr>DividendVTI</vt:lpstr>
      <vt:lpstr>CODE: ECES6013   TITLE: Compare a global curriculum with a UK curriculum.    MEGAN WILLIAMS 1807499</vt:lpstr>
      <vt:lpstr>PowerPoint Presentation</vt:lpstr>
      <vt:lpstr>WaLES:</vt:lpstr>
      <vt:lpstr>Key stage two:</vt:lpstr>
      <vt:lpstr>Techniques used:</vt:lpstr>
      <vt:lpstr>Hong Kong:</vt:lpstr>
      <vt:lpstr>HONG KONG :</vt:lpstr>
      <vt:lpstr>PowerPoint Presentation</vt:lpstr>
      <vt:lpstr>generic skills (gs):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CODE: ECES6013   TITLE:   MEGAN WILLIAMS 1807499</dc:title>
  <dc:creator>Megan Williams (1807499)</dc:creator>
  <cp:lastModifiedBy>Megan Williams (1807499)</cp:lastModifiedBy>
  <cp:revision>4</cp:revision>
  <dcterms:created xsi:type="dcterms:W3CDTF">2020-10-16T23:06:26Z</dcterms:created>
  <dcterms:modified xsi:type="dcterms:W3CDTF">2020-10-19T09:00:06Z</dcterms:modified>
</cp:coreProperties>
</file>