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29"/>
  </p:notesMasterIdLst>
  <p:handoutMasterIdLst>
    <p:handoutMasterId r:id="rId30"/>
  </p:handoutMasterIdLst>
  <p:sldIdLst>
    <p:sldId id="314" r:id="rId2"/>
    <p:sldId id="327" r:id="rId3"/>
    <p:sldId id="315" r:id="rId4"/>
    <p:sldId id="316" r:id="rId5"/>
    <p:sldId id="318" r:id="rId6"/>
    <p:sldId id="319" r:id="rId7"/>
    <p:sldId id="320" r:id="rId8"/>
    <p:sldId id="322" r:id="rId9"/>
    <p:sldId id="321" r:id="rId10"/>
    <p:sldId id="323" r:id="rId11"/>
    <p:sldId id="325" r:id="rId12"/>
    <p:sldId id="324" r:id="rId13"/>
    <p:sldId id="326" r:id="rId14"/>
    <p:sldId id="328" r:id="rId15"/>
    <p:sldId id="367" r:id="rId16"/>
    <p:sldId id="330" r:id="rId17"/>
    <p:sldId id="329" r:id="rId18"/>
    <p:sldId id="331" r:id="rId19"/>
    <p:sldId id="332" r:id="rId20"/>
    <p:sldId id="333" r:id="rId21"/>
    <p:sldId id="334" r:id="rId22"/>
    <p:sldId id="351" r:id="rId23"/>
    <p:sldId id="381" r:id="rId24"/>
    <p:sldId id="336" r:id="rId25"/>
    <p:sldId id="335" r:id="rId26"/>
    <p:sldId id="352" r:id="rId27"/>
    <p:sldId id="380" r:id="rId28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27"/>
            <p14:sldId id="315"/>
            <p14:sldId id="316"/>
            <p14:sldId id="318"/>
            <p14:sldId id="319"/>
            <p14:sldId id="320"/>
            <p14:sldId id="322"/>
            <p14:sldId id="321"/>
            <p14:sldId id="323"/>
            <p14:sldId id="325"/>
            <p14:sldId id="324"/>
            <p14:sldId id="326"/>
            <p14:sldId id="328"/>
            <p14:sldId id="367"/>
            <p14:sldId id="330"/>
            <p14:sldId id="329"/>
            <p14:sldId id="331"/>
            <p14:sldId id="332"/>
            <p14:sldId id="333"/>
            <p14:sldId id="334"/>
            <p14:sldId id="351"/>
            <p14:sldId id="381"/>
            <p14:sldId id="336"/>
            <p14:sldId id="335"/>
            <p14:sldId id="352"/>
            <p14:sldId id="380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33" autoAdjust="0"/>
  </p:normalViewPr>
  <p:slideViewPr>
    <p:cSldViewPr snapToGrid="0">
      <p:cViewPr varScale="1">
        <p:scale>
          <a:sx n="112" d="100"/>
          <a:sy n="112" d="100"/>
        </p:scale>
        <p:origin x="158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_rels/viewProps.xml.rels><?xml version="1.0" encoding="UTF-8" standalone="yes"?>
<Relationships xmlns="http://schemas.openxmlformats.org/package/2006/relationships"><Relationship Id="rId2" Type="http://schemas.openxmlformats.org/officeDocument/2006/relationships/slide" Target="slides/slide5.xml"/><Relationship Id="rId1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Number Systems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smtClean="0"/>
          </a:p>
          <a:p>
            <a:pPr>
              <a:buFont typeface="Monotype Sorts" pitchFamily="2" charset="2"/>
              <a:buNone/>
            </a:pPr>
            <a:r>
              <a:rPr lang="en-US" altLang="en-US" sz="3200" smtClean="0"/>
              <a:t>E-mail: michael.dacey@sihe.ac.uk</a:t>
            </a:r>
          </a:p>
          <a:p>
            <a:pPr>
              <a:buFont typeface="Monotype Sorts" pitchFamily="2" charset="2"/>
              <a:buNone/>
            </a:pPr>
            <a:endParaRPr lang="en-US" altLang="en-US" sz="3200" smtClean="0"/>
          </a:p>
          <a:p>
            <a:pPr>
              <a:buFont typeface="Monotype Sorts" pitchFamily="2" charset="2"/>
              <a:buNone/>
            </a:pPr>
            <a:r>
              <a:rPr lang="en-US" altLang="en-US" sz="3200" smtClean="0"/>
              <a:t>Room: MH308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Decimal Numbers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Base 10, each digit has a value between 0 and 9</a:t>
            </a:r>
          </a:p>
          <a:p>
            <a:r>
              <a:rPr lang="en-GB" altLang="en-US" smtClean="0"/>
              <a:t>Units		 10</a:t>
            </a:r>
            <a:r>
              <a:rPr lang="en-GB" altLang="en-US" baseline="30000" smtClean="0"/>
              <a:t>0</a:t>
            </a:r>
            <a:endParaRPr lang="en-GB" altLang="en-US" smtClean="0"/>
          </a:p>
          <a:p>
            <a:r>
              <a:rPr lang="en-GB" altLang="en-US" smtClean="0"/>
              <a:t>Tens			 10</a:t>
            </a:r>
            <a:r>
              <a:rPr lang="en-GB" altLang="en-US" baseline="30000" smtClean="0"/>
              <a:t>1</a:t>
            </a:r>
            <a:endParaRPr lang="en-GB" altLang="en-US" smtClean="0"/>
          </a:p>
          <a:p>
            <a:r>
              <a:rPr lang="en-GB" altLang="en-US" smtClean="0"/>
              <a:t>Hundreds		 10</a:t>
            </a:r>
            <a:r>
              <a:rPr lang="en-GB" altLang="en-US" baseline="30000" smtClean="0"/>
              <a:t>2</a:t>
            </a:r>
          </a:p>
          <a:p>
            <a:r>
              <a:rPr lang="en-GB" altLang="en-US" smtClean="0"/>
              <a:t>Thousands		 10</a:t>
            </a:r>
            <a:r>
              <a:rPr lang="en-GB" altLang="en-US" baseline="30000" smtClean="0"/>
              <a:t>3</a:t>
            </a:r>
            <a:endParaRPr lang="en-GB" altLang="en-US" smtClean="0"/>
          </a:p>
          <a:p>
            <a:endParaRPr lang="en-GB" altLang="en-US" smtClean="0"/>
          </a:p>
        </p:txBody>
      </p:sp>
      <p:sp>
        <p:nvSpPr>
          <p:cNvPr id="717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7173" name="TextBox 4"/>
          <p:cNvSpPr txBox="1">
            <a:spLocks noChangeArrowheads="1"/>
          </p:cNvSpPr>
          <p:nvPr/>
        </p:nvSpPr>
        <p:spPr bwMode="auto">
          <a:xfrm>
            <a:off x="6015038" y="2212975"/>
            <a:ext cx="2062162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Any value raised to the power of zero is equal to 1</a:t>
            </a:r>
          </a:p>
          <a:p>
            <a:endParaRPr lang="en-GB" altLang="en-US" dirty="0"/>
          </a:p>
          <a:p>
            <a:r>
              <a:rPr lang="en-GB" altLang="en-US" dirty="0"/>
              <a:t>10</a:t>
            </a:r>
            <a:r>
              <a:rPr lang="en-GB" altLang="en-US" baseline="30000" dirty="0"/>
              <a:t>0</a:t>
            </a:r>
            <a:r>
              <a:rPr lang="en-GB" altLang="en-US" dirty="0"/>
              <a:t> = 1</a:t>
            </a:r>
          </a:p>
        </p:txBody>
      </p:sp>
      <p:sp>
        <p:nvSpPr>
          <p:cNvPr id="7174" name="TextBox 7"/>
          <p:cNvSpPr txBox="1">
            <a:spLocks noChangeArrowheads="1"/>
          </p:cNvSpPr>
          <p:nvPr/>
        </p:nvSpPr>
        <p:spPr bwMode="auto">
          <a:xfrm>
            <a:off x="1766888" y="4613275"/>
            <a:ext cx="60610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GB" altLang="en-US"/>
              <a:t>10</a:t>
            </a:r>
            <a:r>
              <a:rPr lang="en-GB" altLang="en-US" baseline="30000"/>
              <a:t>3	</a:t>
            </a:r>
            <a:r>
              <a:rPr lang="en-GB" altLang="en-US"/>
              <a:t>10</a:t>
            </a:r>
            <a:r>
              <a:rPr lang="en-GB" altLang="en-US" baseline="30000"/>
              <a:t>2	</a:t>
            </a:r>
            <a:r>
              <a:rPr lang="en-GB" altLang="en-US"/>
              <a:t>10</a:t>
            </a:r>
            <a:r>
              <a:rPr lang="en-GB" altLang="en-US" baseline="30000"/>
              <a:t>1	</a:t>
            </a:r>
            <a:r>
              <a:rPr lang="en-GB" altLang="en-US"/>
              <a:t>10</a:t>
            </a:r>
            <a:r>
              <a:rPr lang="en-GB" altLang="en-US" baseline="30000"/>
              <a:t>0</a:t>
            </a:r>
            <a:endParaRPr lang="en-GB" altLang="en-US"/>
          </a:p>
          <a:p>
            <a:pPr algn="l"/>
            <a:r>
              <a:rPr lang="en-GB" altLang="en-US"/>
              <a:t>1000	100	10	1</a:t>
            </a:r>
          </a:p>
          <a:p>
            <a:pPr algn="l"/>
            <a:r>
              <a:rPr lang="en-GB" altLang="en-US"/>
              <a:t>3	4	5	6</a:t>
            </a:r>
          </a:p>
          <a:p>
            <a:pPr algn="l"/>
            <a:r>
              <a:rPr lang="en-GB" altLang="en-US"/>
              <a:t>3 x 1000 + 4 x 100 + 5 x 10 + 6 x 1</a:t>
            </a:r>
          </a:p>
        </p:txBody>
      </p:sp>
      <p:cxnSp>
        <p:nvCxnSpPr>
          <p:cNvPr id="7175" name="Straight Connector 9"/>
          <p:cNvCxnSpPr>
            <a:cxnSpLocks noChangeShapeType="1"/>
          </p:cNvCxnSpPr>
          <p:nvPr/>
        </p:nvCxnSpPr>
        <p:spPr bwMode="auto">
          <a:xfrm>
            <a:off x="1427163" y="5213350"/>
            <a:ext cx="4475162" cy="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Binary to Decimal</a:t>
            </a:r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3563" y="1200150"/>
            <a:ext cx="8172450" cy="52133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1800" smtClean="0">
                <a:latin typeface="Arial Unicode MS" panose="020B0604020202020204" pitchFamily="34" charset="-128"/>
                <a:cs typeface="Times New Roman" panose="02020603050405020304" pitchFamily="18" charset="0"/>
              </a:rPr>
              <a:t>Each digit position is a power of 2 (Base 2)</a:t>
            </a:r>
            <a:r>
              <a:rPr lang="en-GB" altLang="en-US" sz="1800" smtClean="0"/>
              <a:t> , each digit has a value between 0 and 1</a:t>
            </a:r>
            <a:r>
              <a:rPr lang="en-GB" altLang="en-US" sz="1800" smtClean="0">
                <a:latin typeface="Arial Unicode MS" panose="020B0604020202020204" pitchFamily="34" charset="-128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GB" altLang="en-US" sz="1800" smtClean="0">
              <a:latin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altLang="en-US" sz="1800" smtClean="0">
              <a:latin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altLang="en-US" sz="1800" smtClean="0">
              <a:latin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altLang="en-US" sz="1800" smtClean="0">
              <a:latin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altLang="en-US" sz="1800" smtClean="0">
              <a:latin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altLang="en-US" sz="1800" smtClean="0">
              <a:latin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altLang="en-US" sz="1800" smtClean="0">
              <a:latin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altLang="en-US" sz="1800" smtClean="0">
              <a:latin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endParaRPr lang="en-GB" altLang="en-US" sz="1800" smtClean="0">
              <a:latin typeface="Arial Unicode MS" panose="020B060402020202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Wingdings 2" panose="05020102010507070707" pitchFamily="18" charset="2"/>
              <a:buNone/>
            </a:pPr>
            <a:endParaRPr lang="en-GB" altLang="en-US" sz="1800" smtClean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Binary       1 = Decimal                                (1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0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= 1</a:t>
            </a:r>
            <a:endParaRPr lang="en-GB" altLang="en-US" sz="1800" baseline="30000" smtClean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Binary    1 0 = Decimal                (1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1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 + (0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0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= 2</a:t>
            </a:r>
            <a:endParaRPr lang="en-GB" altLang="en-US" sz="1800" baseline="30000" smtClean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Binary    1 1 = Decimal                (1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1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 + (1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0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= 3</a:t>
            </a:r>
            <a:endParaRPr lang="en-GB" altLang="en-US" sz="1800" baseline="30000" smtClean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Binary 1 0 0 = Decimal (1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2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+ (0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1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+ (0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0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= 4</a:t>
            </a:r>
            <a:endParaRPr lang="en-GB" altLang="en-US" sz="1800" baseline="30000" smtClean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  <a:p>
            <a:pPr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Binary 1 0 1 = Decimal (1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2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+ (0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1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+ (1 x 2</a:t>
            </a:r>
            <a:r>
              <a:rPr lang="en-GB" altLang="en-US" sz="1800" b="1" baseline="300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0</a:t>
            </a:r>
            <a:r>
              <a:rPr lang="en-GB" altLang="en-US" sz="180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) = 5</a:t>
            </a:r>
          </a:p>
        </p:txBody>
      </p:sp>
      <p:grpSp>
        <p:nvGrpSpPr>
          <p:cNvPr id="8197" name="Group 51"/>
          <p:cNvGrpSpPr>
            <a:grpSpLocks/>
          </p:cNvGrpSpPr>
          <p:nvPr/>
        </p:nvGrpSpPr>
        <p:grpSpPr bwMode="auto">
          <a:xfrm>
            <a:off x="3167063" y="1930400"/>
            <a:ext cx="2828925" cy="2343150"/>
            <a:chOff x="-2" y="-2"/>
            <a:chExt cx="1122" cy="2019"/>
          </a:xfrm>
        </p:grpSpPr>
        <p:grpSp>
          <p:nvGrpSpPr>
            <p:cNvPr id="8198" name="Group 49"/>
            <p:cNvGrpSpPr>
              <a:grpSpLocks/>
            </p:cNvGrpSpPr>
            <p:nvPr/>
          </p:nvGrpSpPr>
          <p:grpSpPr bwMode="auto">
            <a:xfrm>
              <a:off x="0" y="0"/>
              <a:ext cx="1118" cy="2015"/>
              <a:chOff x="0" y="0"/>
              <a:chExt cx="1118" cy="2015"/>
            </a:xfrm>
          </p:grpSpPr>
          <p:grpSp>
            <p:nvGrpSpPr>
              <p:cNvPr id="8200" name="Group 20"/>
              <p:cNvGrpSpPr>
                <a:grpSpLocks/>
              </p:cNvGrpSpPr>
              <p:nvPr/>
            </p:nvGrpSpPr>
            <p:grpSpPr bwMode="auto">
              <a:xfrm>
                <a:off x="0" y="0"/>
                <a:ext cx="282" cy="403"/>
                <a:chOff x="0" y="0"/>
                <a:chExt cx="282" cy="403"/>
              </a:xfrm>
            </p:grpSpPr>
            <p:sp>
              <p:nvSpPr>
                <p:cNvPr id="8243" name="Rectangle 4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19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</a:t>
                  </a:r>
                  <a:r>
                    <a:rPr lang="en-US" altLang="en-US" sz="2000" baseline="30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0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44" name="Rectangle 19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28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01" name="Group 22"/>
              <p:cNvGrpSpPr>
                <a:grpSpLocks/>
              </p:cNvGrpSpPr>
              <p:nvPr/>
            </p:nvGrpSpPr>
            <p:grpSpPr bwMode="auto">
              <a:xfrm>
                <a:off x="282" y="0"/>
                <a:ext cx="538" cy="403"/>
                <a:chOff x="282" y="0"/>
                <a:chExt cx="538" cy="403"/>
              </a:xfrm>
            </p:grpSpPr>
            <p:sp>
              <p:nvSpPr>
                <p:cNvPr id="8241" name="Rectangle 5"/>
                <p:cNvSpPr>
                  <a:spLocks noChangeArrowheads="1"/>
                </p:cNvSpPr>
                <p:nvPr/>
              </p:nvSpPr>
              <p:spPr bwMode="auto">
                <a:xfrm>
                  <a:off x="325" y="0"/>
                  <a:ext cx="45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1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42" name="Rectangle 21"/>
                <p:cNvSpPr>
                  <a:spLocks noChangeArrowheads="1"/>
                </p:cNvSpPr>
                <p:nvPr/>
              </p:nvSpPr>
              <p:spPr bwMode="auto">
                <a:xfrm>
                  <a:off x="282" y="0"/>
                  <a:ext cx="53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02" name="Group 24"/>
              <p:cNvGrpSpPr>
                <a:grpSpLocks/>
              </p:cNvGrpSpPr>
              <p:nvPr/>
            </p:nvGrpSpPr>
            <p:grpSpPr bwMode="auto">
              <a:xfrm>
                <a:off x="820" y="0"/>
                <a:ext cx="298" cy="403"/>
                <a:chOff x="820" y="0"/>
                <a:chExt cx="298" cy="403"/>
              </a:xfrm>
            </p:grpSpPr>
            <p:sp>
              <p:nvSpPr>
                <p:cNvPr id="8239" name="Rectangle 6"/>
                <p:cNvSpPr>
                  <a:spLocks noChangeArrowheads="1"/>
                </p:cNvSpPr>
                <p:nvPr/>
              </p:nvSpPr>
              <p:spPr bwMode="auto">
                <a:xfrm>
                  <a:off x="863" y="0"/>
                  <a:ext cx="21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1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40" name="Rectangle 23"/>
                <p:cNvSpPr>
                  <a:spLocks noChangeArrowheads="1"/>
                </p:cNvSpPr>
                <p:nvPr/>
              </p:nvSpPr>
              <p:spPr bwMode="auto">
                <a:xfrm>
                  <a:off x="820" y="0"/>
                  <a:ext cx="29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03" name="Group 26"/>
              <p:cNvGrpSpPr>
                <a:grpSpLocks/>
              </p:cNvGrpSpPr>
              <p:nvPr/>
            </p:nvGrpSpPr>
            <p:grpSpPr bwMode="auto">
              <a:xfrm>
                <a:off x="0" y="403"/>
                <a:ext cx="282" cy="403"/>
                <a:chOff x="0" y="403"/>
                <a:chExt cx="282" cy="403"/>
              </a:xfrm>
            </p:grpSpPr>
            <p:sp>
              <p:nvSpPr>
                <p:cNvPr id="8237" name="Rectangle 7"/>
                <p:cNvSpPr>
                  <a:spLocks noChangeArrowheads="1"/>
                </p:cNvSpPr>
                <p:nvPr/>
              </p:nvSpPr>
              <p:spPr bwMode="auto">
                <a:xfrm>
                  <a:off x="43" y="403"/>
                  <a:ext cx="19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</a:t>
                  </a:r>
                  <a:r>
                    <a:rPr lang="en-US" altLang="en-US" sz="2000" baseline="30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1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38" name="Rectangle 25"/>
                <p:cNvSpPr>
                  <a:spLocks noChangeArrowheads="1"/>
                </p:cNvSpPr>
                <p:nvPr/>
              </p:nvSpPr>
              <p:spPr bwMode="auto">
                <a:xfrm>
                  <a:off x="0" y="403"/>
                  <a:ext cx="28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04" name="Group 28"/>
              <p:cNvGrpSpPr>
                <a:grpSpLocks/>
              </p:cNvGrpSpPr>
              <p:nvPr/>
            </p:nvGrpSpPr>
            <p:grpSpPr bwMode="auto">
              <a:xfrm>
                <a:off x="282" y="403"/>
                <a:ext cx="538" cy="403"/>
                <a:chOff x="282" y="403"/>
                <a:chExt cx="538" cy="403"/>
              </a:xfrm>
            </p:grpSpPr>
            <p:sp>
              <p:nvSpPr>
                <p:cNvPr id="8235" name="Rectangle 8"/>
                <p:cNvSpPr>
                  <a:spLocks noChangeArrowheads="1"/>
                </p:cNvSpPr>
                <p:nvPr/>
              </p:nvSpPr>
              <p:spPr bwMode="auto">
                <a:xfrm>
                  <a:off x="325" y="403"/>
                  <a:ext cx="45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2x1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36" name="Rectangle 27"/>
                <p:cNvSpPr>
                  <a:spLocks noChangeArrowheads="1"/>
                </p:cNvSpPr>
                <p:nvPr/>
              </p:nvSpPr>
              <p:spPr bwMode="auto">
                <a:xfrm>
                  <a:off x="282" y="403"/>
                  <a:ext cx="53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05" name="Group 30"/>
              <p:cNvGrpSpPr>
                <a:grpSpLocks/>
              </p:cNvGrpSpPr>
              <p:nvPr/>
            </p:nvGrpSpPr>
            <p:grpSpPr bwMode="auto">
              <a:xfrm>
                <a:off x="820" y="403"/>
                <a:ext cx="298" cy="403"/>
                <a:chOff x="820" y="403"/>
                <a:chExt cx="298" cy="403"/>
              </a:xfrm>
            </p:grpSpPr>
            <p:sp>
              <p:nvSpPr>
                <p:cNvPr id="8233" name="Rectangle 9"/>
                <p:cNvSpPr>
                  <a:spLocks noChangeArrowheads="1"/>
                </p:cNvSpPr>
                <p:nvPr/>
              </p:nvSpPr>
              <p:spPr bwMode="auto">
                <a:xfrm>
                  <a:off x="863" y="403"/>
                  <a:ext cx="21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34" name="Rectangle 29"/>
                <p:cNvSpPr>
                  <a:spLocks noChangeArrowheads="1"/>
                </p:cNvSpPr>
                <p:nvPr/>
              </p:nvSpPr>
              <p:spPr bwMode="auto">
                <a:xfrm>
                  <a:off x="820" y="403"/>
                  <a:ext cx="29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06" name="Group 32"/>
              <p:cNvGrpSpPr>
                <a:grpSpLocks/>
              </p:cNvGrpSpPr>
              <p:nvPr/>
            </p:nvGrpSpPr>
            <p:grpSpPr bwMode="auto">
              <a:xfrm>
                <a:off x="0" y="806"/>
                <a:ext cx="282" cy="403"/>
                <a:chOff x="0" y="806"/>
                <a:chExt cx="282" cy="403"/>
              </a:xfrm>
            </p:grpSpPr>
            <p:sp>
              <p:nvSpPr>
                <p:cNvPr id="8231" name="Rectangle 10"/>
                <p:cNvSpPr>
                  <a:spLocks noChangeArrowheads="1"/>
                </p:cNvSpPr>
                <p:nvPr/>
              </p:nvSpPr>
              <p:spPr bwMode="auto">
                <a:xfrm>
                  <a:off x="43" y="806"/>
                  <a:ext cx="19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</a:t>
                  </a:r>
                  <a:r>
                    <a:rPr lang="en-US" altLang="en-US" sz="2000" baseline="30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32" name="Rectangle 31"/>
                <p:cNvSpPr>
                  <a:spLocks noChangeArrowheads="1"/>
                </p:cNvSpPr>
                <p:nvPr/>
              </p:nvSpPr>
              <p:spPr bwMode="auto">
                <a:xfrm>
                  <a:off x="0" y="806"/>
                  <a:ext cx="28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07" name="Group 34"/>
              <p:cNvGrpSpPr>
                <a:grpSpLocks/>
              </p:cNvGrpSpPr>
              <p:nvPr/>
            </p:nvGrpSpPr>
            <p:grpSpPr bwMode="auto">
              <a:xfrm>
                <a:off x="282" y="806"/>
                <a:ext cx="538" cy="403"/>
                <a:chOff x="282" y="806"/>
                <a:chExt cx="538" cy="403"/>
              </a:xfrm>
            </p:grpSpPr>
            <p:sp>
              <p:nvSpPr>
                <p:cNvPr id="8229" name="Rectangle 11"/>
                <p:cNvSpPr>
                  <a:spLocks noChangeArrowheads="1"/>
                </p:cNvSpPr>
                <p:nvPr/>
              </p:nvSpPr>
              <p:spPr bwMode="auto">
                <a:xfrm>
                  <a:off x="325" y="806"/>
                  <a:ext cx="45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2x2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30" name="Rectangle 33"/>
                <p:cNvSpPr>
                  <a:spLocks noChangeArrowheads="1"/>
                </p:cNvSpPr>
                <p:nvPr/>
              </p:nvSpPr>
              <p:spPr bwMode="auto">
                <a:xfrm>
                  <a:off x="282" y="806"/>
                  <a:ext cx="53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08" name="Group 36"/>
              <p:cNvGrpSpPr>
                <a:grpSpLocks/>
              </p:cNvGrpSpPr>
              <p:nvPr/>
            </p:nvGrpSpPr>
            <p:grpSpPr bwMode="auto">
              <a:xfrm>
                <a:off x="820" y="806"/>
                <a:ext cx="298" cy="403"/>
                <a:chOff x="820" y="806"/>
                <a:chExt cx="298" cy="403"/>
              </a:xfrm>
            </p:grpSpPr>
            <p:sp>
              <p:nvSpPr>
                <p:cNvPr id="8227" name="Rectangle 12"/>
                <p:cNvSpPr>
                  <a:spLocks noChangeArrowheads="1"/>
                </p:cNvSpPr>
                <p:nvPr/>
              </p:nvSpPr>
              <p:spPr bwMode="auto">
                <a:xfrm>
                  <a:off x="863" y="806"/>
                  <a:ext cx="21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4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28" name="Rectangle 35"/>
                <p:cNvSpPr>
                  <a:spLocks noChangeArrowheads="1"/>
                </p:cNvSpPr>
                <p:nvPr/>
              </p:nvSpPr>
              <p:spPr bwMode="auto">
                <a:xfrm>
                  <a:off x="820" y="806"/>
                  <a:ext cx="29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09" name="Group 38"/>
              <p:cNvGrpSpPr>
                <a:grpSpLocks/>
              </p:cNvGrpSpPr>
              <p:nvPr/>
            </p:nvGrpSpPr>
            <p:grpSpPr bwMode="auto">
              <a:xfrm>
                <a:off x="0" y="1209"/>
                <a:ext cx="282" cy="403"/>
                <a:chOff x="0" y="1209"/>
                <a:chExt cx="282" cy="403"/>
              </a:xfrm>
            </p:grpSpPr>
            <p:sp>
              <p:nvSpPr>
                <p:cNvPr id="8225" name="Rectangle 13"/>
                <p:cNvSpPr>
                  <a:spLocks noChangeArrowheads="1"/>
                </p:cNvSpPr>
                <p:nvPr/>
              </p:nvSpPr>
              <p:spPr bwMode="auto">
                <a:xfrm>
                  <a:off x="43" y="1209"/>
                  <a:ext cx="19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</a:t>
                  </a:r>
                  <a:r>
                    <a:rPr lang="en-US" altLang="en-US" sz="2000" baseline="30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3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26" name="Rectangle 37"/>
                <p:cNvSpPr>
                  <a:spLocks noChangeArrowheads="1"/>
                </p:cNvSpPr>
                <p:nvPr/>
              </p:nvSpPr>
              <p:spPr bwMode="auto">
                <a:xfrm>
                  <a:off x="0" y="1209"/>
                  <a:ext cx="28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10" name="Group 40"/>
              <p:cNvGrpSpPr>
                <a:grpSpLocks/>
              </p:cNvGrpSpPr>
              <p:nvPr/>
            </p:nvGrpSpPr>
            <p:grpSpPr bwMode="auto">
              <a:xfrm>
                <a:off x="282" y="1209"/>
                <a:ext cx="538" cy="403"/>
                <a:chOff x="282" y="1209"/>
                <a:chExt cx="538" cy="403"/>
              </a:xfrm>
            </p:grpSpPr>
            <p:sp>
              <p:nvSpPr>
                <p:cNvPr id="8223" name="Rectangle 14"/>
                <p:cNvSpPr>
                  <a:spLocks noChangeArrowheads="1"/>
                </p:cNvSpPr>
                <p:nvPr/>
              </p:nvSpPr>
              <p:spPr bwMode="auto">
                <a:xfrm>
                  <a:off x="325" y="1209"/>
                  <a:ext cx="45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2x2x2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24" name="Rectangle 39"/>
                <p:cNvSpPr>
                  <a:spLocks noChangeArrowheads="1"/>
                </p:cNvSpPr>
                <p:nvPr/>
              </p:nvSpPr>
              <p:spPr bwMode="auto">
                <a:xfrm>
                  <a:off x="282" y="1209"/>
                  <a:ext cx="53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11" name="Group 42"/>
              <p:cNvGrpSpPr>
                <a:grpSpLocks/>
              </p:cNvGrpSpPr>
              <p:nvPr/>
            </p:nvGrpSpPr>
            <p:grpSpPr bwMode="auto">
              <a:xfrm>
                <a:off x="820" y="1209"/>
                <a:ext cx="298" cy="403"/>
                <a:chOff x="820" y="1209"/>
                <a:chExt cx="298" cy="403"/>
              </a:xfrm>
            </p:grpSpPr>
            <p:sp>
              <p:nvSpPr>
                <p:cNvPr id="8221" name="Rectangle 15"/>
                <p:cNvSpPr>
                  <a:spLocks noChangeArrowheads="1"/>
                </p:cNvSpPr>
                <p:nvPr/>
              </p:nvSpPr>
              <p:spPr bwMode="auto">
                <a:xfrm>
                  <a:off x="863" y="1209"/>
                  <a:ext cx="21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8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22" name="Rectangle 41"/>
                <p:cNvSpPr>
                  <a:spLocks noChangeArrowheads="1"/>
                </p:cNvSpPr>
                <p:nvPr/>
              </p:nvSpPr>
              <p:spPr bwMode="auto">
                <a:xfrm>
                  <a:off x="820" y="1209"/>
                  <a:ext cx="29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12" name="Group 44"/>
              <p:cNvGrpSpPr>
                <a:grpSpLocks/>
              </p:cNvGrpSpPr>
              <p:nvPr/>
            </p:nvGrpSpPr>
            <p:grpSpPr bwMode="auto">
              <a:xfrm>
                <a:off x="0" y="1612"/>
                <a:ext cx="282" cy="403"/>
                <a:chOff x="0" y="1612"/>
                <a:chExt cx="282" cy="403"/>
              </a:xfrm>
            </p:grpSpPr>
            <p:sp>
              <p:nvSpPr>
                <p:cNvPr id="8219" name="Rectangle 16"/>
                <p:cNvSpPr>
                  <a:spLocks noChangeArrowheads="1"/>
                </p:cNvSpPr>
                <p:nvPr/>
              </p:nvSpPr>
              <p:spPr bwMode="auto">
                <a:xfrm>
                  <a:off x="43" y="1612"/>
                  <a:ext cx="196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</a:t>
                  </a:r>
                  <a:r>
                    <a:rPr lang="en-US" altLang="en-US" sz="2000" baseline="30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4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20" name="Rectangle 43"/>
                <p:cNvSpPr>
                  <a:spLocks noChangeArrowheads="1"/>
                </p:cNvSpPr>
                <p:nvPr/>
              </p:nvSpPr>
              <p:spPr bwMode="auto">
                <a:xfrm>
                  <a:off x="0" y="1612"/>
                  <a:ext cx="282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13" name="Group 46"/>
              <p:cNvGrpSpPr>
                <a:grpSpLocks/>
              </p:cNvGrpSpPr>
              <p:nvPr/>
            </p:nvGrpSpPr>
            <p:grpSpPr bwMode="auto">
              <a:xfrm>
                <a:off x="282" y="1612"/>
                <a:ext cx="538" cy="403"/>
                <a:chOff x="282" y="1612"/>
                <a:chExt cx="538" cy="403"/>
              </a:xfrm>
            </p:grpSpPr>
            <p:sp>
              <p:nvSpPr>
                <p:cNvPr id="8217" name="Rectangle 17"/>
                <p:cNvSpPr>
                  <a:spLocks noChangeArrowheads="1"/>
                </p:cNvSpPr>
                <p:nvPr/>
              </p:nvSpPr>
              <p:spPr bwMode="auto">
                <a:xfrm>
                  <a:off x="325" y="1612"/>
                  <a:ext cx="45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2x2x2x2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18" name="Rectangle 45"/>
                <p:cNvSpPr>
                  <a:spLocks noChangeArrowheads="1"/>
                </p:cNvSpPr>
                <p:nvPr/>
              </p:nvSpPr>
              <p:spPr bwMode="auto">
                <a:xfrm>
                  <a:off x="282" y="1612"/>
                  <a:ext cx="53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8214" name="Group 48"/>
              <p:cNvGrpSpPr>
                <a:grpSpLocks/>
              </p:cNvGrpSpPr>
              <p:nvPr/>
            </p:nvGrpSpPr>
            <p:grpSpPr bwMode="auto">
              <a:xfrm>
                <a:off x="820" y="1612"/>
                <a:ext cx="298" cy="403"/>
                <a:chOff x="820" y="1612"/>
                <a:chExt cx="298" cy="403"/>
              </a:xfrm>
            </p:grpSpPr>
            <p:sp>
              <p:nvSpPr>
                <p:cNvPr id="8215" name="Rectangle 18"/>
                <p:cNvSpPr>
                  <a:spLocks noChangeArrowheads="1"/>
                </p:cNvSpPr>
                <p:nvPr/>
              </p:nvSpPr>
              <p:spPr bwMode="auto">
                <a:xfrm>
                  <a:off x="863" y="1612"/>
                  <a:ext cx="212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pPr algn="l"/>
                  <a:r>
                    <a:rPr lang="en-US" altLang="en-US" sz="2000">
                      <a:latin typeface="Times New Roman" panose="02020603050405020304" pitchFamily="18" charset="0"/>
                      <a:cs typeface="Times New Roman" panose="02020603050405020304" pitchFamily="18" charset="0"/>
                    </a:rPr>
                    <a:t>16</a:t>
                  </a:r>
                  <a:endParaRPr lang="en-US" altLang="en-US" sz="2000">
                    <a:latin typeface="Times New Roman" panose="02020603050405020304" pitchFamily="18" charset="0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pPr algn="l"/>
                  <a:endParaRPr lang="en-US" altLang="en-US" sz="20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8216" name="Rectangle 47"/>
                <p:cNvSpPr>
                  <a:spLocks noChangeArrowheads="1"/>
                </p:cNvSpPr>
                <p:nvPr/>
              </p:nvSpPr>
              <p:spPr bwMode="auto">
                <a:xfrm>
                  <a:off x="820" y="1612"/>
                  <a:ext cx="298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</p:grpSp>
        <p:sp>
          <p:nvSpPr>
            <p:cNvPr id="8199" name="Rectangle 50"/>
            <p:cNvSpPr>
              <a:spLocks noChangeArrowheads="1"/>
            </p:cNvSpPr>
            <p:nvPr/>
          </p:nvSpPr>
          <p:spPr bwMode="auto">
            <a:xfrm>
              <a:off x="-2" y="-2"/>
              <a:ext cx="1122" cy="2019"/>
            </a:xfrm>
            <a:prstGeom prst="rect">
              <a:avLst/>
            </a:prstGeom>
            <a:noFill/>
            <a:ln w="7937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Questions</a:t>
            </a:r>
            <a:endParaRPr lang="en-US" altLang="en-US" smtClean="0"/>
          </a:p>
        </p:txBody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mtClean="0"/>
              <a:t>Write all the binary values from decimal 1 to decimal 16</a:t>
            </a:r>
          </a:p>
          <a:p>
            <a:r>
              <a:rPr lang="en-GB" altLang="en-US" smtClean="0"/>
              <a:t>You will need 5 columns plus 1 column to write the decimal value</a:t>
            </a:r>
          </a:p>
          <a:p>
            <a:r>
              <a:rPr lang="en-GB" altLang="en-US" smtClean="0"/>
              <a:t>Include the leading zeros e.g. 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mtClean="0"/>
              <a:t>	2</a:t>
            </a:r>
            <a:r>
              <a:rPr lang="en-GB" altLang="en-US" baseline="30000" smtClean="0"/>
              <a:t>4</a:t>
            </a:r>
            <a:r>
              <a:rPr lang="en-GB" altLang="en-US" smtClean="0"/>
              <a:t>    2</a:t>
            </a:r>
            <a:r>
              <a:rPr lang="en-GB" altLang="en-US" baseline="30000" smtClean="0"/>
              <a:t>3</a:t>
            </a:r>
            <a:r>
              <a:rPr lang="en-GB" altLang="en-US" smtClean="0"/>
              <a:t> 2</a:t>
            </a:r>
            <a:r>
              <a:rPr lang="en-GB" altLang="en-US" baseline="30000" smtClean="0"/>
              <a:t>2</a:t>
            </a:r>
            <a:r>
              <a:rPr lang="en-GB" altLang="en-US" smtClean="0"/>
              <a:t>  2</a:t>
            </a:r>
            <a:r>
              <a:rPr lang="en-GB" altLang="en-US" baseline="30000" smtClean="0"/>
              <a:t>1</a:t>
            </a:r>
            <a:r>
              <a:rPr lang="en-GB" altLang="en-US" smtClean="0"/>
              <a:t>  2</a:t>
            </a:r>
            <a:r>
              <a:rPr lang="en-GB" altLang="en-US" baseline="30000" smtClean="0"/>
              <a:t>0</a:t>
            </a:r>
            <a:r>
              <a:rPr lang="en-GB" altLang="en-US" smtClean="0"/>
              <a:t>		Decimal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mtClean="0"/>
              <a:t>	16   8   4   2   1	 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mtClean="0"/>
              <a:t>	0     0   0   0   1		1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mtClean="0"/>
              <a:t>	0     0   0   1   0		2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mtClean="0"/>
              <a:t>	0     0   0   1   1		3</a:t>
            </a:r>
            <a:endParaRPr lang="en-US" altLang="en-US" smtClean="0"/>
          </a:p>
        </p:txBody>
      </p:sp>
      <p:sp>
        <p:nvSpPr>
          <p:cNvPr id="9221" name="Line 4"/>
          <p:cNvSpPr>
            <a:spLocks noChangeShapeType="1"/>
          </p:cNvSpPr>
          <p:nvPr/>
        </p:nvSpPr>
        <p:spPr bwMode="auto">
          <a:xfrm>
            <a:off x="1306513" y="3886200"/>
            <a:ext cx="47450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Line 5"/>
          <p:cNvSpPr>
            <a:spLocks noChangeShapeType="1"/>
          </p:cNvSpPr>
          <p:nvPr/>
        </p:nvSpPr>
        <p:spPr bwMode="auto">
          <a:xfrm>
            <a:off x="1241425" y="3494088"/>
            <a:ext cx="2165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3" name="Line 6"/>
          <p:cNvSpPr>
            <a:spLocks noChangeShapeType="1"/>
          </p:cNvSpPr>
          <p:nvPr/>
        </p:nvSpPr>
        <p:spPr bwMode="auto">
          <a:xfrm>
            <a:off x="1252538" y="4213225"/>
            <a:ext cx="47894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4" name="Line 7"/>
          <p:cNvSpPr>
            <a:spLocks noChangeShapeType="1"/>
          </p:cNvSpPr>
          <p:nvPr/>
        </p:nvSpPr>
        <p:spPr bwMode="auto">
          <a:xfrm>
            <a:off x="1273175" y="4581525"/>
            <a:ext cx="47894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5" name="Line 8"/>
          <p:cNvSpPr>
            <a:spLocks noChangeShapeType="1"/>
          </p:cNvSpPr>
          <p:nvPr/>
        </p:nvSpPr>
        <p:spPr bwMode="auto">
          <a:xfrm>
            <a:off x="1279525" y="4962525"/>
            <a:ext cx="47894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Decimal to Binary</a:t>
            </a:r>
          </a:p>
        </p:txBody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3563" y="1200150"/>
            <a:ext cx="8172450" cy="4638675"/>
          </a:xfrm>
        </p:spPr>
        <p:txBody>
          <a:bodyPr/>
          <a:lstStyle/>
          <a:p>
            <a:r>
              <a:rPr lang="en-GB" altLang="en-US" smtClean="0">
                <a:latin typeface="Arial Unicode MS" panose="020B0604020202020204" pitchFamily="34" charset="-128"/>
                <a:cs typeface="Times New Roman" panose="02020603050405020304" pitchFamily="18" charset="0"/>
              </a:rPr>
              <a:t>To convert decimal to binary keep dividing the result by 2 remembering the remainder. </a:t>
            </a:r>
            <a:endParaRPr lang="en-GB" altLang="en-US" smtClean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grpSp>
        <p:nvGrpSpPr>
          <p:cNvPr id="10245" name="Group 87"/>
          <p:cNvGrpSpPr>
            <a:grpSpLocks/>
          </p:cNvGrpSpPr>
          <p:nvPr/>
        </p:nvGrpSpPr>
        <p:grpSpPr bwMode="auto">
          <a:xfrm>
            <a:off x="673100" y="2100263"/>
            <a:ext cx="3259138" cy="4191000"/>
            <a:chOff x="-2" y="-2"/>
            <a:chExt cx="1587" cy="3631"/>
          </a:xfrm>
        </p:grpSpPr>
        <p:grpSp>
          <p:nvGrpSpPr>
            <p:cNvPr id="10249" name="Group 85"/>
            <p:cNvGrpSpPr>
              <a:grpSpLocks/>
            </p:cNvGrpSpPr>
            <p:nvPr/>
          </p:nvGrpSpPr>
          <p:grpSpPr bwMode="auto">
            <a:xfrm>
              <a:off x="0" y="0"/>
              <a:ext cx="1583" cy="3627"/>
              <a:chOff x="0" y="0"/>
              <a:chExt cx="1583" cy="3627"/>
            </a:xfrm>
          </p:grpSpPr>
          <p:grpSp>
            <p:nvGrpSpPr>
              <p:cNvPr id="10251" name="Group 32"/>
              <p:cNvGrpSpPr>
                <a:grpSpLocks/>
              </p:cNvGrpSpPr>
              <p:nvPr/>
            </p:nvGrpSpPr>
            <p:grpSpPr bwMode="auto">
              <a:xfrm>
                <a:off x="0" y="0"/>
                <a:ext cx="441" cy="403"/>
                <a:chOff x="0" y="0"/>
                <a:chExt cx="441" cy="403"/>
              </a:xfrm>
            </p:grpSpPr>
            <p:sp>
              <p:nvSpPr>
                <p:cNvPr id="10330" name="Rectangle 4"/>
                <p:cNvSpPr>
                  <a:spLocks noChangeArrowheads="1"/>
                </p:cNvSpPr>
                <p:nvPr/>
              </p:nvSpPr>
              <p:spPr bwMode="auto">
                <a:xfrm>
                  <a:off x="43" y="0"/>
                  <a:ext cx="355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ea typeface="Arial Unicode MS" panose="020B0604020202020204" pitchFamily="34" charset="-128"/>
                      <a:cs typeface="Arial Unicode MS" panose="020B0604020202020204" pitchFamily="34" charset="-128"/>
                    </a:rPr>
                    <a:t> </a:t>
                  </a: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31" name="Rectangle 31"/>
                <p:cNvSpPr>
                  <a:spLocks noChangeArrowheads="1"/>
                </p:cNvSpPr>
                <p:nvPr/>
              </p:nvSpPr>
              <p:spPr bwMode="auto">
                <a:xfrm>
                  <a:off x="0" y="0"/>
                  <a:ext cx="441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52" name="Group 34"/>
              <p:cNvGrpSpPr>
                <a:grpSpLocks/>
              </p:cNvGrpSpPr>
              <p:nvPr/>
            </p:nvGrpSpPr>
            <p:grpSpPr bwMode="auto">
              <a:xfrm>
                <a:off x="441" y="0"/>
                <a:ext cx="473" cy="403"/>
                <a:chOff x="441" y="0"/>
                <a:chExt cx="473" cy="403"/>
              </a:xfrm>
            </p:grpSpPr>
            <p:sp>
              <p:nvSpPr>
                <p:cNvPr id="10328" name="Rectangle 5"/>
                <p:cNvSpPr>
                  <a:spLocks noChangeArrowheads="1"/>
                </p:cNvSpPr>
                <p:nvPr/>
              </p:nvSpPr>
              <p:spPr bwMode="auto">
                <a:xfrm>
                  <a:off x="484" y="0"/>
                  <a:ext cx="387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 u="sng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Result</a:t>
                  </a:r>
                  <a:endParaRPr lang="en-US" altLang="en-US" sz="1600" u="sng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 u="sng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29" name="Rectangle 33"/>
                <p:cNvSpPr>
                  <a:spLocks noChangeArrowheads="1"/>
                </p:cNvSpPr>
                <p:nvPr/>
              </p:nvSpPr>
              <p:spPr bwMode="auto">
                <a:xfrm>
                  <a:off x="441" y="0"/>
                  <a:ext cx="473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53" name="Group 36"/>
              <p:cNvGrpSpPr>
                <a:grpSpLocks/>
              </p:cNvGrpSpPr>
              <p:nvPr/>
            </p:nvGrpSpPr>
            <p:grpSpPr bwMode="auto">
              <a:xfrm>
                <a:off x="914" y="0"/>
                <a:ext cx="669" cy="403"/>
                <a:chOff x="914" y="0"/>
                <a:chExt cx="669" cy="403"/>
              </a:xfrm>
            </p:grpSpPr>
            <p:sp>
              <p:nvSpPr>
                <p:cNvPr id="10326" name="Rectangle 6"/>
                <p:cNvSpPr>
                  <a:spLocks noChangeArrowheads="1"/>
                </p:cNvSpPr>
                <p:nvPr/>
              </p:nvSpPr>
              <p:spPr bwMode="auto">
                <a:xfrm>
                  <a:off x="957" y="0"/>
                  <a:ext cx="583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 u="sng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Remainder</a:t>
                  </a:r>
                  <a:endParaRPr lang="en-US" altLang="en-US" sz="1600" u="sng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27" name="Rectangle 35"/>
                <p:cNvSpPr>
                  <a:spLocks noChangeArrowheads="1"/>
                </p:cNvSpPr>
                <p:nvPr/>
              </p:nvSpPr>
              <p:spPr bwMode="auto">
                <a:xfrm>
                  <a:off x="914" y="0"/>
                  <a:ext cx="669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54" name="Group 38"/>
              <p:cNvGrpSpPr>
                <a:grpSpLocks/>
              </p:cNvGrpSpPr>
              <p:nvPr/>
            </p:nvGrpSpPr>
            <p:grpSpPr bwMode="auto">
              <a:xfrm>
                <a:off x="0" y="403"/>
                <a:ext cx="441" cy="403"/>
                <a:chOff x="0" y="403"/>
                <a:chExt cx="441" cy="403"/>
              </a:xfrm>
            </p:grpSpPr>
            <p:sp>
              <p:nvSpPr>
                <p:cNvPr id="10324" name="Rectangle 7"/>
                <p:cNvSpPr>
                  <a:spLocks noChangeArrowheads="1"/>
                </p:cNvSpPr>
                <p:nvPr/>
              </p:nvSpPr>
              <p:spPr bwMode="auto">
                <a:xfrm>
                  <a:off x="43" y="403"/>
                  <a:ext cx="355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172/2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25" name="Rectangle 37"/>
                <p:cNvSpPr>
                  <a:spLocks noChangeArrowheads="1"/>
                </p:cNvSpPr>
                <p:nvPr/>
              </p:nvSpPr>
              <p:spPr bwMode="auto">
                <a:xfrm>
                  <a:off x="0" y="403"/>
                  <a:ext cx="441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55" name="Group 40"/>
              <p:cNvGrpSpPr>
                <a:grpSpLocks/>
              </p:cNvGrpSpPr>
              <p:nvPr/>
            </p:nvGrpSpPr>
            <p:grpSpPr bwMode="auto">
              <a:xfrm>
                <a:off x="441" y="403"/>
                <a:ext cx="473" cy="403"/>
                <a:chOff x="441" y="403"/>
                <a:chExt cx="473" cy="403"/>
              </a:xfrm>
            </p:grpSpPr>
            <p:sp>
              <p:nvSpPr>
                <p:cNvPr id="10322" name="Rectangle 8"/>
                <p:cNvSpPr>
                  <a:spLocks noChangeArrowheads="1"/>
                </p:cNvSpPr>
                <p:nvPr/>
              </p:nvSpPr>
              <p:spPr bwMode="auto">
                <a:xfrm>
                  <a:off x="484" y="403"/>
                  <a:ext cx="387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86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23" name="Rectangle 39"/>
                <p:cNvSpPr>
                  <a:spLocks noChangeArrowheads="1"/>
                </p:cNvSpPr>
                <p:nvPr/>
              </p:nvSpPr>
              <p:spPr bwMode="auto">
                <a:xfrm>
                  <a:off x="441" y="403"/>
                  <a:ext cx="473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56" name="Group 42"/>
              <p:cNvGrpSpPr>
                <a:grpSpLocks/>
              </p:cNvGrpSpPr>
              <p:nvPr/>
            </p:nvGrpSpPr>
            <p:grpSpPr bwMode="auto">
              <a:xfrm>
                <a:off x="914" y="403"/>
                <a:ext cx="669" cy="403"/>
                <a:chOff x="914" y="403"/>
                <a:chExt cx="669" cy="403"/>
              </a:xfrm>
            </p:grpSpPr>
            <p:sp>
              <p:nvSpPr>
                <p:cNvPr id="10320" name="Rectangle 9"/>
                <p:cNvSpPr>
                  <a:spLocks noChangeArrowheads="1"/>
                </p:cNvSpPr>
                <p:nvPr/>
              </p:nvSpPr>
              <p:spPr bwMode="auto">
                <a:xfrm>
                  <a:off x="957" y="403"/>
                  <a:ext cx="583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0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21" name="Rectangle 41"/>
                <p:cNvSpPr>
                  <a:spLocks noChangeArrowheads="1"/>
                </p:cNvSpPr>
                <p:nvPr/>
              </p:nvSpPr>
              <p:spPr bwMode="auto">
                <a:xfrm>
                  <a:off x="914" y="403"/>
                  <a:ext cx="669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57" name="Group 44"/>
              <p:cNvGrpSpPr>
                <a:grpSpLocks/>
              </p:cNvGrpSpPr>
              <p:nvPr/>
            </p:nvGrpSpPr>
            <p:grpSpPr bwMode="auto">
              <a:xfrm>
                <a:off x="0" y="806"/>
                <a:ext cx="441" cy="403"/>
                <a:chOff x="0" y="806"/>
                <a:chExt cx="441" cy="403"/>
              </a:xfrm>
            </p:grpSpPr>
            <p:sp>
              <p:nvSpPr>
                <p:cNvPr id="10318" name="Rectangle 10"/>
                <p:cNvSpPr>
                  <a:spLocks noChangeArrowheads="1"/>
                </p:cNvSpPr>
                <p:nvPr/>
              </p:nvSpPr>
              <p:spPr bwMode="auto">
                <a:xfrm>
                  <a:off x="43" y="806"/>
                  <a:ext cx="355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86/2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19" name="Rectangle 43"/>
                <p:cNvSpPr>
                  <a:spLocks noChangeArrowheads="1"/>
                </p:cNvSpPr>
                <p:nvPr/>
              </p:nvSpPr>
              <p:spPr bwMode="auto">
                <a:xfrm>
                  <a:off x="0" y="806"/>
                  <a:ext cx="441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58" name="Group 46"/>
              <p:cNvGrpSpPr>
                <a:grpSpLocks/>
              </p:cNvGrpSpPr>
              <p:nvPr/>
            </p:nvGrpSpPr>
            <p:grpSpPr bwMode="auto">
              <a:xfrm>
                <a:off x="441" y="806"/>
                <a:ext cx="473" cy="403"/>
                <a:chOff x="441" y="806"/>
                <a:chExt cx="473" cy="403"/>
              </a:xfrm>
            </p:grpSpPr>
            <p:sp>
              <p:nvSpPr>
                <p:cNvPr id="10316" name="Rectangle 11"/>
                <p:cNvSpPr>
                  <a:spLocks noChangeArrowheads="1"/>
                </p:cNvSpPr>
                <p:nvPr/>
              </p:nvSpPr>
              <p:spPr bwMode="auto">
                <a:xfrm>
                  <a:off x="484" y="806"/>
                  <a:ext cx="387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43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17" name="Rectangle 45"/>
                <p:cNvSpPr>
                  <a:spLocks noChangeArrowheads="1"/>
                </p:cNvSpPr>
                <p:nvPr/>
              </p:nvSpPr>
              <p:spPr bwMode="auto">
                <a:xfrm>
                  <a:off x="441" y="806"/>
                  <a:ext cx="473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59" name="Group 48"/>
              <p:cNvGrpSpPr>
                <a:grpSpLocks/>
              </p:cNvGrpSpPr>
              <p:nvPr/>
            </p:nvGrpSpPr>
            <p:grpSpPr bwMode="auto">
              <a:xfrm>
                <a:off x="914" y="806"/>
                <a:ext cx="669" cy="403"/>
                <a:chOff x="914" y="806"/>
                <a:chExt cx="669" cy="403"/>
              </a:xfrm>
            </p:grpSpPr>
            <p:sp>
              <p:nvSpPr>
                <p:cNvPr id="10314" name="Rectangle 12"/>
                <p:cNvSpPr>
                  <a:spLocks noChangeArrowheads="1"/>
                </p:cNvSpPr>
                <p:nvPr/>
              </p:nvSpPr>
              <p:spPr bwMode="auto">
                <a:xfrm>
                  <a:off x="957" y="806"/>
                  <a:ext cx="583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0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15" name="Rectangle 47"/>
                <p:cNvSpPr>
                  <a:spLocks noChangeArrowheads="1"/>
                </p:cNvSpPr>
                <p:nvPr/>
              </p:nvSpPr>
              <p:spPr bwMode="auto">
                <a:xfrm>
                  <a:off x="914" y="806"/>
                  <a:ext cx="669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0" name="Group 50"/>
              <p:cNvGrpSpPr>
                <a:grpSpLocks/>
              </p:cNvGrpSpPr>
              <p:nvPr/>
            </p:nvGrpSpPr>
            <p:grpSpPr bwMode="auto">
              <a:xfrm>
                <a:off x="0" y="1209"/>
                <a:ext cx="441" cy="403"/>
                <a:chOff x="0" y="1209"/>
                <a:chExt cx="441" cy="403"/>
              </a:xfrm>
            </p:grpSpPr>
            <p:sp>
              <p:nvSpPr>
                <p:cNvPr id="10312" name="Rectangle 13"/>
                <p:cNvSpPr>
                  <a:spLocks noChangeArrowheads="1"/>
                </p:cNvSpPr>
                <p:nvPr/>
              </p:nvSpPr>
              <p:spPr bwMode="auto">
                <a:xfrm>
                  <a:off x="43" y="1209"/>
                  <a:ext cx="355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43/2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13" name="Rectangle 49"/>
                <p:cNvSpPr>
                  <a:spLocks noChangeArrowheads="1"/>
                </p:cNvSpPr>
                <p:nvPr/>
              </p:nvSpPr>
              <p:spPr bwMode="auto">
                <a:xfrm>
                  <a:off x="0" y="1209"/>
                  <a:ext cx="441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1" name="Group 52"/>
              <p:cNvGrpSpPr>
                <a:grpSpLocks/>
              </p:cNvGrpSpPr>
              <p:nvPr/>
            </p:nvGrpSpPr>
            <p:grpSpPr bwMode="auto">
              <a:xfrm>
                <a:off x="441" y="1209"/>
                <a:ext cx="473" cy="403"/>
                <a:chOff x="441" y="1209"/>
                <a:chExt cx="473" cy="403"/>
              </a:xfrm>
            </p:grpSpPr>
            <p:sp>
              <p:nvSpPr>
                <p:cNvPr id="10310" name="Rectangle 14"/>
                <p:cNvSpPr>
                  <a:spLocks noChangeArrowheads="1"/>
                </p:cNvSpPr>
                <p:nvPr/>
              </p:nvSpPr>
              <p:spPr bwMode="auto">
                <a:xfrm>
                  <a:off x="484" y="1209"/>
                  <a:ext cx="387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21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11" name="Rectangle 51"/>
                <p:cNvSpPr>
                  <a:spLocks noChangeArrowheads="1"/>
                </p:cNvSpPr>
                <p:nvPr/>
              </p:nvSpPr>
              <p:spPr bwMode="auto">
                <a:xfrm>
                  <a:off x="441" y="1209"/>
                  <a:ext cx="473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2" name="Group 54"/>
              <p:cNvGrpSpPr>
                <a:grpSpLocks/>
              </p:cNvGrpSpPr>
              <p:nvPr/>
            </p:nvGrpSpPr>
            <p:grpSpPr bwMode="auto">
              <a:xfrm>
                <a:off x="914" y="1209"/>
                <a:ext cx="669" cy="403"/>
                <a:chOff x="914" y="1209"/>
                <a:chExt cx="669" cy="403"/>
              </a:xfrm>
            </p:grpSpPr>
            <p:sp>
              <p:nvSpPr>
                <p:cNvPr id="10308" name="Rectangle 15"/>
                <p:cNvSpPr>
                  <a:spLocks noChangeArrowheads="1"/>
                </p:cNvSpPr>
                <p:nvPr/>
              </p:nvSpPr>
              <p:spPr bwMode="auto">
                <a:xfrm>
                  <a:off x="957" y="1209"/>
                  <a:ext cx="583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1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09" name="Rectangle 53"/>
                <p:cNvSpPr>
                  <a:spLocks noChangeArrowheads="1"/>
                </p:cNvSpPr>
                <p:nvPr/>
              </p:nvSpPr>
              <p:spPr bwMode="auto">
                <a:xfrm>
                  <a:off x="914" y="1209"/>
                  <a:ext cx="669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3" name="Group 56"/>
              <p:cNvGrpSpPr>
                <a:grpSpLocks/>
              </p:cNvGrpSpPr>
              <p:nvPr/>
            </p:nvGrpSpPr>
            <p:grpSpPr bwMode="auto">
              <a:xfrm>
                <a:off x="0" y="1612"/>
                <a:ext cx="441" cy="403"/>
                <a:chOff x="0" y="1612"/>
                <a:chExt cx="441" cy="403"/>
              </a:xfrm>
            </p:grpSpPr>
            <p:sp>
              <p:nvSpPr>
                <p:cNvPr id="10306" name="Rectangle 16"/>
                <p:cNvSpPr>
                  <a:spLocks noChangeArrowheads="1"/>
                </p:cNvSpPr>
                <p:nvPr/>
              </p:nvSpPr>
              <p:spPr bwMode="auto">
                <a:xfrm>
                  <a:off x="43" y="1612"/>
                  <a:ext cx="355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21/2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07" name="Rectangle 55"/>
                <p:cNvSpPr>
                  <a:spLocks noChangeArrowheads="1"/>
                </p:cNvSpPr>
                <p:nvPr/>
              </p:nvSpPr>
              <p:spPr bwMode="auto">
                <a:xfrm>
                  <a:off x="0" y="1612"/>
                  <a:ext cx="441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4" name="Group 58"/>
              <p:cNvGrpSpPr>
                <a:grpSpLocks/>
              </p:cNvGrpSpPr>
              <p:nvPr/>
            </p:nvGrpSpPr>
            <p:grpSpPr bwMode="auto">
              <a:xfrm>
                <a:off x="441" y="1612"/>
                <a:ext cx="473" cy="403"/>
                <a:chOff x="441" y="1612"/>
                <a:chExt cx="473" cy="403"/>
              </a:xfrm>
            </p:grpSpPr>
            <p:sp>
              <p:nvSpPr>
                <p:cNvPr id="10304" name="Rectangle 17"/>
                <p:cNvSpPr>
                  <a:spLocks noChangeArrowheads="1"/>
                </p:cNvSpPr>
                <p:nvPr/>
              </p:nvSpPr>
              <p:spPr bwMode="auto">
                <a:xfrm>
                  <a:off x="484" y="1612"/>
                  <a:ext cx="387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10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05" name="Rectangle 57"/>
                <p:cNvSpPr>
                  <a:spLocks noChangeArrowheads="1"/>
                </p:cNvSpPr>
                <p:nvPr/>
              </p:nvSpPr>
              <p:spPr bwMode="auto">
                <a:xfrm>
                  <a:off x="441" y="1612"/>
                  <a:ext cx="473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5" name="Group 60"/>
              <p:cNvGrpSpPr>
                <a:grpSpLocks/>
              </p:cNvGrpSpPr>
              <p:nvPr/>
            </p:nvGrpSpPr>
            <p:grpSpPr bwMode="auto">
              <a:xfrm>
                <a:off x="914" y="1612"/>
                <a:ext cx="669" cy="403"/>
                <a:chOff x="914" y="1612"/>
                <a:chExt cx="669" cy="403"/>
              </a:xfrm>
            </p:grpSpPr>
            <p:sp>
              <p:nvSpPr>
                <p:cNvPr id="10302" name="Rectangle 18"/>
                <p:cNvSpPr>
                  <a:spLocks noChangeArrowheads="1"/>
                </p:cNvSpPr>
                <p:nvPr/>
              </p:nvSpPr>
              <p:spPr bwMode="auto">
                <a:xfrm>
                  <a:off x="957" y="1612"/>
                  <a:ext cx="583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1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03" name="Rectangle 59"/>
                <p:cNvSpPr>
                  <a:spLocks noChangeArrowheads="1"/>
                </p:cNvSpPr>
                <p:nvPr/>
              </p:nvSpPr>
              <p:spPr bwMode="auto">
                <a:xfrm>
                  <a:off x="914" y="1612"/>
                  <a:ext cx="669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6" name="Group 62"/>
              <p:cNvGrpSpPr>
                <a:grpSpLocks/>
              </p:cNvGrpSpPr>
              <p:nvPr/>
            </p:nvGrpSpPr>
            <p:grpSpPr bwMode="auto">
              <a:xfrm>
                <a:off x="0" y="2015"/>
                <a:ext cx="441" cy="403"/>
                <a:chOff x="0" y="2015"/>
                <a:chExt cx="441" cy="403"/>
              </a:xfrm>
            </p:grpSpPr>
            <p:sp>
              <p:nvSpPr>
                <p:cNvPr id="10300" name="Rectangle 19"/>
                <p:cNvSpPr>
                  <a:spLocks noChangeArrowheads="1"/>
                </p:cNvSpPr>
                <p:nvPr/>
              </p:nvSpPr>
              <p:spPr bwMode="auto">
                <a:xfrm>
                  <a:off x="43" y="2015"/>
                  <a:ext cx="355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10/2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301" name="Rectangle 61"/>
                <p:cNvSpPr>
                  <a:spLocks noChangeArrowheads="1"/>
                </p:cNvSpPr>
                <p:nvPr/>
              </p:nvSpPr>
              <p:spPr bwMode="auto">
                <a:xfrm>
                  <a:off x="0" y="2015"/>
                  <a:ext cx="441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7" name="Group 64"/>
              <p:cNvGrpSpPr>
                <a:grpSpLocks/>
              </p:cNvGrpSpPr>
              <p:nvPr/>
            </p:nvGrpSpPr>
            <p:grpSpPr bwMode="auto">
              <a:xfrm>
                <a:off x="441" y="2015"/>
                <a:ext cx="473" cy="403"/>
                <a:chOff x="441" y="2015"/>
                <a:chExt cx="473" cy="403"/>
              </a:xfrm>
            </p:grpSpPr>
            <p:sp>
              <p:nvSpPr>
                <p:cNvPr id="10298" name="Rectangle 20"/>
                <p:cNvSpPr>
                  <a:spLocks noChangeArrowheads="1"/>
                </p:cNvSpPr>
                <p:nvPr/>
              </p:nvSpPr>
              <p:spPr bwMode="auto">
                <a:xfrm>
                  <a:off x="484" y="2015"/>
                  <a:ext cx="387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5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99" name="Rectangle 63"/>
                <p:cNvSpPr>
                  <a:spLocks noChangeArrowheads="1"/>
                </p:cNvSpPr>
                <p:nvPr/>
              </p:nvSpPr>
              <p:spPr bwMode="auto">
                <a:xfrm>
                  <a:off x="441" y="2015"/>
                  <a:ext cx="473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8" name="Group 66"/>
              <p:cNvGrpSpPr>
                <a:grpSpLocks/>
              </p:cNvGrpSpPr>
              <p:nvPr/>
            </p:nvGrpSpPr>
            <p:grpSpPr bwMode="auto">
              <a:xfrm>
                <a:off x="914" y="2015"/>
                <a:ext cx="669" cy="403"/>
                <a:chOff x="914" y="2015"/>
                <a:chExt cx="669" cy="403"/>
              </a:xfrm>
            </p:grpSpPr>
            <p:sp>
              <p:nvSpPr>
                <p:cNvPr id="10296" name="Rectangle 21"/>
                <p:cNvSpPr>
                  <a:spLocks noChangeArrowheads="1"/>
                </p:cNvSpPr>
                <p:nvPr/>
              </p:nvSpPr>
              <p:spPr bwMode="auto">
                <a:xfrm>
                  <a:off x="957" y="2015"/>
                  <a:ext cx="583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0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97" name="Rectangle 65"/>
                <p:cNvSpPr>
                  <a:spLocks noChangeArrowheads="1"/>
                </p:cNvSpPr>
                <p:nvPr/>
              </p:nvSpPr>
              <p:spPr bwMode="auto">
                <a:xfrm>
                  <a:off x="914" y="2015"/>
                  <a:ext cx="669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69" name="Group 68"/>
              <p:cNvGrpSpPr>
                <a:grpSpLocks/>
              </p:cNvGrpSpPr>
              <p:nvPr/>
            </p:nvGrpSpPr>
            <p:grpSpPr bwMode="auto">
              <a:xfrm>
                <a:off x="0" y="2418"/>
                <a:ext cx="441" cy="403"/>
                <a:chOff x="0" y="2418"/>
                <a:chExt cx="441" cy="403"/>
              </a:xfrm>
            </p:grpSpPr>
            <p:sp>
              <p:nvSpPr>
                <p:cNvPr id="10294" name="Rectangle 22"/>
                <p:cNvSpPr>
                  <a:spLocks noChangeArrowheads="1"/>
                </p:cNvSpPr>
                <p:nvPr/>
              </p:nvSpPr>
              <p:spPr bwMode="auto">
                <a:xfrm>
                  <a:off x="43" y="2418"/>
                  <a:ext cx="355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5/2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95" name="Rectangle 67"/>
                <p:cNvSpPr>
                  <a:spLocks noChangeArrowheads="1"/>
                </p:cNvSpPr>
                <p:nvPr/>
              </p:nvSpPr>
              <p:spPr bwMode="auto">
                <a:xfrm>
                  <a:off x="0" y="2418"/>
                  <a:ext cx="441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70" name="Group 70"/>
              <p:cNvGrpSpPr>
                <a:grpSpLocks/>
              </p:cNvGrpSpPr>
              <p:nvPr/>
            </p:nvGrpSpPr>
            <p:grpSpPr bwMode="auto">
              <a:xfrm>
                <a:off x="441" y="2418"/>
                <a:ext cx="473" cy="403"/>
                <a:chOff x="441" y="2418"/>
                <a:chExt cx="473" cy="403"/>
              </a:xfrm>
            </p:grpSpPr>
            <p:sp>
              <p:nvSpPr>
                <p:cNvPr id="10292" name="Rectangle 23"/>
                <p:cNvSpPr>
                  <a:spLocks noChangeArrowheads="1"/>
                </p:cNvSpPr>
                <p:nvPr/>
              </p:nvSpPr>
              <p:spPr bwMode="auto">
                <a:xfrm>
                  <a:off x="484" y="2418"/>
                  <a:ext cx="387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2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93" name="Rectangle 69"/>
                <p:cNvSpPr>
                  <a:spLocks noChangeArrowheads="1"/>
                </p:cNvSpPr>
                <p:nvPr/>
              </p:nvSpPr>
              <p:spPr bwMode="auto">
                <a:xfrm>
                  <a:off x="441" y="2418"/>
                  <a:ext cx="473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71" name="Group 72"/>
              <p:cNvGrpSpPr>
                <a:grpSpLocks/>
              </p:cNvGrpSpPr>
              <p:nvPr/>
            </p:nvGrpSpPr>
            <p:grpSpPr bwMode="auto">
              <a:xfrm>
                <a:off x="914" y="2418"/>
                <a:ext cx="669" cy="403"/>
                <a:chOff x="914" y="2418"/>
                <a:chExt cx="669" cy="403"/>
              </a:xfrm>
            </p:grpSpPr>
            <p:sp>
              <p:nvSpPr>
                <p:cNvPr id="10290" name="Rectangle 24"/>
                <p:cNvSpPr>
                  <a:spLocks noChangeArrowheads="1"/>
                </p:cNvSpPr>
                <p:nvPr/>
              </p:nvSpPr>
              <p:spPr bwMode="auto">
                <a:xfrm>
                  <a:off x="957" y="2418"/>
                  <a:ext cx="583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1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91" name="Rectangle 71"/>
                <p:cNvSpPr>
                  <a:spLocks noChangeArrowheads="1"/>
                </p:cNvSpPr>
                <p:nvPr/>
              </p:nvSpPr>
              <p:spPr bwMode="auto">
                <a:xfrm>
                  <a:off x="914" y="2418"/>
                  <a:ext cx="669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72" name="Group 74"/>
              <p:cNvGrpSpPr>
                <a:grpSpLocks/>
              </p:cNvGrpSpPr>
              <p:nvPr/>
            </p:nvGrpSpPr>
            <p:grpSpPr bwMode="auto">
              <a:xfrm>
                <a:off x="0" y="2821"/>
                <a:ext cx="441" cy="403"/>
                <a:chOff x="0" y="2821"/>
                <a:chExt cx="441" cy="403"/>
              </a:xfrm>
            </p:grpSpPr>
            <p:sp>
              <p:nvSpPr>
                <p:cNvPr id="10288" name="Rectangle 25"/>
                <p:cNvSpPr>
                  <a:spLocks noChangeArrowheads="1"/>
                </p:cNvSpPr>
                <p:nvPr/>
              </p:nvSpPr>
              <p:spPr bwMode="auto">
                <a:xfrm>
                  <a:off x="43" y="2821"/>
                  <a:ext cx="355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2/2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89" name="Rectangle 73"/>
                <p:cNvSpPr>
                  <a:spLocks noChangeArrowheads="1"/>
                </p:cNvSpPr>
                <p:nvPr/>
              </p:nvSpPr>
              <p:spPr bwMode="auto">
                <a:xfrm>
                  <a:off x="0" y="2821"/>
                  <a:ext cx="441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73" name="Group 76"/>
              <p:cNvGrpSpPr>
                <a:grpSpLocks/>
              </p:cNvGrpSpPr>
              <p:nvPr/>
            </p:nvGrpSpPr>
            <p:grpSpPr bwMode="auto">
              <a:xfrm>
                <a:off x="441" y="2821"/>
                <a:ext cx="473" cy="403"/>
                <a:chOff x="441" y="2821"/>
                <a:chExt cx="473" cy="403"/>
              </a:xfrm>
            </p:grpSpPr>
            <p:sp>
              <p:nvSpPr>
                <p:cNvPr id="10286" name="Rectangle 26"/>
                <p:cNvSpPr>
                  <a:spLocks noChangeArrowheads="1"/>
                </p:cNvSpPr>
                <p:nvPr/>
              </p:nvSpPr>
              <p:spPr bwMode="auto">
                <a:xfrm>
                  <a:off x="484" y="2821"/>
                  <a:ext cx="387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1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87" name="Rectangle 75"/>
                <p:cNvSpPr>
                  <a:spLocks noChangeArrowheads="1"/>
                </p:cNvSpPr>
                <p:nvPr/>
              </p:nvSpPr>
              <p:spPr bwMode="auto">
                <a:xfrm>
                  <a:off x="441" y="2821"/>
                  <a:ext cx="473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74" name="Group 78"/>
              <p:cNvGrpSpPr>
                <a:grpSpLocks/>
              </p:cNvGrpSpPr>
              <p:nvPr/>
            </p:nvGrpSpPr>
            <p:grpSpPr bwMode="auto">
              <a:xfrm>
                <a:off x="914" y="2821"/>
                <a:ext cx="669" cy="403"/>
                <a:chOff x="914" y="2821"/>
                <a:chExt cx="669" cy="403"/>
              </a:xfrm>
            </p:grpSpPr>
            <p:sp>
              <p:nvSpPr>
                <p:cNvPr id="10284" name="Rectangle 27"/>
                <p:cNvSpPr>
                  <a:spLocks noChangeArrowheads="1"/>
                </p:cNvSpPr>
                <p:nvPr/>
              </p:nvSpPr>
              <p:spPr bwMode="auto">
                <a:xfrm>
                  <a:off x="957" y="2821"/>
                  <a:ext cx="583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0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85" name="Rectangle 77"/>
                <p:cNvSpPr>
                  <a:spLocks noChangeArrowheads="1"/>
                </p:cNvSpPr>
                <p:nvPr/>
              </p:nvSpPr>
              <p:spPr bwMode="auto">
                <a:xfrm>
                  <a:off x="914" y="2821"/>
                  <a:ext cx="669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75" name="Group 80"/>
              <p:cNvGrpSpPr>
                <a:grpSpLocks/>
              </p:cNvGrpSpPr>
              <p:nvPr/>
            </p:nvGrpSpPr>
            <p:grpSpPr bwMode="auto">
              <a:xfrm>
                <a:off x="0" y="3224"/>
                <a:ext cx="441" cy="403"/>
                <a:chOff x="0" y="3224"/>
                <a:chExt cx="441" cy="403"/>
              </a:xfrm>
            </p:grpSpPr>
            <p:sp>
              <p:nvSpPr>
                <p:cNvPr id="10282" name="Rectangle 28"/>
                <p:cNvSpPr>
                  <a:spLocks noChangeArrowheads="1"/>
                </p:cNvSpPr>
                <p:nvPr/>
              </p:nvSpPr>
              <p:spPr bwMode="auto">
                <a:xfrm>
                  <a:off x="43" y="3224"/>
                  <a:ext cx="355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1/2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83" name="Rectangle 79"/>
                <p:cNvSpPr>
                  <a:spLocks noChangeArrowheads="1"/>
                </p:cNvSpPr>
                <p:nvPr/>
              </p:nvSpPr>
              <p:spPr bwMode="auto">
                <a:xfrm>
                  <a:off x="0" y="3224"/>
                  <a:ext cx="441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76" name="Group 82"/>
              <p:cNvGrpSpPr>
                <a:grpSpLocks/>
              </p:cNvGrpSpPr>
              <p:nvPr/>
            </p:nvGrpSpPr>
            <p:grpSpPr bwMode="auto">
              <a:xfrm>
                <a:off x="441" y="3224"/>
                <a:ext cx="473" cy="403"/>
                <a:chOff x="441" y="3224"/>
                <a:chExt cx="473" cy="403"/>
              </a:xfrm>
            </p:grpSpPr>
            <p:sp>
              <p:nvSpPr>
                <p:cNvPr id="10280" name="Rectangle 29"/>
                <p:cNvSpPr>
                  <a:spLocks noChangeArrowheads="1"/>
                </p:cNvSpPr>
                <p:nvPr/>
              </p:nvSpPr>
              <p:spPr bwMode="auto">
                <a:xfrm>
                  <a:off x="484" y="3224"/>
                  <a:ext cx="387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0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81" name="Rectangle 81"/>
                <p:cNvSpPr>
                  <a:spLocks noChangeArrowheads="1"/>
                </p:cNvSpPr>
                <p:nvPr/>
              </p:nvSpPr>
              <p:spPr bwMode="auto">
                <a:xfrm>
                  <a:off x="441" y="3224"/>
                  <a:ext cx="473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  <p:grpSp>
            <p:nvGrpSpPr>
              <p:cNvPr id="10277" name="Group 84"/>
              <p:cNvGrpSpPr>
                <a:grpSpLocks/>
              </p:cNvGrpSpPr>
              <p:nvPr/>
            </p:nvGrpSpPr>
            <p:grpSpPr bwMode="auto">
              <a:xfrm>
                <a:off x="914" y="3224"/>
                <a:ext cx="669" cy="403"/>
                <a:chOff x="914" y="3224"/>
                <a:chExt cx="669" cy="403"/>
              </a:xfrm>
            </p:grpSpPr>
            <p:sp>
              <p:nvSpPr>
                <p:cNvPr id="10278" name="Rectangle 30"/>
                <p:cNvSpPr>
                  <a:spLocks noChangeArrowheads="1"/>
                </p:cNvSpPr>
                <p:nvPr/>
              </p:nvSpPr>
              <p:spPr bwMode="auto">
                <a:xfrm>
                  <a:off x="957" y="3224"/>
                  <a:ext cx="583" cy="4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r>
                    <a:rPr lang="en-US" altLang="en-US" sz="1600">
                      <a:latin typeface="Arial Unicode MS" panose="020B0604020202020204" pitchFamily="34" charset="-128"/>
                      <a:cs typeface="Times New Roman" panose="02020603050405020304" pitchFamily="18" charset="0"/>
                    </a:rPr>
                    <a:t>1</a:t>
                  </a:r>
                  <a:endParaRPr lang="en-US" altLang="en-US" sz="1600">
                    <a:latin typeface="Arial Unicode MS" panose="020B0604020202020204" pitchFamily="34" charset="-128"/>
                    <a:ea typeface="Arial Unicode MS" panose="020B0604020202020204" pitchFamily="34" charset="-128"/>
                    <a:cs typeface="Arial Unicode MS" panose="020B0604020202020204" pitchFamily="34" charset="-128"/>
                  </a:endParaRPr>
                </a:p>
                <a:p>
                  <a:endParaRPr lang="en-US" altLang="en-US" sz="16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10279" name="Rectangle 83"/>
                <p:cNvSpPr>
                  <a:spLocks noChangeArrowheads="1"/>
                </p:cNvSpPr>
                <p:nvPr/>
              </p:nvSpPr>
              <p:spPr bwMode="auto">
                <a:xfrm>
                  <a:off x="914" y="3224"/>
                  <a:ext cx="669" cy="403"/>
                </a:xfrm>
                <a:prstGeom prst="rect">
                  <a:avLst/>
                </a:prstGeom>
                <a:noFill/>
                <a:ln w="7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1pPr>
                  <a:lvl2pPr marL="742950" indent="-28575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2pPr>
                  <a:lvl3pPr marL="11430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3pPr>
                  <a:lvl4pPr marL="16002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4pPr>
                  <a:lvl5pPr marL="2057400" indent="-228600" algn="ctr"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1"/>
                      </a:solidFill>
                      <a:latin typeface="Helvetica" panose="020B0604020202020204" pitchFamily="34" charset="0"/>
                    </a:defRPr>
                  </a:lvl9pPr>
                </a:lstStyle>
                <a:p>
                  <a:endParaRPr lang="en-GB" altLang="en-US"/>
                </a:p>
              </p:txBody>
            </p:sp>
          </p:grpSp>
        </p:grpSp>
        <p:sp>
          <p:nvSpPr>
            <p:cNvPr id="10250" name="Rectangle 86"/>
            <p:cNvSpPr>
              <a:spLocks noChangeArrowheads="1"/>
            </p:cNvSpPr>
            <p:nvPr/>
          </p:nvSpPr>
          <p:spPr bwMode="auto">
            <a:xfrm>
              <a:off x="-2" y="-2"/>
              <a:ext cx="1587" cy="3631"/>
            </a:xfrm>
            <a:prstGeom prst="rect">
              <a:avLst/>
            </a:prstGeom>
            <a:noFill/>
            <a:ln w="7937">
              <a:solidFill>
                <a:srgbClr val="A0A0A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</p:grpSp>
      <p:sp>
        <p:nvSpPr>
          <p:cNvPr id="10246" name="Text Box 88"/>
          <p:cNvSpPr txBox="1">
            <a:spLocks noChangeArrowheads="1"/>
          </p:cNvSpPr>
          <p:nvPr/>
        </p:nvSpPr>
        <p:spPr bwMode="auto">
          <a:xfrm>
            <a:off x="4325938" y="2095500"/>
            <a:ext cx="3625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>
                <a:cs typeface="Times New Roman" panose="02020603050405020304" pitchFamily="18" charset="0"/>
              </a:rPr>
              <a:t>172 decimal = 10101100 binary</a:t>
            </a:r>
            <a:r>
              <a:rPr lang="en-GB" altLang="en-US"/>
              <a:t> </a:t>
            </a:r>
          </a:p>
        </p:txBody>
      </p:sp>
      <p:sp>
        <p:nvSpPr>
          <p:cNvPr id="10247" name="Line 89"/>
          <p:cNvSpPr>
            <a:spLocks noChangeShapeType="1"/>
          </p:cNvSpPr>
          <p:nvPr/>
        </p:nvSpPr>
        <p:spPr bwMode="auto">
          <a:xfrm flipV="1">
            <a:off x="4273550" y="2743200"/>
            <a:ext cx="0" cy="32972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8" name="Text Box 90"/>
          <p:cNvSpPr txBox="1">
            <a:spLocks noChangeArrowheads="1"/>
          </p:cNvSpPr>
          <p:nvPr/>
        </p:nvSpPr>
        <p:spPr bwMode="auto">
          <a:xfrm>
            <a:off x="5516563" y="4418013"/>
            <a:ext cx="3308350" cy="146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>
                <a:cs typeface="Times New Roman" panose="02020603050405020304" pitchFamily="18" charset="0"/>
              </a:rPr>
              <a:t>An </a:t>
            </a:r>
            <a:r>
              <a:rPr lang="en-GB" altLang="en-US" u="sng">
                <a:cs typeface="Times New Roman" panose="02020603050405020304" pitchFamily="18" charset="0"/>
              </a:rPr>
              <a:t>important</a:t>
            </a:r>
            <a:r>
              <a:rPr lang="en-GB" altLang="en-US">
                <a:cs typeface="Times New Roman" panose="02020603050405020304" pitchFamily="18" charset="0"/>
              </a:rPr>
              <a:t> value to remember is when all 8 bits in a byte are set to 1, the binary value 11111111 is equal to decimal 255.</a:t>
            </a:r>
            <a:r>
              <a:rPr lang="en-GB" altLang="en-US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Questions</a:t>
            </a: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800" smtClean="0"/>
              <a:t>Convert the following binary values to their decimal equivalent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0100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1100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111001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11001100 </a:t>
            </a:r>
          </a:p>
          <a:p>
            <a:endParaRPr lang="en-GB" altLang="en-US" sz="1800" smtClean="0"/>
          </a:p>
          <a:p>
            <a:r>
              <a:rPr lang="en-GB" altLang="en-US" sz="1800" smtClean="0"/>
              <a:t>Convert the following decimal values to their binary equivalent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16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77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224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255</a:t>
            </a:r>
          </a:p>
        </p:txBody>
      </p:sp>
      <p:sp>
        <p:nvSpPr>
          <p:cNvPr id="287748" name="Text Box 4"/>
          <p:cNvSpPr txBox="1">
            <a:spLocks noChangeArrowheads="1"/>
          </p:cNvSpPr>
          <p:nvPr/>
        </p:nvSpPr>
        <p:spPr bwMode="auto">
          <a:xfrm>
            <a:off x="2836863" y="2043113"/>
            <a:ext cx="6302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87749" name="Text Box 5"/>
          <p:cNvSpPr txBox="1">
            <a:spLocks noChangeArrowheads="1"/>
          </p:cNvSpPr>
          <p:nvPr/>
        </p:nvSpPr>
        <p:spPr bwMode="auto">
          <a:xfrm>
            <a:off x="2940050" y="2336800"/>
            <a:ext cx="1282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8+4 =12</a:t>
            </a:r>
          </a:p>
        </p:txBody>
      </p:sp>
      <p:sp>
        <p:nvSpPr>
          <p:cNvPr id="287750" name="Text Box 6"/>
          <p:cNvSpPr txBox="1">
            <a:spLocks noChangeArrowheads="1"/>
          </p:cNvSpPr>
          <p:nvPr/>
        </p:nvSpPr>
        <p:spPr bwMode="auto">
          <a:xfrm>
            <a:off x="2824163" y="2670175"/>
            <a:ext cx="23415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32+16+8+1= 57</a:t>
            </a:r>
          </a:p>
        </p:txBody>
      </p:sp>
      <p:sp>
        <p:nvSpPr>
          <p:cNvPr id="287751" name="Text Box 7"/>
          <p:cNvSpPr txBox="1">
            <a:spLocks noChangeArrowheads="1"/>
          </p:cNvSpPr>
          <p:nvPr/>
        </p:nvSpPr>
        <p:spPr bwMode="auto">
          <a:xfrm>
            <a:off x="2859088" y="2974975"/>
            <a:ext cx="24003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128+64+8+4=204</a:t>
            </a:r>
          </a:p>
        </p:txBody>
      </p:sp>
      <p:sp>
        <p:nvSpPr>
          <p:cNvPr id="287752" name="Text Box 8"/>
          <p:cNvSpPr txBox="1">
            <a:spLocks noChangeArrowheads="1"/>
          </p:cNvSpPr>
          <p:nvPr/>
        </p:nvSpPr>
        <p:spPr bwMode="auto">
          <a:xfrm>
            <a:off x="2341563" y="3989388"/>
            <a:ext cx="11652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10000</a:t>
            </a:r>
          </a:p>
        </p:txBody>
      </p:sp>
      <p:sp>
        <p:nvSpPr>
          <p:cNvPr id="287753" name="Text Box 9"/>
          <p:cNvSpPr txBox="1">
            <a:spLocks noChangeArrowheads="1"/>
          </p:cNvSpPr>
          <p:nvPr/>
        </p:nvSpPr>
        <p:spPr bwMode="auto">
          <a:xfrm>
            <a:off x="2468563" y="4335463"/>
            <a:ext cx="1200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1001101</a:t>
            </a:r>
          </a:p>
        </p:txBody>
      </p:sp>
      <p:sp>
        <p:nvSpPr>
          <p:cNvPr id="287754" name="Text Box 10"/>
          <p:cNvSpPr txBox="1">
            <a:spLocks noChangeArrowheads="1"/>
          </p:cNvSpPr>
          <p:nvPr/>
        </p:nvSpPr>
        <p:spPr bwMode="auto">
          <a:xfrm>
            <a:off x="2478088" y="4654550"/>
            <a:ext cx="13779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11100000</a:t>
            </a:r>
          </a:p>
        </p:txBody>
      </p:sp>
      <p:sp>
        <p:nvSpPr>
          <p:cNvPr id="287755" name="Text Box 11"/>
          <p:cNvSpPr txBox="1">
            <a:spLocks noChangeArrowheads="1"/>
          </p:cNvSpPr>
          <p:nvPr/>
        </p:nvSpPr>
        <p:spPr bwMode="auto">
          <a:xfrm>
            <a:off x="2497138" y="4986338"/>
            <a:ext cx="13430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11111111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7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7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7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7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77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7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7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7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7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7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748" grpId="0" autoUpdateAnimBg="0"/>
      <p:bldP spid="287749" grpId="0" autoUpdateAnimBg="0"/>
      <p:bldP spid="287750" grpId="0" autoUpdateAnimBg="0"/>
      <p:bldP spid="287751" grpId="0" autoUpdateAnimBg="0"/>
      <p:bldP spid="287752" grpId="0" autoUpdateAnimBg="0"/>
      <p:bldP spid="287753" grpId="0" autoUpdateAnimBg="0"/>
      <p:bldP spid="287754" grpId="0" autoUpdateAnimBg="0"/>
      <p:bldP spid="287755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Hexadecimal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950913"/>
            <a:ext cx="7029450" cy="127635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Because binary numbers tend to be very long, we tend to group them together into groups of 4 bits</a:t>
            </a:r>
          </a:p>
          <a:p>
            <a:pPr lvl="1">
              <a:defRPr/>
            </a:pPr>
            <a:r>
              <a:rPr lang="en-GB" dirty="0" smtClean="0"/>
              <a:t>Base 16, each digit has a value between 0 and 15</a:t>
            </a:r>
          </a:p>
          <a:p>
            <a:pPr lvl="1"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r>
              <a:rPr kumimoji="0" lang="en-GB" dirty="0" smtClean="0"/>
              <a:t>       0	        1           1           0</a:t>
            </a:r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endParaRPr kumimoji="0" lang="en-GB" dirty="0" smtClean="0"/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r>
              <a:rPr lang="en-GB" dirty="0" smtClean="0"/>
              <a:t>= 2</a:t>
            </a:r>
            <a:r>
              <a:rPr lang="en-GB" b="1" baseline="30000" dirty="0" smtClean="0"/>
              <a:t>3</a:t>
            </a:r>
            <a:r>
              <a:rPr lang="en-GB" dirty="0" smtClean="0"/>
              <a:t> x 0 + 2</a:t>
            </a:r>
            <a:r>
              <a:rPr lang="en-GB" b="1" baseline="30000" dirty="0" smtClean="0"/>
              <a:t>2</a:t>
            </a:r>
            <a:r>
              <a:rPr lang="en-GB" dirty="0" smtClean="0"/>
              <a:t> x 1 + 2</a:t>
            </a:r>
            <a:r>
              <a:rPr lang="en-GB" b="1" baseline="30000" dirty="0" smtClean="0"/>
              <a:t>1</a:t>
            </a:r>
            <a:r>
              <a:rPr lang="en-GB" dirty="0" smtClean="0"/>
              <a:t> x 1 + 2</a:t>
            </a:r>
            <a:r>
              <a:rPr lang="en-GB" b="1" baseline="30000" dirty="0" smtClean="0"/>
              <a:t>0</a:t>
            </a:r>
            <a:r>
              <a:rPr lang="en-GB" dirty="0" smtClean="0"/>
              <a:t> x 0</a:t>
            </a:r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r>
              <a:rPr lang="en-GB" dirty="0" smtClean="0"/>
              <a:t>= 0        + 4         + 2        + 0</a:t>
            </a:r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r>
              <a:rPr kumimoji="0" lang="en-GB" dirty="0" smtClean="0"/>
              <a:t>= 6</a:t>
            </a:r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endParaRPr kumimoji="0" lang="en-GB" dirty="0" smtClean="0"/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r>
              <a:rPr kumimoji="0" lang="en-GB" dirty="0" smtClean="0"/>
              <a:t>       1	        1            1          1</a:t>
            </a:r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endParaRPr kumimoji="0" lang="en-GB" dirty="0" smtClean="0"/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r>
              <a:rPr lang="en-GB" dirty="0" smtClean="0"/>
              <a:t>= 2</a:t>
            </a:r>
            <a:r>
              <a:rPr lang="en-GB" b="1" baseline="30000" dirty="0" smtClean="0"/>
              <a:t>3</a:t>
            </a:r>
            <a:r>
              <a:rPr lang="en-GB" dirty="0" smtClean="0"/>
              <a:t> x 1 + 2</a:t>
            </a:r>
            <a:r>
              <a:rPr lang="en-GB" b="1" baseline="30000" dirty="0" smtClean="0"/>
              <a:t>2</a:t>
            </a:r>
            <a:r>
              <a:rPr lang="en-GB" dirty="0" smtClean="0"/>
              <a:t> x 1 + 2</a:t>
            </a:r>
            <a:r>
              <a:rPr lang="en-GB" b="1" baseline="30000" dirty="0" smtClean="0"/>
              <a:t>1</a:t>
            </a:r>
            <a:r>
              <a:rPr lang="en-GB" dirty="0" smtClean="0"/>
              <a:t> x 1 + 2</a:t>
            </a:r>
            <a:r>
              <a:rPr lang="en-GB" b="1" baseline="30000" dirty="0" smtClean="0"/>
              <a:t>0</a:t>
            </a:r>
            <a:r>
              <a:rPr lang="en-GB" dirty="0" smtClean="0"/>
              <a:t> x 1</a:t>
            </a:r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r>
              <a:rPr lang="en-GB" dirty="0" smtClean="0"/>
              <a:t>= 8        + 4         + 2        + 1</a:t>
            </a:r>
          </a:p>
          <a:p>
            <a:pPr marL="0" indent="0">
              <a:spcBef>
                <a:spcPct val="0"/>
              </a:spcBef>
              <a:buClrTx/>
              <a:buSzTx/>
              <a:buFont typeface="Monotype Sorts" pitchFamily="2" charset="2"/>
              <a:buNone/>
              <a:defRPr/>
            </a:pPr>
            <a:r>
              <a:rPr kumimoji="0" lang="en-GB" dirty="0" smtClean="0"/>
              <a:t>= 15</a:t>
            </a:r>
          </a:p>
          <a:p>
            <a:pPr marL="0" indent="0">
              <a:buFont typeface="Monotype Sorts" pitchFamily="2" charset="2"/>
              <a:buNone/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</p:txBody>
      </p:sp>
      <p:sp>
        <p:nvSpPr>
          <p:cNvPr id="1229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Hex (Cont)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047750" y="1179513"/>
            <a:ext cx="7029450" cy="1801812"/>
          </a:xfrm>
        </p:spPr>
        <p:txBody>
          <a:bodyPr/>
          <a:lstStyle/>
          <a:p>
            <a:r>
              <a:rPr lang="en-GB" altLang="en-US" smtClean="0"/>
              <a:t>For numbers greater than 9 we use the letters A to F</a:t>
            </a:r>
          </a:p>
        </p:txBody>
      </p:sp>
      <p:sp>
        <p:nvSpPr>
          <p:cNvPr id="13316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085850" y="1990725"/>
          <a:ext cx="7324724" cy="454659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97417"/>
                <a:gridCol w="2197417"/>
                <a:gridCol w="2929890"/>
              </a:tblGrid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Binary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Decimal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Hexidecimal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0000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0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0001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0010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2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2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0011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3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3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0100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4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4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0101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5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5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0110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6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6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0111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7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7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1000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8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8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1001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9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9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1010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en-GB" sz="1600" b="1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1011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solidFill>
                            <a:srgbClr val="FF0000"/>
                          </a:solidFill>
                          <a:effectLst/>
                        </a:rPr>
                        <a:t>B</a:t>
                      </a:r>
                      <a:endParaRPr lang="en-GB" sz="1600" b="1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1100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12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solidFill>
                            <a:srgbClr val="FF0000"/>
                          </a:solidFill>
                          <a:effectLst/>
                        </a:rPr>
                        <a:t>C</a:t>
                      </a:r>
                      <a:endParaRPr lang="en-GB" sz="1600" b="1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1101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13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solidFill>
                            <a:srgbClr val="FF0000"/>
                          </a:solidFill>
                          <a:effectLst/>
                        </a:rPr>
                        <a:t>D</a:t>
                      </a:r>
                      <a:endParaRPr lang="en-GB" sz="1600" b="1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1110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14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endParaRPr lang="en-GB" sz="1600" b="1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  <a:tr h="26744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effectLst/>
                        </a:rPr>
                        <a:t>1111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>
                          <a:effectLst/>
                        </a:rPr>
                        <a:t>15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u="none" strike="noStrike" dirty="0">
                          <a:solidFill>
                            <a:srgbClr val="FF0000"/>
                          </a:solidFill>
                          <a:effectLst/>
                        </a:rPr>
                        <a:t>F</a:t>
                      </a:r>
                      <a:endParaRPr lang="en-GB" sz="1600" b="1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6" marR="9526" marT="9524" marB="0" anchor="b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Binary to Hex (Cont)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Group binary digits into sets of four to convert to hexadecimal</a:t>
            </a:r>
          </a:p>
          <a:p>
            <a:pPr>
              <a:defRPr/>
            </a:pPr>
            <a:endParaRPr lang="en-GB" dirty="0" smtClean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 smtClean="0"/>
              <a:t>	1010110111101100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 smtClean="0"/>
              <a:t>	1010	1101	1110	100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 smtClean="0"/>
              <a:t>	A	D	E	C</a:t>
            </a:r>
          </a:p>
        </p:txBody>
      </p:sp>
      <p:sp>
        <p:nvSpPr>
          <p:cNvPr id="14340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Questions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800" smtClean="0"/>
              <a:t>Convert the following binary values to their hex equivalent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1101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11000101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10011011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11111001 </a:t>
            </a:r>
          </a:p>
          <a:p>
            <a:endParaRPr lang="en-GB" altLang="en-US" sz="1800" smtClean="0"/>
          </a:p>
          <a:p>
            <a:r>
              <a:rPr lang="en-GB" altLang="en-US" sz="1800" smtClean="0"/>
              <a:t>Convert the following hex values to their binary equivalent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AF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BC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0BAD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DEAD</a:t>
            </a:r>
          </a:p>
        </p:txBody>
      </p:sp>
      <p:sp>
        <p:nvSpPr>
          <p:cNvPr id="287748" name="Text Box 4"/>
          <p:cNvSpPr txBox="1">
            <a:spLocks noChangeArrowheads="1"/>
          </p:cNvSpPr>
          <p:nvPr/>
        </p:nvSpPr>
        <p:spPr bwMode="auto">
          <a:xfrm>
            <a:off x="2824163" y="2043113"/>
            <a:ext cx="6302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287749" name="Text Box 5"/>
          <p:cNvSpPr txBox="1">
            <a:spLocks noChangeArrowheads="1"/>
          </p:cNvSpPr>
          <p:nvPr/>
        </p:nvSpPr>
        <p:spPr bwMode="auto">
          <a:xfrm>
            <a:off x="2824163" y="2336800"/>
            <a:ext cx="1282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C5</a:t>
            </a:r>
          </a:p>
        </p:txBody>
      </p:sp>
      <p:sp>
        <p:nvSpPr>
          <p:cNvPr id="287750" name="Text Box 6"/>
          <p:cNvSpPr txBox="1">
            <a:spLocks noChangeArrowheads="1"/>
          </p:cNvSpPr>
          <p:nvPr/>
        </p:nvSpPr>
        <p:spPr bwMode="auto">
          <a:xfrm>
            <a:off x="2824163" y="2670175"/>
            <a:ext cx="23415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9B</a:t>
            </a:r>
          </a:p>
        </p:txBody>
      </p:sp>
      <p:sp>
        <p:nvSpPr>
          <p:cNvPr id="287751" name="Text Box 7"/>
          <p:cNvSpPr txBox="1">
            <a:spLocks noChangeArrowheads="1"/>
          </p:cNvSpPr>
          <p:nvPr/>
        </p:nvSpPr>
        <p:spPr bwMode="auto">
          <a:xfrm>
            <a:off x="2824163" y="2974975"/>
            <a:ext cx="24003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F9</a:t>
            </a:r>
          </a:p>
        </p:txBody>
      </p:sp>
      <p:sp>
        <p:nvSpPr>
          <p:cNvPr id="287752" name="Text Box 8"/>
          <p:cNvSpPr txBox="1">
            <a:spLocks noChangeArrowheads="1"/>
          </p:cNvSpPr>
          <p:nvPr/>
        </p:nvSpPr>
        <p:spPr bwMode="auto">
          <a:xfrm>
            <a:off x="2341563" y="3989388"/>
            <a:ext cx="13779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1010 1111</a:t>
            </a:r>
          </a:p>
        </p:txBody>
      </p:sp>
      <p:sp>
        <p:nvSpPr>
          <p:cNvPr id="287753" name="Text Box 9"/>
          <p:cNvSpPr txBox="1">
            <a:spLocks noChangeArrowheads="1"/>
          </p:cNvSpPr>
          <p:nvPr/>
        </p:nvSpPr>
        <p:spPr bwMode="auto">
          <a:xfrm>
            <a:off x="2341563" y="4335463"/>
            <a:ext cx="1377950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1011 1100</a:t>
            </a:r>
          </a:p>
        </p:txBody>
      </p:sp>
      <p:sp>
        <p:nvSpPr>
          <p:cNvPr id="287754" name="Text Box 10"/>
          <p:cNvSpPr txBox="1">
            <a:spLocks noChangeArrowheads="1"/>
          </p:cNvSpPr>
          <p:nvPr/>
        </p:nvSpPr>
        <p:spPr bwMode="auto">
          <a:xfrm>
            <a:off x="2341563" y="4654550"/>
            <a:ext cx="2636837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0000 1011 1010 1101</a:t>
            </a:r>
          </a:p>
        </p:txBody>
      </p:sp>
      <p:sp>
        <p:nvSpPr>
          <p:cNvPr id="287755" name="Text Box 11"/>
          <p:cNvSpPr txBox="1">
            <a:spLocks noChangeArrowheads="1"/>
          </p:cNvSpPr>
          <p:nvPr/>
        </p:nvSpPr>
        <p:spPr bwMode="auto">
          <a:xfrm>
            <a:off x="2341563" y="4986338"/>
            <a:ext cx="2824162" cy="40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1101 1110 1010 1101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7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7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7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7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77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7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7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7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7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7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748" grpId="0" autoUpdateAnimBg="0"/>
      <p:bldP spid="287749" grpId="0" autoUpdateAnimBg="0"/>
      <p:bldP spid="287750" grpId="0" autoUpdateAnimBg="0"/>
      <p:bldP spid="287751" grpId="0" autoUpdateAnimBg="0"/>
      <p:bldP spid="287752" grpId="0" autoUpdateAnimBg="0"/>
      <p:bldP spid="287753" grpId="0" autoUpdateAnimBg="0"/>
      <p:bldP spid="287754" grpId="0" autoUpdateAnimBg="0"/>
      <p:bldP spid="287755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Decimal Addition</a:t>
            </a:r>
          </a:p>
        </p:txBody>
      </p:sp>
      <p:sp>
        <p:nvSpPr>
          <p:cNvPr id="16387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1042988" y="1381125"/>
          <a:ext cx="5856288" cy="4119564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464072"/>
                <a:gridCol w="1464072"/>
                <a:gridCol w="1464072"/>
                <a:gridCol w="1464072"/>
              </a:tblGrid>
              <a:tr h="6865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Augend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Addend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Result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Carry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865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865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865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2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865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…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…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..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686594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9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</a:tbl>
          </a:graphicData>
        </a:graphic>
      </p:graphicFrame>
      <p:sp>
        <p:nvSpPr>
          <p:cNvPr id="16425" name="TextBox 7"/>
          <p:cNvSpPr txBox="1">
            <a:spLocks noChangeArrowheads="1"/>
          </p:cNvSpPr>
          <p:nvPr/>
        </p:nvSpPr>
        <p:spPr bwMode="auto">
          <a:xfrm>
            <a:off x="1917700" y="5999163"/>
            <a:ext cx="22606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3600"/>
              <a:t>1 + 9 = 10</a:t>
            </a:r>
          </a:p>
        </p:txBody>
      </p:sp>
      <p:sp>
        <p:nvSpPr>
          <p:cNvPr id="16426" name="Line Callout 1 8"/>
          <p:cNvSpPr>
            <a:spLocks/>
          </p:cNvSpPr>
          <p:nvPr/>
        </p:nvSpPr>
        <p:spPr bwMode="auto">
          <a:xfrm>
            <a:off x="4294188" y="5568950"/>
            <a:ext cx="3478212" cy="968375"/>
          </a:xfrm>
          <a:prstGeom prst="borderCallout1">
            <a:avLst>
              <a:gd name="adj1" fmla="val 10162"/>
              <a:gd name="adj2" fmla="val -366"/>
              <a:gd name="adj3" fmla="val 53806"/>
              <a:gd name="adj4" fmla="val -1467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Carry</a:t>
            </a:r>
            <a:br>
              <a:rPr lang="en-GB" altLang="en-US"/>
            </a:br>
            <a:r>
              <a:rPr lang="en-GB" altLang="en-US"/>
              <a:t>10</a:t>
            </a:r>
            <a:r>
              <a:rPr lang="en-GB" altLang="en-US" b="1" baseline="30000"/>
              <a:t>1</a:t>
            </a:r>
            <a:r>
              <a:rPr lang="en-GB" altLang="en-US"/>
              <a:t> x 1 + 10</a:t>
            </a:r>
            <a:r>
              <a:rPr lang="en-GB" altLang="en-US" b="1" baseline="30000"/>
              <a:t>0</a:t>
            </a:r>
            <a:r>
              <a:rPr lang="en-GB" altLang="en-US"/>
              <a:t> x 0 = 10 + 0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Binary Addition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altLang="en-US" smtClean="0"/>
              <a:t>Similar to decimal addition, but carry one when value reaches two not ten</a:t>
            </a:r>
          </a:p>
        </p:txBody>
      </p:sp>
      <p:sp>
        <p:nvSpPr>
          <p:cNvPr id="1741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1047750" y="1689100"/>
          <a:ext cx="6594476" cy="372745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48619"/>
                <a:gridCol w="1648619"/>
                <a:gridCol w="1648619"/>
                <a:gridCol w="1648619"/>
              </a:tblGrid>
              <a:tr h="745490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Augend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Addend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Result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Carry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745490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0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0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0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0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745490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0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1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1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0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745490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1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0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1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0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  <a:tr h="745490"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1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1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>
                          <a:effectLst/>
                        </a:rPr>
                        <a:t>0</a:t>
                      </a:r>
                      <a:endParaRPr lang="en-GB" sz="32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200" u="none" strike="noStrike" dirty="0">
                          <a:effectLst/>
                        </a:rPr>
                        <a:t>1</a:t>
                      </a:r>
                      <a:endParaRPr lang="en-GB" sz="3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6" marB="0" anchor="b"/>
                </a:tc>
              </a:tr>
            </a:tbl>
          </a:graphicData>
        </a:graphic>
      </p:graphicFrame>
      <p:sp>
        <p:nvSpPr>
          <p:cNvPr id="17445" name="TextBox 7"/>
          <p:cNvSpPr txBox="1">
            <a:spLocks noChangeArrowheads="1"/>
          </p:cNvSpPr>
          <p:nvPr/>
        </p:nvSpPr>
        <p:spPr bwMode="auto">
          <a:xfrm>
            <a:off x="1917700" y="5999163"/>
            <a:ext cx="22606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3600"/>
              <a:t>1 + 1 = 10</a:t>
            </a:r>
          </a:p>
        </p:txBody>
      </p:sp>
      <p:sp>
        <p:nvSpPr>
          <p:cNvPr id="17446" name="Line Callout 1 8"/>
          <p:cNvSpPr>
            <a:spLocks/>
          </p:cNvSpPr>
          <p:nvPr/>
        </p:nvSpPr>
        <p:spPr bwMode="auto">
          <a:xfrm>
            <a:off x="4294188" y="5568950"/>
            <a:ext cx="3478212" cy="968375"/>
          </a:xfrm>
          <a:prstGeom prst="borderCallout1">
            <a:avLst>
              <a:gd name="adj1" fmla="val 10162"/>
              <a:gd name="adj2" fmla="val -366"/>
              <a:gd name="adj3" fmla="val 53806"/>
              <a:gd name="adj4" fmla="val -1467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Carry</a:t>
            </a:r>
            <a:br>
              <a:rPr lang="en-GB" altLang="en-US"/>
            </a:br>
            <a:r>
              <a:rPr lang="en-GB" altLang="en-US"/>
              <a:t>2</a:t>
            </a:r>
            <a:r>
              <a:rPr lang="en-GB" altLang="en-US" b="1" baseline="30000"/>
              <a:t>1</a:t>
            </a:r>
            <a:r>
              <a:rPr lang="en-GB" altLang="en-US"/>
              <a:t> x 1 + 2</a:t>
            </a:r>
            <a:r>
              <a:rPr lang="en-GB" altLang="en-US" b="1" baseline="30000"/>
              <a:t>0</a:t>
            </a:r>
            <a:r>
              <a:rPr lang="en-GB" altLang="en-US"/>
              <a:t> x 0 = 2 + 0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Decimal Subtraction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You can do decimal subtraction using tens complement addition like this</a:t>
            </a:r>
          </a:p>
          <a:p>
            <a:r>
              <a:rPr lang="en-GB" altLang="en-US" smtClean="0"/>
              <a:t>Consider 9 – 2 = 7</a:t>
            </a:r>
          </a:p>
          <a:p>
            <a:r>
              <a:rPr lang="en-GB" altLang="en-US" smtClean="0"/>
              <a:t>Tens complement of 2 is (10 – 2) = 8</a:t>
            </a:r>
          </a:p>
          <a:p>
            <a:r>
              <a:rPr lang="en-GB" altLang="en-US" smtClean="0"/>
              <a:t>Now do tens complement addition</a:t>
            </a:r>
          </a:p>
          <a:p>
            <a:r>
              <a:rPr lang="en-GB" altLang="en-US" smtClean="0"/>
              <a:t>9 + 8 = 17</a:t>
            </a:r>
          </a:p>
          <a:p>
            <a:r>
              <a:rPr lang="en-GB" altLang="en-US" smtClean="0"/>
              <a:t>Ignore the carry so 17 gives a result of 7</a:t>
            </a:r>
          </a:p>
          <a:p>
            <a:r>
              <a:rPr lang="en-GB" altLang="en-US" smtClean="0"/>
              <a:t>Of course, we don’t do this for decimal but…..</a:t>
            </a:r>
          </a:p>
          <a:p>
            <a:r>
              <a:rPr lang="en-GB" altLang="en-US" smtClean="0"/>
              <a:t>Microprocessors can’t subtract binary digits, so we need to convert subtraction into addition using a twos complements</a:t>
            </a:r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Binary Subtraction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Twos complement requires a ones complement then the addition of 1.</a:t>
            </a:r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  <a:p>
            <a:endParaRPr lang="en-GB" altLang="en-US" smtClean="0"/>
          </a:p>
        </p:txBody>
      </p:sp>
      <p:sp>
        <p:nvSpPr>
          <p:cNvPr id="19460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800350" y="2894013"/>
          <a:ext cx="3443288" cy="14446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271105"/>
                <a:gridCol w="1172183"/>
              </a:tblGrid>
              <a:tr h="314422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 smtClean="0">
                          <a:effectLst/>
                        </a:rPr>
                        <a:t>Original (Decimal 4)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8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 smtClean="0">
                          <a:effectLst/>
                        </a:rPr>
                        <a:t>0100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8" marB="0" anchor="b"/>
                </a:tc>
              </a:tr>
              <a:tr h="40789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Ones Complement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8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1011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8" marB="0" anchor="b"/>
                </a:tc>
              </a:tr>
              <a:tr h="314422"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8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 smtClean="0">
                          <a:effectLst/>
                        </a:rPr>
                        <a:t>+1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8" marB="0" anchor="b"/>
                </a:tc>
              </a:tr>
              <a:tr h="40789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>
                          <a:effectLst/>
                        </a:rPr>
                        <a:t>Twos Complement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8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1100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8" marB="0" anchor="b"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901950" y="5145088"/>
          <a:ext cx="1790700" cy="9429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10680"/>
                <a:gridCol w="780020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 smtClean="0">
                          <a:effectLst/>
                        </a:rPr>
                        <a:t>  6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 smtClean="0">
                          <a:effectLst/>
                        </a:rPr>
                        <a:t>0110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dirty="0" smtClean="0">
                          <a:effectLst/>
                        </a:rPr>
                        <a:t>- 4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>
                          <a:effectLst/>
                        </a:rPr>
                        <a:t>1100</a:t>
                      </a: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190500">
                <a:tc>
                  <a:txBody>
                    <a:bodyPr/>
                    <a:lstStyle/>
                    <a:p>
                      <a:pPr algn="l" fontAlgn="b"/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2000" u="none" strike="noStrike" dirty="0">
                          <a:effectLst/>
                        </a:rPr>
                        <a:t>10010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cxnSp>
        <p:nvCxnSpPr>
          <p:cNvPr id="19492" name="Straight Connector 7"/>
          <p:cNvCxnSpPr>
            <a:cxnSpLocks noChangeShapeType="1"/>
          </p:cNvCxnSpPr>
          <p:nvPr/>
        </p:nvCxnSpPr>
        <p:spPr bwMode="auto">
          <a:xfrm>
            <a:off x="4143375" y="5775325"/>
            <a:ext cx="519113" cy="0"/>
          </a:xfrm>
          <a:prstGeom prst="line">
            <a:avLst/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493" name="Line Callout 1 9"/>
          <p:cNvSpPr>
            <a:spLocks/>
          </p:cNvSpPr>
          <p:nvPr/>
        </p:nvSpPr>
        <p:spPr bwMode="auto">
          <a:xfrm>
            <a:off x="5264150" y="6318250"/>
            <a:ext cx="1812925" cy="304800"/>
          </a:xfrm>
          <a:prstGeom prst="borderCallout1">
            <a:avLst>
              <a:gd name="adj1" fmla="val 18750"/>
              <a:gd name="adj2" fmla="val -8333"/>
              <a:gd name="adj3" fmla="val -79394"/>
              <a:gd name="adj4" fmla="val -6333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Discard Carry</a:t>
            </a:r>
          </a:p>
        </p:txBody>
      </p:sp>
      <p:sp>
        <p:nvSpPr>
          <p:cNvPr id="19494" name="TextBox 10"/>
          <p:cNvSpPr txBox="1">
            <a:spLocks noChangeArrowheads="1"/>
          </p:cNvSpPr>
          <p:nvPr/>
        </p:nvSpPr>
        <p:spPr bwMode="auto">
          <a:xfrm>
            <a:off x="4670425" y="5749925"/>
            <a:ext cx="12112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Decimal 2</a:t>
            </a:r>
          </a:p>
        </p:txBody>
      </p:sp>
      <p:sp>
        <p:nvSpPr>
          <p:cNvPr id="19495" name="TextBox 11"/>
          <p:cNvSpPr txBox="1">
            <a:spLocks noChangeArrowheads="1"/>
          </p:cNvSpPr>
          <p:nvPr/>
        </p:nvSpPr>
        <p:spPr bwMode="auto">
          <a:xfrm>
            <a:off x="5999163" y="4464050"/>
            <a:ext cx="2944812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The final carry provides the sign of the number</a:t>
            </a:r>
          </a:p>
          <a:p>
            <a:r>
              <a:rPr lang="en-GB" altLang="en-US"/>
              <a:t>1 = positive</a:t>
            </a:r>
          </a:p>
          <a:p>
            <a:r>
              <a:rPr lang="en-GB" altLang="en-US"/>
              <a:t>0 =  negative</a:t>
            </a:r>
          </a:p>
          <a:p>
            <a:r>
              <a:rPr lang="en-GB" altLang="en-US"/>
              <a:t>(Note: Usually 1 = negative </a:t>
            </a:r>
          </a:p>
          <a:p>
            <a:r>
              <a:rPr lang="en-GB" altLang="en-US"/>
              <a:t>See later notes)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add 1?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dirty="0" smtClean="0"/>
              <a:t>One’s complement			Twos complement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p:pic>
        <p:nvPicPr>
          <p:cNvPr id="57346" name="Picture 2" descr="sign-magnitude represent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23" y="1291539"/>
            <a:ext cx="3656055" cy="2408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2's compleme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434" y="1291539"/>
            <a:ext cx="4620341" cy="5211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15546" y="4572000"/>
            <a:ext cx="25125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Adding 1 drops the -0 and rearranges the numbers to increase by 1 from left to right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15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Questions</a:t>
            </a:r>
          </a:p>
        </p:txBody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800" smtClean="0"/>
              <a:t>Subtract the following binary values using twos complement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11010101 – 11001101</a:t>
            </a:r>
          </a:p>
          <a:p>
            <a:pPr>
              <a:buFont typeface="Wingdings 2" panose="05020102010507070707" pitchFamily="18" charset="2"/>
              <a:buNone/>
            </a:pPr>
            <a:endParaRPr lang="en-GB" altLang="en-US" sz="1800" smtClean="0"/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10011011 – 00110011</a:t>
            </a:r>
          </a:p>
          <a:p>
            <a:pPr>
              <a:buFont typeface="Wingdings 2" panose="05020102010507070707" pitchFamily="18" charset="2"/>
              <a:buNone/>
            </a:pPr>
            <a:endParaRPr lang="en-GB" altLang="en-US" sz="1800" smtClean="0"/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smtClean="0"/>
              <a:t>11011001 -  11110001</a:t>
            </a:r>
          </a:p>
          <a:p>
            <a:endParaRPr lang="en-GB" altLang="en-US" sz="1800" smtClean="0"/>
          </a:p>
        </p:txBody>
      </p:sp>
      <p:sp>
        <p:nvSpPr>
          <p:cNvPr id="287748" name="Text Box 4"/>
          <p:cNvSpPr txBox="1">
            <a:spLocks noChangeArrowheads="1"/>
          </p:cNvSpPr>
          <p:nvPr/>
        </p:nvSpPr>
        <p:spPr bwMode="auto">
          <a:xfrm>
            <a:off x="4273550" y="2043113"/>
            <a:ext cx="4524375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213 – 205 = 8</a:t>
            </a:r>
            <a:br>
              <a:rPr lang="en-GB" altLang="en-US" sz="2000">
                <a:solidFill>
                  <a:srgbClr val="FF0000"/>
                </a:solidFill>
              </a:rPr>
            </a:br>
            <a:r>
              <a:rPr lang="en-GB" altLang="en-US" sz="2000">
                <a:solidFill>
                  <a:srgbClr val="FF0000"/>
                </a:solidFill>
              </a:rPr>
              <a:t>11010101 + 00110011 = 100001000</a:t>
            </a:r>
          </a:p>
        </p:txBody>
      </p:sp>
      <p:sp>
        <p:nvSpPr>
          <p:cNvPr id="287750" name="Text Box 6"/>
          <p:cNvSpPr txBox="1">
            <a:spLocks noChangeArrowheads="1"/>
          </p:cNvSpPr>
          <p:nvPr/>
        </p:nvSpPr>
        <p:spPr bwMode="auto">
          <a:xfrm>
            <a:off x="4244975" y="2727325"/>
            <a:ext cx="43561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155 – 51 = 104</a:t>
            </a:r>
            <a:br>
              <a:rPr lang="en-GB" altLang="en-US" sz="2000">
                <a:solidFill>
                  <a:srgbClr val="FF0000"/>
                </a:solidFill>
              </a:rPr>
            </a:br>
            <a:r>
              <a:rPr lang="en-GB" altLang="en-US" sz="2000">
                <a:solidFill>
                  <a:srgbClr val="FF0000"/>
                </a:solidFill>
              </a:rPr>
              <a:t>10011011 + 11001101 = 101101000</a:t>
            </a:r>
          </a:p>
        </p:txBody>
      </p:sp>
      <p:sp>
        <p:nvSpPr>
          <p:cNvPr id="287751" name="Text Box 7"/>
          <p:cNvSpPr txBox="1">
            <a:spLocks noChangeArrowheads="1"/>
          </p:cNvSpPr>
          <p:nvPr/>
        </p:nvSpPr>
        <p:spPr bwMode="auto">
          <a:xfrm>
            <a:off x="4244975" y="3373438"/>
            <a:ext cx="4356100" cy="2862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217 – 241 = -24</a:t>
            </a:r>
            <a:br>
              <a:rPr lang="en-GB" altLang="en-US" sz="2000">
                <a:solidFill>
                  <a:srgbClr val="FF0000"/>
                </a:solidFill>
              </a:rPr>
            </a:br>
            <a:r>
              <a:rPr lang="en-GB" altLang="en-US" sz="2000">
                <a:solidFill>
                  <a:srgbClr val="FF0000"/>
                </a:solidFill>
              </a:rPr>
              <a:t>11011001 + 00001111 = 11101000</a:t>
            </a:r>
            <a:br>
              <a:rPr lang="en-GB" altLang="en-US" sz="2000">
                <a:solidFill>
                  <a:srgbClr val="FF0000"/>
                </a:solidFill>
              </a:rPr>
            </a:br>
            <a:r>
              <a:rPr lang="en-GB" altLang="en-US" sz="2000">
                <a:solidFill>
                  <a:srgbClr val="FF0000"/>
                </a:solidFill>
              </a:rPr>
              <a:t>Carry is 0, we could write </a:t>
            </a:r>
            <a:r>
              <a:rPr lang="en-GB" altLang="en-US" sz="2000" u="sng">
                <a:solidFill>
                  <a:srgbClr val="FF0000"/>
                </a:solidFill>
              </a:rPr>
              <a:t>0</a:t>
            </a:r>
            <a:r>
              <a:rPr lang="en-GB" altLang="en-US" sz="2000">
                <a:solidFill>
                  <a:srgbClr val="FF0000"/>
                </a:solidFill>
              </a:rPr>
              <a:t>11101000 and this is a negative value</a:t>
            </a:r>
          </a:p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Result is in twos complement, twos complement the result to get the actual value</a:t>
            </a:r>
          </a:p>
          <a:p>
            <a:pPr algn="l">
              <a:spcBef>
                <a:spcPct val="50000"/>
              </a:spcBef>
            </a:pPr>
            <a:r>
              <a:rPr lang="en-GB" altLang="en-US" sz="2000">
                <a:solidFill>
                  <a:srgbClr val="FF0000"/>
                </a:solidFill>
              </a:rPr>
              <a:t>11101000 = 00011000 (24)</a:t>
            </a:r>
          </a:p>
        </p:txBody>
      </p:sp>
      <p:sp>
        <p:nvSpPr>
          <p:cNvPr id="20488" name="TextBox 1"/>
          <p:cNvSpPr txBox="1">
            <a:spLocks noChangeArrowheads="1"/>
          </p:cNvSpPr>
          <p:nvPr/>
        </p:nvSpPr>
        <p:spPr bwMode="auto">
          <a:xfrm>
            <a:off x="695325" y="4343400"/>
            <a:ext cx="33051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GB" altLang="en-US"/>
              <a:t>Note: If the result is negative, take the twos complement of it to get the actual value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7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7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7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748" grpId="0" autoUpdateAnimBg="0"/>
      <p:bldP spid="287750" grpId="0" autoUpdateAnimBg="0"/>
      <p:bldP spid="28775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Boolean Algebra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OR Truth Table</a:t>
            </a:r>
          </a:p>
        </p:txBody>
      </p:sp>
      <p:sp>
        <p:nvSpPr>
          <p:cNvPr id="21508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459038" y="2286000"/>
          <a:ext cx="3794124" cy="26177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64708"/>
                <a:gridCol w="1264708"/>
                <a:gridCol w="1264708"/>
              </a:tblGrid>
              <a:tr h="436298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Inputs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Output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A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B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X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</a:tbl>
          </a:graphicData>
        </a:graphic>
      </p:graphicFrame>
      <p:sp>
        <p:nvSpPr>
          <p:cNvPr id="21538" name="TextBox 5"/>
          <p:cNvSpPr txBox="1">
            <a:spLocks noChangeArrowheads="1"/>
          </p:cNvSpPr>
          <p:nvPr/>
        </p:nvSpPr>
        <p:spPr bwMode="auto">
          <a:xfrm>
            <a:off x="3235325" y="5108575"/>
            <a:ext cx="217963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4000"/>
              <a:t>X= A + 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AND Truth Table</a:t>
            </a:r>
          </a:p>
        </p:txBody>
      </p:sp>
      <p:sp>
        <p:nvSpPr>
          <p:cNvPr id="2253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459038" y="2286000"/>
          <a:ext cx="3794124" cy="26177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64708"/>
                <a:gridCol w="1264708"/>
                <a:gridCol w="1264708"/>
              </a:tblGrid>
              <a:tr h="436298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Inputs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Output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A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B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X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 smtClean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 smtClean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</a:tbl>
          </a:graphicData>
        </a:graphic>
      </p:graphicFrame>
      <p:sp>
        <p:nvSpPr>
          <p:cNvPr id="22562" name="TextBox 5"/>
          <p:cNvSpPr txBox="1">
            <a:spLocks noChangeArrowheads="1"/>
          </p:cNvSpPr>
          <p:nvPr/>
        </p:nvSpPr>
        <p:spPr bwMode="auto">
          <a:xfrm>
            <a:off x="3214688" y="4403725"/>
            <a:ext cx="2220912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sz="4000"/>
              <a:t>X= A </a:t>
            </a:r>
            <a:r>
              <a:rPr lang="en-GB" altLang="en-US" sz="9600"/>
              <a:t>.</a:t>
            </a:r>
            <a:r>
              <a:rPr lang="en-GB" altLang="en-US" sz="4000"/>
              <a:t> 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Exclusive OR (XOR) Truth Table</a:t>
            </a:r>
          </a:p>
        </p:txBody>
      </p:sp>
      <p:sp>
        <p:nvSpPr>
          <p:cNvPr id="23556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459038" y="2286000"/>
          <a:ext cx="3794124" cy="26177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64708"/>
                <a:gridCol w="1264708"/>
                <a:gridCol w="1264708"/>
              </a:tblGrid>
              <a:tr h="436298"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Inputs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Output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A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B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X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 smtClean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0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  <a:tr h="436298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7" marR="9527" marT="9526" marB="0" anchor="b"/>
                </a:tc>
              </a:tr>
            </a:tbl>
          </a:graphicData>
        </a:graphic>
      </p:graphicFrame>
      <p:sp>
        <p:nvSpPr>
          <p:cNvPr id="6" name="TextBox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025281" y="5107968"/>
            <a:ext cx="2599173" cy="707886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NOT Truth Table</a:t>
            </a:r>
          </a:p>
        </p:txBody>
      </p:sp>
      <p:sp>
        <p:nvSpPr>
          <p:cNvPr id="24580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854325" y="2952750"/>
          <a:ext cx="2528888" cy="17462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64444"/>
                <a:gridCol w="1264444"/>
              </a:tblGrid>
              <a:tr h="4365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Inputs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Output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32" marB="0" anchor="b"/>
                </a:tc>
              </a:tr>
              <a:tr h="4365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A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X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32" marB="0" anchor="b"/>
                </a:tc>
              </a:tr>
              <a:tr h="4365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 smtClean="0">
                          <a:effectLst/>
                        </a:rPr>
                        <a:t>1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32" marB="0" anchor="b"/>
                </a:tc>
              </a:tr>
              <a:tr h="436562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>
                          <a:effectLst/>
                        </a:rPr>
                        <a:t>1</a:t>
                      </a:r>
                      <a:endParaRPr lang="en-GB" sz="28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32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u="none" strike="noStrike" dirty="0" smtClean="0">
                          <a:effectLst/>
                        </a:rPr>
                        <a:t>0</a:t>
                      </a:r>
                      <a:endParaRPr lang="en-GB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32" marB="0" anchor="b"/>
                </a:tc>
              </a:tr>
            </a:tbl>
          </a:graphicData>
        </a:graphic>
      </p:graphicFrame>
      <p:sp>
        <p:nvSpPr>
          <p:cNvPr id="6" name="TextBox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545552" y="5107968"/>
            <a:ext cx="1558632" cy="709233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7" name="TextBox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44449" y="3991232"/>
            <a:ext cx="1577676" cy="1683666"/>
          </a:xfrm>
          <a:prstGeom prst="rect">
            <a:avLst/>
          </a:prstGeom>
          <a:blipFill rotWithShape="0">
            <a:blip r:embed="rId3"/>
            <a:stretch>
              <a:fillRect t="-2174"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Combining Boolean Logic</a:t>
            </a:r>
          </a:p>
        </p:txBody>
      </p:sp>
      <p:sp>
        <p:nvSpPr>
          <p:cNvPr id="3" name="Content Placeholder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888466" y="1106183"/>
            <a:ext cx="7029450" cy="1476375"/>
          </a:xfrm>
          <a:blipFill rotWithShape="0">
            <a:blip r:embed="rId2"/>
            <a:stretch>
              <a:fillRect l="-607" t="-1646"/>
            </a:stretch>
          </a:blipFill>
          <a:extLst/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5604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5" name="TextBox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88466" y="2365209"/>
            <a:ext cx="5512663" cy="709233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25609" name="TextBox 9"/>
          <p:cNvSpPr txBox="1">
            <a:spLocks noChangeArrowheads="1"/>
          </p:cNvSpPr>
          <p:nvPr/>
        </p:nvSpPr>
        <p:spPr bwMode="auto">
          <a:xfrm>
            <a:off x="889000" y="3254375"/>
            <a:ext cx="5070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/>
              <a:t>Draw the truth tables to prove these are correct.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Laws of Boolean Algebra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047750" y="1097280"/>
                <a:ext cx="7029450" cy="4741545"/>
              </a:xfrm>
            </p:spPr>
            <p:txBody>
              <a:bodyPr/>
              <a:lstStyle/>
              <a:p>
                <a:r>
                  <a:rPr lang="en-GB" dirty="0" smtClean="0"/>
                  <a:t>Commutative Law</a:t>
                </a:r>
              </a:p>
              <a:p>
                <a:pPr lvl="1"/>
                <a:r>
                  <a:rPr lang="en-GB" dirty="0" smtClean="0"/>
                  <a:t>A + B = B + A</a:t>
                </a:r>
              </a:p>
              <a:p>
                <a:pPr lvl="1"/>
                <a:r>
                  <a:rPr lang="en-GB" dirty="0" smtClean="0"/>
                  <a:t>A . B =  B . A</a:t>
                </a:r>
              </a:p>
              <a:p>
                <a:r>
                  <a:rPr lang="en-GB" dirty="0" smtClean="0"/>
                  <a:t>Associative Law</a:t>
                </a:r>
              </a:p>
              <a:p>
                <a:pPr lvl="1"/>
                <a:r>
                  <a:rPr lang="en-GB" dirty="0" smtClean="0"/>
                  <a:t>(A + B) + C = A + (B + C)</a:t>
                </a:r>
              </a:p>
              <a:p>
                <a:pPr lvl="1"/>
                <a:r>
                  <a:rPr lang="en-GB" dirty="0" smtClean="0"/>
                  <a:t>(A . B) . C = A . (B . C)</a:t>
                </a:r>
              </a:p>
              <a:p>
                <a:r>
                  <a:rPr lang="en-GB" dirty="0" smtClean="0"/>
                  <a:t>Distributive Law</a:t>
                </a:r>
              </a:p>
              <a:p>
                <a:pPr lvl="1"/>
                <a:r>
                  <a:rPr lang="en-GB" dirty="0" smtClean="0"/>
                  <a:t>A . (B + C) = A . B + A . C</a:t>
                </a:r>
                <a:r>
                  <a:rPr lang="en-GB" dirty="0"/>
                  <a:t> </a:t>
                </a:r>
                <a:r>
                  <a:rPr lang="en-GB" dirty="0" smtClean="0"/>
                  <a:t>  likewise A(B+C+D) = AB+AC+AD</a:t>
                </a:r>
              </a:p>
              <a:p>
                <a:pPr lvl="1"/>
                <a:r>
                  <a:rPr lang="en-GB" dirty="0" smtClean="0"/>
                  <a:t>A + (B . C) = (A + B) . (A + C)</a:t>
                </a:r>
              </a:p>
              <a:p>
                <a:r>
                  <a:rPr lang="en-GB" dirty="0" smtClean="0"/>
                  <a:t>Identity Law</a:t>
                </a:r>
              </a:p>
              <a:p>
                <a:pPr lvl="1"/>
                <a:r>
                  <a:rPr lang="en-GB" dirty="0" smtClean="0"/>
                  <a:t>A + A = A</a:t>
                </a:r>
              </a:p>
              <a:p>
                <a:pPr lvl="1"/>
                <a:r>
                  <a:rPr lang="en-GB" dirty="0" smtClean="0"/>
                  <a:t>A . A = A</a:t>
                </a:r>
              </a:p>
              <a:p>
                <a:r>
                  <a:rPr lang="en-GB" dirty="0" smtClean="0"/>
                  <a:t>De Morgan’s Theorem</a:t>
                </a:r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 .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endParaRPr lang="en-GB" dirty="0" smtClean="0"/>
              </a:p>
              <a:p>
                <a:pPr lvl="1"/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 .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7750" y="1097280"/>
                <a:ext cx="7029450" cy="4741545"/>
              </a:xfrm>
              <a:blipFill rotWithShape="0">
                <a:blip r:embed="rId2"/>
                <a:stretch>
                  <a:fillRect l="-607" t="-514" r="-434" b="-100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/>
              <p:cNvSpPr txBox="1"/>
              <p:nvPr/>
            </p:nvSpPr>
            <p:spPr>
              <a:xfrm>
                <a:off x="5708822" y="1581665"/>
                <a:ext cx="856773" cy="9612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</m:acc>
                      <m:r>
                        <a:rPr lang="en-GB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acc>
                            <m:accPr>
                              <m:chr m:val="̅"/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</m:acc>
                        </m:e>
                      </m:acc>
                      <m:r>
                        <a:rPr lang="en-GB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08822" y="1581665"/>
                <a:ext cx="856773" cy="961289"/>
              </a:xfrm>
              <a:prstGeom prst="rect">
                <a:avLst/>
              </a:prstGeom>
              <a:blipFill rotWithShape="0">
                <a:blip r:embed="rId3"/>
                <a:stretch>
                  <a:fillRect r="-226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/>
          <p:cNvSpPr txBox="1"/>
          <p:nvPr/>
        </p:nvSpPr>
        <p:spPr>
          <a:xfrm>
            <a:off x="5708822" y="1029453"/>
            <a:ext cx="326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You can rearrange equations, </a:t>
            </a:r>
            <a:br>
              <a:rPr lang="en-GB" dirty="0" smtClean="0"/>
            </a:br>
            <a:r>
              <a:rPr lang="en-GB" dirty="0" smtClean="0"/>
              <a:t>using NOT: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93568" y="1902357"/>
            <a:ext cx="2488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 both sides of </a:t>
            </a:r>
            <a:r>
              <a:rPr lang="en-GB" dirty="0" err="1" smtClean="0"/>
              <a:t>eqn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697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Misc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047750" y="1724025"/>
                <a:ext cx="2028736" cy="4114800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.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endParaRPr lang="en-GB" b="0" i="1" dirty="0" smtClean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.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endParaRPr lang="en-GB" dirty="0" smtClean="0"/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.1=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endParaRPr lang="en-GB" dirty="0" smtClean="0"/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.0=0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7750" y="1724025"/>
                <a:ext cx="2028736" cy="4114800"/>
              </a:xfrm>
              <a:blipFill rotWithShape="0">
                <a:blip r:embed="rId2"/>
                <a:stretch>
                  <a:fillRect l="-21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WAN</a:t>
            </a:r>
            <a:endParaRPr lang="en-US" alt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2"/>
              <p:cNvSpPr txBox="1">
                <a:spLocks/>
              </p:cNvSpPr>
              <p:nvPr/>
            </p:nvSpPr>
            <p:spPr bwMode="auto">
              <a:xfrm>
                <a:off x="3370784" y="1724025"/>
                <a:ext cx="2028736" cy="41148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lvl1pPr marL="342900" indent="-3429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folHlink"/>
                  </a:buClr>
                  <a:buSzPct val="90000"/>
                  <a:buFont typeface="Monotype Sorts" pitchFamily="2" charset="2"/>
                  <a:buChar char="n"/>
                  <a:defRPr kumimoji="1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accent2"/>
                  </a:buClr>
                  <a:buSzPct val="90000"/>
                  <a:buFont typeface="Monotype Sorts" pitchFamily="2" charset="2"/>
                  <a:buChar char="F"/>
                  <a:defRPr kumimoji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33CC33"/>
                  </a:buClr>
                  <a:buSzPct val="90000"/>
                  <a:buFont typeface="Monotype Sorts" pitchFamily="2" charset="2"/>
                  <a:buChar char="4"/>
                  <a:defRPr kumimoji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chemeClr val="hlink"/>
                  </a:buClr>
                  <a:buChar char="–"/>
                  <a:defRPr kumimoji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kumimoji="1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endParaRPr lang="en-GB" i="1" dirty="0" smtClean="0">
                  <a:latin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endParaRPr lang="en-GB" dirty="0" smtClean="0"/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1</m:t>
                    </m:r>
                  </m:oMath>
                </a14:m>
                <a:endParaRPr lang="en-GB" dirty="0" smtClean="0"/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0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370784" y="1724025"/>
                <a:ext cx="2028736" cy="4114800"/>
              </a:xfrm>
              <a:prstGeom prst="rect">
                <a:avLst/>
              </a:prstGeom>
              <a:blipFill rotWithShape="0">
                <a:blip r:embed="rId3"/>
                <a:stretch>
                  <a:fillRect l="-2102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223014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Questions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627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altLang="en-US" dirty="0" smtClean="0"/>
                  <a:t>Using De Morgan’s theorem, microprocessors only need two Boolean operators, OR and NOT, to generate AND </a:t>
                </a:r>
                <a:r>
                  <a:rPr lang="en-GB" altLang="en-US" dirty="0" err="1" smtClean="0"/>
                  <a:t>and</a:t>
                </a:r>
                <a:r>
                  <a:rPr lang="en-GB" altLang="en-US" dirty="0" smtClean="0"/>
                  <a:t> XOR</a:t>
                </a:r>
              </a:p>
              <a:p>
                <a:endParaRPr lang="en-GB" altLang="en-US" dirty="0" smtClean="0"/>
              </a:p>
              <a:p>
                <a:r>
                  <a:rPr lang="en-GB" altLang="en-US" dirty="0" smtClean="0"/>
                  <a:t>Can you prove this?</a:t>
                </a:r>
              </a:p>
              <a:p>
                <a:endParaRPr lang="en-GB" altLang="en-US" dirty="0"/>
              </a:p>
              <a:p>
                <a:r>
                  <a:rPr lang="en-GB" altLang="en-US" dirty="0" smtClean="0"/>
                  <a:t>Simplify this equation:</a:t>
                </a:r>
              </a:p>
              <a:p>
                <a:pPr marL="0" indent="0">
                  <a:buNone/>
                </a:pPr>
                <a:r>
                  <a:rPr lang="en-GB" altLang="en-US" dirty="0" smtClean="0"/>
                  <a:t>	</a:t>
                </a:r>
                <a14:m>
                  <m:oMath xmlns:m="http://schemas.openxmlformats.org/officeDocument/2006/math"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altLang="en-US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+ </m:t>
                    </m:r>
                    <m:acc>
                      <m:accPr>
                        <m:chr m:val="̅"/>
                        <m:ctrlPr>
                          <a:rPr lang="en-GB" altLang="en-US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altLang="en-US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altLang="en-US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altLang="en-US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)(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+ </m:t>
                    </m:r>
                    <m:acc>
                      <m:accPr>
                        <m:chr m:val="̅"/>
                        <m:ctrlPr>
                          <a:rPr lang="en-GB" altLang="en-US" b="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altLang="en-US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 . 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𝐶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altLang="en-US" dirty="0" smtClean="0"/>
              </a:p>
              <a:p>
                <a:endParaRPr lang="en-GB" altLang="en-US" dirty="0" smtClean="0"/>
              </a:p>
            </p:txBody>
          </p:sp>
        </mc:Choice>
        <mc:Fallback xmlns="">
          <p:sp>
            <p:nvSpPr>
              <p:cNvPr id="26627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607" t="-7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628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27651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5" name="TextBox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849330" y="2111769"/>
            <a:ext cx="3086999" cy="698781"/>
          </a:xfrm>
          <a:prstGeom prst="rect">
            <a:avLst/>
          </a:prstGeom>
          <a:blipFill rotWithShape="0">
            <a:blip r:embed="rId2"/>
            <a:stretch>
              <a:fillRect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  <p:sp>
        <p:nvSpPr>
          <p:cNvPr id="6" name="TextBox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577765" y="3276516"/>
            <a:ext cx="5630131" cy="2145716"/>
          </a:xfrm>
          <a:prstGeom prst="rect">
            <a:avLst/>
          </a:prstGeom>
          <a:blipFill rotWithShape="0">
            <a:blip r:embed="rId3"/>
            <a:stretch>
              <a:fillRect b="-13636"/>
            </a:stretch>
          </a:blipFill>
        </p:spPr>
        <p:txBody>
          <a:bodyPr/>
          <a:lstStyle/>
          <a:p>
            <a:r>
              <a:rPr lang="en-GB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\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 smtClean="0"/>
              <a:t>WAN</a:t>
            </a:r>
            <a:endParaRPr lang="en-US" alt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/>
              <p:cNvSpPr txBox="1"/>
              <p:nvPr/>
            </p:nvSpPr>
            <p:spPr>
              <a:xfrm>
                <a:off x="963168" y="2198376"/>
                <a:ext cx="7675050" cy="26004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altLang="en-US" sz="320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</m:acc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)(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+ </m:t>
                      </m:r>
                      <m:acc>
                        <m:accPr>
                          <m:chr m:val="̅"/>
                          <m:ctrlP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 . 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sz="3200" b="0" i="1" dirty="0" smtClean="0">
                  <a:latin typeface="+mn-lt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sz="320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𝐴𝐴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</m:acc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𝐶</m:t>
                      </m:r>
                    </m:oMath>
                  </m:oMathPara>
                </a14:m>
                <a:endParaRPr lang="en-GB" sz="3200" dirty="0" smtClean="0">
                  <a:latin typeface="+mn-lt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𝐴</m:t>
                      </m:r>
                      <m:d>
                        <m:dPr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acc>
                            <m:accPr>
                              <m:chr m:val="̅"/>
                              <m:ctrlP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acc>
                            <m:accPr>
                              <m:chr m:val="̅"/>
                              <m:ctrlP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𝐵</m:t>
                              </m:r>
                            </m:e>
                          </m:acc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acc>
                            <m:accPr>
                              <m:chr m:val="̅"/>
                              <m:ctrlP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e>
                          </m:acc>
                        </m:e>
                      </m:d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𝐶</m:t>
                      </m:r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</m:acc>
                    </m:oMath>
                  </m:oMathPara>
                </a14:m>
                <a:endParaRPr lang="en-GB" sz="3200" dirty="0" smtClean="0">
                  <a:latin typeface="+mn-lt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3200" i="1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.1</m:t>
                      </m:r>
                      <m:r>
                        <a:rPr lang="en-GB" sz="3200" i="1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32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sz="3200" i="1">
                          <a:latin typeface="Cambria Math" panose="02040503050406030204" pitchFamily="18" charset="0"/>
                        </a:rPr>
                        <m:t>𝐶</m:t>
                      </m:r>
                    </m:oMath>
                  </m:oMathPara>
                </a14:m>
                <a:endParaRPr lang="en-GB" sz="3200" dirty="0" smtClean="0">
                  <a:latin typeface="+mn-lt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3200" b="0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200" b="0" i="1" smtClean="0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𝐶</m:t>
                      </m:r>
                    </m:oMath>
                  </m:oMathPara>
                </a14:m>
                <a:endParaRPr lang="en-GB" sz="3200" dirty="0">
                  <a:latin typeface="+mn-lt"/>
                </a:endParaRPr>
              </a:p>
            </p:txBody>
          </p:sp>
        </mc:Choice>
        <mc:Fallback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3168" y="2198376"/>
                <a:ext cx="7675050" cy="2600455"/>
              </a:xfrm>
              <a:prstGeom prst="rect">
                <a:avLst/>
              </a:prstGeo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/>
          <p:cNvSpPr txBox="1"/>
          <p:nvPr/>
        </p:nvSpPr>
        <p:spPr>
          <a:xfrm>
            <a:off x="1433385" y="1181712"/>
            <a:ext cx="947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A.A = A</a:t>
            </a:r>
            <a:endParaRPr lang="en-GB" dirty="0"/>
          </a:p>
        </p:txBody>
      </p:sp>
      <p:sp>
        <p:nvSpPr>
          <p:cNvPr id="6" name="Freeform 5"/>
          <p:cNvSpPr/>
          <p:nvPr/>
        </p:nvSpPr>
        <p:spPr bwMode="auto">
          <a:xfrm>
            <a:off x="1791880" y="1449443"/>
            <a:ext cx="418413" cy="1401510"/>
          </a:xfrm>
          <a:custGeom>
            <a:avLst/>
            <a:gdLst>
              <a:gd name="connsiteX0" fmla="*/ 0 w 418413"/>
              <a:gd name="connsiteY0" fmla="*/ 0 h 1401510"/>
              <a:gd name="connsiteX1" fmla="*/ 94004 w 418413"/>
              <a:gd name="connsiteY1" fmla="*/ 324740 h 1401510"/>
              <a:gd name="connsiteX2" fmla="*/ 401653 w 418413"/>
              <a:gd name="connsiteY2" fmla="*/ 717846 h 1401510"/>
              <a:gd name="connsiteX3" fmla="*/ 350378 w 418413"/>
              <a:gd name="connsiteY3" fmla="*/ 1401510 h 1401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413" h="1401510">
                <a:moveTo>
                  <a:pt x="0" y="0"/>
                </a:moveTo>
                <a:cubicBezTo>
                  <a:pt x="13531" y="102549"/>
                  <a:pt x="27062" y="205099"/>
                  <a:pt x="94004" y="324740"/>
                </a:cubicBezTo>
                <a:cubicBezTo>
                  <a:pt x="160946" y="444381"/>
                  <a:pt x="358924" y="538384"/>
                  <a:pt x="401653" y="717846"/>
                </a:cubicBezTo>
                <a:cubicBezTo>
                  <a:pt x="444382" y="897308"/>
                  <a:pt x="397380" y="1149409"/>
                  <a:pt x="350378" y="1401510"/>
                </a:cubicBezTo>
              </a:path>
            </a:pathLst>
          </a:custGeom>
          <a:noFill/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/>
              <p:cNvSpPr txBox="1"/>
              <p:nvPr/>
            </p:nvSpPr>
            <p:spPr>
              <a:xfrm>
                <a:off x="3652751" y="1334910"/>
                <a:ext cx="1107676" cy="3693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altLang="en-US" i="1" smtClean="0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altLang="en-US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altLang="en-US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altLang="en-US" b="0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altLang="en-US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r>
                  <a:rPr lang="en-GB" dirty="0" smtClean="0"/>
                  <a:t/>
                </a:r>
                <a:br>
                  <a:rPr lang="en-GB" dirty="0" smtClean="0"/>
                </a:br>
                <a:endParaRPr lang="en-GB" dirty="0"/>
              </a:p>
            </p:txBody>
          </p:sp>
        </mc:Choice>
        <mc:Fallback xmlns="">
          <p:sp>
            <p:nvSpPr>
              <p:cNvPr id="7" name="Text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2751" y="1334910"/>
                <a:ext cx="1107676" cy="369397"/>
              </a:xfrm>
              <a:prstGeom prst="rect">
                <a:avLst/>
              </a:prstGeom>
              <a:blipFill rotWithShape="0">
                <a:blip r:embed="rId3"/>
                <a:stretch>
                  <a:fillRect r="-137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Freeform 7"/>
          <p:cNvSpPr/>
          <p:nvPr/>
        </p:nvSpPr>
        <p:spPr bwMode="auto">
          <a:xfrm>
            <a:off x="4251972" y="1743342"/>
            <a:ext cx="892596" cy="1187865"/>
          </a:xfrm>
          <a:custGeom>
            <a:avLst/>
            <a:gdLst>
              <a:gd name="connsiteX0" fmla="*/ 3834 w 892596"/>
              <a:gd name="connsiteY0" fmla="*/ 0 h 1187865"/>
              <a:gd name="connsiteX1" fmla="*/ 80746 w 892596"/>
              <a:gd name="connsiteY1" fmla="*/ 162370 h 1187865"/>
              <a:gd name="connsiteX2" fmla="*/ 550764 w 892596"/>
              <a:gd name="connsiteY2" fmla="*/ 452927 h 1187865"/>
              <a:gd name="connsiteX3" fmla="*/ 764409 w 892596"/>
              <a:gd name="connsiteY3" fmla="*/ 1102408 h 1187865"/>
              <a:gd name="connsiteX4" fmla="*/ 892596 w 892596"/>
              <a:gd name="connsiteY4" fmla="*/ 1187865 h 1187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92596" h="1187865">
                <a:moveTo>
                  <a:pt x="3834" y="0"/>
                </a:moveTo>
                <a:cubicBezTo>
                  <a:pt x="-3288" y="43441"/>
                  <a:pt x="-10409" y="86882"/>
                  <a:pt x="80746" y="162370"/>
                </a:cubicBezTo>
                <a:cubicBezTo>
                  <a:pt x="171901" y="237858"/>
                  <a:pt x="436820" y="296254"/>
                  <a:pt x="550764" y="452927"/>
                </a:cubicBezTo>
                <a:cubicBezTo>
                  <a:pt x="664708" y="609600"/>
                  <a:pt x="707437" y="979918"/>
                  <a:pt x="764409" y="1102408"/>
                </a:cubicBezTo>
                <a:cubicBezTo>
                  <a:pt x="821381" y="1224898"/>
                  <a:pt x="848443" y="1169349"/>
                  <a:pt x="892596" y="1187865"/>
                </a:cubicBez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51972" y="4846635"/>
            <a:ext cx="2087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 + (X + Y + Z) = 1</a:t>
            </a:r>
            <a:endParaRPr lang="en-GB" dirty="0"/>
          </a:p>
        </p:txBody>
      </p:sp>
      <p:sp>
        <p:nvSpPr>
          <p:cNvPr id="10" name="Freeform 9"/>
          <p:cNvSpPr/>
          <p:nvPr/>
        </p:nvSpPr>
        <p:spPr bwMode="auto">
          <a:xfrm>
            <a:off x="3623417" y="3725966"/>
            <a:ext cx="1410056" cy="897309"/>
          </a:xfrm>
          <a:custGeom>
            <a:avLst/>
            <a:gdLst>
              <a:gd name="connsiteX0" fmla="*/ 1410056 w 1410056"/>
              <a:gd name="connsiteY0" fmla="*/ 897309 h 897309"/>
              <a:gd name="connsiteX1" fmla="*/ 999858 w 1410056"/>
              <a:gd name="connsiteY1" fmla="*/ 350378 h 897309"/>
              <a:gd name="connsiteX2" fmla="*/ 324740 w 1410056"/>
              <a:gd name="connsiteY2" fmla="*/ 282012 h 897309"/>
              <a:gd name="connsiteX3" fmla="*/ 0 w 1410056"/>
              <a:gd name="connsiteY3" fmla="*/ 0 h 897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10056" h="897309">
                <a:moveTo>
                  <a:pt x="1410056" y="897309"/>
                </a:moveTo>
                <a:cubicBezTo>
                  <a:pt x="1295400" y="675118"/>
                  <a:pt x="1180744" y="452927"/>
                  <a:pt x="999858" y="350378"/>
                </a:cubicBezTo>
                <a:cubicBezTo>
                  <a:pt x="818972" y="247829"/>
                  <a:pt x="491383" y="340408"/>
                  <a:pt x="324740" y="282012"/>
                </a:cubicBezTo>
                <a:cubicBezTo>
                  <a:pt x="158097" y="223616"/>
                  <a:pt x="79048" y="111808"/>
                  <a:pt x="0" y="0"/>
                </a:cubicBez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/>
              <p:cNvSpPr txBox="1"/>
              <p:nvPr/>
            </p:nvSpPr>
            <p:spPr>
              <a:xfrm>
                <a:off x="7417114" y="3866600"/>
                <a:ext cx="1051698" cy="64697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𝐶</m:t>
                    </m:r>
                    <m:acc>
                      <m:accPr>
                        <m:chr m:val="̅"/>
                        <m:ctrlPr>
                          <a:rPr lang="en-GB" altLang="en-US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altLang="en-US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</m:acc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 smtClean="0"/>
                  <a:t> </a:t>
                </a:r>
                <a:r>
                  <a:rPr lang="en-GB" dirty="0" smtClean="0"/>
                  <a:t>0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en-GB" altLang="en-US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altLang="en-US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altLang="en-US" b="0" i="1" smtClean="0">
                          <a:latin typeface="Cambria Math" panose="02040503050406030204" pitchFamily="18" charset="0"/>
                        </a:rPr>
                        <m:t>.0=0</m:t>
                      </m:r>
                    </m:oMath>
                  </m:oMathPara>
                </a14:m>
                <a:r>
                  <a:rPr lang="en-GB" dirty="0" smtClean="0"/>
                  <a:t/>
                </a:r>
                <a:br>
                  <a:rPr lang="en-GB" dirty="0" smtClean="0"/>
                </a:br>
                <a:endParaRPr lang="en-GB" dirty="0"/>
              </a:p>
            </p:txBody>
          </p:sp>
        </mc:Choice>
        <mc:Fallback>
          <p:sp>
            <p:nvSpPr>
              <p:cNvPr id="11" name="TextBox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7114" y="3866600"/>
                <a:ext cx="1051698" cy="646972"/>
              </a:xfrm>
              <a:prstGeom prst="rect">
                <a:avLst/>
              </a:prstGeom>
              <a:blipFill rotWithShape="0">
                <a:blip r:embed="rId4"/>
                <a:stretch>
                  <a:fillRect t="-37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Freeform 11"/>
          <p:cNvSpPr/>
          <p:nvPr/>
        </p:nvSpPr>
        <p:spPr bwMode="auto">
          <a:xfrm>
            <a:off x="7494662" y="3572142"/>
            <a:ext cx="504202" cy="333286"/>
          </a:xfrm>
          <a:custGeom>
            <a:avLst/>
            <a:gdLst>
              <a:gd name="connsiteX0" fmla="*/ 504202 w 504202"/>
              <a:gd name="connsiteY0" fmla="*/ 333286 h 333286"/>
              <a:gd name="connsiteX1" fmla="*/ 324740 w 504202"/>
              <a:gd name="connsiteY1" fmla="*/ 162370 h 333286"/>
              <a:gd name="connsiteX2" fmla="*/ 0 w 504202"/>
              <a:gd name="connsiteY2" fmla="*/ 0 h 3332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202" h="333286">
                <a:moveTo>
                  <a:pt x="504202" y="333286"/>
                </a:moveTo>
                <a:cubicBezTo>
                  <a:pt x="456488" y="275602"/>
                  <a:pt x="408774" y="217918"/>
                  <a:pt x="324740" y="162370"/>
                </a:cubicBezTo>
                <a:cubicBezTo>
                  <a:pt x="240706" y="106822"/>
                  <a:pt x="120353" y="53411"/>
                  <a:pt x="0" y="0"/>
                </a:cubicBez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4" name="Straight Connector 13"/>
          <p:cNvCxnSpPr/>
          <p:nvPr/>
        </p:nvCxnSpPr>
        <p:spPr bwMode="auto">
          <a:xfrm flipV="1">
            <a:off x="2324456" y="3725966"/>
            <a:ext cx="2709017" cy="1281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6" name="Straight Connector 15"/>
          <p:cNvCxnSpPr/>
          <p:nvPr/>
        </p:nvCxnSpPr>
        <p:spPr bwMode="auto">
          <a:xfrm>
            <a:off x="5725682" y="3703534"/>
            <a:ext cx="1707563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Box 16"/>
              <p:cNvSpPr txBox="1"/>
              <p:nvPr/>
            </p:nvSpPr>
            <p:spPr>
              <a:xfrm>
                <a:off x="6468457" y="4503205"/>
                <a:ext cx="15029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altLang="en-US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altLang="en-US" b="0" i="1" smtClean="0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𝐶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</a:rPr>
                      <m:t>+0=</m:t>
                    </m:r>
                  </m:oMath>
                </a14:m>
                <a:r>
                  <a:rPr lang="en-GB" dirty="0" smtClean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altLang="en-US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altLang="en-US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altLang="en-US" i="1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8457" y="4503205"/>
                <a:ext cx="1502976" cy="369332"/>
              </a:xfrm>
              <a:prstGeom prst="rect">
                <a:avLst/>
              </a:prstGeom>
              <a:blipFill rotWithShape="0">
                <a:blip r:embed="rId5"/>
                <a:stretch>
                  <a:fillRect r="-44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Freeform 17"/>
          <p:cNvSpPr/>
          <p:nvPr/>
        </p:nvSpPr>
        <p:spPr bwMode="auto">
          <a:xfrm>
            <a:off x="6511895" y="3777240"/>
            <a:ext cx="393107" cy="736331"/>
          </a:xfrm>
          <a:custGeom>
            <a:avLst/>
            <a:gdLst>
              <a:gd name="connsiteX0" fmla="*/ 393107 w 393107"/>
              <a:gd name="connsiteY0" fmla="*/ 521294 h 521294"/>
              <a:gd name="connsiteX1" fmla="*/ 102550 w 393107"/>
              <a:gd name="connsiteY1" fmla="*/ 376015 h 521294"/>
              <a:gd name="connsiteX2" fmla="*/ 0 w 393107"/>
              <a:gd name="connsiteY2" fmla="*/ 0 h 521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93107" h="521294">
                <a:moveTo>
                  <a:pt x="393107" y="521294"/>
                </a:moveTo>
                <a:cubicBezTo>
                  <a:pt x="280587" y="492095"/>
                  <a:pt x="168068" y="462897"/>
                  <a:pt x="102550" y="376015"/>
                </a:cubicBezTo>
                <a:cubicBezTo>
                  <a:pt x="37032" y="289133"/>
                  <a:pt x="18516" y="144566"/>
                  <a:pt x="0" y="0"/>
                </a:cubicBez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922286" y="5341122"/>
            <a:ext cx="934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A.1 = A</a:t>
            </a:r>
            <a:endParaRPr lang="en-GB" dirty="0"/>
          </a:p>
        </p:txBody>
      </p:sp>
      <p:sp>
        <p:nvSpPr>
          <p:cNvPr id="23" name="Freeform 22"/>
          <p:cNvSpPr/>
          <p:nvPr/>
        </p:nvSpPr>
        <p:spPr bwMode="auto">
          <a:xfrm>
            <a:off x="1207488" y="4204779"/>
            <a:ext cx="1016480" cy="1102159"/>
          </a:xfrm>
          <a:custGeom>
            <a:avLst/>
            <a:gdLst>
              <a:gd name="connsiteX0" fmla="*/ 39539 w 1623849"/>
              <a:gd name="connsiteY0" fmla="*/ 1486968 h 1486968"/>
              <a:gd name="connsiteX1" fmla="*/ 184818 w 1623849"/>
              <a:gd name="connsiteY1" fmla="*/ 1085316 h 1486968"/>
              <a:gd name="connsiteX2" fmla="*/ 1492324 w 1623849"/>
              <a:gd name="connsiteY2" fmla="*/ 940037 h 1486968"/>
              <a:gd name="connsiteX3" fmla="*/ 1509416 w 1623849"/>
              <a:gd name="connsiteY3" fmla="*/ 0 h 148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23849" h="1486968">
                <a:moveTo>
                  <a:pt x="39539" y="1486968"/>
                </a:moveTo>
                <a:cubicBezTo>
                  <a:pt x="-8887" y="1331719"/>
                  <a:pt x="-57313" y="1176471"/>
                  <a:pt x="184818" y="1085316"/>
                </a:cubicBezTo>
                <a:cubicBezTo>
                  <a:pt x="426949" y="994161"/>
                  <a:pt x="1271558" y="1120923"/>
                  <a:pt x="1492324" y="940037"/>
                </a:cubicBezTo>
                <a:cubicBezTo>
                  <a:pt x="1713090" y="759151"/>
                  <a:pt x="1611253" y="379575"/>
                  <a:pt x="1509416" y="0"/>
                </a:cubicBez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71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/>
              <a:t>WAN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Questions</a:t>
            </a:r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800" dirty="0" smtClean="0"/>
              <a:t>Say you have the binary value </a:t>
            </a:r>
            <a:br>
              <a:rPr lang="en-GB" altLang="en-US" sz="1800" dirty="0" smtClean="0"/>
            </a:br>
            <a:endParaRPr lang="en-GB" altLang="en-US" sz="1800" dirty="0" smtClean="0"/>
          </a:p>
          <a:p>
            <a:pPr>
              <a:buFont typeface="Wingdings 2" panose="05020102010507070707" pitchFamily="18" charset="2"/>
              <a:buNone/>
            </a:pPr>
            <a:endParaRPr lang="en-GB" altLang="en-US" sz="1800" dirty="0" smtClean="0"/>
          </a:p>
          <a:p>
            <a:pPr>
              <a:buFont typeface="Wingdings 2" panose="05020102010507070707" pitchFamily="18" charset="2"/>
              <a:buNone/>
            </a:pPr>
            <a:endParaRPr lang="en-GB" altLang="en-US" sz="1800" dirty="0"/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dirty="0" smtClean="0"/>
              <a:t>	How would you set bit 5 without changing the other bits programming in C?</a:t>
            </a:r>
          </a:p>
          <a:p>
            <a:pPr>
              <a:buFont typeface="Wingdings 2" panose="05020102010507070707" pitchFamily="18" charset="2"/>
              <a:buNone/>
            </a:pPr>
            <a:endParaRPr lang="en-GB" altLang="en-US" sz="1800" dirty="0"/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1800" dirty="0" smtClean="0"/>
              <a:t>	How would you clear it again?</a:t>
            </a:r>
          </a:p>
          <a:p>
            <a:endParaRPr lang="en-GB" altLang="en-US" sz="1800" dirty="0" smtClean="0"/>
          </a:p>
        </p:txBody>
      </p:sp>
      <p:sp>
        <p:nvSpPr>
          <p:cNvPr id="287749" name="Text Box 5"/>
          <p:cNvSpPr txBox="1">
            <a:spLocks noChangeArrowheads="1"/>
          </p:cNvSpPr>
          <p:nvPr/>
        </p:nvSpPr>
        <p:spPr bwMode="auto">
          <a:xfrm>
            <a:off x="4753371" y="3294062"/>
            <a:ext cx="2644207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 dirty="0" smtClean="0">
                <a:solidFill>
                  <a:srgbClr val="FF0000"/>
                </a:solidFill>
              </a:rPr>
              <a:t>value = value | 0x20</a:t>
            </a:r>
            <a:endParaRPr lang="en-GB" altLang="en-US" sz="2000" dirty="0">
              <a:solidFill>
                <a:srgbClr val="FF0000"/>
              </a:solidFill>
            </a:endParaRPr>
          </a:p>
        </p:txBody>
      </p:sp>
      <p:sp>
        <p:nvSpPr>
          <p:cNvPr id="287750" name="Text Box 6"/>
          <p:cNvSpPr txBox="1">
            <a:spLocks noChangeArrowheads="1"/>
          </p:cNvSpPr>
          <p:nvPr/>
        </p:nvSpPr>
        <p:spPr bwMode="auto">
          <a:xfrm>
            <a:off x="4753370" y="3910355"/>
            <a:ext cx="2949008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GB" altLang="en-US" sz="2000" dirty="0" smtClean="0">
                <a:solidFill>
                  <a:srgbClr val="FF0000"/>
                </a:solidFill>
              </a:rPr>
              <a:t>value = value &amp; 0xDF</a:t>
            </a:r>
            <a:br>
              <a:rPr lang="en-GB" altLang="en-US" sz="2000" dirty="0" smtClean="0">
                <a:solidFill>
                  <a:srgbClr val="FF0000"/>
                </a:solidFill>
              </a:rPr>
            </a:br>
            <a:r>
              <a:rPr lang="en-GB" altLang="en-US" sz="2000" dirty="0" smtClean="0">
                <a:solidFill>
                  <a:srgbClr val="FF0000"/>
                </a:solidFill>
              </a:rPr>
              <a:t>or</a:t>
            </a:r>
            <a:br>
              <a:rPr lang="en-GB" altLang="en-US" sz="2000" dirty="0" smtClean="0">
                <a:solidFill>
                  <a:srgbClr val="FF0000"/>
                </a:solidFill>
              </a:rPr>
            </a:br>
            <a:r>
              <a:rPr lang="en-GB" altLang="en-US" sz="2000" dirty="0" smtClean="0">
                <a:solidFill>
                  <a:srgbClr val="FF0000"/>
                </a:solidFill>
              </a:rPr>
              <a:t>value = value &amp; (~0x20)</a:t>
            </a:r>
            <a:endParaRPr lang="en-GB" altLang="en-US" sz="2000" dirty="0">
              <a:solidFill>
                <a:srgbClr val="FF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2330061"/>
              </p:ext>
            </p:extLst>
          </p:nvPr>
        </p:nvGraphicFramePr>
        <p:xfrm>
          <a:off x="1820511" y="2225971"/>
          <a:ext cx="4744992" cy="50673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593124"/>
                <a:gridCol w="593124"/>
                <a:gridCol w="593124"/>
                <a:gridCol w="593124"/>
                <a:gridCol w="593124"/>
                <a:gridCol w="593124"/>
                <a:gridCol w="593124"/>
                <a:gridCol w="593124"/>
              </a:tblGrid>
              <a:tr h="20255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Bit 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Bit 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Bit 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Bit 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Bit 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Bit 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Bit 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Bit 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0255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0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>
                          <a:effectLst/>
                        </a:rPr>
                        <a:t>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15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7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7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749" grpId="0" autoUpdateAnimBg="0"/>
      <p:bldP spid="287750" grpId="0" autoUpdateAnimBg="0"/>
    </p:bld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10999</TotalTime>
  <Words>1145</Words>
  <Application>Microsoft Office PowerPoint</Application>
  <PresentationFormat>On-screen Show (4:3)</PresentationFormat>
  <Paragraphs>487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8" baseType="lpstr">
      <vt:lpstr>Arial Unicode MS</vt:lpstr>
      <vt:lpstr>Arial</vt:lpstr>
      <vt:lpstr>Calibri</vt:lpstr>
      <vt:lpstr>Cambria Math</vt:lpstr>
      <vt:lpstr>Helvetica</vt:lpstr>
      <vt:lpstr>Helvetica-Narrow</vt:lpstr>
      <vt:lpstr>Impact</vt:lpstr>
      <vt:lpstr>Monotype Sorts</vt:lpstr>
      <vt:lpstr>Times New Roman</vt:lpstr>
      <vt:lpstr>Wingdings 2</vt:lpstr>
      <vt:lpstr>os-slides</vt:lpstr>
      <vt:lpstr>Number Systems</vt:lpstr>
      <vt:lpstr>Decimal Numbers</vt:lpstr>
      <vt:lpstr>Binary to Decimal</vt:lpstr>
      <vt:lpstr>Questions</vt:lpstr>
      <vt:lpstr>Decimal to Binary</vt:lpstr>
      <vt:lpstr>Questions</vt:lpstr>
      <vt:lpstr>Hexadecimal</vt:lpstr>
      <vt:lpstr>Hex (Cont)</vt:lpstr>
      <vt:lpstr>Binary to Hex (Cont)</vt:lpstr>
      <vt:lpstr>Questions</vt:lpstr>
      <vt:lpstr>Decimal Addition</vt:lpstr>
      <vt:lpstr>Binary Addition</vt:lpstr>
      <vt:lpstr>Decimal Subtraction</vt:lpstr>
      <vt:lpstr>Binary Subtraction</vt:lpstr>
      <vt:lpstr>Why add 1?</vt:lpstr>
      <vt:lpstr>Questions</vt:lpstr>
      <vt:lpstr>Boolean Algebra</vt:lpstr>
      <vt:lpstr>PowerPoint Presentation</vt:lpstr>
      <vt:lpstr>PowerPoint Presentation</vt:lpstr>
      <vt:lpstr>PowerPoint Presentation</vt:lpstr>
      <vt:lpstr>Combining Boolean Logic</vt:lpstr>
      <vt:lpstr>Laws of Boolean Algebra</vt:lpstr>
      <vt:lpstr>Misc</vt:lpstr>
      <vt:lpstr>Questions</vt:lpstr>
      <vt:lpstr>PowerPoint Presentation</vt:lpstr>
      <vt:lpstr>\</vt:lpstr>
      <vt:lpstr>Questions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123</cp:revision>
  <cp:lastPrinted>2001-06-14T13:58:17Z</cp:lastPrinted>
  <dcterms:created xsi:type="dcterms:W3CDTF">1999-06-25T18:38:26Z</dcterms:created>
  <dcterms:modified xsi:type="dcterms:W3CDTF">2017-10-09T10:37:52Z</dcterms:modified>
</cp:coreProperties>
</file>