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70" r:id="rId4"/>
    <p:sldId id="271" r:id="rId5"/>
    <p:sldId id="272" r:id="rId6"/>
    <p:sldId id="273" r:id="rId7"/>
    <p:sldId id="274" r:id="rId8"/>
    <p:sldId id="275" r:id="rId9"/>
    <p:sldId id="276" r:id="rId10"/>
    <p:sldId id="277" r:id="rId11"/>
    <p:sldId id="278"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24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4DE10-F703-4CE3-8D84-53B8D7CD5358}"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DE7C22-8FCD-46BF-B5A6-3F0756247CC4}" type="slidenum">
              <a:rPr lang="en-GB" smtClean="0"/>
              <a:t>‹#›</a:t>
            </a:fld>
            <a:endParaRPr lang="en-GB"/>
          </a:p>
        </p:txBody>
      </p:sp>
    </p:spTree>
    <p:extLst>
      <p:ext uri="{BB962C8B-B14F-4D97-AF65-F5344CB8AC3E}">
        <p14:creationId xmlns:p14="http://schemas.microsoft.com/office/powerpoint/2010/main" val="2126005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orbes.com/sites/carminegallo/2020/03/21/marriotts-ceo-demonstrates-truly-authentic-leadership-in-a-remarkably-emotional-video/"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mckinsey.com.br/mhi/our-insights/covid-19-a-catalyst-to-cancel-burnout-cultur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4" name="Shape 794"/>
          <p:cNvSpPr>
            <a:spLocks noGrp="1" noRot="1" noChangeAspect="1"/>
          </p:cNvSpPr>
          <p:nvPr>
            <p:ph type="sldImg"/>
          </p:nvPr>
        </p:nvSpPr>
        <p:spPr>
          <a:prstGeom prst="rect">
            <a:avLst/>
          </a:prstGeom>
        </p:spPr>
        <p:txBody>
          <a:bodyPr/>
          <a:lstStyle/>
          <a:p>
            <a:endParaRPr/>
          </a:p>
        </p:txBody>
      </p:sp>
      <p:sp>
        <p:nvSpPr>
          <p:cNvPr id="795" name="Shape 795"/>
          <p:cNvSpPr>
            <a:spLocks noGrp="1"/>
          </p:cNvSpPr>
          <p:nvPr>
            <p:ph type="body" sz="quarter" idx="1"/>
          </p:nvPr>
        </p:nvSpPr>
        <p:spPr>
          <a:prstGeom prst="rect">
            <a:avLst/>
          </a:prstGeom>
        </p:spPr>
        <p:txBody>
          <a:bodyPr/>
          <a:lstStyle/>
          <a:p>
            <a:r>
              <a:t>In​</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 </a:t>
            </a:r>
            <a:r>
              <a:t>the current work environment that consists of people from different cultures and genders, a leader needs to possess a combination of emotional and cultural intelligence to lead effectively. Emotional Intelligence equips leaders with the skills necessary to identify, control and even help the emotions of others while Cultural Intelligence allows them to be effective in different cultural settings and consequently lead to trust, inclusion of ethical decision-making and high-performing, globally competent ​</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teams.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5" name="Shape 805"/>
          <p:cNvSpPr>
            <a:spLocks noGrp="1" noRot="1" noChangeAspect="1"/>
          </p:cNvSpPr>
          <p:nvPr>
            <p:ph type="sldImg"/>
          </p:nvPr>
        </p:nvSpPr>
        <p:spPr>
          <a:prstGeom prst="rect">
            <a:avLst/>
          </a:prstGeom>
        </p:spPr>
        <p:txBody>
          <a:bodyPr/>
          <a:lstStyle/>
          <a:p>
            <a:endParaRPr/>
          </a:p>
        </p:txBody>
      </p:sp>
      <p:sp>
        <p:nvSpPr>
          <p:cNvPr id="806" name="Shape 806"/>
          <p:cNvSpPr>
            <a:spLocks noGrp="1"/>
          </p:cNvSpPr>
          <p:nvPr>
            <p:ph type="body" sz="quarter" idx="1"/>
          </p:nvPr>
        </p:nvSpPr>
        <p:spPr>
          <a:prstGeom prst="rect">
            <a:avLst/>
          </a:prstGeom>
        </p:spPr>
        <p:txBody>
          <a:bodyPr/>
          <a:lstStyle/>
          <a:p>
            <a:r>
              <a:t>Emotional​</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 </a:t>
            </a:r>
            <a:r>
              <a:t>intelligence (EI) is a valuable asset for leaders as it allows them to recognise their own feelings and make sense of the emotions of others thus, facilitating interactions that are healthier in nature (Drigas, Papoutsi and Skianis, 2023). Besides, by employing Goleman’s domains, the leaders become capable of maintaining self-awareness, managing their reactions, motivating ethically and fostering relationships that are robust. In a diverse work environment, EI is still more essential because the standard of emotions differ from one culture to another. Leaders endowed with EI skills are able to reduce misinterpretations, establish psychological safety and effect the creation of such environments that are inclusive and people get the feeling of being valued, as per Dickerson (2023). After​</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 </a:t>
            </a:r>
            <a:r>
              <a:t>being inspired by a statement of Edith Heard, where she says that leaders must have the confidence and emotional intelligence to be “at ease with themselves”, this presentation focuses on EI as one of the main leadership abilities.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 name="Shape 819"/>
          <p:cNvSpPr>
            <a:spLocks noGrp="1" noRot="1" noChangeAspect="1"/>
          </p:cNvSpPr>
          <p:nvPr>
            <p:ph type="sldImg"/>
          </p:nvPr>
        </p:nvSpPr>
        <p:spPr>
          <a:prstGeom prst="rect">
            <a:avLst/>
          </a:prstGeom>
        </p:spPr>
        <p:txBody>
          <a:bodyPr/>
          <a:lstStyle/>
          <a:p>
            <a:endParaRPr/>
          </a:p>
        </p:txBody>
      </p:sp>
      <p:sp>
        <p:nvSpPr>
          <p:cNvPr id="820" name="Shape 820"/>
          <p:cNvSpPr>
            <a:spLocks noGrp="1"/>
          </p:cNvSpPr>
          <p:nvPr>
            <p:ph type="body" sz="quarter" idx="1"/>
          </p:nvPr>
        </p:nvSpPr>
        <p:spPr>
          <a:prstGeom prst="rect">
            <a:avLst/>
          </a:prstGeom>
        </p:spPr>
        <p:txBody>
          <a:bodyPr/>
          <a:lstStyle/>
          <a:p>
            <a:r>
              <a:t>A side-by-side evaluation of the two models reveals their differing strengths. Goleman’s model delineates the connection between EI and leadership behaviours that can be observed hence, it is a convenient tool for practical performance enhancement in the working environment (Riaz, 2024). Nevertheless, it is being criticised for not having measurement validity that is very accurate. According to Awais, Ishaq and Gillani (2025), the Mayer and Salovey’s ability model is more of a real-world example and it evaluates the leaders who emotionally process the information, however, it hints to the workplace behavioural complexity to be lesser. The models have been used to explain the idea of Heard, which is that understanding their emotional processes leaders become more rooted, they have more self-confidence and are more able to manage a varied group of ​</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employees.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5" name="Shape 825"/>
          <p:cNvSpPr>
            <a:spLocks noGrp="1" noRot="1" noChangeAspect="1"/>
          </p:cNvSpPr>
          <p:nvPr>
            <p:ph type="sldImg"/>
          </p:nvPr>
        </p:nvSpPr>
        <p:spPr>
          <a:prstGeom prst="rect">
            <a:avLst/>
          </a:prstGeom>
        </p:spPr>
        <p:txBody>
          <a:bodyPr/>
          <a:lstStyle/>
          <a:p>
            <a:endParaRPr/>
          </a:p>
        </p:txBody>
      </p:sp>
      <p:sp>
        <p:nvSpPr>
          <p:cNvPr id="826" name="Shape 826"/>
          <p:cNvSpPr>
            <a:spLocks noGrp="1"/>
          </p:cNvSpPr>
          <p:nvPr>
            <p:ph type="body" sz="quarter" idx="1"/>
          </p:nvPr>
        </p:nvSpPr>
        <p:spPr>
          <a:prstGeom prst="rect">
            <a:avLst/>
          </a:prstGeom>
        </p:spPr>
        <p:txBody>
          <a:bodyPr/>
          <a:lstStyle/>
          <a:p>
            <a:r>
              <a:t>Ariana​</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 </a:t>
            </a:r>
            <a:r>
              <a:t>Huffington, founder and CEO of Thrive Global, shows EI behaviour through her focus on health and empathetic communication. When she ran into burnout, she created a leadership culture that was based on emotional awareness and reflective decision-making (McKinsey &amp; Company, 2022). Her method of listening to culturally diverse employees is in line with the EI principles thus, creating inclusion and psychological safety. This is a demonstration of the way emotionally intelligent leadership can lead to less stress, better performance and more effective communication among global teams.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1" name="Shape 831"/>
          <p:cNvSpPr>
            <a:spLocks noGrp="1" noRot="1" noChangeAspect="1"/>
          </p:cNvSpPr>
          <p:nvPr>
            <p:ph type="sldImg"/>
          </p:nvPr>
        </p:nvSpPr>
        <p:spPr>
          <a:prstGeom prst="rect">
            <a:avLst/>
          </a:prstGeom>
        </p:spPr>
        <p:txBody>
          <a:bodyPr/>
          <a:lstStyle/>
          <a:p>
            <a:endParaRPr/>
          </a:p>
        </p:txBody>
      </p:sp>
      <p:sp>
        <p:nvSpPr>
          <p:cNvPr id="832" name="Shape 832"/>
          <p:cNvSpPr>
            <a:spLocks noGrp="1"/>
          </p:cNvSpPr>
          <p:nvPr>
            <p:ph type="body" sz="quarter" idx="1"/>
          </p:nvPr>
        </p:nvSpPr>
        <p:spPr>
          <a:prstGeom prst="rect">
            <a:avLst/>
          </a:prstGeom>
        </p:spPr>
        <p:txBody>
          <a:bodyPr/>
          <a:lstStyle/>
          <a:p>
            <a:r>
              <a:t>Arne Sorenson is an example of EI in a crisis situation, most notably during the COVID-19 period. His emotionally honest video message to employees was an indication of his openness, compassion and reassurance, qualities that are highly regarded in global hospitality environments (Gallo, 2020). He dealt with cultural differences among Marriott’s international workforce in a very thoughtful way, using empathy to keep up the spirits and trust. Sorenson’s leadership is a perfect example of how EI can be a source of strength, resilience and support in highly diverse, service-driven ​</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organisations.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6" name="Shape 836"/>
          <p:cNvSpPr>
            <a:spLocks noGrp="1" noRot="1" noChangeAspect="1"/>
          </p:cNvSpPr>
          <p:nvPr>
            <p:ph type="sldImg"/>
          </p:nvPr>
        </p:nvSpPr>
        <p:spPr>
          <a:prstGeom prst="rect">
            <a:avLst/>
          </a:prstGeom>
        </p:spPr>
        <p:txBody>
          <a:bodyPr/>
          <a:lstStyle/>
          <a:p>
            <a:endParaRPr/>
          </a:p>
        </p:txBody>
      </p:sp>
      <p:sp>
        <p:nvSpPr>
          <p:cNvPr id="837" name="Shape 837"/>
          <p:cNvSpPr>
            <a:spLocks noGrp="1"/>
          </p:cNvSpPr>
          <p:nvPr>
            <p:ph type="body" sz="quarter" idx="1"/>
          </p:nvPr>
        </p:nvSpPr>
        <p:spPr>
          <a:prstGeom prst="rect">
            <a:avLst/>
          </a:prstGeom>
        </p:spPr>
        <p:txBody>
          <a:bodyPr/>
          <a:lstStyle/>
          <a:p>
            <a:r>
              <a:t>Awais, M., Ishaq, H.M. and Gillani, S.I.A., (2025). The Impact of Emotional Intelligence on Rational and Ethical Decision-Making. </a:t>
            </a:r>
            <a:r>
              <a:rPr i="1"/>
              <a:t>Scholar Insight Journal</a:t>
            </a:r>
            <a:r>
              <a:t>, </a:t>
            </a:r>
            <a:r>
              <a:rPr i="1"/>
              <a:t>3</a:t>
            </a:r>
            <a:r>
              <a:t>(2), pp.105-121.</a:t>
            </a:r>
          </a:p>
          <a:p>
            <a:r>
              <a:t>Dickerson, D.M., (2023). Emotional Intelligence: Constraints and Possibilities in Leadership Practices. In </a:t>
            </a:r>
            <a:r>
              <a:rPr i="1"/>
              <a:t>Leadership-Advancing Great Leaders and Leadership</a:t>
            </a:r>
            <a:r>
              <a:t>. IntechOpen.</a:t>
            </a:r>
          </a:p>
          <a:p>
            <a:r>
              <a:t>Drigas, A., Papoutsi, C. and Skianis, C., (2023). Being an emotionally intelligent leader through the nine-layer model of emotional intelligence—The supporting role of new technologies. </a:t>
            </a:r>
            <a:r>
              <a:rPr i="1"/>
              <a:t>Sustainability</a:t>
            </a:r>
            <a:r>
              <a:t>, </a:t>
            </a:r>
            <a:r>
              <a:rPr i="1"/>
              <a:t>15</a:t>
            </a:r>
            <a:r>
              <a:t>(10), p.8103.</a:t>
            </a:r>
          </a:p>
          <a:p>
            <a:r>
              <a:t>Gallo, C., (2020). </a:t>
            </a:r>
            <a:r>
              <a:rPr i="1"/>
              <a:t>Marriott’s CEO Demonstrates Truly Authentic Leadership In A Remarkably Emotional Video</a:t>
            </a:r>
            <a:r>
              <a:t>. [Online] Available at: </a:t>
            </a:r>
            <a:r>
              <a:rPr u="sng">
                <a:solidFill>
                  <a:srgbClr val="0070C0"/>
                </a:solidFill>
                <a:uFill>
                  <a:solidFill>
                    <a:srgbClr val="0070C0"/>
                  </a:solidFill>
                </a:uFill>
                <a:hlinkClick r:id="rId3"/>
              </a:rPr>
              <a:t>https://www.forbes.com/sites/carminegallo/2020/03/21/marriotts-ceo-demonstrates-truly-authentic-leadership-in-a-remarkably-emotional-video/</a:t>
            </a:r>
            <a:r>
              <a:t> [Accessed on 1</a:t>
            </a:r>
            <a:r>
              <a:rPr baseline="30000"/>
              <a:t>st</a:t>
            </a:r>
            <a:r>
              <a:t> December 2025]</a:t>
            </a:r>
          </a:p>
          <a:p>
            <a:r>
              <a:t>McKinsey &amp; Company, (2022). </a:t>
            </a:r>
            <a:r>
              <a:rPr i="1"/>
              <a:t>COVID-19: A catalyst to cancel burnout culture?</a:t>
            </a:r>
            <a:r>
              <a:t> [Online] Available at: </a:t>
            </a:r>
            <a:r>
              <a:rPr u="sng">
                <a:solidFill>
                  <a:srgbClr val="0070C0"/>
                </a:solidFill>
                <a:uFill>
                  <a:solidFill>
                    <a:srgbClr val="0070C0"/>
                  </a:solidFill>
                </a:uFill>
                <a:hlinkClick r:id="rId4"/>
              </a:rPr>
              <a:t>https://www.mckinsey.com.br/mhi/our-insights/covid-19-a-catalyst-to-cancel-burnout-culture</a:t>
            </a:r>
            <a:r>
              <a:t> [Accessed on 1</a:t>
            </a:r>
            <a:r>
              <a:rPr baseline="30000"/>
              <a:t>st</a:t>
            </a:r>
            <a:r>
              <a:t> December 2025]</a:t>
            </a:r>
          </a:p>
          <a:p>
            <a:r>
              <a:t>Riaz, R., (2024). Exploring the influence of emotional intelligence in leaders decision-making within Company A: a qualitative analysis of Daniel Goleman’s theory.</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907C0-0911-BFE2-2D77-BE6E8C1693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E2AA64-3CF6-D59A-EEEE-06DBBC4151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FDF9486-5869-324B-23B8-2F83DDDECE65}"/>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5" name="Footer Placeholder 4">
            <a:extLst>
              <a:ext uri="{FF2B5EF4-FFF2-40B4-BE49-F238E27FC236}">
                <a16:creationId xmlns:a16="http://schemas.microsoft.com/office/drawing/2014/main" id="{6A5E05A5-4560-CDAD-8B2A-AEA6A4E022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DEBAD9-54DB-6891-10F8-BC070581ACCC}"/>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2591936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3B1C-7FC2-5443-AB8D-6BF0690C6F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8FF4A2F-7833-2320-672F-622AA81637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921586-FCD0-102F-5E66-820826041097}"/>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5" name="Footer Placeholder 4">
            <a:extLst>
              <a:ext uri="{FF2B5EF4-FFF2-40B4-BE49-F238E27FC236}">
                <a16:creationId xmlns:a16="http://schemas.microsoft.com/office/drawing/2014/main" id="{279E162C-948C-2D07-09F9-D4D405A640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73A451-E489-7B79-41E0-F463F73E1A26}"/>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3450183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54286-D3FB-0246-B54B-174F390A93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F94846-1EC6-E5EA-D574-F1DE373823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3BBF95-EB89-C7BF-C0D3-ED4338204C75}"/>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5" name="Footer Placeholder 4">
            <a:extLst>
              <a:ext uri="{FF2B5EF4-FFF2-40B4-BE49-F238E27FC236}">
                <a16:creationId xmlns:a16="http://schemas.microsoft.com/office/drawing/2014/main" id="{65E0C527-5F96-D9F3-8848-078599D42B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E478F7-ACE4-93FD-FBC5-E6B1A387A62B}"/>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1309829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66585-7A48-2230-166B-E2960F6DB7E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B1CF6B-BA3D-990E-6757-75D392007D8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21317B1-9C4B-738A-28E7-E8DF919D86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C2CE679-79AD-2817-6FC2-3FE4ED493938}"/>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6" name="Footer Placeholder 5">
            <a:extLst>
              <a:ext uri="{FF2B5EF4-FFF2-40B4-BE49-F238E27FC236}">
                <a16:creationId xmlns:a16="http://schemas.microsoft.com/office/drawing/2014/main" id="{78208D2A-A8A3-8CC3-31C3-ACC073D410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ADF52-8487-2C3F-F86E-49E9E8A48CA4}"/>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442804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5DD3-6AC8-10B2-E078-7BF61C0975E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F9780D-A668-235A-A010-BBA1C49BF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2349C2-9CA9-6057-4807-660E4C2491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EFC71FA-EB1C-A081-44B0-1DB50F0C2D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959C02-81B8-032C-7437-777F6C25117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CCD299-9A23-C2CE-C581-FE968DC801B8}"/>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8" name="Footer Placeholder 7">
            <a:extLst>
              <a:ext uri="{FF2B5EF4-FFF2-40B4-BE49-F238E27FC236}">
                <a16:creationId xmlns:a16="http://schemas.microsoft.com/office/drawing/2014/main" id="{E4E503DC-96E4-1B01-EC8C-79546B687C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C62D06-3D4B-8D60-E216-F82B907408C0}"/>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2964102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36DF0-05F4-11B3-AC0B-B973A69F61F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EEF09D-4D74-537A-C16B-A19334B7B129}"/>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4" name="Footer Placeholder 3">
            <a:extLst>
              <a:ext uri="{FF2B5EF4-FFF2-40B4-BE49-F238E27FC236}">
                <a16:creationId xmlns:a16="http://schemas.microsoft.com/office/drawing/2014/main" id="{321F772D-97B6-494F-449C-52E112133D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D84DEB-CB68-CDEF-B15C-DBC8DBD433AB}"/>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1157874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1157F8-A032-7111-0731-E7ADBDCAE0B2}"/>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3" name="Footer Placeholder 2">
            <a:extLst>
              <a:ext uri="{FF2B5EF4-FFF2-40B4-BE49-F238E27FC236}">
                <a16:creationId xmlns:a16="http://schemas.microsoft.com/office/drawing/2014/main" id="{9C750C1D-8CDC-BEC9-077D-22AE4D528F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84B3B6-FD70-85B1-3D28-91D72ACCCB2C}"/>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3985735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198B-787B-CB19-F309-0C235FC9F9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D9B8EBF-DE58-2028-3441-34C664A219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A2AD09-A29A-8542-C2A1-13B2A0051B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6AA57F-4753-7BEF-6CD1-05BA270A2AA3}"/>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6" name="Footer Placeholder 5">
            <a:extLst>
              <a:ext uri="{FF2B5EF4-FFF2-40B4-BE49-F238E27FC236}">
                <a16:creationId xmlns:a16="http://schemas.microsoft.com/office/drawing/2014/main" id="{DFE2A5D6-B548-3ED1-92D3-79E7361032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BF712A-0BDE-7A4A-4564-E0F3C2512DDA}"/>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250826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D7BBE-DB12-2DDF-5909-0519C6139D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D24D610-5721-86D6-177E-BF7A954557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1C6DAD-979A-0C5D-3878-E96B278027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F478A4-E210-362E-EB00-94D3A0673906}"/>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6" name="Footer Placeholder 5">
            <a:extLst>
              <a:ext uri="{FF2B5EF4-FFF2-40B4-BE49-F238E27FC236}">
                <a16:creationId xmlns:a16="http://schemas.microsoft.com/office/drawing/2014/main" id="{F2E13A8C-84CA-399E-4331-D0B8E57B9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04182-1280-E95D-E608-CA9BFA8C3C46}"/>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774947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2356-0052-9D29-B318-32E45BCB2F8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06FED1-8D85-8169-1E1E-226BDE81AF6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23DB09-6682-46C4-FEAB-F325708600B6}"/>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5" name="Footer Placeholder 4">
            <a:extLst>
              <a:ext uri="{FF2B5EF4-FFF2-40B4-BE49-F238E27FC236}">
                <a16:creationId xmlns:a16="http://schemas.microsoft.com/office/drawing/2014/main" id="{9A9DF516-A76C-7C62-D8F9-7D095191A9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FA1CDE-E9D0-1AC4-57E9-AFDA7C560E6D}"/>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2955388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A75445-27E9-1B18-67F3-9074EFF1705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B39514-5B00-EB5C-3753-76BADC1B2C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75B2A3-972B-40D3-8A7A-DFEF1AFAB161}"/>
              </a:ext>
            </a:extLst>
          </p:cNvPr>
          <p:cNvSpPr>
            <a:spLocks noGrp="1"/>
          </p:cNvSpPr>
          <p:nvPr>
            <p:ph type="dt" sz="half" idx="10"/>
          </p:nvPr>
        </p:nvSpPr>
        <p:spPr/>
        <p:txBody>
          <a:bodyPr/>
          <a:lstStyle/>
          <a:p>
            <a:fld id="{13D6BC0B-D511-7E4D-8014-4A3B4C8B737B}" type="datetimeFigureOut">
              <a:rPr lang="en-US" smtClean="0"/>
              <a:t>12/11/2025</a:t>
            </a:fld>
            <a:endParaRPr lang="en-US"/>
          </a:p>
        </p:txBody>
      </p:sp>
      <p:sp>
        <p:nvSpPr>
          <p:cNvPr id="5" name="Footer Placeholder 4">
            <a:extLst>
              <a:ext uri="{FF2B5EF4-FFF2-40B4-BE49-F238E27FC236}">
                <a16:creationId xmlns:a16="http://schemas.microsoft.com/office/drawing/2014/main" id="{EF8AD576-8F55-D344-B1C2-FEDC89445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E14E7A-FCFD-8C7E-8EC0-AB38E3FF0D5C}"/>
              </a:ext>
            </a:extLst>
          </p:cNvPr>
          <p:cNvSpPr>
            <a:spLocks noGrp="1"/>
          </p:cNvSpPr>
          <p:nvPr>
            <p:ph type="sldNum" sz="quarter" idx="12"/>
          </p:nvPr>
        </p:nvSpPr>
        <p:spPr/>
        <p:txBody>
          <a:bodyPr/>
          <a:lstStyle/>
          <a:p>
            <a:fld id="{E209859B-CE1E-DE45-902B-4E254CA01ABC}" type="slidenum">
              <a:rPr lang="en-US" smtClean="0"/>
              <a:t>‹#›</a:t>
            </a:fld>
            <a:endParaRPr lang="en-US"/>
          </a:p>
        </p:txBody>
      </p:sp>
    </p:spTree>
    <p:extLst>
      <p:ext uri="{BB962C8B-B14F-4D97-AF65-F5344CB8AC3E}">
        <p14:creationId xmlns:p14="http://schemas.microsoft.com/office/powerpoint/2010/main" val="3979311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4_Title Slide_DeepYellow">
    <p:spTree>
      <p:nvGrpSpPr>
        <p:cNvPr id="1" name=""/>
        <p:cNvGrpSpPr/>
        <p:nvPr/>
      </p:nvGrpSpPr>
      <p:grpSpPr>
        <a:xfrm>
          <a:off x="0" y="0"/>
          <a:ext cx="0" cy="0"/>
          <a:chOff x="0" y="0"/>
          <a:chExt cx="0" cy="0"/>
        </a:xfrm>
      </p:grpSpPr>
      <p:sp>
        <p:nvSpPr>
          <p:cNvPr id="55" name="Picture Placeholder 25"/>
          <p:cNvSpPr>
            <a:spLocks noGrp="1"/>
          </p:cNvSpPr>
          <p:nvPr>
            <p:ph type="pic" idx="21"/>
          </p:nvPr>
        </p:nvSpPr>
        <p:spPr>
          <a:xfrm>
            <a:off x="0" y="0"/>
            <a:ext cx="12192000" cy="6858000"/>
          </a:xfrm>
          <a:prstGeom prst="rect">
            <a:avLst/>
          </a:prstGeom>
          <a:effectLst>
            <a:outerShdw blurRad="165100" dist="38100" dir="2700000" rotWithShape="0">
              <a:srgbClr val="000000">
                <a:alpha val="40000"/>
              </a:srgbClr>
            </a:outerShdw>
          </a:effectLst>
        </p:spPr>
        <p:txBody>
          <a:bodyPr lIns="91439" rIns="91439">
            <a:noAutofit/>
          </a:bodyPr>
          <a:lstStyle/>
          <a:p>
            <a:endParaRPr/>
          </a:p>
        </p:txBody>
      </p:sp>
      <p:sp>
        <p:nvSpPr>
          <p:cNvPr id="56" name="Body Level One…"/>
          <p:cNvSpPr txBox="1">
            <a:spLocks noGrp="1"/>
          </p:cNvSpPr>
          <p:nvPr>
            <p:ph type="body" sz="quarter" idx="1" hasCustomPrompt="1"/>
          </p:nvPr>
        </p:nvSpPr>
        <p:spPr>
          <a:xfrm rot="10800000" flipH="1" flipV="1">
            <a:off x="8074535" y="3124200"/>
            <a:ext cx="2087679" cy="3270697"/>
          </a:xfrm>
          <a:prstGeom prst="rect">
            <a:avLst/>
          </a:prstGeom>
          <a:solidFill>
            <a:schemeClr val="accent2"/>
          </a:solidFill>
          <a:effectLst>
            <a:outerShdw blurRad="50800" dist="38100" dir="2700000" rotWithShape="0">
              <a:srgbClr val="000000">
                <a:alpha val="40000"/>
              </a:srgbClr>
            </a:outerShdw>
          </a:effectLst>
        </p:spPr>
        <p:txBody>
          <a:bodyPr/>
          <a:lstStyle>
            <a:lvl1pPr marL="0" indent="0">
              <a:buClrTx/>
              <a:buSzTx/>
              <a:buFontTx/>
              <a:buNone/>
              <a:defRPr>
                <a:solidFill>
                  <a:srgbClr val="000000">
                    <a:alpha val="0"/>
                  </a:srgbClr>
                </a:solidFill>
              </a:defRPr>
            </a:lvl1pPr>
            <a:lvl2pPr>
              <a:buClrTx/>
              <a:buFontTx/>
              <a:defRPr>
                <a:solidFill>
                  <a:srgbClr val="000000">
                    <a:alpha val="0"/>
                  </a:srgbClr>
                </a:solidFill>
              </a:defRPr>
            </a:lvl2pPr>
            <a:lvl3pPr>
              <a:buClrTx/>
              <a:buFontTx/>
              <a:defRPr>
                <a:solidFill>
                  <a:srgbClr val="000000">
                    <a:alpha val="0"/>
                  </a:srgbClr>
                </a:solidFill>
              </a:defRPr>
            </a:lvl3pPr>
            <a:lvl4pPr>
              <a:buClrTx/>
              <a:buFontTx/>
              <a:defRPr>
                <a:solidFill>
                  <a:srgbClr val="000000">
                    <a:alpha val="0"/>
                  </a:srgbClr>
                </a:solidFill>
              </a:defRPr>
            </a:lvl4pPr>
            <a:lvl5pPr>
              <a:buClrTx/>
              <a:buFontTx/>
              <a:defRPr>
                <a:solidFill>
                  <a:srgbClr val="000000">
                    <a:alpha val="0"/>
                  </a:srgbClr>
                </a:solidFill>
              </a:defRPr>
            </a:lvl5pPr>
          </a:lstStyle>
          <a:p>
            <a:r>
              <a:t>I</a:t>
            </a:r>
          </a:p>
          <a:p>
            <a:pPr lvl="1"/>
            <a:endParaRPr/>
          </a:p>
          <a:p>
            <a:pPr lvl="2"/>
            <a:endParaRPr/>
          </a:p>
          <a:p>
            <a:pPr lvl="3"/>
            <a:endParaRPr/>
          </a:p>
          <a:p>
            <a:pPr lvl="4"/>
            <a:endParaRPr/>
          </a:p>
        </p:txBody>
      </p:sp>
      <p:sp>
        <p:nvSpPr>
          <p:cNvPr id="57" name="Text Placeholder 23"/>
          <p:cNvSpPr>
            <a:spLocks noGrp="1"/>
          </p:cNvSpPr>
          <p:nvPr>
            <p:ph type="body" idx="22" hasCustomPrompt="1"/>
          </p:nvPr>
        </p:nvSpPr>
        <p:spPr>
          <a:xfrm>
            <a:off x="2190750" y="609600"/>
            <a:ext cx="7810500" cy="5638800"/>
          </a:xfrm>
          <a:prstGeom prst="rect">
            <a:avLst/>
          </a:prstGeom>
          <a:solidFill>
            <a:schemeClr val="accent1"/>
          </a:solidFill>
          <a:effectLst>
            <a:outerShdw blurRad="50800" dist="38100" dir="2700000" rotWithShape="0">
              <a:srgbClr val="000000">
                <a:alpha val="40000"/>
              </a:srgbClr>
            </a:outerShdw>
          </a:effectLst>
        </p:spPr>
        <p:txBody>
          <a:bodyPr/>
          <a:lstStyle>
            <a:lvl1pPr marL="0" indent="0" algn="ctr">
              <a:buClrTx/>
              <a:buSzTx/>
              <a:buFontTx/>
              <a:buNone/>
              <a:defRPr>
                <a:solidFill>
                  <a:srgbClr val="000000">
                    <a:alpha val="0"/>
                  </a:srgbClr>
                </a:solidFill>
              </a:defRPr>
            </a:lvl1pPr>
          </a:lstStyle>
          <a:p>
            <a:r>
              <a:t>I</a:t>
            </a:r>
          </a:p>
        </p:txBody>
      </p:sp>
      <p:sp>
        <p:nvSpPr>
          <p:cNvPr id="58" name="Title Text"/>
          <p:cNvSpPr txBox="1">
            <a:spLocks noGrp="1"/>
          </p:cNvSpPr>
          <p:nvPr>
            <p:ph type="title"/>
          </p:nvPr>
        </p:nvSpPr>
        <p:spPr>
          <a:xfrm>
            <a:off x="3163809" y="1905000"/>
            <a:ext cx="5864382" cy="2275239"/>
          </a:xfrm>
          <a:prstGeom prst="rect">
            <a:avLst/>
          </a:prstGeom>
        </p:spPr>
        <p:txBody>
          <a:bodyPr/>
          <a:lstStyle>
            <a:lvl1pPr algn="ctr">
              <a:lnSpc>
                <a:spcPct val="90000"/>
              </a:lnSpc>
              <a:defRPr sz="5000">
                <a:solidFill>
                  <a:srgbClr val="FFFFFF"/>
                </a:solidFill>
              </a:defRPr>
            </a:lvl1pPr>
          </a:lstStyle>
          <a:p>
            <a:r>
              <a:t>Title Text</a:t>
            </a:r>
          </a:p>
        </p:txBody>
      </p:sp>
      <p:sp>
        <p:nvSpPr>
          <p:cNvPr id="59" name="01"/>
          <p:cNvSpPr txBox="1">
            <a:spLocks noGrp="1"/>
          </p:cNvSpPr>
          <p:nvPr>
            <p:ph type="sldNum" sz="quarter" idx="2"/>
          </p:nvPr>
        </p:nvSpPr>
        <p:spPr>
          <a:xfrm>
            <a:off x="5892800" y="6172200"/>
            <a:ext cx="2844800" cy="368301"/>
          </a:xfrm>
          <a:prstGeom prst="rect">
            <a:avLst/>
          </a:prstGeom>
          <a:noFill/>
          <a:ln w="12700">
            <a:noFill/>
            <a:miter lim="400000"/>
          </a:ln>
        </p:spPr>
        <p:txBody>
          <a:bodyPr wrap="none" lIns="45719" tIns="45719" rIns="45719" bIns="45719"/>
          <a:lstStyle>
            <a:lvl1pPr algn="r">
              <a:defRPr sz="1200">
                <a:solidFill>
                  <a:srgbClr val="000000"/>
                </a:solidFill>
                <a:latin typeface="+mn-lt"/>
                <a:ea typeface="+mn-ea"/>
                <a:cs typeface="+mn-cs"/>
                <a:sym typeface="Tw Cen MT"/>
              </a:defRPr>
            </a:lvl1pPr>
          </a:lstStyle>
          <a:p>
            <a:fld id="{86CB4B4D-7CA3-9044-876B-883B54F8677D}" type="slidenum">
              <a:t>‹#›</a:t>
            </a:fld>
            <a:endParaRPr/>
          </a:p>
        </p:txBody>
      </p:sp>
    </p:spTree>
    <p:extLst>
      <p:ext uri="{BB962C8B-B14F-4D97-AF65-F5344CB8AC3E}">
        <p14:creationId xmlns:p14="http://schemas.microsoft.com/office/powerpoint/2010/main" val="1685590642"/>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1_Half Image Title Two column Content and Top shape bar">
    <p:spTree>
      <p:nvGrpSpPr>
        <p:cNvPr id="1" name=""/>
        <p:cNvGrpSpPr/>
        <p:nvPr/>
      </p:nvGrpSpPr>
      <p:grpSpPr>
        <a:xfrm>
          <a:off x="0" y="0"/>
          <a:ext cx="0" cy="0"/>
          <a:chOff x="0" y="0"/>
          <a:chExt cx="0" cy="0"/>
        </a:xfrm>
      </p:grpSpPr>
      <p:sp>
        <p:nvSpPr>
          <p:cNvPr id="289" name="Rectangle 10"/>
          <p:cNvSpPr/>
          <p:nvPr/>
        </p:nvSpPr>
        <p:spPr>
          <a:xfrm>
            <a:off x="0" y="-1"/>
            <a:ext cx="12192000" cy="112978"/>
          </a:xfrm>
          <a:prstGeom prst="rect">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290" name="Title Text"/>
          <p:cNvSpPr txBox="1">
            <a:spLocks noGrp="1"/>
          </p:cNvSpPr>
          <p:nvPr>
            <p:ph type="title"/>
          </p:nvPr>
        </p:nvSpPr>
        <p:spPr>
          <a:xfrm>
            <a:off x="1721698" y="3735621"/>
            <a:ext cx="5013960" cy="2408918"/>
          </a:xfrm>
          <a:prstGeom prst="rect">
            <a:avLst/>
          </a:prstGeom>
        </p:spPr>
        <p:txBody>
          <a:bodyPr/>
          <a:lstStyle/>
          <a:p>
            <a:r>
              <a:t>Title Text</a:t>
            </a:r>
          </a:p>
        </p:txBody>
      </p:sp>
      <p:sp>
        <p:nvSpPr>
          <p:cNvPr id="291" name="Picture Placeholder 8"/>
          <p:cNvSpPr>
            <a:spLocks noGrp="1"/>
          </p:cNvSpPr>
          <p:nvPr>
            <p:ph type="pic" idx="21"/>
          </p:nvPr>
        </p:nvSpPr>
        <p:spPr>
          <a:xfrm>
            <a:off x="0" y="112976"/>
            <a:ext cx="12192000" cy="3278424"/>
          </a:xfrm>
          <a:prstGeom prst="rect">
            <a:avLst/>
          </a:prstGeom>
        </p:spPr>
        <p:txBody>
          <a:bodyPr lIns="91439" rIns="91439">
            <a:noAutofit/>
          </a:bodyPr>
          <a:lstStyle/>
          <a:p>
            <a:endParaRPr/>
          </a:p>
        </p:txBody>
      </p:sp>
      <p:sp>
        <p:nvSpPr>
          <p:cNvPr id="292" name="Body Level One…"/>
          <p:cNvSpPr txBox="1">
            <a:spLocks noGrp="1"/>
          </p:cNvSpPr>
          <p:nvPr>
            <p:ph type="body" sz="half" idx="1" hasCustomPrompt="1"/>
          </p:nvPr>
        </p:nvSpPr>
        <p:spPr>
          <a:xfrm>
            <a:off x="7239000" y="1981199"/>
            <a:ext cx="4389543" cy="4163339"/>
          </a:xfrm>
          <a:prstGeom prst="rect">
            <a:avLst/>
          </a:prstGeom>
          <a:solidFill>
            <a:srgbClr val="FFFFFF"/>
          </a:solidFill>
          <a:ln w="28575">
            <a:solidFill>
              <a:schemeClr val="accent2"/>
            </a:solidFill>
            <a:round/>
          </a:ln>
        </p:spPr>
        <p:txBody>
          <a:bodyPr/>
          <a:lstStyle>
            <a:lvl1pPr marL="0" indent="0">
              <a:buClrTx/>
              <a:buSzTx/>
              <a:buFontTx/>
              <a:buNone/>
              <a:defRPr>
                <a:solidFill>
                  <a:srgbClr val="000000">
                    <a:alpha val="0"/>
                  </a:srgbClr>
                </a:solidFill>
              </a:defRPr>
            </a:lvl1pPr>
            <a:lvl2pPr>
              <a:buClrTx/>
              <a:buFontTx/>
              <a:defRPr>
                <a:solidFill>
                  <a:srgbClr val="000000">
                    <a:alpha val="0"/>
                  </a:srgbClr>
                </a:solidFill>
              </a:defRPr>
            </a:lvl2pPr>
            <a:lvl3pPr>
              <a:buClrTx/>
              <a:buFontTx/>
              <a:defRPr>
                <a:solidFill>
                  <a:srgbClr val="000000">
                    <a:alpha val="0"/>
                  </a:srgbClr>
                </a:solidFill>
              </a:defRPr>
            </a:lvl3pPr>
            <a:lvl4pPr>
              <a:buClrTx/>
              <a:buFontTx/>
              <a:defRPr>
                <a:solidFill>
                  <a:srgbClr val="000000">
                    <a:alpha val="0"/>
                  </a:srgbClr>
                </a:solidFill>
              </a:defRPr>
            </a:lvl4pPr>
            <a:lvl5pPr>
              <a:buClrTx/>
              <a:buFontTx/>
              <a:defRPr>
                <a:solidFill>
                  <a:srgbClr val="000000">
                    <a:alpha val="0"/>
                  </a:srgbClr>
                </a:solidFill>
              </a:defRPr>
            </a:lvl5pPr>
          </a:lstStyle>
          <a:p>
            <a:r>
              <a:t>I</a:t>
            </a:r>
          </a:p>
          <a:p>
            <a:pPr lvl="1"/>
            <a:endParaRPr/>
          </a:p>
          <a:p>
            <a:pPr lvl="2"/>
            <a:endParaRPr/>
          </a:p>
          <a:p>
            <a:pPr lvl="3"/>
            <a:endParaRPr/>
          </a:p>
          <a:p>
            <a:pPr lvl="4"/>
            <a:endParaRPr/>
          </a:p>
        </p:txBody>
      </p:sp>
      <p:sp>
        <p:nvSpPr>
          <p:cNvPr id="293" name="Picture Placeholder 7"/>
          <p:cNvSpPr>
            <a:spLocks noGrp="1"/>
          </p:cNvSpPr>
          <p:nvPr>
            <p:ph type="pic" sz="quarter" idx="22"/>
          </p:nvPr>
        </p:nvSpPr>
        <p:spPr>
          <a:xfrm>
            <a:off x="548944" y="3717925"/>
            <a:ext cx="914401" cy="930275"/>
          </a:xfrm>
          <a:prstGeom prst="rect">
            <a:avLst/>
          </a:prstGeom>
        </p:spPr>
        <p:txBody>
          <a:bodyPr lIns="91439" rIns="91439">
            <a:noAutofit/>
          </a:bodyPr>
          <a:lstStyle/>
          <a:p>
            <a:endParaRPr/>
          </a:p>
        </p:txBody>
      </p:sp>
      <p:sp>
        <p:nvSpPr>
          <p:cNvPr id="294" name="01"/>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63291099"/>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Image Caption Content_Blue">
    <p:bg>
      <p:bgPr>
        <a:solidFill>
          <a:schemeClr val="accent1"/>
        </a:solidFill>
        <a:effectLst/>
      </p:bgPr>
    </p:bg>
    <p:spTree>
      <p:nvGrpSpPr>
        <p:cNvPr id="1" name=""/>
        <p:cNvGrpSpPr/>
        <p:nvPr/>
      </p:nvGrpSpPr>
      <p:grpSpPr>
        <a:xfrm>
          <a:off x="0" y="0"/>
          <a:ext cx="0" cy="0"/>
          <a:chOff x="0" y="0"/>
          <a:chExt cx="0" cy="0"/>
        </a:xfrm>
      </p:grpSpPr>
      <p:sp>
        <p:nvSpPr>
          <p:cNvPr id="599" name="Picture Placeholder 10"/>
          <p:cNvSpPr>
            <a:spLocks noGrp="1"/>
          </p:cNvSpPr>
          <p:nvPr>
            <p:ph type="pic" idx="21"/>
          </p:nvPr>
        </p:nvSpPr>
        <p:spPr>
          <a:xfrm>
            <a:off x="-1" y="0"/>
            <a:ext cx="8329288" cy="6858000"/>
          </a:xfrm>
          <a:prstGeom prst="rect">
            <a:avLst/>
          </a:prstGeom>
          <a:effectLst>
            <a:outerShdw blurRad="228600" dist="38100" rotWithShape="0">
              <a:srgbClr val="000000">
                <a:alpha val="40000"/>
              </a:srgbClr>
            </a:outerShdw>
          </a:effectLst>
        </p:spPr>
        <p:txBody>
          <a:bodyPr lIns="91439" rIns="91439">
            <a:noAutofit/>
          </a:bodyPr>
          <a:lstStyle/>
          <a:p>
            <a:endParaRPr/>
          </a:p>
        </p:txBody>
      </p:sp>
      <p:sp>
        <p:nvSpPr>
          <p:cNvPr id="600" name="Body Level One…"/>
          <p:cNvSpPr txBox="1">
            <a:spLocks noGrp="1"/>
          </p:cNvSpPr>
          <p:nvPr>
            <p:ph type="body" sz="half" idx="1" hasCustomPrompt="1"/>
          </p:nvPr>
        </p:nvSpPr>
        <p:spPr>
          <a:xfrm>
            <a:off x="990600" y="609600"/>
            <a:ext cx="4648200" cy="6248400"/>
          </a:xfrm>
          <a:prstGeom prst="rect">
            <a:avLst/>
          </a:prstGeom>
          <a:solidFill>
            <a:srgbClr val="FFFFFF"/>
          </a:solidFill>
          <a:effectLst>
            <a:outerShdw blurRad="355600" dist="38100" dir="2700000" rotWithShape="0">
              <a:srgbClr val="000000">
                <a:alpha val="40000"/>
              </a:srgbClr>
            </a:outerShdw>
          </a:effectLst>
        </p:spPr>
        <p:txBody>
          <a:bodyPr/>
          <a:lstStyle>
            <a:lvl1pPr marL="0" indent="0">
              <a:buClrTx/>
              <a:buSzTx/>
              <a:buFontTx/>
              <a:buNone/>
              <a:defRPr>
                <a:solidFill>
                  <a:srgbClr val="000000">
                    <a:alpha val="0"/>
                  </a:srgbClr>
                </a:solidFill>
              </a:defRPr>
            </a:lvl1pPr>
            <a:lvl2pPr>
              <a:buClrTx/>
              <a:buFontTx/>
              <a:defRPr>
                <a:solidFill>
                  <a:srgbClr val="000000">
                    <a:alpha val="0"/>
                  </a:srgbClr>
                </a:solidFill>
              </a:defRPr>
            </a:lvl2pPr>
            <a:lvl3pPr>
              <a:buClrTx/>
              <a:buFontTx/>
              <a:defRPr>
                <a:solidFill>
                  <a:srgbClr val="000000">
                    <a:alpha val="0"/>
                  </a:srgbClr>
                </a:solidFill>
              </a:defRPr>
            </a:lvl3pPr>
            <a:lvl4pPr>
              <a:buClrTx/>
              <a:buFontTx/>
              <a:defRPr>
                <a:solidFill>
                  <a:srgbClr val="000000">
                    <a:alpha val="0"/>
                  </a:srgbClr>
                </a:solidFill>
              </a:defRPr>
            </a:lvl4pPr>
            <a:lvl5pPr>
              <a:buClrTx/>
              <a:buFontTx/>
              <a:defRPr>
                <a:solidFill>
                  <a:srgbClr val="000000">
                    <a:alpha val="0"/>
                  </a:srgbClr>
                </a:solidFill>
              </a:defRPr>
            </a:lvl5pPr>
          </a:lstStyle>
          <a:p>
            <a:r>
              <a:t>I</a:t>
            </a:r>
          </a:p>
          <a:p>
            <a:pPr lvl="1"/>
            <a:endParaRPr/>
          </a:p>
          <a:p>
            <a:pPr lvl="2"/>
            <a:endParaRPr/>
          </a:p>
          <a:p>
            <a:pPr lvl="3"/>
            <a:endParaRPr/>
          </a:p>
          <a:p>
            <a:pPr lvl="4"/>
            <a:endParaRPr/>
          </a:p>
        </p:txBody>
      </p:sp>
      <p:sp>
        <p:nvSpPr>
          <p:cNvPr id="601" name="Title Text"/>
          <p:cNvSpPr txBox="1">
            <a:spLocks noGrp="1"/>
          </p:cNvSpPr>
          <p:nvPr>
            <p:ph type="title"/>
          </p:nvPr>
        </p:nvSpPr>
        <p:spPr>
          <a:xfrm>
            <a:off x="1257300" y="3962400"/>
            <a:ext cx="4114800" cy="1981200"/>
          </a:xfrm>
          <a:prstGeom prst="rect">
            <a:avLst/>
          </a:prstGeom>
        </p:spPr>
        <p:txBody>
          <a:bodyPr anchor="ctr"/>
          <a:lstStyle>
            <a:lvl1pPr algn="ctr">
              <a:lnSpc>
                <a:spcPct val="80000"/>
              </a:lnSpc>
              <a:defRPr spc="200"/>
            </a:lvl1pPr>
          </a:lstStyle>
          <a:p>
            <a:r>
              <a:t>Title Text</a:t>
            </a:r>
          </a:p>
        </p:txBody>
      </p:sp>
      <p:sp>
        <p:nvSpPr>
          <p:cNvPr id="602" name="Text Placeholder 16"/>
          <p:cNvSpPr>
            <a:spLocks noGrp="1"/>
          </p:cNvSpPr>
          <p:nvPr>
            <p:ph type="body" sz="quarter" idx="22" hasCustomPrompt="1"/>
          </p:nvPr>
        </p:nvSpPr>
        <p:spPr>
          <a:xfrm rot="16200000">
            <a:off x="381000" y="4840091"/>
            <a:ext cx="1219200" cy="225818"/>
          </a:xfrm>
          <a:prstGeom prst="rect">
            <a:avLst/>
          </a:prstGeom>
          <a:solidFill>
            <a:schemeClr val="accent2"/>
          </a:solidFill>
          <a:effectLst>
            <a:outerShdw blurRad="50800" dist="38100" dir="2700000" rotWithShape="0">
              <a:srgbClr val="000000">
                <a:alpha val="40000"/>
              </a:srgbClr>
            </a:outerShdw>
          </a:effectLst>
        </p:spPr>
        <p:txBody>
          <a:bodyPr/>
          <a:lstStyle>
            <a:lvl1pPr marL="0" indent="0" defTabSz="484631">
              <a:spcBef>
                <a:spcPts val="600"/>
              </a:spcBef>
              <a:buClrTx/>
              <a:buSzTx/>
              <a:buFontTx/>
              <a:buNone/>
              <a:defRPr sz="1060">
                <a:solidFill>
                  <a:srgbClr val="000000">
                    <a:alpha val="0"/>
                  </a:srgbClr>
                </a:solidFill>
              </a:defRPr>
            </a:lvl1pPr>
          </a:lstStyle>
          <a:p>
            <a:r>
              <a:t>I</a:t>
            </a:r>
          </a:p>
        </p:txBody>
      </p:sp>
      <p:sp>
        <p:nvSpPr>
          <p:cNvPr id="603" name="Text Placeholder 16"/>
          <p:cNvSpPr>
            <a:spLocks noGrp="1"/>
          </p:cNvSpPr>
          <p:nvPr>
            <p:ph type="body" sz="quarter" idx="23" hasCustomPrompt="1"/>
          </p:nvPr>
        </p:nvSpPr>
        <p:spPr>
          <a:xfrm rot="16200000">
            <a:off x="5029200" y="4840092"/>
            <a:ext cx="1219200" cy="225819"/>
          </a:xfrm>
          <a:prstGeom prst="rect">
            <a:avLst/>
          </a:prstGeom>
          <a:solidFill>
            <a:schemeClr val="accent2"/>
          </a:solidFill>
          <a:effectLst>
            <a:outerShdw blurRad="50800" dist="38100" dir="18900000" rotWithShape="0">
              <a:srgbClr val="000000">
                <a:alpha val="40000"/>
              </a:srgbClr>
            </a:outerShdw>
          </a:effectLst>
        </p:spPr>
        <p:txBody>
          <a:bodyPr/>
          <a:lstStyle>
            <a:lvl1pPr marL="0" indent="0" defTabSz="484631">
              <a:spcBef>
                <a:spcPts val="600"/>
              </a:spcBef>
              <a:buClrTx/>
              <a:buSzTx/>
              <a:buFontTx/>
              <a:buNone/>
              <a:defRPr sz="1060">
                <a:solidFill>
                  <a:srgbClr val="000000">
                    <a:alpha val="0"/>
                  </a:srgbClr>
                </a:solidFill>
              </a:defRPr>
            </a:lvl1pPr>
          </a:lstStyle>
          <a:p>
            <a:r>
              <a:t>I</a:t>
            </a:r>
          </a:p>
        </p:txBody>
      </p:sp>
      <p:sp>
        <p:nvSpPr>
          <p:cNvPr id="604" name="01"/>
          <p:cNvSpPr txBox="1">
            <a:spLocks noGrp="1"/>
          </p:cNvSpPr>
          <p:nvPr>
            <p:ph type="sldNum" sz="quarter" idx="2"/>
          </p:nvPr>
        </p:nvSpPr>
        <p:spPr>
          <a:xfrm>
            <a:off x="5892800" y="6172200"/>
            <a:ext cx="2844800" cy="368301"/>
          </a:xfrm>
          <a:prstGeom prst="rect">
            <a:avLst/>
          </a:prstGeom>
          <a:noFill/>
          <a:ln w="12700">
            <a:noFill/>
            <a:miter lim="400000"/>
          </a:ln>
        </p:spPr>
        <p:txBody>
          <a:bodyPr wrap="none" lIns="45719" tIns="45719" rIns="45719" bIns="45719"/>
          <a:lstStyle>
            <a:lvl1pPr algn="r">
              <a:defRPr sz="1200">
                <a:solidFill>
                  <a:srgbClr val="000000"/>
                </a:solidFill>
                <a:latin typeface="+mn-lt"/>
                <a:ea typeface="+mn-ea"/>
                <a:cs typeface="+mn-cs"/>
                <a:sym typeface="Tw Cen MT"/>
              </a:defRPr>
            </a:lvl1pPr>
          </a:lstStyle>
          <a:p>
            <a:fld id="{86CB4B4D-7CA3-9044-876B-883B54F8677D}" type="slidenum">
              <a:t>‹#›</a:t>
            </a:fld>
            <a:endParaRPr/>
          </a:p>
        </p:txBody>
      </p:sp>
    </p:spTree>
    <p:extLst>
      <p:ext uri="{BB962C8B-B14F-4D97-AF65-F5344CB8AC3E}">
        <p14:creationId xmlns:p14="http://schemas.microsoft.com/office/powerpoint/2010/main" val="3231310597"/>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Title Side patch Icon Content 3 rows">
    <p:spTree>
      <p:nvGrpSpPr>
        <p:cNvPr id="1" name=""/>
        <p:cNvGrpSpPr/>
        <p:nvPr/>
      </p:nvGrpSpPr>
      <p:grpSpPr>
        <a:xfrm>
          <a:off x="0" y="0"/>
          <a:ext cx="0" cy="0"/>
          <a:chOff x="0" y="0"/>
          <a:chExt cx="0" cy="0"/>
        </a:xfrm>
      </p:grpSpPr>
      <p:sp>
        <p:nvSpPr>
          <p:cNvPr id="413" name="Freeform: Shape 33"/>
          <p:cNvSpPr/>
          <p:nvPr/>
        </p:nvSpPr>
        <p:spPr>
          <a:xfrm>
            <a:off x="-2" y="0"/>
            <a:ext cx="8329288" cy="685800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600" y="215"/>
                </a:lnTo>
                <a:lnTo>
                  <a:pt x="8236" y="21600"/>
                </a:lnTo>
                <a:lnTo>
                  <a:pt x="0" y="21600"/>
                </a:lnTo>
                <a:close/>
              </a:path>
            </a:pathLst>
          </a:custGeom>
          <a:solidFill>
            <a:srgbClr val="EEEEEE"/>
          </a:solidFill>
          <a:ln w="12700">
            <a:miter lim="400000"/>
          </a:ln>
        </p:spPr>
        <p:txBody>
          <a:bodyPr lIns="45719" rIns="45719" anchor="ctr"/>
          <a:lstStyle/>
          <a:p>
            <a:pPr algn="ctr">
              <a:defRPr>
                <a:solidFill>
                  <a:srgbClr val="FFFFFF"/>
                </a:solidFill>
              </a:defRPr>
            </a:pPr>
            <a:endParaRPr/>
          </a:p>
        </p:txBody>
      </p:sp>
      <p:sp>
        <p:nvSpPr>
          <p:cNvPr id="414" name="Rectangle 10"/>
          <p:cNvSpPr/>
          <p:nvPr/>
        </p:nvSpPr>
        <p:spPr>
          <a:xfrm>
            <a:off x="0" y="-1"/>
            <a:ext cx="12192000" cy="112978"/>
          </a:xfrm>
          <a:prstGeom prst="rect">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415" name="Title Text"/>
          <p:cNvSpPr txBox="1">
            <a:spLocks noGrp="1"/>
          </p:cNvSpPr>
          <p:nvPr>
            <p:ph type="title"/>
          </p:nvPr>
        </p:nvSpPr>
        <p:spPr>
          <a:prstGeom prst="rect">
            <a:avLst/>
          </a:prstGeom>
        </p:spPr>
        <p:txBody>
          <a:bodyPr/>
          <a:lstStyle/>
          <a:p>
            <a:r>
              <a:t>Title Text</a:t>
            </a:r>
          </a:p>
        </p:txBody>
      </p:sp>
      <p:sp>
        <p:nvSpPr>
          <p:cNvPr id="416" name="Body Level One…"/>
          <p:cNvSpPr txBox="1">
            <a:spLocks noGrp="1"/>
          </p:cNvSpPr>
          <p:nvPr>
            <p:ph type="body" sz="quarter" idx="1" hasCustomPrompt="1"/>
          </p:nvPr>
        </p:nvSpPr>
        <p:spPr>
          <a:xfrm>
            <a:off x="7151213" y="2035301"/>
            <a:ext cx="4312845" cy="914491"/>
          </a:xfrm>
          <a:prstGeom prst="rect">
            <a:avLst/>
          </a:prstGeom>
        </p:spPr>
        <p:txBody>
          <a:bodyPr anchor="ctr"/>
          <a:lstStyle>
            <a:lvl1pPr marL="0" indent="0">
              <a:buClrTx/>
              <a:buSzTx/>
              <a:buFontTx/>
              <a:buNone/>
              <a:defRPr sz="1400"/>
            </a:lvl1pPr>
            <a:lvl2pPr marL="406400" indent="-177800">
              <a:buClrTx/>
              <a:buFontTx/>
              <a:defRPr sz="1400"/>
            </a:lvl2pPr>
            <a:lvl3pPr marL="657225" indent="-200025">
              <a:buClrTx/>
              <a:buFontTx/>
              <a:defRPr sz="1400"/>
            </a:lvl3pPr>
            <a:lvl4pPr marL="914400" indent="-228600">
              <a:buClrTx/>
              <a:buFontTx/>
              <a:defRPr sz="1400"/>
            </a:lvl4pPr>
            <a:lvl5pPr marL="1143000" indent="-228600">
              <a:buClrTx/>
              <a:buFontTx/>
              <a:defRPr sz="1400"/>
            </a:lvl5pPr>
          </a:lstStyle>
          <a:p>
            <a:r>
              <a:t>Description text </a:t>
            </a:r>
          </a:p>
          <a:p>
            <a:pPr lvl="1"/>
            <a:endParaRPr/>
          </a:p>
          <a:p>
            <a:pPr lvl="2"/>
            <a:endParaRPr/>
          </a:p>
          <a:p>
            <a:pPr lvl="3"/>
            <a:endParaRPr/>
          </a:p>
          <a:p>
            <a:pPr lvl="4"/>
            <a:endParaRPr/>
          </a:p>
        </p:txBody>
      </p:sp>
      <p:sp>
        <p:nvSpPr>
          <p:cNvPr id="417" name="Text Placeholder 7"/>
          <p:cNvSpPr>
            <a:spLocks noGrp="1"/>
          </p:cNvSpPr>
          <p:nvPr>
            <p:ph type="body" sz="quarter" idx="21" hasCustomPrompt="1"/>
          </p:nvPr>
        </p:nvSpPr>
        <p:spPr>
          <a:xfrm>
            <a:off x="624839" y="2280180"/>
            <a:ext cx="4937762" cy="424733"/>
          </a:xfrm>
          <a:prstGeom prst="rect">
            <a:avLst/>
          </a:prstGeom>
        </p:spPr>
        <p:txBody>
          <a:bodyPr anchor="ctr"/>
          <a:lstStyle>
            <a:lvl1pPr marL="0" indent="0" algn="r">
              <a:buClrTx/>
              <a:buSzTx/>
              <a:buFontTx/>
              <a:buNone/>
              <a:defRPr b="1">
                <a:solidFill>
                  <a:schemeClr val="accent1"/>
                </a:solidFill>
              </a:defRPr>
            </a:lvl1pPr>
          </a:lstStyle>
          <a:p>
            <a:r>
              <a:t>ADD TEXT </a:t>
            </a:r>
          </a:p>
        </p:txBody>
      </p:sp>
      <p:sp>
        <p:nvSpPr>
          <p:cNvPr id="418" name="Picture Placeholder 7"/>
          <p:cNvSpPr>
            <a:spLocks noGrp="1"/>
          </p:cNvSpPr>
          <p:nvPr>
            <p:ph type="pic" sz="quarter" idx="22"/>
          </p:nvPr>
        </p:nvSpPr>
        <p:spPr>
          <a:xfrm>
            <a:off x="5756426" y="1935993"/>
            <a:ext cx="1094117" cy="1113109"/>
          </a:xfrm>
          <a:prstGeom prst="rect">
            <a:avLst/>
          </a:prstGeom>
          <a:effectLst>
            <a:outerShdw blurRad="50800" dist="38100" dir="2700000" rotWithShape="0">
              <a:srgbClr val="000000">
                <a:alpha val="40000"/>
              </a:srgbClr>
            </a:outerShdw>
          </a:effectLst>
        </p:spPr>
        <p:txBody>
          <a:bodyPr lIns="91439" rIns="91439">
            <a:noAutofit/>
          </a:bodyPr>
          <a:lstStyle/>
          <a:p>
            <a:endParaRPr/>
          </a:p>
        </p:txBody>
      </p:sp>
      <p:sp>
        <p:nvSpPr>
          <p:cNvPr id="419" name="Text Placeholder 7"/>
          <p:cNvSpPr>
            <a:spLocks noGrp="1"/>
          </p:cNvSpPr>
          <p:nvPr>
            <p:ph type="body" sz="quarter" idx="23" hasCustomPrompt="1"/>
          </p:nvPr>
        </p:nvSpPr>
        <p:spPr>
          <a:xfrm>
            <a:off x="548639" y="3846998"/>
            <a:ext cx="4023361" cy="424733"/>
          </a:xfrm>
          <a:prstGeom prst="rect">
            <a:avLst/>
          </a:prstGeom>
        </p:spPr>
        <p:txBody>
          <a:bodyPr anchor="ctr"/>
          <a:lstStyle>
            <a:lvl1pPr marL="0" indent="0" algn="r">
              <a:buClrTx/>
              <a:buSzTx/>
              <a:buFontTx/>
              <a:buNone/>
              <a:defRPr b="1">
                <a:solidFill>
                  <a:schemeClr val="accent5"/>
                </a:solidFill>
              </a:defRPr>
            </a:lvl1pPr>
          </a:lstStyle>
          <a:p>
            <a:r>
              <a:t>ADD TEXT </a:t>
            </a:r>
          </a:p>
        </p:txBody>
      </p:sp>
      <p:sp>
        <p:nvSpPr>
          <p:cNvPr id="420" name="Picture Placeholder 7"/>
          <p:cNvSpPr>
            <a:spLocks noGrp="1"/>
          </p:cNvSpPr>
          <p:nvPr>
            <p:ph type="pic" sz="quarter" idx="24"/>
          </p:nvPr>
        </p:nvSpPr>
        <p:spPr>
          <a:xfrm>
            <a:off x="4774508" y="3502810"/>
            <a:ext cx="1094117" cy="1113110"/>
          </a:xfrm>
          <a:prstGeom prst="rect">
            <a:avLst/>
          </a:prstGeom>
          <a:effectLst>
            <a:outerShdw blurRad="50800" dist="38100" dir="2700000" rotWithShape="0">
              <a:srgbClr val="000000">
                <a:alpha val="40000"/>
              </a:srgbClr>
            </a:outerShdw>
          </a:effectLst>
        </p:spPr>
        <p:txBody>
          <a:bodyPr lIns="91439" rIns="91439">
            <a:noAutofit/>
          </a:bodyPr>
          <a:lstStyle/>
          <a:p>
            <a:endParaRPr/>
          </a:p>
        </p:txBody>
      </p:sp>
      <p:sp>
        <p:nvSpPr>
          <p:cNvPr id="421" name="01"/>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422" name="Text Placeholder 7"/>
          <p:cNvSpPr>
            <a:spLocks noGrp="1"/>
          </p:cNvSpPr>
          <p:nvPr>
            <p:ph type="body" sz="quarter" idx="25" hasCustomPrompt="1"/>
          </p:nvPr>
        </p:nvSpPr>
        <p:spPr>
          <a:xfrm>
            <a:off x="548640" y="5362088"/>
            <a:ext cx="2956562" cy="424734"/>
          </a:xfrm>
          <a:prstGeom prst="rect">
            <a:avLst/>
          </a:prstGeom>
        </p:spPr>
        <p:txBody>
          <a:bodyPr anchor="ctr"/>
          <a:lstStyle>
            <a:lvl1pPr marL="0" indent="0" algn="r">
              <a:buClrTx/>
              <a:buSzTx/>
              <a:buFontTx/>
              <a:buNone/>
              <a:defRPr b="1">
                <a:solidFill>
                  <a:schemeClr val="accent6"/>
                </a:solidFill>
              </a:defRPr>
            </a:lvl1pPr>
          </a:lstStyle>
          <a:p>
            <a:r>
              <a:t>ADD TEXT </a:t>
            </a:r>
          </a:p>
        </p:txBody>
      </p:sp>
      <p:sp>
        <p:nvSpPr>
          <p:cNvPr id="423" name="Picture Placeholder 7"/>
          <p:cNvSpPr>
            <a:spLocks noGrp="1"/>
          </p:cNvSpPr>
          <p:nvPr>
            <p:ph type="pic" sz="quarter" idx="26"/>
          </p:nvPr>
        </p:nvSpPr>
        <p:spPr>
          <a:xfrm>
            <a:off x="3680392" y="5017901"/>
            <a:ext cx="1094116" cy="1113109"/>
          </a:xfrm>
          <a:prstGeom prst="rect">
            <a:avLst/>
          </a:prstGeom>
          <a:effectLst>
            <a:outerShdw blurRad="50800" dist="38100" dir="2700000" rotWithShape="0">
              <a:srgbClr val="000000">
                <a:alpha val="40000"/>
              </a:srgbClr>
            </a:outerShdw>
          </a:effectLst>
        </p:spPr>
        <p:txBody>
          <a:bodyPr lIns="91439" rIns="91439">
            <a:noAutofit/>
          </a:bodyPr>
          <a:lstStyle/>
          <a:p>
            <a:endParaRPr/>
          </a:p>
        </p:txBody>
      </p:sp>
      <p:sp>
        <p:nvSpPr>
          <p:cNvPr id="424" name="Freeform: Shape 34"/>
          <p:cNvSpPr/>
          <p:nvPr/>
        </p:nvSpPr>
        <p:spPr>
          <a:xfrm>
            <a:off x="-1" y="0"/>
            <a:ext cx="8329288" cy="45720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0700" y="21600"/>
                </a:lnTo>
                <a:lnTo>
                  <a:pt x="0" y="21600"/>
                </a:lnTo>
                <a:close/>
              </a:path>
            </a:pathLst>
          </a:custGeom>
          <a:solidFill>
            <a:schemeClr val="accent1"/>
          </a:solidFill>
          <a:ln w="12700">
            <a:miter lim="400000"/>
          </a:ln>
          <a:effectLst>
            <a:outerShdw blurRad="50800" dist="38100" dir="2700000" rotWithShape="0">
              <a:srgbClr val="000000">
                <a:alpha val="40000"/>
              </a:srgbClr>
            </a:outerShdw>
          </a:effectLst>
        </p:spPr>
        <p:txBody>
          <a:bodyPr lIns="45719" rIns="45719" anchor="ctr"/>
          <a:lstStyle/>
          <a:p>
            <a:pPr algn="ctr">
              <a:defRPr>
                <a:solidFill>
                  <a:srgbClr val="FFFFFF"/>
                </a:solidFill>
              </a:defRPr>
            </a:pPr>
            <a:endParaRPr/>
          </a:p>
        </p:txBody>
      </p:sp>
    </p:spTree>
    <p:extLst>
      <p:ext uri="{BB962C8B-B14F-4D97-AF65-F5344CB8AC3E}">
        <p14:creationId xmlns:p14="http://schemas.microsoft.com/office/powerpoint/2010/main" val="102089049"/>
      </p:ext>
    </p:extLst>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
  <p:cSld name="TITLE ONLY_Orange">
    <p:spTree>
      <p:nvGrpSpPr>
        <p:cNvPr id="1" name=""/>
        <p:cNvGrpSpPr/>
        <p:nvPr/>
      </p:nvGrpSpPr>
      <p:grpSpPr>
        <a:xfrm>
          <a:off x="0" y="0"/>
          <a:ext cx="0" cy="0"/>
          <a:chOff x="0" y="0"/>
          <a:chExt cx="0" cy="0"/>
        </a:xfrm>
      </p:grpSpPr>
      <p:sp>
        <p:nvSpPr>
          <p:cNvPr id="155" name="Rectangle 10"/>
          <p:cNvSpPr/>
          <p:nvPr/>
        </p:nvSpPr>
        <p:spPr>
          <a:xfrm>
            <a:off x="0" y="-1"/>
            <a:ext cx="12192000" cy="112978"/>
          </a:xfrm>
          <a:prstGeom prst="rect">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156" name="Title Text"/>
          <p:cNvSpPr txBox="1">
            <a:spLocks noGrp="1"/>
          </p:cNvSpPr>
          <p:nvPr>
            <p:ph type="title"/>
          </p:nvPr>
        </p:nvSpPr>
        <p:spPr>
          <a:prstGeom prst="rect">
            <a:avLst/>
          </a:prstGeom>
        </p:spPr>
        <p:txBody>
          <a:bodyPr/>
          <a:lstStyle/>
          <a:p>
            <a:r>
              <a:t>Title Text</a:t>
            </a:r>
          </a:p>
        </p:txBody>
      </p:sp>
      <p:sp>
        <p:nvSpPr>
          <p:cNvPr id="157" name="01"/>
          <p:cNvSpPr txBox="1">
            <a:spLocks noGrp="1"/>
          </p:cNvSpPr>
          <p:nvPr>
            <p:ph type="sldNum" sz="quarter" idx="2"/>
          </p:nvPr>
        </p:nvSpPr>
        <p:spPr>
          <a:prstGeom prst="rect">
            <a:avLst/>
          </a:prstGeom>
        </p:spPr>
        <p:txBody>
          <a:bodyPr/>
          <a:lstStyle/>
          <a:p>
            <a:fld id="{86CB4B4D-7CA3-9044-876B-883B54F8677D}" type="slidenum">
              <a:t>‹#›</a:t>
            </a:fld>
            <a:endParaRPr/>
          </a:p>
        </p:txBody>
      </p:sp>
      <p:sp>
        <p:nvSpPr>
          <p:cNvPr id="158" name="Freeform: Shape 8"/>
          <p:cNvSpPr/>
          <p:nvPr/>
        </p:nvSpPr>
        <p:spPr>
          <a:xfrm>
            <a:off x="-1" y="0"/>
            <a:ext cx="8329288" cy="45720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0700" y="21600"/>
                </a:lnTo>
                <a:lnTo>
                  <a:pt x="0" y="21600"/>
                </a:lnTo>
                <a:close/>
              </a:path>
            </a:pathLst>
          </a:custGeom>
          <a:solidFill>
            <a:schemeClr val="accent2"/>
          </a:solidFill>
          <a:ln w="12700">
            <a:miter lim="400000"/>
          </a:ln>
          <a:effectLst>
            <a:outerShdw blurRad="50800" dist="38100" dir="2700000" rotWithShape="0">
              <a:srgbClr val="000000">
                <a:alpha val="40000"/>
              </a:srgbClr>
            </a:outerShdw>
          </a:effectLst>
        </p:spPr>
        <p:txBody>
          <a:bodyPr lIns="45719" rIns="45719" anchor="ctr"/>
          <a:lstStyle/>
          <a:p>
            <a:pPr algn="ctr">
              <a:defRPr>
                <a:solidFill>
                  <a:srgbClr val="FFFFFF"/>
                </a:solidFill>
              </a:defRPr>
            </a:pPr>
            <a:endParaRPr/>
          </a:p>
        </p:txBody>
      </p:sp>
    </p:spTree>
    <p:extLst>
      <p:ext uri="{BB962C8B-B14F-4D97-AF65-F5344CB8AC3E}">
        <p14:creationId xmlns:p14="http://schemas.microsoft.com/office/powerpoint/2010/main" val="1717145902"/>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C48B20-DE14-5835-C68B-DBF12A3B1A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55C81F-F8C8-6B58-2930-2D800A202F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F86C6-9A4B-C843-4736-3B2210EFBB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D6BC0B-D511-7E4D-8014-4A3B4C8B737B}" type="datetimeFigureOut">
              <a:rPr lang="en-US" smtClean="0"/>
              <a:t>12/11/2025</a:t>
            </a:fld>
            <a:endParaRPr lang="en-US"/>
          </a:p>
        </p:txBody>
      </p:sp>
      <p:sp>
        <p:nvSpPr>
          <p:cNvPr id="5" name="Footer Placeholder 4">
            <a:extLst>
              <a:ext uri="{FF2B5EF4-FFF2-40B4-BE49-F238E27FC236}">
                <a16:creationId xmlns:a16="http://schemas.microsoft.com/office/drawing/2014/main" id="{D42CD1E4-5560-7201-C626-80838793B1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A2926C3-4018-E98B-F4AC-50BD750EAA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09859B-CE1E-DE45-902B-4E254CA01ABC}" type="slidenum">
              <a:rPr lang="en-US" smtClean="0"/>
              <a:t>‹#›</a:t>
            </a:fld>
            <a:endParaRPr lang="en-US"/>
          </a:p>
        </p:txBody>
      </p:sp>
    </p:spTree>
    <p:extLst>
      <p:ext uri="{BB962C8B-B14F-4D97-AF65-F5344CB8AC3E}">
        <p14:creationId xmlns:p14="http://schemas.microsoft.com/office/powerpoint/2010/main" val="1238449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sites/carminegallo/2020/03/21/marriotts-ceo-demonstrates-truly-authentic-leadership-in-a-remarkably-emotional-video/" TargetMode="External"/><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hyperlink" Target="https://www.mckinsey.com.br/mhi/our-insights/covid-19-a-catalyst-to-cancel-burnout-cultur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72695-6B65-6501-E676-72929B4C4E4A}"/>
              </a:ext>
            </a:extLst>
          </p:cNvPr>
          <p:cNvSpPr>
            <a:spLocks noGrp="1"/>
          </p:cNvSpPr>
          <p:nvPr>
            <p:ph type="ctrTitle"/>
          </p:nvPr>
        </p:nvSpPr>
        <p:spPr>
          <a:xfrm>
            <a:off x="629174" y="1756042"/>
            <a:ext cx="3766657" cy="2852258"/>
          </a:xfrm>
          <a:noFill/>
        </p:spPr>
        <p:txBody>
          <a:bodyPr vert="horz" lIns="91440" tIns="45720" rIns="91440" bIns="45720" rtlCol="0" anchor="ctr">
            <a:normAutofit/>
          </a:bodyPr>
          <a:lstStyle/>
          <a:p>
            <a:r>
              <a:rPr lang="en-US" sz="1700" kern="1200" dirty="0">
                <a:solidFill>
                  <a:srgbClr val="FFFFFF"/>
                </a:solidFill>
                <a:latin typeface="+mj-lt"/>
                <a:ea typeface="+mj-ea"/>
                <a:cs typeface="+mj-cs"/>
              </a:rPr>
              <a:t>Group Leader Alexandru Mardari (2242759)</a:t>
            </a:r>
            <a:br>
              <a:rPr lang="en-US" sz="1700" kern="1200" dirty="0">
                <a:solidFill>
                  <a:srgbClr val="FFFFFF"/>
                </a:solidFill>
                <a:latin typeface="+mj-lt"/>
                <a:ea typeface="+mj-ea"/>
                <a:cs typeface="+mj-cs"/>
              </a:rPr>
            </a:br>
            <a:r>
              <a:rPr lang="en-US" sz="1700" kern="1200" dirty="0">
                <a:solidFill>
                  <a:srgbClr val="FFFFFF"/>
                </a:solidFill>
                <a:latin typeface="+mj-lt"/>
                <a:ea typeface="+mj-ea"/>
                <a:cs typeface="+mj-cs"/>
              </a:rPr>
              <a:t>Farida Ahmed(2123556)</a:t>
            </a:r>
            <a:br>
              <a:rPr lang="en-US" sz="1700" kern="1200" dirty="0">
                <a:solidFill>
                  <a:srgbClr val="FFFFFF"/>
                </a:solidFill>
                <a:latin typeface="+mj-lt"/>
                <a:ea typeface="+mj-ea"/>
                <a:cs typeface="+mj-cs"/>
              </a:rPr>
            </a:br>
            <a:r>
              <a:rPr lang="en-US" sz="1700" kern="1200" dirty="0">
                <a:solidFill>
                  <a:srgbClr val="FFFFFF"/>
                </a:solidFill>
                <a:latin typeface="+mj-lt"/>
                <a:ea typeface="+mj-ea"/>
                <a:cs typeface="+mj-cs"/>
              </a:rPr>
              <a:t>Module: Leadership and Management Theory and Practice (LCBB6003)</a:t>
            </a:r>
            <a:br>
              <a:rPr lang="en-US" sz="1700" kern="1200" dirty="0">
                <a:solidFill>
                  <a:srgbClr val="FFFFFF"/>
                </a:solidFill>
                <a:latin typeface="+mj-lt"/>
                <a:ea typeface="+mj-ea"/>
                <a:cs typeface="+mj-cs"/>
              </a:rPr>
            </a:br>
            <a:endParaRPr lang="en-US" sz="1700" kern="1200" dirty="0">
              <a:solidFill>
                <a:srgbClr val="FFFFFF"/>
              </a:solidFill>
              <a:latin typeface="+mj-lt"/>
              <a:ea typeface="+mj-ea"/>
              <a:cs typeface="+mj-cs"/>
            </a:endParaRPr>
          </a:p>
        </p:txBody>
      </p:sp>
      <p:pic>
        <p:nvPicPr>
          <p:cNvPr id="5" name="Picture 4" descr="A blue and white logo">
            <a:extLst>
              <a:ext uri="{FF2B5EF4-FFF2-40B4-BE49-F238E27FC236}">
                <a16:creationId xmlns:a16="http://schemas.microsoft.com/office/drawing/2014/main" id="{33590AB5-4917-6D37-CEBE-F32FE1C80F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5831" y="176170"/>
            <a:ext cx="2189527" cy="1149502"/>
          </a:xfrm>
          <a:prstGeom prst="rect">
            <a:avLst/>
          </a:prstGeom>
        </p:spPr>
      </p:pic>
      <p:sp>
        <p:nvSpPr>
          <p:cNvPr id="6" name="TextBox 5">
            <a:extLst>
              <a:ext uri="{FF2B5EF4-FFF2-40B4-BE49-F238E27FC236}">
                <a16:creationId xmlns:a16="http://schemas.microsoft.com/office/drawing/2014/main" id="{BAB63B28-1D86-A240-968B-AB4872D7D86D}"/>
              </a:ext>
            </a:extLst>
          </p:cNvPr>
          <p:cNvSpPr txBox="1"/>
          <p:nvPr/>
        </p:nvSpPr>
        <p:spPr>
          <a:xfrm>
            <a:off x="5180202" y="2516697"/>
            <a:ext cx="1828800" cy="1569660"/>
          </a:xfrm>
          <a:prstGeom prst="rect">
            <a:avLst/>
          </a:prstGeom>
          <a:noFill/>
        </p:spPr>
        <p:txBody>
          <a:bodyPr wrap="square" rtlCol="0">
            <a:spAutoFit/>
          </a:bodyPr>
          <a:lstStyle/>
          <a:p>
            <a:r>
              <a:rPr lang="en-US" sz="2400" dirty="0"/>
              <a:t>Lecturer: Dr </a:t>
            </a:r>
            <a:r>
              <a:rPr lang="en-US" sz="2400" dirty="0" err="1"/>
              <a:t>Piyumika</a:t>
            </a:r>
            <a:r>
              <a:rPr lang="en-US" sz="2400" dirty="0"/>
              <a:t> </a:t>
            </a:r>
            <a:r>
              <a:rPr lang="en-US" sz="2400" dirty="0" err="1"/>
              <a:t>Kithulgoda</a:t>
            </a:r>
            <a:r>
              <a:rPr lang="en-US" sz="2400" dirty="0"/>
              <a:t> Gamage</a:t>
            </a: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697192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37CD04CB-6A39-E784-3D44-5F17E558A37F}"/>
              </a:ext>
            </a:extLst>
          </p:cNvPr>
          <p:cNvSpPr>
            <a:spLocks noGrp="1"/>
          </p:cNvSpPr>
          <p:nvPr>
            <p:ph type="title"/>
          </p:nvPr>
        </p:nvSpPr>
        <p:spPr>
          <a:xfrm>
            <a:off x="1106203" y="3429000"/>
            <a:ext cx="10170968" cy="2395682"/>
          </a:xfrm>
        </p:spPr>
        <p:txBody>
          <a:bodyPr>
            <a:normAutofit fontScale="90000"/>
          </a:bodyPr>
          <a:lstStyle/>
          <a:p>
            <a:r>
              <a:rPr lang="en-GB" dirty="0">
                <a:effectLst/>
                <a:latin typeface=".AppleSystemUIFont"/>
              </a:rPr>
              <a:t>Today, </a:t>
            </a:r>
            <a:r>
              <a:rPr lang="en-GB" dirty="0">
                <a:latin typeface=".AppleSystemUIFont"/>
              </a:rPr>
              <a:t>we </a:t>
            </a:r>
            <a:r>
              <a:rPr lang="en-GB" dirty="0">
                <a:effectLst/>
                <a:latin typeface=".AppleSystemUIFont"/>
              </a:rPr>
              <a:t>will be discussing emotional and </a:t>
            </a:r>
            <a:r>
              <a:rPr lang="en-GB" dirty="0">
                <a:latin typeface=".AppleSystemUIFont"/>
              </a:rPr>
              <a:t>c</a:t>
            </a:r>
            <a:r>
              <a:rPr lang="en-GB" dirty="0">
                <a:effectLst/>
                <a:latin typeface=".AppleSystemUIFont"/>
              </a:rPr>
              <a:t>ultural Intelligence in leadership</a:t>
            </a:r>
            <a:r>
              <a:rPr lang="en-GB" dirty="0">
                <a:latin typeface=".AppleSystemUIFont"/>
              </a:rPr>
              <a:t>.</a:t>
            </a:r>
            <a:br>
              <a:rPr lang="en-GB" dirty="0">
                <a:effectLst/>
                <a:latin typeface=".AppleSystemUIFont"/>
              </a:rPr>
            </a:br>
            <a:r>
              <a:rPr lang="en-GB" dirty="0">
                <a:effectLst/>
                <a:latin typeface=".AppleSystemUIFont"/>
              </a:rPr>
              <a:t>As workplaces become more global and diverse, leaders must be able not only to manage </a:t>
            </a:r>
            <a:r>
              <a:rPr lang="en-GB">
                <a:effectLst/>
                <a:latin typeface=".AppleSystemUIFont"/>
              </a:rPr>
              <a:t>people  </a:t>
            </a:r>
            <a:r>
              <a:rPr lang="en-GB" dirty="0">
                <a:effectLst/>
                <a:latin typeface=".AppleSystemUIFont"/>
              </a:rPr>
              <a:t>but to understand different cultures, adapt communication styles, and lead inclusively.</a:t>
            </a:r>
            <a:br>
              <a:rPr lang="en-GB" dirty="0">
                <a:effectLst/>
                <a:latin typeface=".AppleSystemUIFont"/>
              </a:rPr>
            </a:br>
            <a:r>
              <a:rPr lang="en-GB" dirty="0">
                <a:effectLst/>
                <a:latin typeface=".AppleSystemUIFont"/>
              </a:rPr>
              <a:t>My presentation will explain what cultural intelligence is, why it matters, and how organisations apply it in real-world leadership practice.</a:t>
            </a:r>
          </a:p>
        </p:txBody>
      </p:sp>
    </p:spTree>
    <p:extLst>
      <p:ext uri="{BB962C8B-B14F-4D97-AF65-F5344CB8AC3E}">
        <p14:creationId xmlns:p14="http://schemas.microsoft.com/office/powerpoint/2010/main" val="1056459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76" name="Picture Placeholder 4"/>
          <p:cNvGrpSpPr/>
          <p:nvPr/>
        </p:nvGrpSpPr>
        <p:grpSpPr>
          <a:xfrm>
            <a:off x="0" y="0"/>
            <a:ext cx="12192000" cy="6858001"/>
            <a:chOff x="0" y="0"/>
            <a:chExt cx="12192000" cy="6858000"/>
          </a:xfrm>
        </p:grpSpPr>
        <p:sp>
          <p:nvSpPr>
            <p:cNvPr id="774" name="Rectangle"/>
            <p:cNvSpPr/>
            <p:nvPr/>
          </p:nvSpPr>
          <p:spPr>
            <a:xfrm>
              <a:off x="0" y="0"/>
              <a:ext cx="12192000" cy="6858000"/>
            </a:xfrm>
            <a:prstGeom prst="rect">
              <a:avLst/>
            </a:prstGeom>
            <a:solidFill>
              <a:srgbClr val="FFFFFF"/>
            </a:solidFill>
            <a:ln w="12700" cap="flat">
              <a:noFill/>
              <a:miter lim="400000"/>
            </a:ln>
            <a:effectLst/>
          </p:spPr>
          <p:txBody>
            <a:bodyPr wrap="square" lIns="45719" tIns="45719" rIns="45719" bIns="45719" numCol="1" anchor="ctr">
              <a:noAutofit/>
            </a:bodyPr>
            <a:lstStyle/>
            <a:p>
              <a:endParaRPr/>
            </a:p>
          </p:txBody>
        </p:sp>
        <p:pic>
          <p:nvPicPr>
            <p:cNvPr id="775" name="image2.jpeg" descr="image2.jpeg"/>
            <p:cNvPicPr>
              <a:picLocks noChangeAspect="1"/>
            </p:cNvPicPr>
            <p:nvPr/>
          </p:nvPicPr>
          <p:blipFill>
            <a:blip r:embed="rId2"/>
            <a:srcRect t="7813" b="7812"/>
            <a:stretch>
              <a:fillRect/>
            </a:stretch>
          </p:blipFill>
          <p:spPr>
            <a:xfrm>
              <a:off x="0" y="0"/>
              <a:ext cx="12192000" cy="6858001"/>
            </a:xfrm>
            <a:prstGeom prst="rect">
              <a:avLst/>
            </a:prstGeom>
            <a:ln w="12700" cap="flat">
              <a:noFill/>
              <a:miter lim="400000"/>
            </a:ln>
            <a:effectLst>
              <a:outerShdw blurRad="165100" dist="38100" dir="2700000" rotWithShape="0">
                <a:srgbClr val="000000">
                  <a:alpha val="40000"/>
                </a:srgbClr>
              </a:outerShdw>
            </a:effectLst>
          </p:spPr>
        </p:pic>
      </p:grpSp>
      <p:sp>
        <p:nvSpPr>
          <p:cNvPr id="777" name="Text Placeholder 284"/>
          <p:cNvSpPr txBox="1">
            <a:spLocks noGrp="1"/>
          </p:cNvSpPr>
          <p:nvPr>
            <p:ph type="body" sz="quarter" idx="1"/>
          </p:nvPr>
        </p:nvSpPr>
        <p:spPr>
          <a:xfrm>
            <a:off x="9118375" y="4759547"/>
            <a:ext cx="1043840" cy="1635349"/>
          </a:xfrm>
          <a:prstGeom prst="rect">
            <a:avLst/>
          </a:prstGeom>
        </p:spPr>
        <p:txBody>
          <a:bodyPr/>
          <a:lstStyle/>
          <a:p>
            <a:endParaRPr/>
          </a:p>
        </p:txBody>
      </p:sp>
      <p:sp>
        <p:nvSpPr>
          <p:cNvPr id="778" name="Text Placeholder 285"/>
          <p:cNvSpPr>
            <a:spLocks noGrp="1"/>
          </p:cNvSpPr>
          <p:nvPr>
            <p:ph type="body" idx="22"/>
          </p:nvPr>
        </p:nvSpPr>
        <p:spPr>
          <a:xfrm>
            <a:off x="3359696" y="2420888"/>
            <a:ext cx="6641555" cy="3827513"/>
          </a:xfrm>
          <a:prstGeom prst="rect">
            <a:avLst/>
          </a:prstGeom>
        </p:spPr>
        <p:txBody>
          <a:bodyPr/>
          <a:lstStyle/>
          <a:p>
            <a:endParaRPr dirty="0"/>
          </a:p>
        </p:txBody>
      </p:sp>
      <p:sp>
        <p:nvSpPr>
          <p:cNvPr id="779" name="Title 5"/>
          <p:cNvSpPr txBox="1">
            <a:spLocks noGrp="1"/>
          </p:cNvSpPr>
          <p:nvPr>
            <p:ph type="title"/>
          </p:nvPr>
        </p:nvSpPr>
        <p:spPr>
          <a:xfrm>
            <a:off x="3487775" y="2633424"/>
            <a:ext cx="6120682" cy="1831359"/>
          </a:xfrm>
          <a:prstGeom prst="rect">
            <a:avLst/>
          </a:prstGeom>
        </p:spPr>
        <p:txBody>
          <a:bodyPr>
            <a:normAutofit fontScale="90000"/>
          </a:bodyPr>
          <a:lstStyle>
            <a:lvl1pPr>
              <a:lnSpc>
                <a:spcPct val="150000"/>
              </a:lnSpc>
              <a:defRPr sz="4500"/>
            </a:lvl1pPr>
          </a:lstStyle>
          <a:p>
            <a:r>
              <a:rPr dirty="0"/>
              <a:t>Leadership and Management</a:t>
            </a:r>
          </a:p>
        </p:txBody>
      </p:sp>
      <p:sp>
        <p:nvSpPr>
          <p:cNvPr id="780" name="Subtitle 6"/>
          <p:cNvSpPr txBox="1"/>
          <p:nvPr/>
        </p:nvSpPr>
        <p:spPr>
          <a:xfrm>
            <a:off x="4917583" y="4581128"/>
            <a:ext cx="3261066" cy="11750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fontScale="92500" lnSpcReduction="20000"/>
          </a:bodyPr>
          <a:lstStyle/>
          <a:p>
            <a:pPr algn="ctr" defTabSz="877823">
              <a:lnSpc>
                <a:spcPct val="150000"/>
              </a:lnSpc>
              <a:spcBef>
                <a:spcPts val="100"/>
              </a:spcBef>
              <a:defRPr sz="1919">
                <a:solidFill>
                  <a:srgbClr val="FFFFFF"/>
                </a:solidFill>
              </a:defRPr>
            </a:pPr>
            <a:r>
              <a:t>Student’s Name: Farida Ahmed</a:t>
            </a:r>
          </a:p>
          <a:p>
            <a:pPr algn="ctr" defTabSz="877823">
              <a:lnSpc>
                <a:spcPct val="150000"/>
              </a:lnSpc>
              <a:spcBef>
                <a:spcPts val="100"/>
              </a:spcBef>
              <a:defRPr sz="1919">
                <a:solidFill>
                  <a:srgbClr val="FFFFFF"/>
                </a:solidFill>
              </a:defRPr>
            </a:pPr>
            <a:r>
              <a:t>Student ID: 2123556</a:t>
            </a:r>
          </a:p>
          <a:p>
            <a:pPr algn="ctr" defTabSz="877823">
              <a:lnSpc>
                <a:spcPct val="150000"/>
              </a:lnSpc>
              <a:spcBef>
                <a:spcPts val="100"/>
              </a:spcBef>
              <a:defRPr sz="1919">
                <a:solidFill>
                  <a:srgbClr val="FFFFFF"/>
                </a:solidFill>
              </a:defRPr>
            </a:pPr>
            <a:r>
              <a:t>Module Code: LCBB6003</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2" name="Picture 2" descr="Picture 2"/>
          <p:cNvPicPr>
            <a:picLocks noChangeAspect="1"/>
          </p:cNvPicPr>
          <p:nvPr/>
        </p:nvPicPr>
        <p:blipFill>
          <a:blip r:embed="rId2"/>
          <a:stretch>
            <a:fillRect/>
          </a:stretch>
        </p:blipFill>
        <p:spPr>
          <a:xfrm>
            <a:off x="0" y="476672"/>
            <a:ext cx="12192000" cy="6381328"/>
          </a:xfrm>
          <a:prstGeom prst="rect">
            <a:avLst/>
          </a:prstGeom>
          <a:ln w="12700">
            <a:miter lim="400000"/>
          </a:ln>
        </p:spPr>
      </p:pic>
      <p:sp>
        <p:nvSpPr>
          <p:cNvPr id="783" name="Title 11"/>
          <p:cNvSpPr txBox="1">
            <a:spLocks noGrp="1"/>
          </p:cNvSpPr>
          <p:nvPr>
            <p:ph type="title"/>
          </p:nvPr>
        </p:nvSpPr>
        <p:spPr>
          <a:xfrm>
            <a:off x="548640" y="620687"/>
            <a:ext cx="10805160" cy="936105"/>
          </a:xfrm>
          <a:prstGeom prst="rect">
            <a:avLst/>
          </a:prstGeom>
        </p:spPr>
        <p:txBody>
          <a:bodyPr>
            <a:normAutofit fontScale="90000"/>
          </a:bodyPr>
          <a:lstStyle>
            <a:lvl1pPr algn="ctr">
              <a:lnSpc>
                <a:spcPct val="150000"/>
              </a:lnSpc>
              <a:defRPr b="1">
                <a:solidFill>
                  <a:srgbClr val="FFFF00"/>
                </a:solidFill>
              </a:defRPr>
            </a:lvl1pPr>
          </a:lstStyle>
          <a:p>
            <a:r>
              <a:t>Table of Content</a:t>
            </a:r>
          </a:p>
        </p:txBody>
      </p:sp>
      <p:grpSp>
        <p:nvGrpSpPr>
          <p:cNvPr id="786" name="Picture Placeholder 5"/>
          <p:cNvGrpSpPr/>
          <p:nvPr/>
        </p:nvGrpSpPr>
        <p:grpSpPr>
          <a:xfrm>
            <a:off x="0" y="-1"/>
            <a:ext cx="8329614" cy="457201"/>
            <a:chOff x="0" y="0"/>
            <a:chExt cx="8329613" cy="457200"/>
          </a:xfrm>
        </p:grpSpPr>
        <p:sp>
          <p:nvSpPr>
            <p:cNvPr id="784" name="Rectangle"/>
            <p:cNvSpPr/>
            <p:nvPr/>
          </p:nvSpPr>
          <p:spPr>
            <a:xfrm>
              <a:off x="0" y="0"/>
              <a:ext cx="8329614" cy="457200"/>
            </a:xfrm>
            <a:prstGeom prst="rect">
              <a:avLst/>
            </a:prstGeom>
            <a:solidFill>
              <a:srgbClr val="FFFFFF"/>
            </a:solidFill>
            <a:ln w="12700" cap="flat">
              <a:noFill/>
              <a:miter lim="400000"/>
            </a:ln>
            <a:effectLst/>
          </p:spPr>
          <p:txBody>
            <a:bodyPr wrap="square" lIns="45719" tIns="45719" rIns="45719" bIns="45719" numCol="1" anchor="ctr">
              <a:noAutofit/>
            </a:bodyPr>
            <a:lstStyle/>
            <a:p>
              <a:endParaRPr/>
            </a:p>
          </p:txBody>
        </p:sp>
        <p:pic>
          <p:nvPicPr>
            <p:cNvPr id="785" name="image4.jpeg" descr="image4.jpeg"/>
            <p:cNvPicPr>
              <a:picLocks noChangeAspect="1"/>
            </p:cNvPicPr>
            <p:nvPr/>
          </p:nvPicPr>
          <p:blipFill>
            <a:blip r:embed="rId3"/>
            <a:srcRect t="88" b="88"/>
            <a:stretch>
              <a:fillRect/>
            </a:stretch>
          </p:blipFill>
          <p:spPr>
            <a:xfrm>
              <a:off x="0" y="-1"/>
              <a:ext cx="8329614" cy="457201"/>
            </a:xfrm>
            <a:prstGeom prst="rect">
              <a:avLst/>
            </a:prstGeom>
            <a:ln w="12700" cap="flat">
              <a:noFill/>
              <a:miter lim="400000"/>
            </a:ln>
            <a:effectLst>
              <a:outerShdw blurRad="50800" dist="38100" dir="5400000" rotWithShape="0">
                <a:srgbClr val="000000">
                  <a:alpha val="40000"/>
                </a:srgbClr>
              </a:outerShdw>
            </a:effectLst>
          </p:spPr>
        </p:pic>
      </p:grpSp>
      <p:graphicFrame>
        <p:nvGraphicFramePr>
          <p:cNvPr id="787" name="Table 5"/>
          <p:cNvGraphicFramePr/>
          <p:nvPr/>
        </p:nvGraphicFramePr>
        <p:xfrm>
          <a:off x="1991543" y="2636911"/>
          <a:ext cx="8128000" cy="4025945"/>
        </p:xfrm>
        <a:graphic>
          <a:graphicData uri="http://schemas.openxmlformats.org/drawingml/2006/table">
            <a:tbl>
              <a:tblPr firstRow="1"/>
              <a:tblGrid>
                <a:gridCol w="5432152">
                  <a:extLst>
                    <a:ext uri="{9D8B030D-6E8A-4147-A177-3AD203B41FA5}">
                      <a16:colId xmlns:a16="http://schemas.microsoft.com/office/drawing/2014/main" val="20000"/>
                    </a:ext>
                  </a:extLst>
                </a:gridCol>
                <a:gridCol w="2695848">
                  <a:extLst>
                    <a:ext uri="{9D8B030D-6E8A-4147-A177-3AD203B41FA5}">
                      <a16:colId xmlns:a16="http://schemas.microsoft.com/office/drawing/2014/main" val="20001"/>
                    </a:ext>
                  </a:extLst>
                </a:gridCol>
              </a:tblGrid>
              <a:tr h="608573">
                <a:tc>
                  <a:txBody>
                    <a:bodyPr/>
                    <a:lstStyle/>
                    <a:p>
                      <a:pPr defTabSz="914400">
                        <a:defRPr sz="1800" b="0">
                          <a:solidFill>
                            <a:srgbClr val="000000"/>
                          </a:solidFill>
                        </a:defRPr>
                      </a:pPr>
                      <a:r>
                        <a:rPr sz="2000" b="1">
                          <a:solidFill>
                            <a:srgbClr val="FFFFFF"/>
                          </a:solidFill>
                          <a:sym typeface="Tw Cen MT"/>
                        </a:rPr>
                        <a:t>SLIDE NAME</a:t>
                      </a:r>
                    </a:p>
                  </a:txBody>
                  <a:tcPr marL="45720" marR="45720" anchor="ctr" horzOverflow="overflow">
                    <a:lnL>
                      <a:solidFill>
                        <a:srgbClr val="BEBFCA"/>
                      </a:solidFill>
                    </a:lnL>
                  </a:tcPr>
                </a:tc>
                <a:tc>
                  <a:txBody>
                    <a:bodyPr/>
                    <a:lstStyle/>
                    <a:p>
                      <a:pPr defTabSz="914400">
                        <a:defRPr sz="1800" b="0">
                          <a:solidFill>
                            <a:srgbClr val="000000"/>
                          </a:solidFill>
                        </a:defRPr>
                      </a:pPr>
                      <a:r>
                        <a:rPr sz="2000" b="1">
                          <a:solidFill>
                            <a:srgbClr val="FFFFFF"/>
                          </a:solidFill>
                          <a:sym typeface="Tw Cen MT"/>
                        </a:rPr>
                        <a:t>SLIDE NUMBER</a:t>
                      </a:r>
                    </a:p>
                  </a:txBody>
                  <a:tcPr marL="45720" marR="45720" anchor="ctr" horzOverflow="overflow">
                    <a:lnR>
                      <a:solidFill>
                        <a:srgbClr val="BEBFCA"/>
                      </a:solidFill>
                    </a:lnR>
                  </a:tcPr>
                </a:tc>
                <a:extLst>
                  <a:ext uri="{0D108BD9-81ED-4DB2-BD59-A6C34878D82A}">
                    <a16:rowId xmlns:a16="http://schemas.microsoft.com/office/drawing/2014/main" val="10000"/>
                  </a:ext>
                </a:extLst>
              </a:tr>
              <a:tr h="569562">
                <a:tc>
                  <a:txBody>
                    <a:bodyPr/>
                    <a:lstStyle/>
                    <a:p>
                      <a:pPr defTabSz="914400">
                        <a:defRPr sz="1800">
                          <a:solidFill>
                            <a:srgbClr val="000000"/>
                          </a:solidFill>
                        </a:defRPr>
                      </a:pPr>
                      <a:r>
                        <a:rPr b="1">
                          <a:solidFill>
                            <a:srgbClr val="FFFFFF"/>
                          </a:solidFill>
                          <a:sym typeface="Tw Cen MT"/>
                        </a:rPr>
                        <a:t>Introduction</a:t>
                      </a:r>
                    </a:p>
                  </a:txBody>
                  <a:tcPr marL="45720" marR="45720" anchor="ctr" horzOverflow="overflow">
                    <a:lnL>
                      <a:solidFill>
                        <a:srgbClr val="BEBFCA"/>
                      </a:solidFill>
                    </a:lnL>
                  </a:tcPr>
                </a:tc>
                <a:tc>
                  <a:txBody>
                    <a:bodyPr/>
                    <a:lstStyle/>
                    <a:p>
                      <a:pPr defTabSz="914400">
                        <a:defRPr sz="1800">
                          <a:solidFill>
                            <a:srgbClr val="000000"/>
                          </a:solidFill>
                        </a:defRPr>
                      </a:pPr>
                      <a:r>
                        <a:rPr>
                          <a:solidFill>
                            <a:srgbClr val="FFFFFF"/>
                          </a:solidFill>
                          <a:sym typeface="Tw Cen MT"/>
                        </a:rPr>
                        <a:t>3</a:t>
                      </a:r>
                    </a:p>
                  </a:txBody>
                  <a:tcPr marL="45720" marR="45720" anchor="ctr" horzOverflow="overflow">
                    <a:lnR>
                      <a:solidFill>
                        <a:srgbClr val="BEBFCA"/>
                      </a:solidFill>
                    </a:lnR>
                  </a:tcPr>
                </a:tc>
                <a:extLst>
                  <a:ext uri="{0D108BD9-81ED-4DB2-BD59-A6C34878D82A}">
                    <a16:rowId xmlns:a16="http://schemas.microsoft.com/office/drawing/2014/main" val="10001"/>
                  </a:ext>
                </a:extLst>
              </a:tr>
              <a:tr h="569562">
                <a:tc>
                  <a:txBody>
                    <a:bodyPr/>
                    <a:lstStyle/>
                    <a:p>
                      <a:pPr defTabSz="914400">
                        <a:defRPr sz="1800">
                          <a:solidFill>
                            <a:srgbClr val="000000"/>
                          </a:solidFill>
                        </a:defRPr>
                      </a:pPr>
                      <a:r>
                        <a:rPr b="1">
                          <a:solidFill>
                            <a:srgbClr val="FFFFFF"/>
                          </a:solidFill>
                          <a:sym typeface="Tw Cen MT"/>
                        </a:rPr>
                        <a:t>Emotional Intelligence (EI) in Leadership</a:t>
                      </a:r>
                    </a:p>
                  </a:txBody>
                  <a:tcPr marL="45720" marR="45720" anchor="ctr" horzOverflow="overflow">
                    <a:lnL>
                      <a:solidFill>
                        <a:srgbClr val="BEBFCA"/>
                      </a:solidFill>
                    </a:lnL>
                    <a:noFill/>
                  </a:tcPr>
                </a:tc>
                <a:tc>
                  <a:txBody>
                    <a:bodyPr/>
                    <a:lstStyle/>
                    <a:p>
                      <a:pPr defTabSz="914400">
                        <a:defRPr sz="1800">
                          <a:solidFill>
                            <a:srgbClr val="000000"/>
                          </a:solidFill>
                        </a:defRPr>
                      </a:pPr>
                      <a:r>
                        <a:rPr>
                          <a:solidFill>
                            <a:srgbClr val="FFFFFF"/>
                          </a:solidFill>
                          <a:sym typeface="Tw Cen MT"/>
                        </a:rPr>
                        <a:t>4</a:t>
                      </a:r>
                    </a:p>
                  </a:txBody>
                  <a:tcPr marL="45720" marR="45720" anchor="ctr" horzOverflow="overflow">
                    <a:lnR>
                      <a:solidFill>
                        <a:srgbClr val="BEBFCA"/>
                      </a:solidFill>
                    </a:lnR>
                    <a:noFill/>
                  </a:tcPr>
                </a:tc>
                <a:extLst>
                  <a:ext uri="{0D108BD9-81ED-4DB2-BD59-A6C34878D82A}">
                    <a16:rowId xmlns:a16="http://schemas.microsoft.com/office/drawing/2014/main" val="10002"/>
                  </a:ext>
                </a:extLst>
              </a:tr>
              <a:tr h="569562">
                <a:tc>
                  <a:txBody>
                    <a:bodyPr/>
                    <a:lstStyle/>
                    <a:p>
                      <a:pPr defTabSz="914400">
                        <a:defRPr sz="1800">
                          <a:solidFill>
                            <a:srgbClr val="000000"/>
                          </a:solidFill>
                        </a:defRPr>
                      </a:pPr>
                      <a:r>
                        <a:rPr b="1">
                          <a:solidFill>
                            <a:srgbClr val="FFFFFF"/>
                          </a:solidFill>
                          <a:sym typeface="Tw Cen MT"/>
                        </a:rPr>
                        <a:t>Critical Evaluation Using EI Models</a:t>
                      </a:r>
                    </a:p>
                  </a:txBody>
                  <a:tcPr marL="45720" marR="45720" anchor="ctr" horzOverflow="overflow">
                    <a:lnL>
                      <a:solidFill>
                        <a:srgbClr val="BEBFCA"/>
                      </a:solidFill>
                    </a:lnL>
                  </a:tcPr>
                </a:tc>
                <a:tc>
                  <a:txBody>
                    <a:bodyPr/>
                    <a:lstStyle/>
                    <a:p>
                      <a:pPr defTabSz="914400">
                        <a:defRPr sz="1800">
                          <a:solidFill>
                            <a:srgbClr val="000000"/>
                          </a:solidFill>
                        </a:defRPr>
                      </a:pPr>
                      <a:r>
                        <a:rPr>
                          <a:solidFill>
                            <a:srgbClr val="FFFFFF"/>
                          </a:solidFill>
                          <a:sym typeface="Tw Cen MT"/>
                        </a:rPr>
                        <a:t>5</a:t>
                      </a:r>
                    </a:p>
                  </a:txBody>
                  <a:tcPr marL="45720" marR="45720" anchor="ctr" horzOverflow="overflow">
                    <a:lnR>
                      <a:solidFill>
                        <a:srgbClr val="BEBFCA"/>
                      </a:solidFill>
                    </a:lnR>
                  </a:tcPr>
                </a:tc>
                <a:extLst>
                  <a:ext uri="{0D108BD9-81ED-4DB2-BD59-A6C34878D82A}">
                    <a16:rowId xmlns:a16="http://schemas.microsoft.com/office/drawing/2014/main" val="10003"/>
                  </a:ext>
                </a:extLst>
              </a:tr>
              <a:tr h="569562">
                <a:tc>
                  <a:txBody>
                    <a:bodyPr/>
                    <a:lstStyle/>
                    <a:p>
                      <a:pPr defTabSz="914400">
                        <a:defRPr sz="1800">
                          <a:solidFill>
                            <a:srgbClr val="000000"/>
                          </a:solidFill>
                        </a:defRPr>
                      </a:pPr>
                      <a:r>
                        <a:rPr b="1">
                          <a:solidFill>
                            <a:srgbClr val="FFFFFF"/>
                          </a:solidFill>
                          <a:sym typeface="Tw Cen MT"/>
                        </a:rPr>
                        <a:t>The Case of Ariana Huffington (Thrive Global)</a:t>
                      </a:r>
                    </a:p>
                  </a:txBody>
                  <a:tcPr marL="45720" marR="45720" anchor="ctr" horzOverflow="overflow">
                    <a:lnL>
                      <a:solidFill>
                        <a:srgbClr val="BEBFCA"/>
                      </a:solidFill>
                    </a:lnL>
                    <a:noFill/>
                  </a:tcPr>
                </a:tc>
                <a:tc>
                  <a:txBody>
                    <a:bodyPr/>
                    <a:lstStyle/>
                    <a:p>
                      <a:pPr defTabSz="914400">
                        <a:defRPr sz="1800">
                          <a:solidFill>
                            <a:srgbClr val="000000"/>
                          </a:solidFill>
                        </a:defRPr>
                      </a:pPr>
                      <a:r>
                        <a:rPr>
                          <a:solidFill>
                            <a:srgbClr val="FFFFFF"/>
                          </a:solidFill>
                          <a:sym typeface="Tw Cen MT"/>
                        </a:rPr>
                        <a:t>6</a:t>
                      </a:r>
                    </a:p>
                  </a:txBody>
                  <a:tcPr marL="45720" marR="45720" anchor="ctr" horzOverflow="overflow">
                    <a:lnR>
                      <a:solidFill>
                        <a:srgbClr val="BEBFCA"/>
                      </a:solidFill>
                    </a:lnR>
                    <a:noFill/>
                  </a:tcPr>
                </a:tc>
                <a:extLst>
                  <a:ext uri="{0D108BD9-81ED-4DB2-BD59-A6C34878D82A}">
                    <a16:rowId xmlns:a16="http://schemas.microsoft.com/office/drawing/2014/main" val="10004"/>
                  </a:ext>
                </a:extLst>
              </a:tr>
              <a:tr h="569562">
                <a:tc>
                  <a:txBody>
                    <a:bodyPr/>
                    <a:lstStyle/>
                    <a:p>
                      <a:pPr defTabSz="914400">
                        <a:defRPr sz="1800">
                          <a:solidFill>
                            <a:srgbClr val="000000"/>
                          </a:solidFill>
                        </a:defRPr>
                      </a:pPr>
                      <a:r>
                        <a:rPr b="1">
                          <a:solidFill>
                            <a:srgbClr val="FFFFFF"/>
                          </a:solidFill>
                          <a:sym typeface="Tw Cen MT"/>
                        </a:rPr>
                        <a:t>The Case of Arne Sorenson (Marriott International)</a:t>
                      </a:r>
                    </a:p>
                  </a:txBody>
                  <a:tcPr marL="45720" marR="45720" anchor="ctr" horzOverflow="overflow">
                    <a:lnL>
                      <a:solidFill>
                        <a:srgbClr val="BEBFCA"/>
                      </a:solidFill>
                    </a:lnL>
                  </a:tcPr>
                </a:tc>
                <a:tc>
                  <a:txBody>
                    <a:bodyPr/>
                    <a:lstStyle/>
                    <a:p>
                      <a:pPr defTabSz="914400">
                        <a:defRPr sz="1800">
                          <a:solidFill>
                            <a:srgbClr val="000000"/>
                          </a:solidFill>
                        </a:defRPr>
                      </a:pPr>
                      <a:r>
                        <a:rPr>
                          <a:solidFill>
                            <a:srgbClr val="FFFFFF"/>
                          </a:solidFill>
                          <a:sym typeface="Tw Cen MT"/>
                        </a:rPr>
                        <a:t>7</a:t>
                      </a:r>
                    </a:p>
                  </a:txBody>
                  <a:tcPr marL="45720" marR="45720" anchor="ctr" horzOverflow="overflow">
                    <a:lnR>
                      <a:solidFill>
                        <a:srgbClr val="BEBFCA"/>
                      </a:solidFill>
                    </a:lnR>
                  </a:tcPr>
                </a:tc>
                <a:extLst>
                  <a:ext uri="{0D108BD9-81ED-4DB2-BD59-A6C34878D82A}">
                    <a16:rowId xmlns:a16="http://schemas.microsoft.com/office/drawing/2014/main" val="10005"/>
                  </a:ext>
                </a:extLst>
              </a:tr>
              <a:tr h="569562">
                <a:tc>
                  <a:txBody>
                    <a:bodyPr/>
                    <a:lstStyle/>
                    <a:p>
                      <a:pPr defTabSz="914400">
                        <a:defRPr sz="1800">
                          <a:solidFill>
                            <a:srgbClr val="000000"/>
                          </a:solidFill>
                        </a:defRPr>
                      </a:pPr>
                      <a:r>
                        <a:rPr b="1">
                          <a:solidFill>
                            <a:srgbClr val="FFFFFF"/>
                          </a:solidFill>
                          <a:sym typeface="Tw Cen MT"/>
                        </a:rPr>
                        <a:t>References</a:t>
                      </a:r>
                    </a:p>
                  </a:txBody>
                  <a:tcPr marL="45720" marR="45720" anchor="ctr" horzOverflow="overflow">
                    <a:lnL>
                      <a:solidFill>
                        <a:srgbClr val="BEBFCA"/>
                      </a:solidFill>
                    </a:lnL>
                    <a:lnB>
                      <a:solidFill>
                        <a:srgbClr val="BEBFCA"/>
                      </a:solidFill>
                    </a:lnB>
                    <a:noFill/>
                  </a:tcPr>
                </a:tc>
                <a:tc>
                  <a:txBody>
                    <a:bodyPr/>
                    <a:lstStyle/>
                    <a:p>
                      <a:pPr defTabSz="914400">
                        <a:defRPr sz="1800">
                          <a:solidFill>
                            <a:srgbClr val="000000"/>
                          </a:solidFill>
                        </a:defRPr>
                      </a:pPr>
                      <a:r>
                        <a:rPr>
                          <a:solidFill>
                            <a:srgbClr val="FFFFFF"/>
                          </a:solidFill>
                          <a:sym typeface="Tw Cen MT"/>
                        </a:rPr>
                        <a:t>8</a:t>
                      </a:r>
                    </a:p>
                  </a:txBody>
                  <a:tcPr marL="45720" marR="45720" anchor="ctr" horzOverflow="overflow">
                    <a:lnR>
                      <a:solidFill>
                        <a:srgbClr val="BEBFCA"/>
                      </a:solidFill>
                    </a:lnR>
                    <a:lnB>
                      <a:solidFill>
                        <a:srgbClr val="BEBFCA"/>
                      </a:solidFill>
                    </a:lnB>
                    <a:noFill/>
                  </a:tcPr>
                </a:tc>
                <a:extLst>
                  <a:ext uri="{0D108BD9-81ED-4DB2-BD59-A6C34878D82A}">
                    <a16:rowId xmlns:a16="http://schemas.microsoft.com/office/drawing/2014/main" val="10006"/>
                  </a:ext>
                </a:extLst>
              </a:tr>
            </a:tbl>
          </a:graphicData>
        </a:graphic>
      </p:graphicFrame>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9" name="Title 1"/>
          <p:cNvSpPr txBox="1">
            <a:spLocks noGrp="1"/>
          </p:cNvSpPr>
          <p:nvPr>
            <p:ph type="title"/>
          </p:nvPr>
        </p:nvSpPr>
        <p:spPr>
          <a:xfrm>
            <a:off x="7176120" y="548679"/>
            <a:ext cx="4536505" cy="917514"/>
          </a:xfrm>
          <a:prstGeom prst="rect">
            <a:avLst/>
          </a:prstGeom>
        </p:spPr>
        <p:txBody>
          <a:bodyPr/>
          <a:lstStyle>
            <a:lvl1pPr algn="ctr">
              <a:lnSpc>
                <a:spcPct val="150000"/>
              </a:lnSpc>
              <a:defRPr sz="3600" b="1"/>
            </a:lvl1pPr>
          </a:lstStyle>
          <a:p>
            <a:r>
              <a:t>Introduction</a:t>
            </a:r>
          </a:p>
        </p:txBody>
      </p:sp>
      <p:pic>
        <p:nvPicPr>
          <p:cNvPr id="790" name="Picture 2" descr="Picture 2"/>
          <p:cNvPicPr>
            <a:picLocks noChangeAspect="1"/>
          </p:cNvPicPr>
          <p:nvPr/>
        </p:nvPicPr>
        <p:blipFill>
          <a:blip r:embed="rId3"/>
          <a:stretch>
            <a:fillRect/>
          </a:stretch>
        </p:blipFill>
        <p:spPr>
          <a:xfrm>
            <a:off x="767408" y="404664"/>
            <a:ext cx="5472608" cy="2821434"/>
          </a:xfrm>
          <a:prstGeom prst="rect">
            <a:avLst/>
          </a:prstGeom>
          <a:ln w="12700">
            <a:miter lim="400000"/>
          </a:ln>
        </p:spPr>
      </p:pic>
      <p:sp>
        <p:nvSpPr>
          <p:cNvPr id="791" name="Text Placeholder 3"/>
          <p:cNvSpPr/>
          <p:nvPr/>
        </p:nvSpPr>
        <p:spPr>
          <a:xfrm>
            <a:off x="767407" y="3717030"/>
            <a:ext cx="5760642" cy="2736306"/>
          </a:xfrm>
          <a:prstGeom prst="rect">
            <a:avLst/>
          </a:prstGeom>
          <a:solidFill>
            <a:srgbClr val="FFFFFF"/>
          </a:solidFill>
          <a:ln w="28575">
            <a:solidFill>
              <a:schemeClr val="accent2"/>
            </a:solidFill>
          </a:ln>
        </p:spPr>
        <p:txBody>
          <a:bodyPr lIns="45719" rIns="45719"/>
          <a:lstStyle/>
          <a:p>
            <a:pPr defTabSz="914400">
              <a:lnSpc>
                <a:spcPct val="90000"/>
              </a:lnSpc>
              <a:spcBef>
                <a:spcPts val="1200"/>
              </a:spcBef>
              <a:defRPr sz="2000">
                <a:solidFill>
                  <a:srgbClr val="000000">
                    <a:alpha val="0"/>
                  </a:srgbClr>
                </a:solidFill>
              </a:defRPr>
            </a:pPr>
            <a:endParaRPr/>
          </a:p>
        </p:txBody>
      </p:sp>
      <p:sp>
        <p:nvSpPr>
          <p:cNvPr id="792" name="Content Placeholder 4"/>
          <p:cNvSpPr txBox="1"/>
          <p:nvPr/>
        </p:nvSpPr>
        <p:spPr>
          <a:xfrm>
            <a:off x="1101159" y="3933056"/>
            <a:ext cx="5165145" cy="20478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defTabSz="914400">
              <a:lnSpc>
                <a:spcPct val="150000"/>
              </a:lnSpc>
              <a:defRPr sz="1600">
                <a:solidFill>
                  <a:schemeClr val="accent2"/>
                </a:solidFill>
              </a:defRPr>
            </a:pPr>
            <a:r>
              <a:t>Emotional Intelligence equips leaders with the skills necessary to identify, control and even help the emotions of others while Cultural Intelligence allows them to be effective in different cultural settings and consequently lead to trust, inclusion of ethical decision-making and high-performing, globally competent ​</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teams.</a:t>
            </a:r>
          </a:p>
        </p:txBody>
      </p:sp>
      <p:pic>
        <p:nvPicPr>
          <p:cNvPr id="793" name="Picture 4" descr="Picture 4"/>
          <p:cNvPicPr>
            <a:picLocks noChangeAspect="1"/>
          </p:cNvPicPr>
          <p:nvPr/>
        </p:nvPicPr>
        <p:blipFill>
          <a:blip r:embed="rId4"/>
          <a:stretch>
            <a:fillRect/>
          </a:stretch>
        </p:blipFill>
        <p:spPr>
          <a:xfrm>
            <a:off x="6744072" y="1772816"/>
            <a:ext cx="4941169" cy="4941169"/>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7" name="Picture Placeholder 5" descr="Picture Placeholder 5"/>
          <p:cNvPicPr>
            <a:picLocks noGrp="1" noChangeAspect="1"/>
          </p:cNvPicPr>
          <p:nvPr>
            <p:ph type="pic" idx="21"/>
          </p:nvPr>
        </p:nvPicPr>
        <p:blipFill>
          <a:blip r:embed="rId3"/>
          <a:stretch>
            <a:fillRect/>
          </a:stretch>
        </p:blipFill>
        <p:spPr>
          <a:prstGeom prst="rect">
            <a:avLst/>
          </a:prstGeom>
        </p:spPr>
      </p:pic>
      <p:sp>
        <p:nvSpPr>
          <p:cNvPr id="798" name="Title 11"/>
          <p:cNvSpPr txBox="1">
            <a:spLocks noGrp="1"/>
          </p:cNvSpPr>
          <p:nvPr>
            <p:ph type="title"/>
          </p:nvPr>
        </p:nvSpPr>
        <p:spPr>
          <a:xfrm>
            <a:off x="5447927" y="1124744"/>
            <a:ext cx="6480721" cy="1080121"/>
          </a:xfrm>
          <a:prstGeom prst="rect">
            <a:avLst/>
          </a:prstGeom>
        </p:spPr>
        <p:txBody>
          <a:bodyPr/>
          <a:lstStyle>
            <a:lvl1pPr algn="ctr" defTabSz="722376">
              <a:lnSpc>
                <a:spcPct val="150000"/>
              </a:lnSpc>
              <a:defRPr sz="2844" b="1" spc="79">
                <a:solidFill>
                  <a:srgbClr val="E04BAB"/>
                </a:solidFill>
              </a:defRPr>
            </a:lvl1pPr>
          </a:lstStyle>
          <a:p>
            <a:r>
              <a:t>Emotional Intelligence (EI) in Leadership</a:t>
            </a:r>
          </a:p>
        </p:txBody>
      </p:sp>
      <p:sp>
        <p:nvSpPr>
          <p:cNvPr id="799" name="Text Placeholder 33"/>
          <p:cNvSpPr txBox="1">
            <a:spLocks noGrp="1"/>
          </p:cNvSpPr>
          <p:nvPr>
            <p:ph type="body" sz="half" idx="1"/>
          </p:nvPr>
        </p:nvSpPr>
        <p:spPr>
          <a:xfrm>
            <a:off x="6312024" y="3068959"/>
            <a:ext cx="5447928" cy="3231233"/>
          </a:xfrm>
          <a:prstGeom prst="rect">
            <a:avLst/>
          </a:prstGeom>
        </p:spPr>
        <p:txBody>
          <a:bodyPr/>
          <a:lstStyle/>
          <a:p>
            <a:endParaRPr/>
          </a:p>
        </p:txBody>
      </p:sp>
      <p:sp>
        <p:nvSpPr>
          <p:cNvPr id="800" name="Content Placeholder 12"/>
          <p:cNvSpPr txBox="1"/>
          <p:nvPr/>
        </p:nvSpPr>
        <p:spPr>
          <a:xfrm>
            <a:off x="6645775" y="3152760"/>
            <a:ext cx="4805105" cy="30125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pPr marL="285750" indent="-285750" algn="just" defTabSz="914400">
              <a:lnSpc>
                <a:spcPct val="150000"/>
              </a:lnSpc>
              <a:buClr>
                <a:srgbClr val="167479"/>
              </a:buClr>
              <a:buSzPct val="100000"/>
              <a:buChar char="▪"/>
              <a:defRPr sz="1600">
                <a:solidFill>
                  <a:schemeClr val="accent2"/>
                </a:solidFill>
              </a:defRPr>
            </a:pPr>
            <a:r>
              <a:t>Emotional</a:t>
            </a:r>
            <a:r>
              <a:rPr>
                <a:latin typeface="+mj-lt"/>
                <a:ea typeface="+mj-ea"/>
                <a:cs typeface="+mj-cs"/>
                <a:sym typeface="Helvetica"/>
              </a:rPr>
              <a:t>‍‌‍‍‌‍‌‍‍‌ </a:t>
            </a:r>
            <a:r>
              <a:t>intelligence (EI) is a valuable asset for leaders as it allows them to recognise their own feelings and make sense of the emotions of others. </a:t>
            </a:r>
            <a:endParaRPr sz="3200"/>
          </a:p>
          <a:p>
            <a:pPr marL="285750" indent="-285750" algn="just" defTabSz="914400">
              <a:lnSpc>
                <a:spcPct val="150000"/>
              </a:lnSpc>
              <a:buClr>
                <a:srgbClr val="167479"/>
              </a:buClr>
              <a:buSzPct val="100000"/>
              <a:buChar char="▪"/>
              <a:defRPr sz="1600">
                <a:solidFill>
                  <a:schemeClr val="accent2"/>
                </a:solidFill>
              </a:defRPr>
            </a:pPr>
            <a:r>
              <a:t>After</a:t>
            </a:r>
            <a:r>
              <a:rPr>
                <a:latin typeface="+mj-lt"/>
                <a:ea typeface="+mj-ea"/>
                <a:cs typeface="+mj-cs"/>
                <a:sym typeface="Helvetica"/>
              </a:rPr>
              <a:t>‍‌‍‍‌‍‌‍‍‌ </a:t>
            </a:r>
            <a:r>
              <a:t>being inspired by a statement of Edith Heard, where she says that leaders must have the confidence and emotional intelligence to be “at ease with themselves”, this presentation focuses on EI as one of the main leadership abilities.</a:t>
            </a:r>
          </a:p>
        </p:txBody>
      </p:sp>
      <p:pic>
        <p:nvPicPr>
          <p:cNvPr id="801" name="Picture Placeholder 38" descr="Picture Placeholder 38"/>
          <p:cNvPicPr>
            <a:picLocks noGrp="1" noChangeAspect="1"/>
          </p:cNvPicPr>
          <p:nvPr>
            <p:ph type="pic" idx="22"/>
          </p:nvPr>
        </p:nvPicPr>
        <p:blipFill>
          <a:blip r:embed="rId4"/>
          <a:srcRect l="853" r="853"/>
          <a:stretch>
            <a:fillRect/>
          </a:stretch>
        </p:blipFill>
        <p:spPr>
          <a:xfrm>
            <a:off x="6672064" y="1772816"/>
            <a:ext cx="771037" cy="1105143"/>
          </a:xfrm>
          <a:prstGeom prst="rect">
            <a:avLst/>
          </a:prstGeom>
        </p:spPr>
      </p:pic>
      <p:sp>
        <p:nvSpPr>
          <p:cNvPr id="802" name="Freeform: Shape 39"/>
          <p:cNvSpPr/>
          <p:nvPr/>
        </p:nvSpPr>
        <p:spPr>
          <a:xfrm>
            <a:off x="-1" y="0"/>
            <a:ext cx="8329288" cy="45720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0700" y="21600"/>
                </a:lnTo>
                <a:lnTo>
                  <a:pt x="0" y="21600"/>
                </a:lnTo>
                <a:close/>
              </a:path>
            </a:pathLst>
          </a:custGeom>
          <a:solidFill>
            <a:schemeClr val="accent1"/>
          </a:solidFill>
          <a:ln w="12700">
            <a:miter lim="400000"/>
          </a:ln>
          <a:effectLst>
            <a:outerShdw blurRad="50800" dist="38100" dir="2700000" rotWithShape="0">
              <a:srgbClr val="000000">
                <a:alpha val="40000"/>
              </a:srgbClr>
            </a:outerShdw>
          </a:effectLst>
        </p:spPr>
        <p:txBody>
          <a:bodyPr lIns="45719" rIns="45719" anchor="ctr"/>
          <a:lstStyle/>
          <a:p>
            <a:pPr algn="ctr">
              <a:defRPr>
                <a:solidFill>
                  <a:srgbClr val="FFFFFF"/>
                </a:solidFill>
              </a:defRPr>
            </a:pPr>
            <a:endParaRPr/>
          </a:p>
        </p:txBody>
      </p:sp>
      <p:pic>
        <p:nvPicPr>
          <p:cNvPr id="803" name="Picture 2" descr="Picture 2"/>
          <p:cNvPicPr>
            <a:picLocks noChangeAspect="1"/>
          </p:cNvPicPr>
          <p:nvPr/>
        </p:nvPicPr>
        <p:blipFill>
          <a:blip r:embed="rId5"/>
          <a:stretch>
            <a:fillRect/>
          </a:stretch>
        </p:blipFill>
        <p:spPr>
          <a:xfrm>
            <a:off x="389254" y="3861048"/>
            <a:ext cx="5706747" cy="1451611"/>
          </a:xfrm>
          <a:prstGeom prst="rect">
            <a:avLst/>
          </a:prstGeom>
          <a:ln>
            <a:solidFill>
              <a:schemeClr val="accent1"/>
            </a:solidFill>
          </a:ln>
        </p:spPr>
      </p:pic>
      <p:sp>
        <p:nvSpPr>
          <p:cNvPr id="804" name="TextBox 4"/>
          <p:cNvSpPr txBox="1"/>
          <p:nvPr/>
        </p:nvSpPr>
        <p:spPr>
          <a:xfrm>
            <a:off x="453086" y="5373215"/>
            <a:ext cx="5597194" cy="6692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800"/>
              </a:spcBef>
              <a:defRPr sz="1400" b="1">
                <a:solidFill>
                  <a:srgbClr val="65757D"/>
                </a:solidFill>
              </a:defRPr>
            </a:pPr>
            <a:r>
              <a:t>Figure 1: Benefits of Successful EI in Leadership</a:t>
            </a:r>
          </a:p>
          <a:p>
            <a:pPr algn="ctr">
              <a:lnSpc>
                <a:spcPct val="150000"/>
              </a:lnSpc>
              <a:defRPr sz="1400">
                <a:solidFill>
                  <a:srgbClr val="65757D"/>
                </a:solidFill>
              </a:defRPr>
            </a:pPr>
            <a:r>
              <a:t>(Source: Drigas, Papoutsi and Skianis, 2023)</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0" name="Picture Placeholder 4"/>
          <p:cNvGrpSpPr/>
          <p:nvPr/>
        </p:nvGrpSpPr>
        <p:grpSpPr>
          <a:xfrm>
            <a:off x="0" y="0"/>
            <a:ext cx="7896201" cy="6858000"/>
            <a:chOff x="0" y="0"/>
            <a:chExt cx="7896200" cy="6858000"/>
          </a:xfrm>
        </p:grpSpPr>
        <p:sp>
          <p:nvSpPr>
            <p:cNvPr id="808" name="Rectangle"/>
            <p:cNvSpPr/>
            <p:nvPr/>
          </p:nvSpPr>
          <p:spPr>
            <a:xfrm>
              <a:off x="0" y="0"/>
              <a:ext cx="7896201" cy="6858000"/>
            </a:xfrm>
            <a:prstGeom prst="rect">
              <a:avLst/>
            </a:prstGeom>
            <a:solidFill>
              <a:srgbClr val="FFFFFF"/>
            </a:solidFill>
            <a:ln w="12700" cap="flat">
              <a:noFill/>
              <a:miter lim="400000"/>
            </a:ln>
            <a:effectLst/>
          </p:spPr>
          <p:txBody>
            <a:bodyPr wrap="square" lIns="45719" tIns="45719" rIns="45719" bIns="45719" numCol="1" anchor="ctr">
              <a:noAutofit/>
            </a:bodyPr>
            <a:lstStyle/>
            <a:p>
              <a:endParaRPr/>
            </a:p>
          </p:txBody>
        </p:sp>
        <p:pic>
          <p:nvPicPr>
            <p:cNvPr id="809" name="image11.jpeg" descr="image11.jpeg"/>
            <p:cNvPicPr>
              <a:picLocks noChangeAspect="1"/>
            </p:cNvPicPr>
            <p:nvPr/>
          </p:nvPicPr>
          <p:blipFill>
            <a:blip r:embed="rId3"/>
            <a:stretch>
              <a:fillRect/>
            </a:stretch>
          </p:blipFill>
          <p:spPr>
            <a:xfrm>
              <a:off x="0" y="0"/>
              <a:ext cx="7896201" cy="6858000"/>
            </a:xfrm>
            <a:prstGeom prst="rect">
              <a:avLst/>
            </a:prstGeom>
            <a:ln w="12700" cap="flat">
              <a:noFill/>
              <a:miter lim="400000"/>
            </a:ln>
            <a:effectLst>
              <a:outerShdw blurRad="228600" dist="38100" rotWithShape="0">
                <a:srgbClr val="000000">
                  <a:alpha val="40000"/>
                </a:srgbClr>
              </a:outerShdw>
            </a:effectLst>
          </p:spPr>
        </p:pic>
      </p:grpSp>
      <p:sp>
        <p:nvSpPr>
          <p:cNvPr id="811" name="Text Placeholder 73"/>
          <p:cNvSpPr txBox="1">
            <a:spLocks noGrp="1"/>
          </p:cNvSpPr>
          <p:nvPr>
            <p:ph type="body" sz="half" idx="1"/>
          </p:nvPr>
        </p:nvSpPr>
        <p:spPr>
          <a:xfrm>
            <a:off x="583704" y="609600"/>
            <a:ext cx="4648201" cy="6248400"/>
          </a:xfrm>
          <a:prstGeom prst="rect">
            <a:avLst/>
          </a:prstGeom>
        </p:spPr>
        <p:txBody>
          <a:bodyPr/>
          <a:lstStyle/>
          <a:p>
            <a:endParaRPr/>
          </a:p>
        </p:txBody>
      </p:sp>
      <p:pic>
        <p:nvPicPr>
          <p:cNvPr id="812" name="Picture 2" descr="Picture 2"/>
          <p:cNvPicPr>
            <a:picLocks noChangeAspect="1"/>
          </p:cNvPicPr>
          <p:nvPr/>
        </p:nvPicPr>
        <p:blipFill>
          <a:blip r:embed="rId4">
            <a:alphaModFix amt="50000"/>
          </a:blip>
          <a:stretch>
            <a:fillRect/>
          </a:stretch>
        </p:blipFill>
        <p:spPr>
          <a:xfrm>
            <a:off x="513110" y="548679"/>
            <a:ext cx="4896545" cy="6309321"/>
          </a:xfrm>
          <a:prstGeom prst="rect">
            <a:avLst/>
          </a:prstGeom>
          <a:ln w="12700">
            <a:miter lim="400000"/>
          </a:ln>
        </p:spPr>
      </p:pic>
      <p:sp>
        <p:nvSpPr>
          <p:cNvPr id="813" name="Title 42"/>
          <p:cNvSpPr txBox="1">
            <a:spLocks noGrp="1"/>
          </p:cNvSpPr>
          <p:nvPr>
            <p:ph type="title"/>
          </p:nvPr>
        </p:nvSpPr>
        <p:spPr>
          <a:xfrm>
            <a:off x="729133" y="2636911"/>
            <a:ext cx="4536506" cy="1981201"/>
          </a:xfrm>
          <a:prstGeom prst="rect">
            <a:avLst/>
          </a:prstGeom>
        </p:spPr>
        <p:txBody>
          <a:bodyPr/>
          <a:lstStyle>
            <a:lvl1pPr defTabSz="786384">
              <a:lnSpc>
                <a:spcPct val="150000"/>
              </a:lnSpc>
              <a:defRPr sz="3440" b="1" spc="172">
                <a:solidFill>
                  <a:schemeClr val="accent6"/>
                </a:solidFill>
              </a:defRPr>
            </a:lvl1pPr>
          </a:lstStyle>
          <a:p>
            <a:r>
              <a:t>Critical Evaluation Using EI Models</a:t>
            </a:r>
          </a:p>
        </p:txBody>
      </p:sp>
      <p:sp>
        <p:nvSpPr>
          <p:cNvPr id="814" name="Subtitle 43"/>
          <p:cNvSpPr txBox="1"/>
          <p:nvPr/>
        </p:nvSpPr>
        <p:spPr>
          <a:xfrm>
            <a:off x="5925695" y="2564903"/>
            <a:ext cx="6029241" cy="44644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pPr algn="just" defTabSz="914400">
              <a:lnSpc>
                <a:spcPct val="150000"/>
              </a:lnSpc>
              <a:defRPr sz="1600">
                <a:solidFill>
                  <a:srgbClr val="FFFFFF"/>
                </a:solidFill>
              </a:defRPr>
            </a:pPr>
            <a:r>
              <a:t>A side-by-side evaluation of the two models reveals their differing strengths. </a:t>
            </a:r>
          </a:p>
          <a:p>
            <a:pPr marL="285750" indent="-285750" algn="just" defTabSz="914400">
              <a:lnSpc>
                <a:spcPct val="150000"/>
              </a:lnSpc>
              <a:buClr>
                <a:schemeClr val="accent2"/>
              </a:buClr>
              <a:buSzPct val="100000"/>
              <a:buChar char="❑"/>
              <a:defRPr sz="1600">
                <a:solidFill>
                  <a:srgbClr val="FFFFFF"/>
                </a:solidFill>
              </a:defRPr>
            </a:pPr>
            <a:r>
              <a:t>Goleman’s model delineates the connection between EI and leadership behaviours that can be observed hence, it is a convenient tool for practical performance enhancement in the working environment (Riaz, 2024).</a:t>
            </a:r>
          </a:p>
          <a:p>
            <a:pPr marL="285750" indent="-285750" algn="just" defTabSz="914400">
              <a:lnSpc>
                <a:spcPct val="150000"/>
              </a:lnSpc>
              <a:buClr>
                <a:schemeClr val="accent2"/>
              </a:buClr>
              <a:buSzPct val="100000"/>
              <a:buChar char="❑"/>
              <a:defRPr sz="1600">
                <a:solidFill>
                  <a:srgbClr val="FFFFFF"/>
                </a:solidFill>
              </a:defRPr>
            </a:pPr>
            <a:r>
              <a:t>According to Awais, Ishaq and Gillani (2025), the Mayer and Salovey’s ability model is more of a real-world example and it evaluates the leaders who emotionally process the information, however, it hints to the workplace behavioural complexity to be lesser. </a:t>
            </a:r>
          </a:p>
        </p:txBody>
      </p:sp>
      <p:sp>
        <p:nvSpPr>
          <p:cNvPr id="815" name="Text Placeholder 74"/>
          <p:cNvSpPr>
            <a:spLocks noGrp="1"/>
          </p:cNvSpPr>
          <p:nvPr>
            <p:ph type="body" idx="22"/>
          </p:nvPr>
        </p:nvSpPr>
        <p:spPr>
          <a:xfrm rot="16200000">
            <a:off x="-17315" y="3493642"/>
            <a:ext cx="1219201" cy="225819"/>
          </a:xfrm>
          <a:prstGeom prst="rect">
            <a:avLst/>
          </a:prstGeom>
        </p:spPr>
        <p:txBody>
          <a:bodyPr/>
          <a:lstStyle/>
          <a:p>
            <a:pPr defTabSz="886968">
              <a:lnSpc>
                <a:spcPct val="72000"/>
              </a:lnSpc>
              <a:spcBef>
                <a:spcPts val="1100"/>
              </a:spcBef>
              <a:defRPr sz="1067"/>
            </a:pPr>
            <a:endParaRPr/>
          </a:p>
        </p:txBody>
      </p:sp>
      <p:sp>
        <p:nvSpPr>
          <p:cNvPr id="816" name="Text Placeholder 75"/>
          <p:cNvSpPr>
            <a:spLocks noGrp="1"/>
          </p:cNvSpPr>
          <p:nvPr>
            <p:ph type="body" idx="23"/>
          </p:nvPr>
        </p:nvSpPr>
        <p:spPr>
          <a:xfrm rot="16200000">
            <a:off x="4630885" y="3493644"/>
            <a:ext cx="1219201" cy="225819"/>
          </a:xfrm>
          <a:prstGeom prst="rect">
            <a:avLst/>
          </a:prstGeom>
        </p:spPr>
        <p:txBody>
          <a:bodyPr/>
          <a:lstStyle/>
          <a:p>
            <a:pPr defTabSz="886968">
              <a:lnSpc>
                <a:spcPct val="72000"/>
              </a:lnSpc>
              <a:spcBef>
                <a:spcPts val="1100"/>
              </a:spcBef>
              <a:defRPr sz="1067"/>
            </a:pPr>
            <a:endParaRPr/>
          </a:p>
        </p:txBody>
      </p:sp>
      <p:pic>
        <p:nvPicPr>
          <p:cNvPr id="817" name="Picture 6" descr="Picture 6"/>
          <p:cNvPicPr>
            <a:picLocks noChangeAspect="1"/>
          </p:cNvPicPr>
          <p:nvPr/>
        </p:nvPicPr>
        <p:blipFill>
          <a:blip r:embed="rId5"/>
          <a:stretch>
            <a:fillRect/>
          </a:stretch>
        </p:blipFill>
        <p:spPr>
          <a:xfrm>
            <a:off x="7896200" y="332656"/>
            <a:ext cx="2974897" cy="2420853"/>
          </a:xfrm>
          <a:prstGeom prst="rect">
            <a:avLst/>
          </a:prstGeom>
          <a:ln>
            <a:solidFill>
              <a:schemeClr val="accent1"/>
            </a:solidFill>
          </a:ln>
        </p:spPr>
      </p:pic>
      <p:sp>
        <p:nvSpPr>
          <p:cNvPr id="818" name="TextBox 8"/>
          <p:cNvSpPr txBox="1"/>
          <p:nvPr/>
        </p:nvSpPr>
        <p:spPr>
          <a:xfrm rot="16200000">
            <a:off x="10219640" y="1079271"/>
            <a:ext cx="2356833" cy="955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ctr">
              <a:lnSpc>
                <a:spcPct val="150000"/>
              </a:lnSpc>
              <a:spcBef>
                <a:spcPts val="800"/>
              </a:spcBef>
              <a:defRPr sz="1400" b="1">
                <a:solidFill>
                  <a:srgbClr val="DDB611"/>
                </a:solidFill>
              </a:defRPr>
            </a:pPr>
            <a:r>
              <a:t>Figure 2: Model of EI in Leadership Development</a:t>
            </a:r>
          </a:p>
          <a:p>
            <a:pPr algn="ctr">
              <a:lnSpc>
                <a:spcPct val="150000"/>
              </a:lnSpc>
              <a:defRPr sz="1400">
                <a:solidFill>
                  <a:srgbClr val="DDB611"/>
                </a:solidFill>
              </a:defRPr>
            </a:pPr>
            <a:r>
              <a:t>(Source: Dickerson, 2023)</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2" name="Title 11"/>
          <p:cNvSpPr txBox="1">
            <a:spLocks noGrp="1"/>
          </p:cNvSpPr>
          <p:nvPr>
            <p:ph type="title"/>
          </p:nvPr>
        </p:nvSpPr>
        <p:spPr>
          <a:xfrm>
            <a:off x="548640" y="692695"/>
            <a:ext cx="10805160" cy="1005790"/>
          </a:xfrm>
          <a:prstGeom prst="rect">
            <a:avLst/>
          </a:prstGeom>
        </p:spPr>
        <p:txBody>
          <a:bodyPr/>
          <a:lstStyle>
            <a:lvl1pPr algn="ctr" defTabSz="786384">
              <a:lnSpc>
                <a:spcPct val="150000"/>
              </a:lnSpc>
              <a:defRPr sz="3440" b="1" spc="86">
                <a:solidFill>
                  <a:srgbClr val="E04BAB"/>
                </a:solidFill>
              </a:defRPr>
            </a:lvl1pPr>
          </a:lstStyle>
          <a:p>
            <a:r>
              <a:t>The Case of Ariana Huffington (Thrive Global)</a:t>
            </a:r>
          </a:p>
        </p:txBody>
      </p:sp>
      <p:sp>
        <p:nvSpPr>
          <p:cNvPr id="823" name="Content Placeholder 33"/>
          <p:cNvSpPr txBox="1">
            <a:spLocks noGrp="1"/>
          </p:cNvSpPr>
          <p:nvPr>
            <p:ph type="body" sz="half" idx="1"/>
          </p:nvPr>
        </p:nvSpPr>
        <p:spPr>
          <a:xfrm>
            <a:off x="6528048" y="1988840"/>
            <a:ext cx="4936010" cy="4042860"/>
          </a:xfrm>
          <a:prstGeom prst="rect">
            <a:avLst/>
          </a:prstGeom>
        </p:spPr>
        <p:txBody>
          <a:bodyPr/>
          <a:lstStyle/>
          <a:p>
            <a:pPr marL="285750" indent="-285750" algn="just">
              <a:lnSpc>
                <a:spcPct val="150000"/>
              </a:lnSpc>
              <a:buClr>
                <a:schemeClr val="accent1"/>
              </a:buClr>
              <a:buSzPct val="100000"/>
              <a:buChar char="➢"/>
              <a:defRPr sz="1600">
                <a:solidFill>
                  <a:srgbClr val="BD9B0E"/>
                </a:solidFill>
              </a:defRPr>
            </a:pPr>
            <a:r>
              <a:t>Ariana</a:t>
            </a:r>
            <a:r>
              <a:rPr>
                <a:latin typeface="+mj-lt"/>
                <a:ea typeface="+mj-ea"/>
                <a:cs typeface="+mj-cs"/>
                <a:sym typeface="Helvetica"/>
              </a:rPr>
              <a:t>‍‌‍‍‌‍‌‍‍‌ </a:t>
            </a:r>
            <a:r>
              <a:t>Huffington, founder and CEO of Thrive Global, shows EI behaviour through her focus on health and empathetic communication. </a:t>
            </a:r>
          </a:p>
          <a:p>
            <a:pPr marL="285750" indent="-285750" algn="just">
              <a:lnSpc>
                <a:spcPct val="150000"/>
              </a:lnSpc>
              <a:buClr>
                <a:schemeClr val="accent1"/>
              </a:buClr>
              <a:buSzPct val="100000"/>
              <a:buChar char="➢"/>
              <a:defRPr sz="1600">
                <a:solidFill>
                  <a:srgbClr val="BD9B0E"/>
                </a:solidFill>
              </a:defRPr>
            </a:pPr>
            <a:r>
              <a:t>When she ran into burnout, she created a leadership culture that was based on emotional awareness and reflective decision-making (McKinsey &amp; Company, 2022). </a:t>
            </a:r>
          </a:p>
          <a:p>
            <a:pPr marL="285750" indent="-285750" algn="just">
              <a:lnSpc>
                <a:spcPct val="150000"/>
              </a:lnSpc>
              <a:buClr>
                <a:schemeClr val="accent1"/>
              </a:buClr>
              <a:buSzPct val="100000"/>
              <a:buChar char="➢"/>
              <a:defRPr sz="1600">
                <a:solidFill>
                  <a:srgbClr val="BD9B0E"/>
                </a:solidFill>
              </a:defRPr>
            </a:pPr>
            <a:r>
              <a:t>Her method of listening to culturally diverse employees is in line with the EI principles thus, creating inclusion and psychological safety. </a:t>
            </a:r>
          </a:p>
        </p:txBody>
      </p:sp>
      <p:pic>
        <p:nvPicPr>
          <p:cNvPr id="824" name="Picture 21" descr="Picture 21"/>
          <p:cNvPicPr>
            <a:picLocks noChangeAspect="1"/>
          </p:cNvPicPr>
          <p:nvPr/>
        </p:nvPicPr>
        <p:blipFill>
          <a:blip r:embed="rId3"/>
          <a:stretch>
            <a:fillRect/>
          </a:stretch>
        </p:blipFill>
        <p:spPr>
          <a:xfrm>
            <a:off x="479376" y="2348880"/>
            <a:ext cx="5731510" cy="3225166"/>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8" name="Title 11"/>
          <p:cNvSpPr txBox="1">
            <a:spLocks noGrp="1"/>
          </p:cNvSpPr>
          <p:nvPr>
            <p:ph type="title"/>
          </p:nvPr>
        </p:nvSpPr>
        <p:spPr>
          <a:xfrm>
            <a:off x="548640" y="692695"/>
            <a:ext cx="10805160" cy="1005790"/>
          </a:xfrm>
          <a:prstGeom prst="rect">
            <a:avLst/>
          </a:prstGeom>
        </p:spPr>
        <p:txBody>
          <a:bodyPr/>
          <a:lstStyle>
            <a:lvl1pPr algn="ctr" defTabSz="768095">
              <a:lnSpc>
                <a:spcPct val="150000"/>
              </a:lnSpc>
              <a:defRPr sz="3024" b="1" spc="84">
                <a:solidFill>
                  <a:schemeClr val="accent6"/>
                </a:solidFill>
              </a:defRPr>
            </a:lvl1pPr>
          </a:lstStyle>
          <a:p>
            <a:r>
              <a:t>The Case of Arne Sorenson (Marriott International)</a:t>
            </a:r>
          </a:p>
        </p:txBody>
      </p:sp>
      <p:sp>
        <p:nvSpPr>
          <p:cNvPr id="829" name="Content Placeholder 33"/>
          <p:cNvSpPr txBox="1">
            <a:spLocks noGrp="1"/>
          </p:cNvSpPr>
          <p:nvPr>
            <p:ph type="body" sz="half" idx="1"/>
          </p:nvPr>
        </p:nvSpPr>
        <p:spPr>
          <a:xfrm>
            <a:off x="983432" y="2060848"/>
            <a:ext cx="4936010" cy="4042860"/>
          </a:xfrm>
          <a:prstGeom prst="rect">
            <a:avLst/>
          </a:prstGeom>
        </p:spPr>
        <p:txBody>
          <a:bodyPr/>
          <a:lstStyle/>
          <a:p>
            <a:pPr marL="285750" indent="-285750" algn="just">
              <a:lnSpc>
                <a:spcPct val="150000"/>
              </a:lnSpc>
              <a:buClr>
                <a:schemeClr val="accent1"/>
              </a:buClr>
              <a:buSzPct val="100000"/>
              <a:buChar char="➢"/>
              <a:defRPr sz="1600">
                <a:solidFill>
                  <a:srgbClr val="BD9B0E"/>
                </a:solidFill>
              </a:defRPr>
            </a:pPr>
            <a:r>
              <a:t>Arne Sorenson is an example of EI in a crisis situation, most notably during the COVID-19 period. </a:t>
            </a:r>
          </a:p>
          <a:p>
            <a:pPr marL="285750" indent="-285750" algn="just">
              <a:lnSpc>
                <a:spcPct val="150000"/>
              </a:lnSpc>
              <a:buClr>
                <a:schemeClr val="accent1"/>
              </a:buClr>
              <a:buSzPct val="100000"/>
              <a:buChar char="➢"/>
              <a:defRPr sz="1600">
                <a:solidFill>
                  <a:srgbClr val="BD9B0E"/>
                </a:solidFill>
              </a:defRPr>
            </a:pPr>
            <a:r>
              <a:t>His emotionally honest video message to employees was an indication of his openness, compassion and reassurance, qualities that are highly regarded in global hospitality environments (Gallo, 2020).  </a:t>
            </a:r>
          </a:p>
          <a:p>
            <a:pPr marL="285750" indent="-285750" algn="just">
              <a:lnSpc>
                <a:spcPct val="150000"/>
              </a:lnSpc>
              <a:buClr>
                <a:schemeClr val="accent1"/>
              </a:buClr>
              <a:buSzPct val="100000"/>
              <a:buChar char="➢"/>
              <a:defRPr sz="1600">
                <a:solidFill>
                  <a:srgbClr val="BD9B0E"/>
                </a:solidFill>
              </a:defRPr>
            </a:pPr>
            <a:r>
              <a:t>Sorenson’s leadership is a perfect example of how EI can be a source of strength, resilience and support in highly diverse, service-driven ​</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a:t>
            </a:r>
            <a:r>
              <a:rPr>
                <a:latin typeface="+mj-lt"/>
                <a:ea typeface="+mj-ea"/>
                <a:cs typeface="+mj-cs"/>
                <a:sym typeface="Helvetica"/>
              </a:rPr>
              <a:t>‍‌</a:t>
            </a:r>
            <a:r>
              <a:t>organisations.</a:t>
            </a:r>
          </a:p>
        </p:txBody>
      </p:sp>
      <p:pic>
        <p:nvPicPr>
          <p:cNvPr id="830" name="Picture 1" descr="Picture 1"/>
          <p:cNvPicPr>
            <a:picLocks noChangeAspect="1"/>
          </p:cNvPicPr>
          <p:nvPr/>
        </p:nvPicPr>
        <p:blipFill>
          <a:blip r:embed="rId3"/>
          <a:stretch>
            <a:fillRect/>
          </a:stretch>
        </p:blipFill>
        <p:spPr>
          <a:xfrm>
            <a:off x="6744072" y="2564903"/>
            <a:ext cx="4760156" cy="3175899"/>
          </a:xfrm>
          <a:prstGeom prst="rect">
            <a:avLst/>
          </a:prstGeom>
          <a:ln w="12700">
            <a:miter lim="400000"/>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4" name="Title 7"/>
          <p:cNvSpPr txBox="1">
            <a:spLocks noGrp="1"/>
          </p:cNvSpPr>
          <p:nvPr>
            <p:ph type="title"/>
          </p:nvPr>
        </p:nvSpPr>
        <p:spPr>
          <a:xfrm>
            <a:off x="548640" y="406986"/>
            <a:ext cx="10805160" cy="1077798"/>
          </a:xfrm>
          <a:prstGeom prst="rect">
            <a:avLst/>
          </a:prstGeom>
        </p:spPr>
        <p:txBody>
          <a:bodyPr/>
          <a:lstStyle>
            <a:lvl1pPr algn="ctr">
              <a:lnSpc>
                <a:spcPct val="150000"/>
              </a:lnSpc>
              <a:defRPr b="1">
                <a:solidFill>
                  <a:srgbClr val="E04BAB"/>
                </a:solidFill>
              </a:defRPr>
            </a:lvl1pPr>
          </a:lstStyle>
          <a:p>
            <a:r>
              <a:t>References</a:t>
            </a:r>
          </a:p>
        </p:txBody>
      </p:sp>
      <p:sp>
        <p:nvSpPr>
          <p:cNvPr id="835" name="TextBox 1"/>
          <p:cNvSpPr txBox="1"/>
          <p:nvPr/>
        </p:nvSpPr>
        <p:spPr>
          <a:xfrm>
            <a:off x="525095" y="1728006"/>
            <a:ext cx="11069802" cy="4434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50000"/>
              </a:lnSpc>
              <a:defRPr sz="1600">
                <a:solidFill>
                  <a:srgbClr val="65757D"/>
                </a:solidFill>
              </a:defRPr>
            </a:pPr>
            <a:r>
              <a:t>Awais, M., Ishaq, H.M. and Gillani, S.I.A., (2025). The Impact of Emotional Intelligence on Rational and Ethical Decision-Making. </a:t>
            </a:r>
            <a:r>
              <a:rPr i="1"/>
              <a:t>Scholar Insight Journal</a:t>
            </a:r>
            <a:r>
              <a:t>, </a:t>
            </a:r>
            <a:r>
              <a:rPr i="1"/>
              <a:t>3</a:t>
            </a:r>
            <a:r>
              <a:t>(2), pp.105-121.</a:t>
            </a:r>
          </a:p>
          <a:p>
            <a:pPr algn="just">
              <a:lnSpc>
                <a:spcPct val="150000"/>
              </a:lnSpc>
              <a:defRPr sz="1600">
                <a:solidFill>
                  <a:srgbClr val="65757D"/>
                </a:solidFill>
              </a:defRPr>
            </a:pPr>
            <a:r>
              <a:t>Dickerson, D.M., (2023). Emotional Intelligence: Constraints and Possibilities in Leadership Practices. In </a:t>
            </a:r>
            <a:r>
              <a:rPr i="1"/>
              <a:t>Leadership-Advancing Great Leaders and Leadership</a:t>
            </a:r>
            <a:r>
              <a:t>. IntechOpen.</a:t>
            </a:r>
          </a:p>
          <a:p>
            <a:pPr algn="just">
              <a:lnSpc>
                <a:spcPct val="150000"/>
              </a:lnSpc>
              <a:defRPr sz="1600">
                <a:solidFill>
                  <a:srgbClr val="65757D"/>
                </a:solidFill>
              </a:defRPr>
            </a:pPr>
            <a:r>
              <a:t>Drigas, A., Papoutsi, C. and Skianis, C., (2023). Being an emotionally intelligent leader through the nine-layer model of emotional intelligence—The supporting role of new technologies. </a:t>
            </a:r>
            <a:r>
              <a:rPr i="1"/>
              <a:t>Sustainability</a:t>
            </a:r>
            <a:r>
              <a:t>, </a:t>
            </a:r>
            <a:r>
              <a:rPr i="1"/>
              <a:t>15</a:t>
            </a:r>
            <a:r>
              <a:t>(10), p.8103.</a:t>
            </a:r>
          </a:p>
          <a:p>
            <a:pPr algn="just">
              <a:lnSpc>
                <a:spcPct val="150000"/>
              </a:lnSpc>
              <a:defRPr sz="1600">
                <a:solidFill>
                  <a:srgbClr val="65757D"/>
                </a:solidFill>
              </a:defRPr>
            </a:pPr>
            <a:r>
              <a:t>Gallo, C., (2020). </a:t>
            </a:r>
            <a:r>
              <a:rPr i="1"/>
              <a:t>Marriott’s CEO Demonstrates Truly Authentic Leadership In A Remarkably Emotional Video</a:t>
            </a:r>
            <a:r>
              <a:t>. [Online] Available at: </a:t>
            </a:r>
            <a:r>
              <a:rPr u="sng">
                <a:solidFill>
                  <a:srgbClr val="0070C0"/>
                </a:solidFill>
                <a:uFill>
                  <a:solidFill>
                    <a:srgbClr val="0070C0"/>
                  </a:solidFill>
                </a:uFill>
                <a:hlinkClick r:id="rId3"/>
              </a:rPr>
              <a:t>https://www.forbes.com/sites/carminegallo/2020/03/21/marriotts-ceo-demonstrates-truly-authentic-leadership-in-a-remarkably-emotional-video/</a:t>
            </a:r>
            <a:r>
              <a:rPr>
                <a:solidFill>
                  <a:srgbClr val="000000"/>
                </a:solidFill>
              </a:rPr>
              <a:t> </a:t>
            </a:r>
            <a:r>
              <a:t>[Accessed on 1</a:t>
            </a:r>
            <a:r>
              <a:rPr baseline="30000"/>
              <a:t>st</a:t>
            </a:r>
            <a:r>
              <a:t> December 2025]</a:t>
            </a:r>
          </a:p>
          <a:p>
            <a:pPr algn="just">
              <a:lnSpc>
                <a:spcPct val="150000"/>
              </a:lnSpc>
              <a:defRPr sz="1600">
                <a:solidFill>
                  <a:srgbClr val="65757D"/>
                </a:solidFill>
              </a:defRPr>
            </a:pPr>
            <a:r>
              <a:t>McKinsey &amp; Company, (2022). </a:t>
            </a:r>
            <a:r>
              <a:rPr i="1"/>
              <a:t>COVID-19: A catalyst to cancel burnout culture?</a:t>
            </a:r>
            <a:r>
              <a:t> [Online] Available at: </a:t>
            </a:r>
            <a:r>
              <a:rPr u="sng">
                <a:solidFill>
                  <a:srgbClr val="0070C0"/>
                </a:solidFill>
                <a:uFill>
                  <a:solidFill>
                    <a:srgbClr val="0070C0"/>
                  </a:solidFill>
                </a:uFill>
                <a:hlinkClick r:id="rId4"/>
              </a:rPr>
              <a:t>https://www.mckinsey.com.br/mhi/our-insights/covid-19-a-catalyst-to-cancel-burnout-culture</a:t>
            </a:r>
            <a:r>
              <a:rPr>
                <a:solidFill>
                  <a:srgbClr val="000000"/>
                </a:solidFill>
              </a:rPr>
              <a:t> </a:t>
            </a:r>
            <a:r>
              <a:t>[Accessed on 1</a:t>
            </a:r>
            <a:r>
              <a:rPr baseline="30000"/>
              <a:t>st</a:t>
            </a:r>
            <a:r>
              <a:t> December 2025]</a:t>
            </a:r>
          </a:p>
          <a:p>
            <a:pPr algn="just">
              <a:lnSpc>
                <a:spcPct val="150000"/>
              </a:lnSpc>
              <a:defRPr sz="1600">
                <a:solidFill>
                  <a:srgbClr val="65757D"/>
                </a:solidFill>
              </a:defRPr>
            </a:pPr>
            <a:r>
              <a:t>Riaz, R., (2024). Exploring the influence of emotional intelligence in leaders decision-making within Company A: a qualitative analysis of Daniel Goleman’s theory.</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 name="Picture 2" descr="Picture 2"/>
          <p:cNvPicPr>
            <a:picLocks noChangeAspect="1"/>
          </p:cNvPicPr>
          <p:nvPr/>
        </p:nvPicPr>
        <p:blipFill>
          <a:blip r:embed="rId2"/>
          <a:stretch>
            <a:fillRect/>
          </a:stretch>
        </p:blipFill>
        <p:spPr>
          <a:xfrm>
            <a:off x="0" y="4762"/>
            <a:ext cx="12192000" cy="6848476"/>
          </a:xfrm>
          <a:prstGeom prst="rect">
            <a:avLst/>
          </a:prstGeom>
          <a:ln w="12700">
            <a:miter lim="400000"/>
          </a:ln>
        </p:spPr>
      </p:pic>
      <p:sp>
        <p:nvSpPr>
          <p:cNvPr id="840" name="Title 3"/>
          <p:cNvSpPr txBox="1">
            <a:spLocks noGrp="1"/>
          </p:cNvSpPr>
          <p:nvPr>
            <p:ph type="title"/>
          </p:nvPr>
        </p:nvSpPr>
        <p:spPr>
          <a:xfrm>
            <a:off x="695400" y="1916832"/>
            <a:ext cx="10805160" cy="1214265"/>
          </a:xfrm>
          <a:prstGeom prst="rect">
            <a:avLst/>
          </a:prstGeom>
        </p:spPr>
        <p:txBody>
          <a:bodyPr/>
          <a:lstStyle>
            <a:lvl1pPr algn="ctr">
              <a:lnSpc>
                <a:spcPct val="150000"/>
              </a:lnSpc>
              <a:defRPr b="1">
                <a:solidFill>
                  <a:schemeClr val="accent6"/>
                </a:solidFill>
              </a:defRPr>
            </a:lvl1pPr>
          </a:lstStyle>
          <a:p>
            <a:r>
              <a:t>Thank You</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602E4-AD59-6AD2-36AB-10B0EB49BAD1}"/>
              </a:ext>
            </a:extLst>
          </p:cNvPr>
          <p:cNvSpPr>
            <a:spLocks noGrp="1"/>
          </p:cNvSpPr>
          <p:nvPr>
            <p:ph type="title"/>
          </p:nvPr>
        </p:nvSpPr>
        <p:spPr>
          <a:xfrm>
            <a:off x="607291" y="2931825"/>
            <a:ext cx="10977418" cy="1744084"/>
          </a:xfrm>
        </p:spPr>
        <p:txBody>
          <a:bodyPr>
            <a:normAutofit fontScale="90000"/>
          </a:bodyPr>
          <a:lstStyle/>
          <a:p>
            <a:r>
              <a:rPr lang="en-GB" dirty="0">
                <a:effectLst/>
                <a:latin typeface=".AppleSystemUIFont"/>
              </a:rPr>
              <a:t>Cultural intelligence is the ability to function effectively in culturally diverse settings.</a:t>
            </a:r>
            <a:br>
              <a:rPr lang="en-GB" dirty="0">
                <a:effectLst/>
                <a:latin typeface=".AppleSystemUIFont"/>
              </a:rPr>
            </a:br>
            <a:r>
              <a:rPr lang="en-GB" dirty="0">
                <a:effectLst/>
                <a:latin typeface=".AppleSystemUIFont"/>
              </a:rPr>
              <a:t>The term was developed by </a:t>
            </a:r>
            <a:r>
              <a:rPr lang="en-GB" dirty="0" err="1">
                <a:effectLst/>
                <a:latin typeface=".AppleSystemUIFont"/>
              </a:rPr>
              <a:t>Earley</a:t>
            </a:r>
            <a:r>
              <a:rPr lang="en-GB" dirty="0">
                <a:effectLst/>
                <a:latin typeface=".AppleSystemUIFont"/>
              </a:rPr>
              <a:t> and </a:t>
            </a:r>
            <a:r>
              <a:rPr lang="en-GB" dirty="0" err="1">
                <a:effectLst/>
                <a:latin typeface=".AppleSystemUIFont"/>
              </a:rPr>
              <a:t>Ang</a:t>
            </a:r>
            <a:r>
              <a:rPr lang="en-GB" dirty="0">
                <a:effectLst/>
                <a:latin typeface=".AppleSystemUIFont"/>
              </a:rPr>
              <a:t> in 2003.</a:t>
            </a:r>
            <a:br>
              <a:rPr lang="en-GB" dirty="0">
                <a:effectLst/>
                <a:latin typeface=".AppleSystemUIFont"/>
              </a:rPr>
            </a:br>
            <a:r>
              <a:rPr lang="en-GB" dirty="0">
                <a:effectLst/>
                <a:latin typeface=".AppleSystemUIFont"/>
              </a:rPr>
              <a:t>Unlike general intelligence, CQ focuses specifically on how well a leader can work across cultural boundaries — including nationality, ethnicity, language, and organisational culture.</a:t>
            </a:r>
            <a:br>
              <a:rPr lang="en-GB" dirty="0">
                <a:effectLst/>
                <a:latin typeface=".AppleSystemUIFont"/>
              </a:rPr>
            </a:br>
            <a:r>
              <a:rPr lang="en-GB" dirty="0">
                <a:effectLst/>
                <a:latin typeface=".AppleSystemUIFont"/>
              </a:rPr>
              <a:t>CQ is not just knowledge — it is also awareness and behaviour.</a:t>
            </a:r>
          </a:p>
        </p:txBody>
      </p:sp>
      <p:sp>
        <p:nvSpPr>
          <p:cNvPr id="3" name="Content Placeholder 2">
            <a:extLst>
              <a:ext uri="{FF2B5EF4-FFF2-40B4-BE49-F238E27FC236}">
                <a16:creationId xmlns:a16="http://schemas.microsoft.com/office/drawing/2014/main" id="{DDFAA725-8C5E-29D7-AD32-224CCDC559A6}"/>
              </a:ext>
            </a:extLst>
          </p:cNvPr>
          <p:cNvSpPr>
            <a:spLocks noGrp="1"/>
          </p:cNvSpPr>
          <p:nvPr>
            <p:ph idx="1"/>
          </p:nvPr>
        </p:nvSpPr>
        <p:spPr>
          <a:xfrm>
            <a:off x="1069109" y="2931825"/>
            <a:ext cx="10515600" cy="4351338"/>
          </a:xfrm>
        </p:spPr>
        <p:txBody>
          <a:bodyPr/>
          <a:lstStyle/>
          <a:p>
            <a:endParaRPr lang="en-US"/>
          </a:p>
        </p:txBody>
      </p:sp>
    </p:spTree>
    <p:extLst>
      <p:ext uri="{BB962C8B-B14F-4D97-AF65-F5344CB8AC3E}">
        <p14:creationId xmlns:p14="http://schemas.microsoft.com/office/powerpoint/2010/main" val="2039066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6EC55-085A-C55B-AA1A-7662CDB293CB}"/>
              </a:ext>
            </a:extLst>
          </p:cNvPr>
          <p:cNvSpPr>
            <a:spLocks noGrp="1"/>
          </p:cNvSpPr>
          <p:nvPr>
            <p:ph type="title"/>
          </p:nvPr>
        </p:nvSpPr>
        <p:spPr>
          <a:xfrm>
            <a:off x="838200" y="2954193"/>
            <a:ext cx="10515600" cy="1325563"/>
          </a:xfrm>
        </p:spPr>
        <p:txBody>
          <a:bodyPr>
            <a:normAutofit fontScale="90000"/>
          </a:bodyPr>
          <a:lstStyle/>
          <a:p>
            <a:r>
              <a:rPr lang="en-US"/>
              <a:t>The Four Components of CQ:Earley and Ang identified four dimensions of cultural intelligence.Metacognitive CQ is about reflection — thinking about cultural assumptions before interacting.Cognitive CQ is knowledge — understanding cultural norms, values, and etiquette.Motivational CQ is willingness — the interest and confidence to adapt to different cultures.Finally, Behavioural CQ is the ability to adjust verbal and non-verbal behaviour appropriately.Leaders need all four to be fully effective.</a:t>
            </a:r>
          </a:p>
        </p:txBody>
      </p:sp>
      <p:sp>
        <p:nvSpPr>
          <p:cNvPr id="3" name="Content Placeholder 2">
            <a:extLst>
              <a:ext uri="{FF2B5EF4-FFF2-40B4-BE49-F238E27FC236}">
                <a16:creationId xmlns:a16="http://schemas.microsoft.com/office/drawing/2014/main" id="{7B24EE85-27F5-2826-7A41-001AB8CDDA3A}"/>
              </a:ext>
            </a:extLst>
          </p:cNvPr>
          <p:cNvSpPr>
            <a:spLocks noGrp="1"/>
          </p:cNvSpPr>
          <p:nvPr>
            <p:ph idx="1"/>
          </p:nvPr>
        </p:nvSpPr>
        <p:spPr>
          <a:xfrm>
            <a:off x="838200" y="3903807"/>
            <a:ext cx="10515600" cy="4351338"/>
          </a:xfrm>
        </p:spPr>
        <p:txBody>
          <a:bodyPr/>
          <a:lstStyle/>
          <a:p>
            <a:endParaRPr lang="en-US"/>
          </a:p>
        </p:txBody>
      </p:sp>
    </p:spTree>
    <p:extLst>
      <p:ext uri="{BB962C8B-B14F-4D97-AF65-F5344CB8AC3E}">
        <p14:creationId xmlns:p14="http://schemas.microsoft.com/office/powerpoint/2010/main" val="2765080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42E14-4199-EDAE-E3E9-30A4EC847579}"/>
              </a:ext>
            </a:extLst>
          </p:cNvPr>
          <p:cNvSpPr>
            <a:spLocks noGrp="1"/>
          </p:cNvSpPr>
          <p:nvPr>
            <p:ph type="title"/>
          </p:nvPr>
        </p:nvSpPr>
        <p:spPr>
          <a:xfrm>
            <a:off x="838200" y="2752147"/>
            <a:ext cx="10515600" cy="1325563"/>
          </a:xfrm>
        </p:spPr>
        <p:txBody>
          <a:bodyPr>
            <a:normAutofit fontScale="90000"/>
          </a:bodyPr>
          <a:lstStyle/>
          <a:p>
            <a:r>
              <a:rPr lang="en-US"/>
              <a:t>Theory: Hofstede’s Cultural Dimensions:Cultural intelligence connects with Hofstede’s cultural dimensions, which explain how national cultures differ.For example, cultures differ in power distance, meaning attitudes toward authority.Some are individualistic, while others are more collectivist.Leaders with high CQ do not assume that all cultures behave the same — instead, they adapt their leadership depending on the cultural expectations of their team</a:t>
            </a:r>
          </a:p>
        </p:txBody>
      </p:sp>
      <p:sp>
        <p:nvSpPr>
          <p:cNvPr id="3" name="Content Placeholder 2">
            <a:extLst>
              <a:ext uri="{FF2B5EF4-FFF2-40B4-BE49-F238E27FC236}">
                <a16:creationId xmlns:a16="http://schemas.microsoft.com/office/drawing/2014/main" id="{B2216AF1-8F64-81FD-5CF0-C359A648A8B2}"/>
              </a:ext>
            </a:extLst>
          </p:cNvPr>
          <p:cNvSpPr>
            <a:spLocks noGrp="1"/>
          </p:cNvSpPr>
          <p:nvPr>
            <p:ph idx="1"/>
          </p:nvPr>
        </p:nvSpPr>
        <p:spPr>
          <a:xfrm>
            <a:off x="491837" y="4105853"/>
            <a:ext cx="10515600" cy="4351338"/>
          </a:xfrm>
        </p:spPr>
        <p:txBody>
          <a:bodyPr/>
          <a:lstStyle/>
          <a:p>
            <a:endParaRPr lang="en-US"/>
          </a:p>
        </p:txBody>
      </p:sp>
    </p:spTree>
    <p:extLst>
      <p:ext uri="{BB962C8B-B14F-4D97-AF65-F5344CB8AC3E}">
        <p14:creationId xmlns:p14="http://schemas.microsoft.com/office/powerpoint/2010/main" val="2799338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061B-944A-1637-D1BC-859A0AB893CB}"/>
              </a:ext>
            </a:extLst>
          </p:cNvPr>
          <p:cNvSpPr>
            <a:spLocks noGrp="1"/>
          </p:cNvSpPr>
          <p:nvPr>
            <p:ph type="title"/>
          </p:nvPr>
        </p:nvSpPr>
        <p:spPr>
          <a:xfrm>
            <a:off x="838200" y="2635971"/>
            <a:ext cx="10515600" cy="1325563"/>
          </a:xfrm>
        </p:spPr>
        <p:txBody>
          <a:bodyPr>
            <a:normAutofit fontScale="90000"/>
          </a:bodyPr>
          <a:lstStyle/>
          <a:p>
            <a:r>
              <a:rPr lang="en-US"/>
              <a:t>Why CQ Matters in Leadership:Cultural intelligence is essential because diverse teams can misunderstand each other without culturally aware leadership.CQ improves communication, reduces conflict, and helps build trust.In global organisations, culturally intelligent leaders support collaboration across different time zones, languages, and cultural expectations.Overall, CQ improves teamwork and strengthens leadership performance.</a:t>
            </a:r>
          </a:p>
        </p:txBody>
      </p:sp>
      <p:sp>
        <p:nvSpPr>
          <p:cNvPr id="3" name="Content Placeholder 2">
            <a:extLst>
              <a:ext uri="{FF2B5EF4-FFF2-40B4-BE49-F238E27FC236}">
                <a16:creationId xmlns:a16="http://schemas.microsoft.com/office/drawing/2014/main" id="{F808425F-4AAD-508B-9B3A-DD04F9405C52}"/>
              </a:ext>
            </a:extLst>
          </p:cNvPr>
          <p:cNvSpPr>
            <a:spLocks noGrp="1"/>
          </p:cNvSpPr>
          <p:nvPr>
            <p:ph idx="1"/>
          </p:nvPr>
        </p:nvSpPr>
        <p:spPr>
          <a:xfrm>
            <a:off x="838200" y="3961534"/>
            <a:ext cx="10515600" cy="4351338"/>
          </a:xfrm>
        </p:spPr>
        <p:txBody>
          <a:bodyPr/>
          <a:lstStyle/>
          <a:p>
            <a:endParaRPr lang="en-US"/>
          </a:p>
        </p:txBody>
      </p:sp>
    </p:spTree>
    <p:extLst>
      <p:ext uri="{BB962C8B-B14F-4D97-AF65-F5344CB8AC3E}">
        <p14:creationId xmlns:p14="http://schemas.microsoft.com/office/powerpoint/2010/main" val="3439857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79C73-6028-BFB7-85CB-6380D10DF10A}"/>
              </a:ext>
            </a:extLst>
          </p:cNvPr>
          <p:cNvSpPr>
            <a:spLocks noGrp="1"/>
          </p:cNvSpPr>
          <p:nvPr>
            <p:ph type="title"/>
          </p:nvPr>
        </p:nvSpPr>
        <p:spPr>
          <a:xfrm>
            <a:off x="1097973" y="2766218"/>
            <a:ext cx="10515600" cy="1325563"/>
          </a:xfrm>
        </p:spPr>
        <p:txBody>
          <a:bodyPr>
            <a:normAutofit fontScale="90000"/>
          </a:bodyPr>
          <a:lstStyle/>
          <a:p>
            <a:r>
              <a:rPr lang="en-US"/>
              <a:t>Impact in Organisations:Research shows that CQ improves innovation, because diverse viewpoints create better ideas and solutions.It also supports inclusion, which helps organisations attract and retain diverse talent.Finally, organisations with high-CQ leadership can expand into international markets more successfully because they understand customer behaviour and adapt business strategies accordingly.</a:t>
            </a:r>
          </a:p>
        </p:txBody>
      </p:sp>
      <p:sp>
        <p:nvSpPr>
          <p:cNvPr id="3" name="Content Placeholder 2">
            <a:extLst>
              <a:ext uri="{FF2B5EF4-FFF2-40B4-BE49-F238E27FC236}">
                <a16:creationId xmlns:a16="http://schemas.microsoft.com/office/drawing/2014/main" id="{6705596E-F831-9246-12BF-76ECDE525B8F}"/>
              </a:ext>
            </a:extLst>
          </p:cNvPr>
          <p:cNvSpPr>
            <a:spLocks noGrp="1"/>
          </p:cNvSpPr>
          <p:nvPr>
            <p:ph idx="1"/>
          </p:nvPr>
        </p:nvSpPr>
        <p:spPr>
          <a:xfrm>
            <a:off x="838200" y="4682331"/>
            <a:ext cx="10515600" cy="4351338"/>
          </a:xfrm>
        </p:spPr>
        <p:txBody>
          <a:bodyPr/>
          <a:lstStyle/>
          <a:p>
            <a:endParaRPr lang="en-US"/>
          </a:p>
        </p:txBody>
      </p:sp>
    </p:spTree>
    <p:extLst>
      <p:ext uri="{BB962C8B-B14F-4D97-AF65-F5344CB8AC3E}">
        <p14:creationId xmlns:p14="http://schemas.microsoft.com/office/powerpoint/2010/main" val="2535025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C21DC-4F09-6A85-B387-1D079DA6F571}"/>
              </a:ext>
            </a:extLst>
          </p:cNvPr>
          <p:cNvSpPr>
            <a:spLocks noGrp="1"/>
          </p:cNvSpPr>
          <p:nvPr>
            <p:ph type="title"/>
          </p:nvPr>
        </p:nvSpPr>
        <p:spPr>
          <a:xfrm>
            <a:off x="838200" y="2675731"/>
            <a:ext cx="10515600" cy="1325563"/>
          </a:xfrm>
        </p:spPr>
        <p:txBody>
          <a:bodyPr>
            <a:normAutofit fontScale="90000"/>
          </a:bodyPr>
          <a:lstStyle/>
          <a:p>
            <a:r>
              <a:rPr lang="en-US"/>
              <a:t>Business Examples:Here are some organisations applying cultural intelligence effectively:	•	Google trains leaders in CQ to manage global multicultural teams.	•	Unilever develops culturally aware leaders for international markets.	•	Airbnb focuses on cultural respect and trust between hosts and guests worldwide.	•	McDonald’s adapts products based on cultural preferences, such as vegetarian menus in India.These examples show how CQ strengthens leadership and organisational success.</a:t>
            </a:r>
          </a:p>
        </p:txBody>
      </p:sp>
      <p:sp>
        <p:nvSpPr>
          <p:cNvPr id="3" name="Content Placeholder 2">
            <a:extLst>
              <a:ext uri="{FF2B5EF4-FFF2-40B4-BE49-F238E27FC236}">
                <a16:creationId xmlns:a16="http://schemas.microsoft.com/office/drawing/2014/main" id="{EEF710BB-F51B-394C-2576-CE3E7C3F30C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093307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B1150-135D-6C25-2C9D-2B93175F2D1E}"/>
              </a:ext>
            </a:extLst>
          </p:cNvPr>
          <p:cNvSpPr>
            <a:spLocks noGrp="1"/>
          </p:cNvSpPr>
          <p:nvPr>
            <p:ph type="title"/>
          </p:nvPr>
        </p:nvSpPr>
        <p:spPr>
          <a:xfrm>
            <a:off x="838200" y="3136034"/>
            <a:ext cx="10515600" cy="1325563"/>
          </a:xfrm>
        </p:spPr>
        <p:txBody>
          <a:bodyPr>
            <a:normAutofit fontScale="90000"/>
          </a:bodyPr>
          <a:lstStyle/>
          <a:p>
            <a:r>
              <a:rPr lang="en-US"/>
              <a:t>Strengths of CQ:The strengths of cultural intelligence include stronger relationships, better communication, and greater adaptability.Leaders with high CQ can manage diverse teams more effectively and create a workplace culture where everyone feels respected and valued.</a:t>
            </a:r>
          </a:p>
        </p:txBody>
      </p:sp>
      <p:sp>
        <p:nvSpPr>
          <p:cNvPr id="3" name="Content Placeholder 2">
            <a:extLst>
              <a:ext uri="{FF2B5EF4-FFF2-40B4-BE49-F238E27FC236}">
                <a16:creationId xmlns:a16="http://schemas.microsoft.com/office/drawing/2014/main" id="{BD9F318F-E6FE-1EDD-FB29-1667BD8DB27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36135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7D77D-1544-7BB2-B50B-AF569957DD80}"/>
              </a:ext>
            </a:extLst>
          </p:cNvPr>
          <p:cNvSpPr>
            <a:spLocks noGrp="1"/>
          </p:cNvSpPr>
          <p:nvPr>
            <p:ph type="title"/>
          </p:nvPr>
        </p:nvSpPr>
        <p:spPr>
          <a:xfrm>
            <a:off x="838200" y="2675731"/>
            <a:ext cx="10515600" cy="1325563"/>
          </a:xfrm>
        </p:spPr>
        <p:txBody>
          <a:bodyPr>
            <a:normAutofit fontScale="90000"/>
          </a:bodyPr>
          <a:lstStyle/>
          <a:p>
            <a:r>
              <a:rPr lang="en-US"/>
              <a:t>Limitations of CQ:However, cultural intelligence is not perfect.Some critics argue that cultural frameworks like Hofstede can lead to stereotyping if used without reflection.Also, CQ cannot replace emotional intelligence — leaders still need empathy and interpersonal skills alongside cultural awareness.Therefore, CQ must be used thoughtfully and in combination with other leadership skills.</a:t>
            </a:r>
          </a:p>
        </p:txBody>
      </p:sp>
      <p:sp>
        <p:nvSpPr>
          <p:cNvPr id="3" name="Content Placeholder 2">
            <a:extLst>
              <a:ext uri="{FF2B5EF4-FFF2-40B4-BE49-F238E27FC236}">
                <a16:creationId xmlns:a16="http://schemas.microsoft.com/office/drawing/2014/main" id="{086FF40D-B568-A7FB-831F-13F7BE7F0C6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099142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CFD5-A7F6-5208-E3A8-49DAC40C5C1F}"/>
              </a:ext>
            </a:extLst>
          </p:cNvPr>
          <p:cNvSpPr>
            <a:spLocks noGrp="1"/>
          </p:cNvSpPr>
          <p:nvPr>
            <p:ph type="title"/>
          </p:nvPr>
        </p:nvSpPr>
        <p:spPr>
          <a:xfrm>
            <a:off x="838200" y="3338512"/>
            <a:ext cx="10515600" cy="1325563"/>
          </a:xfrm>
        </p:spPr>
        <p:txBody>
          <a:bodyPr>
            <a:normAutofit fontScale="90000"/>
          </a:bodyPr>
          <a:lstStyle/>
          <a:p>
            <a:r>
              <a:rPr lang="en-US" dirty="0" err="1"/>
              <a:t>Conclusion:In</a:t>
            </a:r>
            <a:r>
              <a:rPr lang="en-US" dirty="0"/>
              <a:t> conclusion, cultural and </a:t>
            </a:r>
            <a:r>
              <a:rPr lang="en-GB" dirty="0"/>
              <a:t>emotional</a:t>
            </a:r>
            <a:r>
              <a:rPr lang="en-US" dirty="0"/>
              <a:t> intelligence is essential for leadership in modern global </a:t>
            </a:r>
            <a:r>
              <a:rPr lang="en-US" dirty="0" err="1"/>
              <a:t>organisations.It</a:t>
            </a:r>
            <a:r>
              <a:rPr lang="en-US" dirty="0"/>
              <a:t> helps leaders communicate more effectively, improve inclusion, and adapt to cultural </a:t>
            </a:r>
            <a:r>
              <a:rPr lang="en-US" dirty="0" err="1"/>
              <a:t>expectations.As</a:t>
            </a:r>
            <a:r>
              <a:rPr lang="en-US" dirty="0"/>
              <a:t> workplaces continue to become more diverse, CQ will remain a key capability for successful </a:t>
            </a:r>
            <a:r>
              <a:rPr lang="en-US" dirty="0" err="1"/>
              <a:t>leadership.Thank</a:t>
            </a:r>
            <a:r>
              <a:rPr lang="en-US" dirty="0"/>
              <a:t> you for listening.</a:t>
            </a:r>
          </a:p>
        </p:txBody>
      </p:sp>
      <p:sp>
        <p:nvSpPr>
          <p:cNvPr id="3" name="Content Placeholder 2">
            <a:extLst>
              <a:ext uri="{FF2B5EF4-FFF2-40B4-BE49-F238E27FC236}">
                <a16:creationId xmlns:a16="http://schemas.microsoft.com/office/drawing/2014/main" id="{8F7C4100-B9B9-CE9E-960B-A7F4C4140BE1}"/>
              </a:ext>
            </a:extLst>
          </p:cNvPr>
          <p:cNvSpPr>
            <a:spLocks noGrp="1"/>
          </p:cNvSpPr>
          <p:nvPr>
            <p:ph idx="1"/>
          </p:nvPr>
        </p:nvSpPr>
        <p:spPr>
          <a:xfrm>
            <a:off x="838200" y="2228297"/>
            <a:ext cx="10515600" cy="4351338"/>
          </a:xfrm>
        </p:spPr>
        <p:txBody>
          <a:bodyPr/>
          <a:lstStyle/>
          <a:p>
            <a:endParaRPr lang="en-US"/>
          </a:p>
        </p:txBody>
      </p:sp>
    </p:spTree>
    <p:extLst>
      <p:ext uri="{BB962C8B-B14F-4D97-AF65-F5344CB8AC3E}">
        <p14:creationId xmlns:p14="http://schemas.microsoft.com/office/powerpoint/2010/main" val="9987637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AEB48D-25E8-1139-CCA7-5F14D5F86382}"/>
              </a:ext>
            </a:extLst>
          </p:cNvPr>
          <p:cNvSpPr>
            <a:spLocks noGrp="1"/>
          </p:cNvSpPr>
          <p:nvPr>
            <p:ph idx="1"/>
          </p:nvPr>
        </p:nvSpPr>
        <p:spPr>
          <a:xfrm>
            <a:off x="-1066800" y="-4787032"/>
            <a:ext cx="10515600" cy="4351338"/>
          </a:xfrm>
        </p:spPr>
        <p:txBody>
          <a:bodyPr/>
          <a:lstStyle/>
          <a:p>
            <a:endParaRPr lang="en-US"/>
          </a:p>
        </p:txBody>
      </p:sp>
      <p:sp>
        <p:nvSpPr>
          <p:cNvPr id="7" name="Title 6">
            <a:extLst>
              <a:ext uri="{FF2B5EF4-FFF2-40B4-BE49-F238E27FC236}">
                <a16:creationId xmlns:a16="http://schemas.microsoft.com/office/drawing/2014/main" id="{0C8A1B41-4F41-FAFE-6594-FCDE690ED8F4}"/>
              </a:ext>
            </a:extLst>
          </p:cNvPr>
          <p:cNvSpPr>
            <a:spLocks noGrp="1"/>
          </p:cNvSpPr>
          <p:nvPr>
            <p:ph type="title"/>
          </p:nvPr>
        </p:nvSpPr>
        <p:spPr>
          <a:xfrm>
            <a:off x="1040245" y="2828636"/>
            <a:ext cx="10515600" cy="2395682"/>
          </a:xfrm>
        </p:spPr>
        <p:txBody>
          <a:bodyPr>
            <a:normAutofit fontScale="90000"/>
          </a:bodyPr>
          <a:lstStyle/>
          <a:p>
            <a:r>
              <a:rPr lang="en-US"/>
              <a:t>References:</a:t>
            </a:r>
            <a:br>
              <a:rPr lang="en-US"/>
            </a:br>
            <a:r>
              <a:rPr lang="en-US"/>
              <a:t>Ang</a:t>
            </a:r>
            <a:r>
              <a:rPr lang="en-US" dirty="0"/>
              <a:t>, S. and Van Dyne, L. (2015) Handbook of Cultural Intelligence. 2nd </a:t>
            </a:r>
            <a:r>
              <a:rPr lang="en-US" dirty="0" err="1"/>
              <a:t>edn</a:t>
            </a:r>
            <a:r>
              <a:rPr lang="en-US" dirty="0"/>
              <a:t>. New York: </a:t>
            </a:r>
            <a:r>
              <a:rPr lang="en-US" dirty="0" err="1"/>
              <a:t>Routledge.Earley</a:t>
            </a:r>
            <a:r>
              <a:rPr lang="en-US" dirty="0"/>
              <a:t>, P.C. and </a:t>
            </a:r>
            <a:r>
              <a:rPr lang="en-US" dirty="0" err="1"/>
              <a:t>Ang</a:t>
            </a:r>
            <a:r>
              <a:rPr lang="en-US" dirty="0"/>
              <a:t>, S. (2003) Cultural Intelligence: Individual Interactions Across Cultures. Stanford: Stanford University Press.Google Careers (2024) Leadership Development and Inclusion Strategy. Available at: https://careers.google.com (Accessed: 10 December 2025).</a:t>
            </a:r>
          </a:p>
        </p:txBody>
      </p:sp>
    </p:spTree>
    <p:extLst>
      <p:ext uri="{BB962C8B-B14F-4D97-AF65-F5344CB8AC3E}">
        <p14:creationId xmlns:p14="http://schemas.microsoft.com/office/powerpoint/2010/main" val="401780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30F9-9B6D-F915-F08B-3FCE25E99FEC}"/>
              </a:ext>
            </a:extLst>
          </p:cNvPr>
          <p:cNvSpPr>
            <a:spLocks noGrp="1"/>
          </p:cNvSpPr>
          <p:nvPr>
            <p:ph type="title"/>
          </p:nvPr>
        </p:nvSpPr>
        <p:spPr>
          <a:xfrm>
            <a:off x="838200" y="2540794"/>
            <a:ext cx="10515600" cy="1325563"/>
          </a:xfrm>
        </p:spPr>
        <p:txBody>
          <a:bodyPr>
            <a:normAutofit fontScale="90000"/>
          </a:bodyPr>
          <a:lstStyle/>
          <a:p>
            <a:r>
              <a:rPr lang="en-US"/>
              <a:t>Hofstede, G. (1980) Culture’s Consequences: International Differences in Work-Related Values. Beverly Hills: Sage Publications.Hofstede Insights (2024) Country Comparison Tool. Available at: https://www.hofstede-insights.com (Accessed: 10 December 2025).McDonald’s (2024) Global Menu Adaptation Strategy. Available at: https://www.mcdonalds.com (Accessed: 10 December 2025).</a:t>
            </a:r>
          </a:p>
        </p:txBody>
      </p:sp>
      <p:sp>
        <p:nvSpPr>
          <p:cNvPr id="3" name="Content Placeholder 2">
            <a:extLst>
              <a:ext uri="{FF2B5EF4-FFF2-40B4-BE49-F238E27FC236}">
                <a16:creationId xmlns:a16="http://schemas.microsoft.com/office/drawing/2014/main" id="{23A0FE16-DEDA-CFB0-2462-5F2827CA505C}"/>
              </a:ext>
            </a:extLst>
          </p:cNvPr>
          <p:cNvSpPr>
            <a:spLocks noGrp="1"/>
          </p:cNvSpPr>
          <p:nvPr>
            <p:ph idx="1"/>
          </p:nvPr>
        </p:nvSpPr>
        <p:spPr>
          <a:xfrm>
            <a:off x="838200" y="4317206"/>
            <a:ext cx="10515600" cy="4351338"/>
          </a:xfrm>
        </p:spPr>
        <p:txBody>
          <a:bodyPr/>
          <a:lstStyle/>
          <a:p>
            <a:endParaRPr lang="en-US"/>
          </a:p>
        </p:txBody>
      </p:sp>
    </p:spTree>
    <p:extLst>
      <p:ext uri="{BB962C8B-B14F-4D97-AF65-F5344CB8AC3E}">
        <p14:creationId xmlns:p14="http://schemas.microsoft.com/office/powerpoint/2010/main" val="3585246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92BF-ACBC-456D-2E13-4CA3CA68FAA5}"/>
              </a:ext>
            </a:extLst>
          </p:cNvPr>
          <p:cNvSpPr>
            <a:spLocks noGrp="1"/>
          </p:cNvSpPr>
          <p:nvPr>
            <p:ph type="title"/>
          </p:nvPr>
        </p:nvSpPr>
        <p:spPr>
          <a:xfrm>
            <a:off x="838200" y="2766218"/>
            <a:ext cx="10515600" cy="1325563"/>
          </a:xfrm>
        </p:spPr>
        <p:txBody>
          <a:bodyPr>
            <a:normAutofit fontScale="90000"/>
          </a:bodyPr>
          <a:lstStyle/>
          <a:p>
            <a:r>
              <a:rPr lang="en-US"/>
              <a:t>McKinsey &amp; Company (2023) Diversity Wins: How Inclusion Matters. New York: McKinsey Global Institute.Airbnb (2023) Belonging, Inclusion and Trust Report. Available at: https://www.airbnb.com (Accessed: 10 December 2025).Unilever (2024) Diversity &amp; Inclusion Report. Available at: https://www.unilever.com (Accessed: 10 December 2025).</a:t>
            </a:r>
          </a:p>
        </p:txBody>
      </p:sp>
      <p:sp>
        <p:nvSpPr>
          <p:cNvPr id="3" name="Content Placeholder 2">
            <a:extLst>
              <a:ext uri="{FF2B5EF4-FFF2-40B4-BE49-F238E27FC236}">
                <a16:creationId xmlns:a16="http://schemas.microsoft.com/office/drawing/2014/main" id="{895D4E49-4B6E-3A30-790F-2F1505801F0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22435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2596</Words>
  <Application>Microsoft Office PowerPoint</Application>
  <PresentationFormat>Widescreen</PresentationFormat>
  <Paragraphs>74</Paragraphs>
  <Slides>23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.AppleSystemUIFont</vt:lpstr>
      <vt:lpstr>Aptos</vt:lpstr>
      <vt:lpstr>Arial</vt:lpstr>
      <vt:lpstr>Calibri</vt:lpstr>
      <vt:lpstr>Calibri Light</vt:lpstr>
      <vt:lpstr>Tw Cen MT</vt:lpstr>
      <vt:lpstr>Office Theme</vt:lpstr>
      <vt:lpstr>Group Leader Alexandru Mardari (2242759) Farida Ahmed(2123556) Module: Leadership and Management Theory and Practice (LCBB6003) </vt:lpstr>
      <vt:lpstr>Today, we will be discussing emotional and cultural Intelligence in leadership. As workplaces become more global and diverse, leaders must be able not only to manage people  but to understand different cultures, adapt communication styles, and lead inclusively. My presentation will explain what cultural intelligence is, why it matters, and how organisations apply it in real-world leadership practice.</vt:lpstr>
      <vt:lpstr>Leadership and Management</vt:lpstr>
      <vt:lpstr>Table of Content</vt:lpstr>
      <vt:lpstr>Introduction</vt:lpstr>
      <vt:lpstr>Emotional Intelligence (EI) in Leadership</vt:lpstr>
      <vt:lpstr>Critical Evaluation Using EI Models</vt:lpstr>
      <vt:lpstr>The Case of Ariana Huffington (Thrive Global)</vt:lpstr>
      <vt:lpstr>The Case of Arne Sorenson (Marriott International)</vt:lpstr>
      <vt:lpstr>References</vt:lpstr>
      <vt:lpstr>Thank You</vt:lpstr>
      <vt:lpstr>Cultural intelligence is the ability to function effectively in culturally diverse settings. The term was developed by Earley and Ang in 2003. Unlike general intelligence, CQ focuses specifically on how well a leader can work across cultural boundaries — including nationality, ethnicity, language, and organisational culture. CQ is not just knowledge — it is also awareness and behaviour.</vt:lpstr>
      <vt:lpstr>The Four Components of CQ:Earley and Ang identified four dimensions of cultural intelligence.Metacognitive CQ is about reflection — thinking about cultural assumptions before interacting.Cognitive CQ is knowledge — understanding cultural norms, values, and etiquette.Motivational CQ is willingness — the interest and confidence to adapt to different cultures.Finally, Behavioural CQ is the ability to adjust verbal and non-verbal behaviour appropriately.Leaders need all four to be fully effective.</vt:lpstr>
      <vt:lpstr>Theory: Hofstede’s Cultural Dimensions:Cultural intelligence connects with Hofstede’s cultural dimensions, which explain how national cultures differ.For example, cultures differ in power distance, meaning attitudes toward authority.Some are individualistic, while others are more collectivist.Leaders with high CQ do not assume that all cultures behave the same — instead, they adapt their leadership depending on the cultural expectations of their team</vt:lpstr>
      <vt:lpstr>Why CQ Matters in Leadership:Cultural intelligence is essential because diverse teams can misunderstand each other without culturally aware leadership.CQ improves communication, reduces conflict, and helps build trust.In global organisations, culturally intelligent leaders support collaboration across different time zones, languages, and cultural expectations.Overall, CQ improves teamwork and strengthens leadership performance.</vt:lpstr>
      <vt:lpstr>Impact in Organisations:Research shows that CQ improves innovation, because diverse viewpoints create better ideas and solutions.It also supports inclusion, which helps organisations attract and retain diverse talent.Finally, organisations with high-CQ leadership can expand into international markets more successfully because they understand customer behaviour and adapt business strategies accordingly.</vt:lpstr>
      <vt:lpstr>Business Examples:Here are some organisations applying cultural intelligence effectively: • Google trains leaders in CQ to manage global multicultural teams. • Unilever develops culturally aware leaders for international markets. • Airbnb focuses on cultural respect and trust between hosts and guests worldwide. • McDonald’s adapts products based on cultural preferences, such as vegetarian menus in India.These examples show how CQ strengthens leadership and organisational success.</vt:lpstr>
      <vt:lpstr>Strengths of CQ:The strengths of cultural intelligence include stronger relationships, better communication, and greater adaptability.Leaders with high CQ can manage diverse teams more effectively and create a workplace culture where everyone feels respected and valued.</vt:lpstr>
      <vt:lpstr>Limitations of CQ:However, cultural intelligence is not perfect.Some critics argue that cultural frameworks like Hofstede can lead to stereotyping if used without reflection.Also, CQ cannot replace emotional intelligence — leaders still need empathy and interpersonal skills alongside cultural awareness.Therefore, CQ must be used thoughtfully and in combination with other leadership skills.</vt:lpstr>
      <vt:lpstr>Conclusion:In conclusion, cultural and emotional intelligence is essential for leadership in modern global organisations.It helps leaders communicate more effectively, improve inclusion, and adapt to cultural expectations.As workplaces continue to become more diverse, CQ will remain a key capability for successful leadership.Thank you for listening.</vt:lpstr>
      <vt:lpstr>References: Ang, S. and Van Dyne, L. (2015) Handbook of Cultural Intelligence. 2nd edn. New York: Routledge.Earley, P.C. and Ang, S. (2003) Cultural Intelligence: Individual Interactions Across Cultures. Stanford: Stanford University Press.Google Careers (2024) Leadership Development and Inclusion Strategy. Available at: https://careers.google.com (Accessed: 10 December 2025).</vt:lpstr>
      <vt:lpstr>Hofstede, G. (1980) Culture’s Consequences: International Differences in Work-Related Values. Beverly Hills: Sage Publications.Hofstede Insights (2024) Country Comparison Tool. Available at: https://www.hofstede-insights.com (Accessed: 10 December 2025).McDonald’s (2024) Global Menu Adaptation Strategy. Available at: https://www.mcdonalds.com (Accessed: 10 December 2025).</vt:lpstr>
      <vt:lpstr>McKinsey &amp; Company (2023) Diversity Wins: How Inclusion Matters. New York: McKinsey Global Institute.Airbnb (2023) Belonging, Inclusion and Trust Report. Available at: https://www.airbnb.com (Accessed: 10 December 2025).Unilever (2024) Diversity &amp; Inclusion Report. Available at: https://www.unilever.com (Accessed: 10 December 2025).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Alexandru Mardari Module: Leadership and Management Theory and Practice (LCBB6003) </dc:title>
  <dc:creator>Alexandru mardari</dc:creator>
  <cp:lastModifiedBy>Farida Ahmed (2123556)</cp:lastModifiedBy>
  <cp:revision>6</cp:revision>
  <dcterms:created xsi:type="dcterms:W3CDTF">2025-12-10T17:06:51Z</dcterms:created>
  <dcterms:modified xsi:type="dcterms:W3CDTF">2025-12-11T21:49:23Z</dcterms:modified>
</cp:coreProperties>
</file>